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61" r:id="rId2"/>
    <p:sldId id="471" r:id="rId3"/>
    <p:sldId id="472" r:id="rId4"/>
    <p:sldId id="477" r:id="rId5"/>
    <p:sldId id="478" r:id="rId6"/>
    <p:sldId id="479" r:id="rId7"/>
    <p:sldId id="480" r:id="rId8"/>
    <p:sldId id="281" r:id="rId9"/>
  </p:sldIdLst>
  <p:sldSz cx="9906000" cy="6858000" type="A4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4D"/>
    <a:srgbClr val="006600"/>
    <a:srgbClr val="008000"/>
    <a:srgbClr val="FF0000"/>
    <a:srgbClr val="33CC33"/>
    <a:srgbClr val="9900CC"/>
    <a:srgbClr val="00CC66"/>
    <a:srgbClr val="CCFFCC"/>
    <a:srgbClr val="FF33CC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73" autoAdjust="0"/>
    <p:restoredTop sz="72613" autoAdjust="0"/>
  </p:normalViewPr>
  <p:slideViewPr>
    <p:cSldViewPr snapToGrid="0">
      <p:cViewPr varScale="1">
        <p:scale>
          <a:sx n="111" d="100"/>
          <a:sy n="111" d="100"/>
        </p:scale>
        <p:origin x="216" y="132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4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E5D1257-7E46-4A33-9BF5-FA4B441A7E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75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1963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824E210-7D2B-4E42-8EE1-E51227D6D4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4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52769C3-272B-449E-91E7-FC8DE7BFAE8F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4088" y="685800"/>
            <a:ext cx="4953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5979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965AE-2F1F-43AD-A93F-659853B4B1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9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257" y="-1"/>
            <a:ext cx="9122229" cy="794657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7714" y="990600"/>
            <a:ext cx="9688286" cy="5355771"/>
          </a:xfrm>
        </p:spPr>
        <p:txBody>
          <a:bodyPr/>
          <a:lstStyle>
            <a:lvl1pPr marL="457200" indent="-457200">
              <a:buClr>
                <a:srgbClr val="00B0F0"/>
              </a:buClr>
              <a:buSzPct val="60000"/>
              <a:buFont typeface="Wingdings" panose="05000000000000000000" pitchFamily="2" charset="2"/>
              <a:buChar char="p"/>
              <a:defRPr baseline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  <a:lvl2pPr marL="742950" indent="-285750">
              <a:buSzPct val="60000"/>
              <a:buFont typeface="Wingdings" panose="05000000000000000000" pitchFamily="2" charset="2"/>
              <a:buChar char="n"/>
              <a:defRPr sz="2600" baseline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2pPr>
            <a:lvl3pPr>
              <a:defRPr baseline="0">
                <a:solidFill>
                  <a:srgbClr val="008000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4pPr>
            <a:lvl5pPr marL="2057400" indent="-228600">
              <a:buSzPct val="60000"/>
              <a:buFont typeface="Wingdings" panose="05000000000000000000" pitchFamily="2" charset="2"/>
              <a:buChar char="Ø"/>
              <a:defRPr sz="1800"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970F-C714-40BE-9C6C-EB0657C15C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3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6748B-978C-435E-A2DD-F556D0BDD8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1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6E5A-5E71-4922-B41C-D7F85447FE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46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E7690-92D9-4D5F-A2E9-89F9CA2B49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6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EE21-3C52-4077-AC7B-709C12DDBA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71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7759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0500" y="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DB821139-3602-48C4-80AF-E952006846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816100" y="6400800"/>
            <a:ext cx="770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kumimoji="1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zh-TW" altLang="en-US" sz="1600" b="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0"/>
                <a:ea typeface="標楷體" pitchFamily="65" charset="-120"/>
                <a:cs typeface="+mn-cs"/>
              </a:rPr>
              <a:t>最佳化決策模式設計與應用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838200"/>
            <a:ext cx="9906000" cy="76200"/>
            <a:chOff x="413" y="888"/>
            <a:chExt cx="5814" cy="48"/>
          </a:xfrm>
        </p:grpSpPr>
        <p:sp>
          <p:nvSpPr>
            <p:cNvPr id="3" name="Line 11"/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12"/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742950" y="6324600"/>
            <a:ext cx="916305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aseline="0">
          <a:solidFill>
            <a:schemeClr val="tx2"/>
          </a:solidFill>
          <a:latin typeface="+mj-lt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 baseline="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3" Type="http://schemas.openxmlformats.org/officeDocument/2006/relationships/oleObject" Target="../embeddings/oleObject5.bin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wmf"/><Relationship Id="rId9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E3E75-347B-4BE0-A209-0D8C8F242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074511"/>
            <a:ext cx="8420100" cy="1470025"/>
          </a:xfrm>
        </p:spPr>
        <p:txBody>
          <a:bodyPr/>
          <a:lstStyle/>
          <a:p>
            <a:r>
              <a:rPr lang="en-US" altLang="zh-TW">
                <a:solidFill>
                  <a:schemeClr val="accent6"/>
                </a:solidFill>
              </a:rPr>
              <a:t>Design &amp; Applications of Optimal Decision Making Models</a:t>
            </a:r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968A0A-5932-4F00-ADB4-9990EF9F1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181" y="2777127"/>
            <a:ext cx="8919713" cy="1752600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Tahoma" panose="020B0604030504040204" pitchFamily="34" charset="0"/>
                <a:ea typeface="Gulim" panose="020B0600000101010101" pitchFamily="34" charset="-127"/>
              </a:rPr>
              <a:t>Day 5</a:t>
            </a:r>
          </a:p>
          <a:p>
            <a:pPr marL="342900" indent="-342900">
              <a:lnSpc>
                <a:spcPct val="80000"/>
              </a:lnSpc>
            </a:pPr>
            <a:endParaRPr lang="en-US" altLang="ko-KR" sz="2400" dirty="0">
              <a:latin typeface="Tahoma" panose="020B0604030504040204" pitchFamily="34" charset="0"/>
              <a:ea typeface="Gulim" panose="020B0600000101010101" pitchFamily="34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zh-TW" altLang="en-US" sz="4400" b="1" dirty="0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 逸 琳 </a:t>
            </a:r>
            <a:br>
              <a:rPr lang="en-US" altLang="zh-TW" sz="4400" b="1" dirty="0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b="1" dirty="0">
                <a:solidFill>
                  <a:srgbClr val="008000"/>
                </a:solidFill>
                <a:ea typeface="標楷體" panose="03000509000000000000" pitchFamily="65" charset="-120"/>
              </a:rPr>
              <a:t>I-Lin Wang</a:t>
            </a:r>
            <a:endParaRPr lang="zh-TW" altLang="en-US" sz="3200" b="1" dirty="0">
              <a:solidFill>
                <a:srgbClr val="008000"/>
              </a:solidFill>
              <a:ea typeface="標楷體" panose="03000509000000000000" pitchFamily="65" charset="-120"/>
            </a:endParaRPr>
          </a:p>
          <a:p>
            <a:pPr marL="342900" indent="-342900">
              <a:lnSpc>
                <a:spcPct val="80000"/>
              </a:lnSpc>
            </a:pPr>
            <a:endParaRPr lang="en-US" altLang="zh-TW" sz="2400" b="1" i="1" dirty="0">
              <a:latin typeface="Monotype Corsiva" panose="03010101010201010101" pitchFamily="66" charset="0"/>
              <a:ea typeface="Gulim" panose="020B0600000101010101" pitchFamily="34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ilinwang@mail.ncku.edu.tw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http://ilin.iim.ncku.edu.tw/ilin/</a:t>
            </a:r>
          </a:p>
          <a:p>
            <a:pPr marL="342900" indent="-342900">
              <a:lnSpc>
                <a:spcPct val="80000"/>
              </a:lnSpc>
            </a:pPr>
            <a:endParaRPr lang="zh-TW" altLang="en-US" sz="24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marL="342900" indent="-342900">
              <a:lnSpc>
                <a:spcPct val="80000"/>
              </a:lnSpc>
            </a:pPr>
            <a:r>
              <a:rPr lang="zh-TW" altLang="en-US" b="1" dirty="0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成功大學工業與資訊管理學系教授</a:t>
            </a:r>
            <a:b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>
                <a:latin typeface="標楷體" panose="03000509000000000000" pitchFamily="65" charset="-120"/>
              </a:rPr>
              <a:t>2020/08/24-28 @</a:t>
            </a:r>
            <a:r>
              <a:rPr lang="zh-TW" altLang="en-US" sz="2400" b="1" dirty="0">
                <a:latin typeface="標楷體" panose="03000509000000000000" pitchFamily="65" charset="-120"/>
              </a:rPr>
              <a:t>成功校區 理學教學大樓</a:t>
            </a:r>
            <a:r>
              <a:rPr lang="en-US" altLang="zh-TW" sz="2400" b="1" dirty="0">
                <a:latin typeface="標楷體" panose="03000509000000000000" pitchFamily="65" charset="-120"/>
              </a:rPr>
              <a:t>(</a:t>
            </a:r>
            <a:r>
              <a:rPr lang="zh-TW" altLang="en-US" sz="2400" b="1" dirty="0">
                <a:latin typeface="標楷體" panose="03000509000000000000" pitchFamily="65" charset="-120"/>
              </a:rPr>
              <a:t>新大樓</a:t>
            </a:r>
            <a:r>
              <a:rPr lang="en-US" altLang="zh-TW" sz="2400" b="1" dirty="0">
                <a:latin typeface="標楷體" panose="03000509000000000000" pitchFamily="65" charset="-120"/>
              </a:rPr>
              <a:t>) 1</a:t>
            </a:r>
            <a:r>
              <a:rPr lang="zh-TW" altLang="en-US" sz="2400" b="1" dirty="0">
                <a:latin typeface="標楷體" panose="03000509000000000000" pitchFamily="65" charset="-120"/>
              </a:rPr>
              <a:t>樓</a:t>
            </a:r>
            <a:r>
              <a:rPr lang="en-US" altLang="zh-TW" sz="2400" b="1" dirty="0">
                <a:latin typeface="標楷體" panose="03000509000000000000" pitchFamily="65" charset="-120"/>
              </a:rPr>
              <a:t>36104</a:t>
            </a:r>
            <a:r>
              <a:rPr lang="zh-TW" altLang="en-US" sz="2400" b="1" dirty="0">
                <a:latin typeface="標楷體" panose="03000509000000000000" pitchFamily="65" charset="-120"/>
              </a:rPr>
              <a:t>室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1579EC-19A9-4ED7-B430-67B8F1F10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C965AE-2F1F-43AD-A93F-659853B4B121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D874FB-A6CD-4AEA-B3A1-0635721BED92}"/>
              </a:ext>
            </a:extLst>
          </p:cNvPr>
          <p:cNvSpPr txBox="1"/>
          <p:nvPr/>
        </p:nvSpPr>
        <p:spPr>
          <a:xfrm>
            <a:off x="1463163" y="72479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ea typeface="標楷體" panose="03000509000000000000" pitchFamily="65" charset="-120"/>
              </a:rPr>
              <a:t>最佳化決策模式設計與應用</a:t>
            </a:r>
            <a:endParaRPr lang="zh-TW" altLang="en-US" sz="440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068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F762C-FB1B-427B-A84D-26095930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Course Plans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8B012-B4B7-4DFE-B090-58192442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892277"/>
            <a:ext cx="9688286" cy="5355771"/>
          </a:xfrm>
        </p:spPr>
        <p:txBody>
          <a:bodyPr/>
          <a:lstStyle/>
          <a:p>
            <a:r>
              <a:rPr lang="en-US" altLang="zh-TW" sz="2400" dirty="0"/>
              <a:t>Day 1: 2020/08/24 Quiz 1 [</a:t>
            </a:r>
            <a:r>
              <a:rPr lang="en-US" altLang="zh-TW" sz="2400" dirty="0">
                <a:solidFill>
                  <a:srgbClr val="FF0000"/>
                </a:solidFill>
              </a:rPr>
              <a:t>8%</a:t>
            </a:r>
            <a:r>
              <a:rPr lang="en-US" altLang="zh-TW" sz="2400" dirty="0"/>
              <a:t>] 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moodle</a:t>
            </a:r>
            <a:r>
              <a:rPr lang="en-US" altLang="zh-TW" sz="2000" dirty="0"/>
              <a:t> or </a:t>
            </a:r>
            <a:r>
              <a:rPr lang="en-US" altLang="zh-TW" sz="2000" dirty="0" err="1"/>
              <a:t>Zuvio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Introduction</a:t>
            </a:r>
            <a:r>
              <a:rPr lang="zh-TW" altLang="en-US" sz="2000" dirty="0"/>
              <a:t> </a:t>
            </a:r>
            <a:r>
              <a:rPr lang="en-US" altLang="zh-TW" sz="2000" dirty="0"/>
              <a:t>(OR, applications, model/algorithm, complexity), Project Intro.</a:t>
            </a:r>
          </a:p>
          <a:p>
            <a:pPr lvl="1"/>
            <a:r>
              <a:rPr lang="en-US" altLang="zh-TW" sz="2000" dirty="0"/>
              <a:t>Software Installation &amp; Demo (by TAs)</a:t>
            </a:r>
          </a:p>
          <a:p>
            <a:r>
              <a:rPr lang="en-US" altLang="zh-TW" sz="2400" dirty="0"/>
              <a:t>Day 2: 2020/08/25 Quiz 2 [</a:t>
            </a:r>
            <a:r>
              <a:rPr lang="en-US" altLang="zh-TW" sz="2400" dirty="0">
                <a:solidFill>
                  <a:srgbClr val="FF0000"/>
                </a:solidFill>
              </a:rPr>
              <a:t>8%</a:t>
            </a:r>
            <a:r>
              <a:rPr lang="en-US" altLang="zh-TW" sz="2400" dirty="0"/>
              <a:t>], Project 1 due 08/29 11pm [</a:t>
            </a:r>
            <a:r>
              <a:rPr lang="en-US" altLang="zh-TW" sz="2400" dirty="0">
                <a:solidFill>
                  <a:srgbClr val="FF0000"/>
                </a:solidFill>
              </a:rPr>
              <a:t>15%</a:t>
            </a:r>
            <a:r>
              <a:rPr lang="en-US" altLang="zh-TW" sz="2400" dirty="0"/>
              <a:t>] </a:t>
            </a:r>
          </a:p>
          <a:p>
            <a:pPr lvl="1"/>
            <a:r>
              <a:rPr lang="en-US" altLang="zh-TW" sz="2000" dirty="0"/>
              <a:t>Basics of Linear Programming &amp; Integer Programming; LP modeling</a:t>
            </a:r>
          </a:p>
          <a:p>
            <a:r>
              <a:rPr lang="en-US" altLang="zh-TW" sz="2400" dirty="0"/>
              <a:t>Day 3: 2020/08/26 Quiz 3 [</a:t>
            </a:r>
            <a:r>
              <a:rPr lang="en-US" altLang="zh-TW" sz="2400" dirty="0">
                <a:solidFill>
                  <a:srgbClr val="FF0000"/>
                </a:solidFill>
              </a:rPr>
              <a:t>8%</a:t>
            </a:r>
            <a:r>
              <a:rPr lang="en-US" altLang="zh-TW" sz="2400" dirty="0"/>
              <a:t>], Project 2 due 08/30 11pm [</a:t>
            </a:r>
            <a:r>
              <a:rPr lang="en-US" altLang="zh-TW" sz="2400" dirty="0">
                <a:solidFill>
                  <a:srgbClr val="FF0000"/>
                </a:solidFill>
              </a:rPr>
              <a:t>15%</a:t>
            </a:r>
            <a:r>
              <a:rPr lang="en-US" altLang="zh-TW" sz="2400" dirty="0"/>
              <a:t>] </a:t>
            </a:r>
          </a:p>
          <a:p>
            <a:pPr lvl="1"/>
            <a:r>
              <a:rPr lang="en-US" altLang="zh-TW" sz="2000" dirty="0"/>
              <a:t>IP modeling techniques </a:t>
            </a:r>
            <a:endParaRPr lang="en-US" altLang="zh-TW" sz="2400" dirty="0"/>
          </a:p>
          <a:p>
            <a:r>
              <a:rPr lang="en-US" altLang="zh-TW" sz="2400" dirty="0"/>
              <a:t>Day 4: 2020/08/27 Quiz 4 [</a:t>
            </a:r>
            <a:r>
              <a:rPr lang="en-US" altLang="zh-TW" sz="2400" dirty="0">
                <a:solidFill>
                  <a:srgbClr val="FF0000"/>
                </a:solidFill>
              </a:rPr>
              <a:t>8%</a:t>
            </a:r>
            <a:r>
              <a:rPr lang="en-US" altLang="zh-TW" sz="2400" dirty="0"/>
              <a:t>]</a:t>
            </a:r>
          </a:p>
          <a:p>
            <a:pPr lvl="1"/>
            <a:r>
              <a:rPr lang="en-US" altLang="zh-TW" sz="2000" dirty="0"/>
              <a:t>Applications: Facility Locations, Logistics Management, Routings (TSP)</a:t>
            </a:r>
          </a:p>
          <a:p>
            <a:pPr lvl="1"/>
            <a:r>
              <a:rPr lang="en-US" altLang="zh-TW" sz="2000" dirty="0"/>
              <a:t>Project Implementation help (by TAs)</a:t>
            </a:r>
            <a:endParaRPr lang="en-US" altLang="zh-TW" sz="2400" dirty="0"/>
          </a:p>
          <a:p>
            <a:r>
              <a:rPr lang="en-US" altLang="zh-TW" sz="2400" dirty="0"/>
              <a:t>Day 5: 2020/08/28 Quiz 5 [</a:t>
            </a:r>
            <a:r>
              <a:rPr lang="en-US" altLang="zh-TW" sz="2400" dirty="0">
                <a:solidFill>
                  <a:srgbClr val="FF0000"/>
                </a:solidFill>
              </a:rPr>
              <a:t>8%</a:t>
            </a:r>
            <a:r>
              <a:rPr lang="en-US" altLang="zh-TW" sz="2400" dirty="0"/>
              <a:t>]</a:t>
            </a:r>
          </a:p>
          <a:p>
            <a:pPr lvl="1"/>
            <a:r>
              <a:rPr lang="en-US" altLang="zh-TW" sz="2000" dirty="0"/>
              <a:t>Applications: Routings (RPP), Scheduling (RCPSP)</a:t>
            </a:r>
          </a:p>
          <a:p>
            <a:pPr lvl="1"/>
            <a:r>
              <a:rPr lang="en-US" altLang="zh-TW" sz="2000" dirty="0"/>
              <a:t>Project Implementation help (by TAs)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Day 6: 2020/08/29 1-hr on-line Exam (</a:t>
            </a:r>
            <a:r>
              <a:rPr lang="en-US" altLang="zh-TW" sz="2400" dirty="0" err="1"/>
              <a:t>moodle</a:t>
            </a:r>
            <a:r>
              <a:rPr lang="en-US" altLang="zh-TW" sz="2400" dirty="0"/>
              <a:t>) [</a:t>
            </a:r>
            <a:r>
              <a:rPr lang="en-US" altLang="zh-TW" sz="2400" dirty="0">
                <a:solidFill>
                  <a:srgbClr val="FF0000"/>
                </a:solidFill>
              </a:rPr>
              <a:t>20%</a:t>
            </a:r>
            <a:r>
              <a:rPr lang="en-US" altLang="zh-TW" sz="2400" dirty="0"/>
              <a:t>]</a:t>
            </a:r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6A4D1C-A6D0-4383-8A9D-386434518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A2D7235-6C1F-4B72-8A37-EE36900E3E63}"/>
              </a:ext>
            </a:extLst>
          </p:cNvPr>
          <p:cNvSpPr/>
          <p:nvPr/>
        </p:nvSpPr>
        <p:spPr bwMode="auto">
          <a:xfrm>
            <a:off x="108857" y="892277"/>
            <a:ext cx="9274629" cy="3736873"/>
          </a:xfrm>
          <a:prstGeom prst="round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B745D51-70F1-4499-8E9B-2E9817E44CD4}"/>
              </a:ext>
            </a:extLst>
          </p:cNvPr>
          <p:cNvSpPr/>
          <p:nvPr/>
        </p:nvSpPr>
        <p:spPr bwMode="auto">
          <a:xfrm>
            <a:off x="108856" y="5743575"/>
            <a:ext cx="9435977" cy="50447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2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F7E93-E4A1-455A-886D-2B39E870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Applications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084A43-8D4A-43C3-8784-5FFF7E46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Scheduling</a:t>
            </a:r>
          </a:p>
          <a:p>
            <a:pPr lvl="1"/>
            <a:r>
              <a:rPr lang="en-US" altLang="zh-TW"/>
              <a:t>Cooking </a:t>
            </a:r>
          </a:p>
          <a:p>
            <a:r>
              <a:rPr lang="en-US" altLang="zh-TW"/>
              <a:t>Routing (Part II)</a:t>
            </a:r>
          </a:p>
          <a:p>
            <a:pPr lvl="1"/>
            <a:r>
              <a:rPr lang="en-US" altLang="zh-TW"/>
              <a:t>Constrained shortest path</a:t>
            </a:r>
          </a:p>
          <a:p>
            <a:pPr lvl="1"/>
            <a:r>
              <a:rPr lang="en-US" altLang="zh-TW"/>
              <a:t>Evacuation</a:t>
            </a:r>
          </a:p>
          <a:p>
            <a:pPr lvl="1"/>
            <a:r>
              <a:rPr lang="en-US" altLang="zh-TW"/>
              <a:t>TSP </a:t>
            </a:r>
            <a:r>
              <a:rPr lang="en-US" altLang="zh-TW">
                <a:sym typeface="Wingdings" panose="05000000000000000000" pitchFamily="2" charset="2"/>
              </a:rPr>
              <a:t> VRP</a:t>
            </a:r>
            <a:endParaRPr lang="en-US" altLang="zh-TW"/>
          </a:p>
          <a:p>
            <a:pPr lvl="1"/>
            <a:r>
              <a:rPr lang="en-US" altLang="zh-TW"/>
              <a:t>CPP, RPP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2BF483-1A56-4B29-A030-281462A8AD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206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Machine Scheduling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1" y="1123831"/>
            <a:ext cx="4623894" cy="4921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431" y="1123831"/>
            <a:ext cx="7786887" cy="40844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490762" y="1553390"/>
            <a:ext cx="6486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i="1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 jobs (j) on </a:t>
            </a:r>
            <a:r>
              <a:rPr lang="en-US" altLang="zh-TW" sz="2800" i="1" dirty="0">
                <a:solidFill>
                  <a:srgbClr val="FF0000"/>
                </a:solidFill>
              </a:rPr>
              <a:t>m</a:t>
            </a:r>
            <a:r>
              <a:rPr lang="en-US" altLang="zh-TW" sz="2800" dirty="0"/>
              <a:t> machines (</a:t>
            </a:r>
            <a:r>
              <a:rPr lang="en-US" altLang="zh-TW" sz="2800" dirty="0" err="1"/>
              <a:t>i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position: ordering of a job on a machine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276398" y="2494664"/>
            <a:ext cx="6636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dirty="0" err="1">
                <a:solidFill>
                  <a:srgbClr val="FF0000"/>
                </a:solidFill>
              </a:rPr>
              <a:t>p</a:t>
            </a:r>
            <a:r>
              <a:rPr lang="en-US" altLang="zh-TW" sz="2800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zh-TW" sz="2800" dirty="0"/>
              <a:t> : processing time of job </a:t>
            </a:r>
            <a:r>
              <a:rPr lang="en-US" altLang="zh-TW" sz="2800" i="1" dirty="0">
                <a:solidFill>
                  <a:srgbClr val="FF0000"/>
                </a:solidFill>
              </a:rPr>
              <a:t>j</a:t>
            </a:r>
            <a:r>
              <a:rPr lang="en-US" altLang="zh-TW" sz="2800" dirty="0"/>
              <a:t> on machine </a:t>
            </a:r>
            <a:r>
              <a:rPr lang="en-US" altLang="zh-TW" sz="2800" i="1" dirty="0" err="1">
                <a:solidFill>
                  <a:srgbClr val="FF0000"/>
                </a:solidFill>
              </a:rPr>
              <a:t>i</a:t>
            </a:r>
            <a:endParaRPr lang="en-US" altLang="zh-TW" sz="2800" i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7905" y="3005051"/>
            <a:ext cx="5218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i="1" dirty="0">
                <a:solidFill>
                  <a:srgbClr val="FF0000"/>
                </a:solidFill>
              </a:rPr>
              <a:t>Y</a:t>
            </a:r>
            <a:r>
              <a:rPr lang="en-US" altLang="zh-TW" sz="2800" dirty="0"/>
              <a:t> : makespan, the latest time to</a:t>
            </a:r>
            <a:br>
              <a:rPr lang="en-US" altLang="zh-TW" sz="2800" dirty="0"/>
            </a:br>
            <a:r>
              <a:rPr lang="en-US" altLang="zh-TW" sz="2800" dirty="0"/>
              <a:t>      complete all the jobs</a:t>
            </a:r>
            <a:endParaRPr lang="en-US" altLang="zh-TW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5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E0E9D-6AC6-4AEC-B632-CCCA58DB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Cooking Order Scheduling </a:t>
            </a:r>
            <a:r>
              <a:rPr lang="en-US" altLang="zh-TW" sz="2000"/>
              <a:t>(1/2)</a:t>
            </a:r>
            <a:endParaRPr lang="zh-TW" altLang="en-US" sz="20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03398-CB83-479E-AC4F-811F1C5C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990600"/>
            <a:ext cx="9688286" cy="535577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/>
              <a:t>Indices : </a:t>
            </a:r>
          </a:p>
          <a:p>
            <a:r>
              <a:rPr lang="en-US" altLang="zh-TW" sz="2000" i="1" dirty="0" err="1"/>
              <a:t>i</a:t>
            </a:r>
            <a:r>
              <a:rPr lang="en-US" altLang="zh-TW" sz="2000" dirty="0"/>
              <a:t> (</a:t>
            </a:r>
            <a:r>
              <a:rPr lang="zh-TW" altLang="en-US" sz="2000" dirty="0"/>
              <a:t>工件、菜</a:t>
            </a:r>
            <a:r>
              <a:rPr lang="en-US" altLang="zh-TW" sz="2000" dirty="0"/>
              <a:t>), 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=1,…,n; </a:t>
            </a:r>
          </a:p>
          <a:p>
            <a:r>
              <a:rPr lang="en-US" altLang="zh-TW" sz="2000" i="1" dirty="0"/>
              <a:t>j</a:t>
            </a:r>
            <a:r>
              <a:rPr lang="en-US" altLang="zh-TW" sz="2000" dirty="0"/>
              <a:t> (</a:t>
            </a:r>
            <a:r>
              <a:rPr lang="zh-TW" altLang="en-US" sz="2000" dirty="0"/>
              <a:t>機台、爐子</a:t>
            </a:r>
            <a:r>
              <a:rPr lang="en-US" altLang="zh-TW" sz="2000" dirty="0"/>
              <a:t>),</a:t>
            </a:r>
            <a:r>
              <a:rPr lang="zh-TW" altLang="en-US" sz="2000" dirty="0"/>
              <a:t> </a:t>
            </a:r>
            <a:r>
              <a:rPr lang="en-US" altLang="zh-TW" sz="2000" i="1" dirty="0"/>
              <a:t>j</a:t>
            </a:r>
            <a:r>
              <a:rPr lang="en-US" altLang="zh-TW" sz="2000" dirty="0"/>
              <a:t>=1,…,m</a:t>
            </a:r>
          </a:p>
          <a:p>
            <a:r>
              <a:rPr lang="en-US" altLang="zh-TW" sz="2000" i="1" dirty="0"/>
              <a:t>k</a:t>
            </a:r>
            <a:r>
              <a:rPr lang="en-US" altLang="zh-TW" sz="2000" dirty="0"/>
              <a:t> (</a:t>
            </a:r>
            <a:r>
              <a:rPr lang="zh-TW" altLang="en-US" sz="2000" dirty="0"/>
              <a:t>機台上之 </a:t>
            </a:r>
            <a:r>
              <a:rPr lang="en-US" altLang="zh-TW" sz="2000" dirty="0"/>
              <a:t>job </a:t>
            </a:r>
            <a:r>
              <a:rPr lang="zh-TW" altLang="en-US" sz="2000" dirty="0"/>
              <a:t>順序</a:t>
            </a:r>
            <a:r>
              <a:rPr lang="en-US" altLang="zh-TW" sz="2000" dirty="0"/>
              <a:t>), k=1,…,u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Parameters:</a:t>
            </a:r>
          </a:p>
          <a:p>
            <a:r>
              <a:rPr lang="en-US" altLang="zh-TW" sz="2000" dirty="0"/>
              <a:t> </a:t>
            </a:r>
          </a:p>
          <a:p>
            <a:r>
              <a:rPr lang="en-US" altLang="zh-TW" sz="2000" dirty="0"/>
              <a:t> </a:t>
            </a:r>
          </a:p>
          <a:p>
            <a:r>
              <a:rPr lang="en-US" altLang="zh-TW" sz="2000" dirty="0"/>
              <a:t>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Variables</a:t>
            </a:r>
          </a:p>
          <a:p>
            <a:pPr marL="0" indent="0">
              <a:buNone/>
            </a:pPr>
            <a:r>
              <a:rPr lang="en-US" altLang="zh-TW" sz="2000" dirty="0"/>
              <a:t>                  </a:t>
            </a:r>
            <a:r>
              <a:rPr lang="zh-TW" altLang="en-US" sz="2000" dirty="0"/>
              <a:t>客人等</a:t>
            </a:r>
            <a:r>
              <a:rPr lang="zh-TW" altLang="zh-TW" sz="2000" dirty="0"/>
              <a:t>第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 </a:t>
            </a:r>
            <a:r>
              <a:rPr lang="zh-TW" altLang="zh-TW" sz="2000" dirty="0"/>
              <a:t>道菜的</a:t>
            </a:r>
            <a:r>
              <a:rPr lang="zh-TW" altLang="zh-TW" sz="2000" dirty="0">
                <a:solidFill>
                  <a:srgbClr val="FF0000"/>
                </a:solidFill>
              </a:rPr>
              <a:t>等候時間</a:t>
            </a:r>
            <a:r>
              <a:rPr lang="zh-TW" altLang="zh-TW" sz="2000" dirty="0"/>
              <a:t>，亦即從</a:t>
            </a:r>
            <a:r>
              <a:rPr lang="zh-TW" altLang="en-US" sz="2000" dirty="0"/>
              <a:t>點菜完畢</a:t>
            </a:r>
            <a:r>
              <a:rPr lang="zh-TW" altLang="zh-TW" sz="2000" dirty="0"/>
              <a:t>到完成</a:t>
            </a:r>
            <a:r>
              <a:rPr lang="zh-TW" altLang="en-US" sz="2000" dirty="0"/>
              <a:t>出菜</a:t>
            </a:r>
            <a:r>
              <a:rPr lang="zh-TW" altLang="zh-TW" sz="2000" dirty="0"/>
              <a:t>總共的等候時間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          </a:t>
            </a:r>
            <a:r>
              <a:rPr lang="zh-TW" altLang="zh-TW" sz="2000" dirty="0"/>
              <a:t>第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 </a:t>
            </a:r>
            <a:r>
              <a:rPr lang="zh-TW" altLang="zh-TW" sz="2000" dirty="0"/>
              <a:t>道菜的</a:t>
            </a:r>
            <a:r>
              <a:rPr lang="zh-TW" altLang="zh-TW" sz="2000" dirty="0">
                <a:solidFill>
                  <a:srgbClr val="FF0000"/>
                </a:solidFill>
              </a:rPr>
              <a:t>開始</a:t>
            </a:r>
            <a:r>
              <a:rPr lang="zh-TW" altLang="en-US" sz="2000" dirty="0">
                <a:solidFill>
                  <a:srgbClr val="FF0000"/>
                </a:solidFill>
              </a:rPr>
              <a:t>烹調</a:t>
            </a:r>
            <a:r>
              <a:rPr lang="zh-TW" altLang="zh-TW" sz="2000" dirty="0">
                <a:solidFill>
                  <a:srgbClr val="FF0000"/>
                </a:solidFill>
              </a:rPr>
              <a:t>時刻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                  </a:t>
            </a:r>
            <a:r>
              <a:rPr lang="zh-TW" altLang="zh-TW" sz="2000" dirty="0"/>
              <a:t>第</a:t>
            </a:r>
            <a:r>
              <a:rPr lang="en-US" altLang="zh-TW" sz="2000" i="1" dirty="0"/>
              <a:t>j </a:t>
            </a:r>
            <a:r>
              <a:rPr lang="zh-TW" altLang="zh-TW" sz="2000" dirty="0"/>
              <a:t>台</a:t>
            </a:r>
            <a:r>
              <a:rPr lang="zh-TW" altLang="en-US" sz="2000" dirty="0"/>
              <a:t>爐子</a:t>
            </a:r>
            <a:r>
              <a:rPr lang="zh-TW" altLang="zh-TW" sz="2000" dirty="0"/>
              <a:t>的第</a:t>
            </a:r>
            <a:r>
              <a:rPr lang="en-US" altLang="zh-TW" sz="2000" dirty="0"/>
              <a:t> </a:t>
            </a:r>
            <a:r>
              <a:rPr lang="en-US" altLang="zh-TW" sz="2000" i="1" dirty="0"/>
              <a:t>k </a:t>
            </a:r>
            <a:r>
              <a:rPr lang="zh-TW" altLang="zh-TW" sz="2000" dirty="0"/>
              <a:t>個</a:t>
            </a:r>
            <a:r>
              <a:rPr lang="zh-TW" altLang="en-US" sz="2000" dirty="0"/>
              <a:t>順</a:t>
            </a:r>
            <a:r>
              <a:rPr lang="zh-TW" altLang="zh-TW" sz="2000" dirty="0"/>
              <a:t>位的</a:t>
            </a:r>
            <a:r>
              <a:rPr lang="zh-TW" altLang="en-US" sz="2000" dirty="0"/>
              <a:t>菜之</a:t>
            </a:r>
            <a:r>
              <a:rPr lang="zh-TW" altLang="zh-TW" sz="2000" dirty="0">
                <a:solidFill>
                  <a:srgbClr val="FF0000"/>
                </a:solidFill>
              </a:rPr>
              <a:t>開始</a:t>
            </a:r>
            <a:r>
              <a:rPr lang="zh-TW" altLang="en-US" sz="2000" dirty="0">
                <a:solidFill>
                  <a:srgbClr val="FF0000"/>
                </a:solidFill>
              </a:rPr>
              <a:t>烹調</a:t>
            </a:r>
            <a:r>
              <a:rPr lang="zh-TW" altLang="zh-TW" sz="2000" dirty="0">
                <a:solidFill>
                  <a:srgbClr val="FF0000"/>
                </a:solidFill>
              </a:rPr>
              <a:t>時刻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                  </a:t>
            </a:r>
            <a:r>
              <a:rPr lang="en-US" altLang="zh-TW" sz="2000" dirty="0"/>
              <a:t> </a:t>
            </a:r>
            <a:r>
              <a:rPr lang="zh-TW" altLang="en-US" sz="2000" dirty="0"/>
              <a:t>菜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  </a:t>
            </a:r>
            <a:r>
              <a:rPr lang="zh-TW" altLang="en-US" sz="2000" dirty="0"/>
              <a:t>於爐子 </a:t>
            </a:r>
            <a:r>
              <a:rPr lang="en-US" altLang="zh-TW" sz="2000" i="1" dirty="0"/>
              <a:t>j </a:t>
            </a:r>
            <a:r>
              <a:rPr lang="zh-TW" altLang="en-US" sz="2000" dirty="0"/>
              <a:t>的第 </a:t>
            </a:r>
            <a:r>
              <a:rPr lang="en-US" altLang="zh-TW" sz="2000" i="1" dirty="0"/>
              <a:t>k </a:t>
            </a:r>
            <a:r>
              <a:rPr lang="zh-TW" altLang="en-US" sz="2000" dirty="0"/>
              <a:t>順位烹調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1F6D5E-D255-4813-9522-731D35AA5E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BFD216E5-3729-45FD-A088-5F96A73B5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A56B0D-4AFC-410E-9D41-B091AA499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" name="物件 26">
            <a:extLst>
              <a:ext uri="{FF2B5EF4-FFF2-40B4-BE49-F238E27FC236}">
                <a16:creationId xmlns:a16="http://schemas.microsoft.com/office/drawing/2014/main" id="{33D4B54A-3A6F-4620-87F7-50B45D647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471346"/>
              </p:ext>
            </p:extLst>
          </p:nvPr>
        </p:nvGraphicFramePr>
        <p:xfrm>
          <a:off x="496660" y="4340871"/>
          <a:ext cx="976993" cy="37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1" name="Equation" r:id="rId3" imgW="596900" imgH="228600" progId="Equation.DSMT4">
                  <p:embed/>
                </p:oleObj>
              </mc:Choice>
              <mc:Fallback>
                <p:oleObj name="Equation" r:id="rId3" imgW="5969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660" y="4340871"/>
                        <a:ext cx="976993" cy="372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75E07F08-2A53-4918-B155-FCACC06D8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" name="物件 28">
            <a:extLst>
              <a:ext uri="{FF2B5EF4-FFF2-40B4-BE49-F238E27FC236}">
                <a16:creationId xmlns:a16="http://schemas.microsoft.com/office/drawing/2014/main" id="{5F130161-7675-4316-A385-63DED0CB7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099661"/>
              </p:ext>
            </p:extLst>
          </p:nvPr>
        </p:nvGraphicFramePr>
        <p:xfrm>
          <a:off x="646338" y="4636750"/>
          <a:ext cx="522515" cy="338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2" name="Equation" r:id="rId5" imgW="355446" imgH="228501" progId="Equation.DSMT4">
                  <p:embed/>
                </p:oleObj>
              </mc:Choice>
              <mc:Fallback>
                <p:oleObj name="Equation" r:id="rId5" imgW="355446" imgH="228501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38" y="4636750"/>
                        <a:ext cx="522515" cy="3389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A984A465-92F1-46D9-AF86-CAE827D58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FAFB8F19-7507-4650-A1C5-8891F521C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021974"/>
              </p:ext>
            </p:extLst>
          </p:nvPr>
        </p:nvGraphicFramePr>
        <p:xfrm>
          <a:off x="261257" y="4990798"/>
          <a:ext cx="1306286" cy="33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3" name="Equation" r:id="rId7" imgW="927100" imgH="241300" progId="Equation.DSMT4">
                  <p:embed/>
                </p:oleObj>
              </mc:Choice>
              <mc:Fallback>
                <p:oleObj name="Equation" r:id="rId7" imgW="927100" imgH="2413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57" y="4990798"/>
                        <a:ext cx="1306286" cy="336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AA0541EB-5474-4559-A2C8-210678519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42" y="2188671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3" name="物件 32">
            <a:extLst>
              <a:ext uri="{FF2B5EF4-FFF2-40B4-BE49-F238E27FC236}">
                <a16:creationId xmlns:a16="http://schemas.microsoft.com/office/drawing/2014/main" id="{3039C4D7-D3B8-4B91-9BCE-58C8822695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449723"/>
              </p:ext>
            </p:extLst>
          </p:nvPr>
        </p:nvGraphicFramePr>
        <p:xfrm>
          <a:off x="600074" y="5360145"/>
          <a:ext cx="1137558" cy="478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4" name="Equation" r:id="rId9" imgW="799753" imgH="330057" progId="Equation.DSMT4">
                  <p:embed/>
                </p:oleObj>
              </mc:Choice>
              <mc:Fallback>
                <p:oleObj name="Equation" r:id="rId9" imgW="799753" imgH="330057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4" y="5360145"/>
                        <a:ext cx="1137558" cy="4781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7">
            <a:extLst>
              <a:ext uri="{FF2B5EF4-FFF2-40B4-BE49-F238E27FC236}">
                <a16:creationId xmlns:a16="http://schemas.microsoft.com/office/drawing/2014/main" id="{6AF1C27D-B9D2-494B-89DA-67E8E45F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00A9A2B-2AA4-49C2-8450-35B87B2F560A}"/>
              </a:ext>
            </a:extLst>
          </p:cNvPr>
          <p:cNvSpPr txBox="1"/>
          <p:nvPr/>
        </p:nvSpPr>
        <p:spPr>
          <a:xfrm>
            <a:off x="4747215" y="1013224"/>
            <a:ext cx="5158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solidFill>
                  <a:srgbClr val="00664D"/>
                </a:solidFill>
              </a:rPr>
              <a:t>Q: When to make which dish?  </a:t>
            </a:r>
          </a:p>
          <a:p>
            <a:r>
              <a:rPr lang="en-US" altLang="zh-TW" sz="2000">
                <a:solidFill>
                  <a:srgbClr val="00664D"/>
                </a:solidFill>
              </a:rPr>
              <a:t>   </a:t>
            </a:r>
            <a:endParaRPr lang="zh-TW" altLang="en-US" sz="2000">
              <a:solidFill>
                <a:srgbClr val="00664D"/>
              </a:solidFill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8AA360AB-ECED-4EF9-8808-D7EB91DA9F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205" y="2897867"/>
            <a:ext cx="4230795" cy="287545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BE48FFC4-B5E2-480B-AE0B-6FC46D3413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2205" y="3220928"/>
            <a:ext cx="5033700" cy="26800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20F4737C-892A-4729-B394-59E884001F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955" y="3520998"/>
            <a:ext cx="4808200" cy="23233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909621" y="281150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點菜時刻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95391" y="31163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爐子最初開始可煮之時刻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643155" y="3437533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菜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在爐子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j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需耗費的烹調時間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284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E0E9D-6AC6-4AEC-B632-CCCA58DB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Cooking Order Scheduling </a:t>
            </a:r>
            <a:r>
              <a:rPr lang="en-US" altLang="zh-TW" sz="2000"/>
              <a:t>(2/2)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03398-CB83-479E-AC4F-811F1C5C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990600"/>
            <a:ext cx="9688286" cy="535577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/>
              <a:t>Objective: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</a:p>
          <a:p>
            <a:pPr marL="0" indent="0">
              <a:buNone/>
            </a:pPr>
            <a:r>
              <a:rPr lang="en-US" altLang="zh-TW" sz="2000" dirty="0"/>
              <a:t>Subject to.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1F6D5E-D255-4813-9522-731D35AA5E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BFD216E5-3729-45FD-A088-5F96A73B5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A56B0D-4AFC-410E-9D41-B091AA499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E07F08-2A53-4918-B155-FCACC06D8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84A465-92F1-46D9-AF86-CAE827D58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4" name="Rectangle 37">
            <a:extLst>
              <a:ext uri="{FF2B5EF4-FFF2-40B4-BE49-F238E27FC236}">
                <a16:creationId xmlns:a16="http://schemas.microsoft.com/office/drawing/2014/main" id="{6AF1C27D-B9D2-494B-89DA-67E8E45F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5" name="物件 34">
            <a:extLst>
              <a:ext uri="{FF2B5EF4-FFF2-40B4-BE49-F238E27FC236}">
                <a16:creationId xmlns:a16="http://schemas.microsoft.com/office/drawing/2014/main" id="{DDBB2254-F87C-42E4-97C6-D5F9352B7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513870"/>
              </p:ext>
            </p:extLst>
          </p:nvPr>
        </p:nvGraphicFramePr>
        <p:xfrm>
          <a:off x="1626545" y="832915"/>
          <a:ext cx="1943100" cy="705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Equation" r:id="rId3" imgW="1180588" imgH="431613" progId="Equation.DSMT4">
                  <p:embed/>
                </p:oleObj>
              </mc:Choice>
              <mc:Fallback>
                <p:oleObj name="Equation" r:id="rId3" imgW="1180588" imgH="431613" progId="Equation.DSMT4">
                  <p:embed/>
                  <p:pic>
                    <p:nvPicPr>
                      <p:cNvPr id="35" name="物件 34">
                        <a:extLst>
                          <a:ext uri="{FF2B5EF4-FFF2-40B4-BE49-F238E27FC236}">
                            <a16:creationId xmlns:a16="http://schemas.microsoft.com/office/drawing/2014/main" id="{DDBB2254-F87C-42E4-97C6-D5F9352B7F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45" y="832915"/>
                        <a:ext cx="1943100" cy="705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:a16="http://schemas.microsoft.com/office/drawing/2014/main" id="{A00A9A2B-2AA4-49C2-8450-35B87B2F560A}"/>
              </a:ext>
            </a:extLst>
          </p:cNvPr>
          <p:cNvSpPr txBox="1"/>
          <p:nvPr/>
        </p:nvSpPr>
        <p:spPr>
          <a:xfrm>
            <a:off x="3691478" y="1678740"/>
            <a:ext cx="388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爐子 </a:t>
            </a:r>
            <a:r>
              <a:rPr lang="en-US" altLang="zh-TW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 </a:t>
            </a:r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的位置 </a:t>
            </a:r>
            <a:r>
              <a:rPr lang="en-US" altLang="zh-TW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 </a:t>
            </a:r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至多處理某道菜餚 </a:t>
            </a:r>
            <a:r>
              <a:rPr lang="en-US" altLang="zh-TW" sz="1600" dirty="0" err="1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solidFill>
                  <a:srgbClr val="00664D"/>
                </a:solidFill>
              </a:rPr>
              <a:t>   </a:t>
            </a:r>
            <a:endParaRPr lang="zh-TW" altLang="en-US" sz="2000" dirty="0">
              <a:solidFill>
                <a:srgbClr val="00664D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F60AB6-2C5B-4674-9BB4-2D83DB729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845" y="1639942"/>
            <a:ext cx="1927800" cy="60746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1B1A233-4D9A-47D9-8D88-0E7B161E7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993" y="2247409"/>
            <a:ext cx="2070600" cy="6342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F1B443-7A48-49E1-B78D-990325C9F3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1435" y="2881676"/>
            <a:ext cx="2927400" cy="589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3571435-F6D0-47E6-A55D-8D0970761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442" y="3403747"/>
            <a:ext cx="4926600" cy="375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92E1BE5-C8FA-4007-A2C7-1A38F8DED6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442" y="3782989"/>
            <a:ext cx="4962300" cy="33053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520534E-E346-4314-89A3-76F817FE6A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719" y="4105543"/>
            <a:ext cx="6818701" cy="5985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6D96692-F56F-47F3-A7B3-6975F40180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257" y="4671029"/>
            <a:ext cx="6640201" cy="62533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06C0B6D-1C47-4B7A-BDCC-C9280B0B2B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187" y="5276879"/>
            <a:ext cx="3677100" cy="31266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DC2A54D-DC2B-4A98-B040-AA22739BD1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" y="5662517"/>
            <a:ext cx="7568401" cy="357333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2BC9F4D5-15EC-4F6C-8BA6-97E6BEFE0B87}"/>
              </a:ext>
            </a:extLst>
          </p:cNvPr>
          <p:cNvSpPr txBox="1"/>
          <p:nvPr/>
        </p:nvSpPr>
        <p:spPr>
          <a:xfrm>
            <a:off x="3691478" y="2298493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每道菜 </a:t>
            </a:r>
            <a:r>
              <a:rPr lang="en-US" altLang="zh-TW" sz="1600" dirty="0" err="1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一定會被排在某爐子 </a:t>
            </a:r>
            <a:r>
              <a:rPr lang="en-US" altLang="zh-TW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 </a:t>
            </a:r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之某排序 </a:t>
            </a:r>
            <a:r>
              <a:rPr lang="en-US" altLang="zh-TW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endParaRPr lang="zh-TW" altLang="en-US" sz="2000" dirty="0">
              <a:solidFill>
                <a:srgbClr val="00664D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2BB379C-4A41-4B15-AC04-8516671F03B0}"/>
              </a:ext>
            </a:extLst>
          </p:cNvPr>
          <p:cNvSpPr txBox="1"/>
          <p:nvPr/>
        </p:nvSpPr>
        <p:spPr>
          <a:xfrm>
            <a:off x="4546309" y="2944920"/>
            <a:ext cx="521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爐子 </a:t>
            </a:r>
            <a:r>
              <a:rPr lang="en-US" altLang="zh-TW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 </a:t>
            </a:r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之排序 </a:t>
            </a:r>
            <a:r>
              <a:rPr lang="en-US" altLang="zh-TW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 </a:t>
            </a:r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若沒煮，則其後之排序</a:t>
            </a:r>
            <a:r>
              <a:rPr lang="en-US" altLang="zh-TW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k+1 </a:t>
            </a:r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亦不會煮</a:t>
            </a:r>
            <a:endParaRPr lang="zh-TW" altLang="en-US" sz="2000" dirty="0">
              <a:solidFill>
                <a:srgbClr val="00664D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1F38563-76B2-4C7C-863F-8D85DF4C87BD}"/>
              </a:ext>
            </a:extLst>
          </p:cNvPr>
          <p:cNvSpPr txBox="1"/>
          <p:nvPr/>
        </p:nvSpPr>
        <p:spPr>
          <a:xfrm>
            <a:off x="5600843" y="3561227"/>
            <a:ext cx="4365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若爐子</a:t>
            </a:r>
            <a:r>
              <a:rPr lang="en-US" altLang="zh-TW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之排序</a:t>
            </a:r>
            <a:r>
              <a:rPr lang="en-US" altLang="zh-TW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有煮菜</a:t>
            </a:r>
            <a:r>
              <a:rPr lang="en-US" altLang="zh-TW" sz="1600" dirty="0" err="1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，同步化爐子</a:t>
            </a:r>
            <a:r>
              <a:rPr lang="en-US" altLang="zh-TW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與菜</a:t>
            </a:r>
            <a:r>
              <a:rPr lang="en-US" altLang="zh-TW" sz="1600" dirty="0" err="1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的時刻（夾擠法）</a:t>
            </a:r>
            <a:endParaRPr lang="zh-TW" altLang="en-US" sz="2000" dirty="0">
              <a:solidFill>
                <a:srgbClr val="00664D"/>
              </a:solidFill>
            </a:endParaRPr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7F23E97B-B9BB-48BD-955C-D941439DCDAA}"/>
              </a:ext>
            </a:extLst>
          </p:cNvPr>
          <p:cNvSpPr/>
          <p:nvPr/>
        </p:nvSpPr>
        <p:spPr bwMode="auto">
          <a:xfrm>
            <a:off x="5469502" y="3476227"/>
            <a:ext cx="168728" cy="568929"/>
          </a:xfrm>
          <a:prstGeom prst="rightBrace">
            <a:avLst/>
          </a:prstGeom>
          <a:noFill/>
          <a:ln w="9525" cap="flat" cmpd="sng" algn="ctr">
            <a:solidFill>
              <a:srgbClr val="00664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C1CAD65-C1FB-4AA8-B57D-016299A5FEF9}"/>
              </a:ext>
            </a:extLst>
          </p:cNvPr>
          <p:cNvSpPr txBox="1"/>
          <p:nvPr/>
        </p:nvSpPr>
        <p:spPr>
          <a:xfrm>
            <a:off x="6989826" y="4177534"/>
            <a:ext cx="295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爐子</a:t>
            </a:r>
            <a:r>
              <a:rPr lang="en-US" altLang="zh-TW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之相鄰排序時刻大小關係</a:t>
            </a:r>
            <a:endParaRPr lang="zh-TW" altLang="en-US" sz="2000" dirty="0">
              <a:solidFill>
                <a:srgbClr val="00664D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1CAD65-C1FB-4AA8-B57D-016299A5FEF9}"/>
              </a:ext>
            </a:extLst>
          </p:cNvPr>
          <p:cNvSpPr txBox="1"/>
          <p:nvPr/>
        </p:nvSpPr>
        <p:spPr>
          <a:xfrm>
            <a:off x="6797074" y="4817714"/>
            <a:ext cx="228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客人等待菜</a:t>
            </a:r>
            <a:r>
              <a:rPr lang="en-US" altLang="zh-TW" sz="1600" dirty="0" err="1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的總時間</a:t>
            </a:r>
            <a:endParaRPr lang="zh-TW" altLang="en-US" sz="2000" dirty="0">
              <a:solidFill>
                <a:srgbClr val="00664D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C1CAD65-C1FB-4AA8-B57D-016299A5FEF9}"/>
              </a:ext>
            </a:extLst>
          </p:cNvPr>
          <p:cNvSpPr txBox="1"/>
          <p:nvPr/>
        </p:nvSpPr>
        <p:spPr>
          <a:xfrm>
            <a:off x="4749993" y="5237476"/>
            <a:ext cx="3972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設定爐子</a:t>
            </a:r>
            <a:r>
              <a:rPr lang="en-US" altLang="zh-TW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sz="1600" dirty="0">
                <a:solidFill>
                  <a:srgbClr val="0066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第一個順位可開始烹調的時刻</a:t>
            </a:r>
            <a:endParaRPr lang="zh-TW" altLang="en-US" sz="2000" dirty="0">
              <a:solidFill>
                <a:srgbClr val="0066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2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n nodes, </a:t>
            </a:r>
            <a:r>
              <a:rPr lang="en-US" altLang="zh-TW" dirty="0" err="1"/>
              <a:t>cij</a:t>
            </a:r>
            <a:r>
              <a:rPr lang="en-US" altLang="zh-TW" dirty="0"/>
              <a:t> as distance from node </a:t>
            </a:r>
            <a:r>
              <a:rPr lang="en-US" altLang="zh-TW" dirty="0" err="1"/>
              <a:t>i</a:t>
            </a:r>
            <a:r>
              <a:rPr lang="en-US" altLang="zh-TW" dirty="0"/>
              <a:t> to node j</a:t>
            </a:r>
          </a:p>
          <a:p>
            <a:r>
              <a:rPr lang="en-US" altLang="zh-TW" dirty="0"/>
              <a:t>How to visit all nodes (each one exactly once) with minimum total travel cost?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9560EA-2129-4FB8-BCCC-BD2B0AEF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17" y="3433163"/>
            <a:ext cx="4590563" cy="2736850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AC627FD-5B7A-4662-95EF-BB6F66FAD15C}"/>
              </a:ext>
            </a:extLst>
          </p:cNvPr>
          <p:cNvSpPr>
            <a:spLocks noGrp="1"/>
          </p:cNvSpPr>
          <p:nvPr/>
        </p:nvSpPr>
        <p:spPr>
          <a:xfrm>
            <a:off x="313536" y="2365528"/>
            <a:ext cx="5164126" cy="1139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Classical (DFJ) formulation (Dantzig, 1954)</a:t>
            </a:r>
          </a:p>
          <a:p>
            <a:r>
              <a:rPr lang="en-US" altLang="zh-TW" dirty="0"/>
              <a:t>Subtour elimination constraints are exponential in number.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4571F23-06FD-4DFA-9251-074C276DE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661" y="3071352"/>
            <a:ext cx="4384653" cy="3460471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2E635D6-486F-4275-BC44-393E28F5FFD2}"/>
              </a:ext>
            </a:extLst>
          </p:cNvPr>
          <p:cNvSpPr txBox="1">
            <a:spLocks/>
          </p:cNvSpPr>
          <p:nvPr/>
        </p:nvSpPr>
        <p:spPr>
          <a:xfrm>
            <a:off x="5764443" y="2148528"/>
            <a:ext cx="3896915" cy="113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 MTZ formulation (Miller, 1960)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O(n2)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O(n2) constraints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04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08089" y="1125538"/>
            <a:ext cx="7572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7200">
                <a:solidFill>
                  <a:srgbClr val="014F0E"/>
                </a:solidFill>
                <a:ea typeface="新細明體" panose="02020500000000000000" pitchFamily="18" charset="-120"/>
              </a:rPr>
              <a:t>Q &amp; 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7200">
                <a:solidFill>
                  <a:srgbClr val="014F0E"/>
                </a:solidFill>
                <a:ea typeface="新細明體" panose="02020500000000000000" pitchFamily="18" charset="-120"/>
              </a:rPr>
              <a:t>Thanks!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992560" y="3334340"/>
            <a:ext cx="83359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3200" dirty="0">
              <a:solidFill>
                <a:srgbClr val="014F0E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solidFill>
                  <a:srgbClr val="0000FF"/>
                </a:solidFill>
                <a:ea typeface="新細明體" panose="02020500000000000000" pitchFamily="18" charset="-120"/>
              </a:rPr>
              <a:t>I-Lin Wang (</a:t>
            </a:r>
            <a:r>
              <a:rPr kumimoji="0" lang="zh-TW" altLang="en-US" sz="3200" dirty="0">
                <a:solidFill>
                  <a:srgbClr val="0000FF"/>
                </a:solidFill>
              </a:rPr>
              <a:t>王逸琳</a:t>
            </a:r>
            <a:r>
              <a:rPr kumimoji="0" lang="en-US" altLang="zh-TW" sz="3200" dirty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ea typeface="新細明體" panose="02020500000000000000" pitchFamily="18" charset="-120"/>
              </a:rPr>
              <a:t>Professor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 err="1">
                <a:ea typeface="新細明體" panose="02020500000000000000" pitchFamily="18" charset="-120"/>
              </a:rPr>
              <a:t>Dept</a:t>
            </a:r>
            <a:r>
              <a:rPr kumimoji="0" lang="en-US" altLang="zh-TW" sz="3200" dirty="0">
                <a:ea typeface="新細明體" panose="02020500000000000000" pitchFamily="18" charset="-120"/>
              </a:rPr>
              <a:t> of Industrial &amp; Information Management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ea typeface="新細明體" panose="02020500000000000000" pitchFamily="18" charset="-120"/>
              </a:rPr>
              <a:t>National Cheng Kung University</a:t>
            </a:r>
            <a:br>
              <a:rPr kumimoji="0" lang="en-US" altLang="zh-TW" sz="3200" dirty="0">
                <a:ea typeface="新細明體" panose="02020500000000000000" pitchFamily="18" charset="-120"/>
              </a:rPr>
            </a:br>
            <a:r>
              <a:rPr kumimoji="0" lang="en-US" altLang="zh-TW" sz="3200" dirty="0">
                <a:ea typeface="新細明體" panose="02020500000000000000" pitchFamily="18" charset="-120"/>
              </a:rPr>
              <a:t>http://ilin.iim.ncku.edu.tw/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68126</TotalTime>
  <Words>654</Words>
  <Application>Microsoft Office PowerPoint</Application>
  <PresentationFormat>A4 紙張 (210x297 公釐)</PresentationFormat>
  <Paragraphs>93</Paragraphs>
  <Slides>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21" baseType="lpstr">
      <vt:lpstr>Arial Unicode MS</vt:lpstr>
      <vt:lpstr>Gulim</vt:lpstr>
      <vt:lpstr>휴먼모음T</vt:lpstr>
      <vt:lpstr>新細明體</vt:lpstr>
      <vt:lpstr>標楷體</vt:lpstr>
      <vt:lpstr>Arial</vt:lpstr>
      <vt:lpstr>Franklin Gothic Book</vt:lpstr>
      <vt:lpstr>Monotype Corsiva</vt:lpstr>
      <vt:lpstr>Tahoma</vt:lpstr>
      <vt:lpstr>Times New Roman</vt:lpstr>
      <vt:lpstr>Wingdings</vt:lpstr>
      <vt:lpstr>Default Design</vt:lpstr>
      <vt:lpstr>Equation</vt:lpstr>
      <vt:lpstr>Design &amp; Applications of Optimal Decision Making Models</vt:lpstr>
      <vt:lpstr>Course Plans</vt:lpstr>
      <vt:lpstr>Applications</vt:lpstr>
      <vt:lpstr>Parallel Machine Scheduling</vt:lpstr>
      <vt:lpstr>Cooking Order Scheduling (1/2)</vt:lpstr>
      <vt:lpstr>Cooking Order Scheduling (2/2) </vt:lpstr>
      <vt:lpstr>Traveling Salesman Problem</vt:lpstr>
      <vt:lpstr>PowerPoint 簡報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 王</cp:lastModifiedBy>
  <cp:revision>486</cp:revision>
  <dcterms:created xsi:type="dcterms:W3CDTF">2001-05-13T18:19:15Z</dcterms:created>
  <dcterms:modified xsi:type="dcterms:W3CDTF">2020-08-25T18:42:35Z</dcterms:modified>
</cp:coreProperties>
</file>