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1pPr>
    <a:lvl2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2pPr>
    <a:lvl3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3pPr>
    <a:lvl4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4pPr>
    <a:lvl5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5pPr>
    <a:lvl6pPr marL="0" marR="0" indent="22860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6pPr>
    <a:lvl7pPr marL="0" marR="0" indent="2743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7pPr>
    <a:lvl8pPr marL="0" marR="0" indent="3200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8pPr>
    <a:lvl9pPr marL="0" marR="0" indent="3657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000000"/>
      </a:tcTxStyle>
      <a:tcStyle>
        <a:tcBdr>
          <a:left>
            <a:ln w="12700" cap="flat">
              <a:solidFill>
                <a:srgbClr val="E3E5E8"/>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xfrm>
            <a:off x="1270000" y="3289300"/>
            <a:ext cx="21844000" cy="3879454"/>
          </a:xfrm>
          <a:prstGeom prst="rect">
            <a:avLst/>
          </a:prstGeom>
        </p:spPr>
        <p:txBody>
          <a:bodyPr/>
          <a:lstStyle>
            <a:lvl1pPr defTabSz="2438338">
              <a:lnSpc>
                <a:spcPct val="90000"/>
              </a:lnSpc>
              <a:defRPr spc="-348" sz="11600">
                <a:gradFill flip="none" rotWithShape="1">
                  <a:gsLst>
                    <a:gs pos="0">
                      <a:srgbClr val="00E8FF"/>
                    </a:gs>
                    <a:gs pos="100000">
                      <a:srgbClr val="FF00F7"/>
                    </a:gs>
                  </a:gsLst>
                  <a:lin ang="3967761" scaled="0"/>
                </a:gradFill>
              </a:defRPr>
            </a:lvl1pPr>
          </a:lstStyle>
          <a:p>
            <a:pPr/>
            <a:r>
              <a:t>Presentation Title</a:t>
            </a:r>
          </a:p>
        </p:txBody>
      </p:sp>
      <p:sp>
        <p:nvSpPr>
          <p:cNvPr id="12" name="Author and Date"/>
          <p:cNvSpPr txBox="1"/>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13" name="Body Level One…"/>
          <p:cNvSpPr txBox="1"/>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70000" y="4546600"/>
            <a:ext cx="21844000" cy="4678065"/>
          </a:xfrm>
          <a:prstGeom prst="rect">
            <a:avLst/>
          </a:prstGeom>
        </p:spPr>
        <p:txBody>
          <a:bodyPr anchor="ctr"/>
          <a:lstStyle>
            <a:lvl1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1pPr>
            <a:lvl2pPr marL="0" indent="4572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2pPr>
            <a:lvl3pPr marL="0" indent="9144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3pPr>
            <a:lvl4pPr marL="0" indent="13716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4pPr>
            <a:lvl5pPr marL="0" indent="18288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1pPr>
            <a:lvl2pPr marL="0" indent="4572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2pPr>
            <a:lvl3pPr marL="0" indent="9144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3pPr>
            <a:lvl4pPr marL="0" indent="13716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4pPr>
            <a:lvl5pPr marL="0" indent="18288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Attribution</a:t>
            </a:r>
          </a:p>
        </p:txBody>
      </p:sp>
      <p:sp>
        <p:nvSpPr>
          <p:cNvPr id="116" name="Body Level One…"/>
          <p:cNvSpPr txBox="1"/>
          <p:nvPr>
            <p:ph type="body" sz="half" idx="1" hasCustomPrompt="1"/>
          </p:nvPr>
        </p:nvSpPr>
        <p:spPr>
          <a:xfrm>
            <a:off x="1270000" y="4659369"/>
            <a:ext cx="21844000" cy="4394201"/>
          </a:xfrm>
          <a:prstGeom prst="rect">
            <a:avLst/>
          </a:prstGeom>
        </p:spPr>
        <p:txBody>
          <a:bodyPr anchor="ctr"/>
          <a:lstStyle>
            <a:lvl1pPr marL="0" indent="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1pPr>
            <a:lvl2pPr marL="0" indent="4572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2pPr>
            <a:lvl3pPr marL="0" indent="9144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3pPr>
            <a:lvl4pPr marL="0" indent="13716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4pPr>
            <a:lvl5pPr marL="0" indent="18288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482346840_2880x1920.jpg"/>
          <p:cNvSpPr/>
          <p:nvPr>
            <p:ph type="pic" sz="half" idx="21"/>
          </p:nvPr>
        </p:nvSpPr>
        <p:spPr>
          <a:xfrm>
            <a:off x="12192000" y="6229350"/>
            <a:ext cx="12192000" cy="8128000"/>
          </a:xfrm>
          <a:prstGeom prst="rect">
            <a:avLst/>
          </a:prstGeom>
        </p:spPr>
        <p:txBody>
          <a:bodyPr lIns="91439" tIns="45719" rIns="91439" bIns="45719">
            <a:noAutofit/>
          </a:bodyPr>
          <a:lstStyle/>
          <a:p>
            <a:pPr/>
          </a:p>
        </p:txBody>
      </p:sp>
      <p:sp>
        <p:nvSpPr>
          <p:cNvPr id="125" name="908252162_2439x1626.jpg"/>
          <p:cNvSpPr/>
          <p:nvPr>
            <p:ph type="pic" sz="half" idx="22"/>
          </p:nvPr>
        </p:nvSpPr>
        <p:spPr>
          <a:xfrm>
            <a:off x="12192000" y="-641351"/>
            <a:ext cx="12192000" cy="8128001"/>
          </a:xfrm>
          <a:prstGeom prst="rect">
            <a:avLst/>
          </a:prstGeom>
        </p:spPr>
        <p:txBody>
          <a:bodyPr lIns="91439" tIns="45719" rIns="91439" bIns="45719">
            <a:noAutofit/>
          </a:bodyPr>
          <a:lstStyle/>
          <a:p>
            <a:pPr/>
          </a:p>
        </p:txBody>
      </p:sp>
      <p:sp>
        <p:nvSpPr>
          <p:cNvPr id="126" name="579215462_1440x2158.jpg"/>
          <p:cNvSpPr/>
          <p:nvPr>
            <p:ph type="pic" idx="23"/>
          </p:nvPr>
        </p:nvSpPr>
        <p:spPr>
          <a:xfrm>
            <a:off x="-1" y="-2258501"/>
            <a:ext cx="12166601" cy="18233003"/>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Image"/>
          <p:cNvSpPr/>
          <p:nvPr>
            <p:ph type="pic" idx="21"/>
          </p:nvPr>
        </p:nvSpPr>
        <p:spPr>
          <a:xfrm>
            <a:off x="0" y="-762000"/>
            <a:ext cx="24384000" cy="15240000"/>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23" name="Presentation Title"/>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lvl1pPr>
          </a:lstStyle>
          <a:p>
            <a:pPr/>
            <a:r>
              <a:t>Presentation Title</a:t>
            </a:r>
          </a:p>
        </p:txBody>
      </p:sp>
      <p:sp>
        <p:nvSpPr>
          <p:cNvPr id="24" name="Body Level One…"/>
          <p:cNvSpPr txBox="1"/>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Image"/>
          <p:cNvSpPr/>
          <p:nvPr>
            <p:ph type="pic" idx="21"/>
          </p:nvPr>
        </p:nvSpPr>
        <p:spPr>
          <a:xfrm>
            <a:off x="7962900" y="-25400"/>
            <a:ext cx="20650200" cy="137668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70000" y="3886200"/>
            <a:ext cx="9652000" cy="3200202"/>
          </a:xfrm>
          <a:prstGeom prst="rect">
            <a:avLst/>
          </a:prstGeom>
        </p:spPr>
        <p:txBody>
          <a:bodyPr/>
          <a:lstStyle/>
          <a:p>
            <a:pPr/>
            <a:r>
              <a:t>Slide Title</a:t>
            </a:r>
          </a:p>
        </p:txBody>
      </p:sp>
      <p:sp>
        <p:nvSpPr>
          <p:cNvPr id="34" name="Body Level One…"/>
          <p:cNvSpPr txBox="1"/>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0" indent="457200" algn="ctr" defTabSz="825500">
              <a:spcBef>
                <a:spcPts val="0"/>
              </a:spcBef>
              <a:buClrTx/>
              <a:buSzTx/>
              <a:buNone/>
              <a:defRPr sz="5400">
                <a:solidFill>
                  <a:srgbClr val="D5D5D5"/>
                </a:solidFill>
                <a:latin typeface="Graphik Medium"/>
                <a:ea typeface="Graphik Medium"/>
                <a:cs typeface="Graphik Medium"/>
                <a:sym typeface="Graphik Medium"/>
              </a:defRPr>
            </a:lvl2pPr>
            <a:lvl3pPr marL="0" indent="914400" algn="ctr" defTabSz="825500">
              <a:spcBef>
                <a:spcPts val="0"/>
              </a:spcBef>
              <a:buClrTx/>
              <a:buSzTx/>
              <a:buNone/>
              <a:defRPr sz="5400">
                <a:solidFill>
                  <a:srgbClr val="D5D5D5"/>
                </a:solidFill>
                <a:latin typeface="Graphik Medium"/>
                <a:ea typeface="Graphik Medium"/>
                <a:cs typeface="Graphik Medium"/>
                <a:sym typeface="Graphik Medium"/>
              </a:defRPr>
            </a:lvl3pPr>
            <a:lvl4pPr marL="0" indent="1371600" algn="ctr" defTabSz="825500">
              <a:spcBef>
                <a:spcPts val="0"/>
              </a:spcBef>
              <a:buClrTx/>
              <a:buSzTx/>
              <a:buNone/>
              <a:defRPr sz="5400">
                <a:solidFill>
                  <a:srgbClr val="D5D5D5"/>
                </a:solidFill>
                <a:latin typeface="Graphik Medium"/>
                <a:ea typeface="Graphik Medium"/>
                <a:cs typeface="Graphik Medium"/>
                <a:sym typeface="Graphik Medium"/>
              </a:defRPr>
            </a:lvl4pPr>
            <a:lvl5pPr marL="0" indent="1828800" algn="ctr" defTabSz="825500">
              <a:spcBef>
                <a:spcPts val="0"/>
              </a:spcBef>
              <a:buClrTx/>
              <a:buSzTx/>
              <a:buNone/>
              <a:defRPr sz="5400">
                <a:solidFill>
                  <a:srgbClr val="D5D5D5"/>
                </a:solidFill>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70000" y="4269316"/>
            <a:ext cx="21844000" cy="8432801"/>
          </a:xfrm>
          <a:prstGeom prst="rect">
            <a:avLst/>
          </a:prstGeom>
        </p:spPr>
        <p:txBody>
          <a:bodyPr numCol="2" spcCol="109220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579215462_1440x2158.jpg"/>
          <p:cNvSpPr/>
          <p:nvPr>
            <p:ph type="pic" idx="21"/>
          </p:nvPr>
        </p:nvSpPr>
        <p:spPr>
          <a:xfrm>
            <a:off x="12204700" y="-2277533"/>
            <a:ext cx="12192000" cy="18271067"/>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1270000" y="838200"/>
            <a:ext cx="9652000" cy="1549400"/>
          </a:xfrm>
          <a:prstGeom prst="rect">
            <a:avLst/>
          </a:prstGeom>
        </p:spPr>
        <p:txBody>
          <a:bodyPr/>
          <a:lstStyle/>
          <a:p>
            <a:pPr/>
            <a:r>
              <a:t>Slide Title</a:t>
            </a:r>
          </a:p>
        </p:txBody>
      </p:sp>
      <p:sp>
        <p:nvSpPr>
          <p:cNvPr id="6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63" name="Slide Subtitle"/>
          <p:cNvSpPr txBox="1"/>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00FF00"/>
                    </a:gs>
                    <a:gs pos="100000">
                      <a:srgbClr val="007DFF"/>
                    </a:gs>
                  </a:gsLst>
                  <a:lin ang="3965999" scaled="0"/>
                </a:gradFill>
              </a:defRPr>
            </a:lvl1pPr>
          </a:lstStyle>
          <a:p>
            <a:pPr/>
            <a:r>
              <a:t>Section Title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70000" y="812800"/>
            <a:ext cx="21844000" cy="1562100"/>
          </a:xfrm>
          <a:prstGeom prst="rect">
            <a:avLst/>
          </a:prstGeom>
        </p:spPr>
        <p:txBody>
          <a:bodyPr/>
          <a:lstStyle/>
          <a:p>
            <a:pPr/>
            <a:r>
              <a:t>Agenda Title</a:t>
            </a:r>
          </a:p>
        </p:txBody>
      </p:sp>
      <p:sp>
        <p:nvSpPr>
          <p:cNvPr id="89" name="Agenda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buClrTx/>
              <a:buSzTx/>
              <a:buNone/>
              <a:defRPr spc="-55" sz="5500"/>
            </a:lvl1pPr>
            <a:lvl2pPr marL="0" indent="457200" defTabSz="825500">
              <a:buClrTx/>
              <a:buSzTx/>
              <a:buNone/>
              <a:defRPr spc="-55" sz="5500"/>
            </a:lvl2pPr>
            <a:lvl3pPr marL="0" indent="914400" defTabSz="825500">
              <a:buClrTx/>
              <a:buSzTx/>
              <a:buNone/>
              <a:defRPr spc="-55" sz="5500"/>
            </a:lvl3pPr>
            <a:lvl4pPr marL="0" indent="1371600" defTabSz="825500">
              <a:buClrTx/>
              <a:buSzTx/>
              <a:buNone/>
              <a:defRPr spc="-55" sz="5500"/>
            </a:lvl4pPr>
            <a:lvl5pPr marL="0" indent="1828800" defTabSz="825500">
              <a:buClrTx/>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000000"/>
            </a:gs>
            <a:gs pos="100000">
              <a:srgbClr val="3B3B3B"/>
            </a:gs>
          </a:gsLst>
          <a:lin ang="5400000" scaled="0"/>
        </a:gra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Slide Title</a:t>
            </a:r>
          </a:p>
        </p:txBody>
      </p:sp>
      <p:sp>
        <p:nvSpPr>
          <p:cNvPr id="3" name="Body Level One…"/>
          <p:cNvSpPr txBox="1"/>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defRPr sz="2200">
                <a:solidFill>
                  <a:srgbClr val="FFFFFF"/>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 Id="rId3" Type="http://schemas.openxmlformats.org/officeDocument/2006/relationships/image" Target="../media/image1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 Id="rId3" Type="http://schemas.openxmlformats.org/officeDocument/2006/relationships/image" Target="../media/image2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 Id="rId3" Type="http://schemas.openxmlformats.org/officeDocument/2006/relationships/image" Target="../media/image9.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Project 1"/>
          <p:cNvSpPr txBox="1"/>
          <p:nvPr>
            <p:ph type="ctrTitle"/>
          </p:nvPr>
        </p:nvSpPr>
        <p:spPr>
          <a:prstGeom prst="rect">
            <a:avLst/>
          </a:prstGeom>
        </p:spPr>
        <p:txBody>
          <a:bodyPr/>
          <a:lstStyle/>
          <a:p>
            <a:pPr/>
            <a:r>
              <a:t> Project 1</a:t>
            </a:r>
          </a:p>
        </p:txBody>
      </p:sp>
      <p:sp>
        <p:nvSpPr>
          <p:cNvPr id="152" name="Author and Date"/>
          <p:cNvSpPr txBox="1"/>
          <p:nvPr>
            <p:ph type="body" idx="21"/>
          </p:nvPr>
        </p:nvSpPr>
        <p:spPr>
          <a:prstGeom prst="rect">
            <a:avLst/>
          </a:prstGeom>
        </p:spPr>
        <p:txBody>
          <a:bodyPr/>
          <a:lstStyle/>
          <a:p>
            <a:pPr/>
          </a:p>
        </p:txBody>
      </p:sp>
      <p:sp>
        <p:nvSpPr>
          <p:cNvPr id="153" name="E14086020 洪緯宸"/>
          <p:cNvSpPr txBox="1"/>
          <p:nvPr>
            <p:ph type="subTitle" sz="quarter" idx="1"/>
          </p:nvPr>
        </p:nvSpPr>
        <p:spPr>
          <a:prstGeom prst="rect">
            <a:avLst/>
          </a:prstGeom>
        </p:spPr>
        <p:txBody>
          <a:bodyPr/>
          <a:lstStyle/>
          <a:p>
            <a:pPr/>
            <a:r>
              <a:t>E14086020 洪緯宸</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Optimize setting constraint"/>
          <p:cNvSpPr txBox="1"/>
          <p:nvPr>
            <p:ph type="title"/>
          </p:nvPr>
        </p:nvSpPr>
        <p:spPr>
          <a:prstGeom prst="rect">
            <a:avLst/>
          </a:prstGeom>
        </p:spPr>
        <p:txBody>
          <a:bodyPr/>
          <a:lstStyle/>
          <a:p>
            <a:pPr/>
            <a:r>
              <a:t>Optimize setting constraint </a:t>
            </a:r>
          </a:p>
        </p:txBody>
      </p:sp>
      <p:sp>
        <p:nvSpPr>
          <p:cNvPr id="194" name="Observing the constraint above we can combine each other together…"/>
          <p:cNvSpPr txBox="1"/>
          <p:nvPr>
            <p:ph type="body" idx="1"/>
          </p:nvPr>
        </p:nvSpPr>
        <p:spPr>
          <a:xfrm>
            <a:off x="1269999" y="2727335"/>
            <a:ext cx="22035639" cy="10486902"/>
          </a:xfrm>
          <a:prstGeom prst="rect">
            <a:avLst/>
          </a:prstGeom>
        </p:spPr>
        <p:txBody>
          <a:bodyPr/>
          <a:lstStyle/>
          <a:p>
            <a:pPr/>
            <a:r>
              <a:t>Observing the constraint above we can combine each other together</a:t>
            </a:r>
          </a:p>
          <a:p>
            <a:pPr/>
          </a:p>
          <a:p>
            <a:pPr/>
          </a:p>
          <a:p>
            <a:pPr/>
          </a:p>
          <a:p>
            <a:pPr/>
          </a:p>
          <a:p>
            <a:pPr/>
            <a:r>
              <a:t>Cause comparing type is the simplest so we put in the first place. If the type doesn’t match, we don’t need to compare location and add the benefit. By doing so we can save lots of time, cause calculate distance cause lots of time</a:t>
            </a:r>
          </a:p>
        </p:txBody>
      </p:sp>
      <p:pic>
        <p:nvPicPr>
          <p:cNvPr id="195" name="Screen Shot 2021-09-04 at 12.22.06 PM.png" descr="Screen Shot 2021-09-04 at 12.22.06 PM.png"/>
          <p:cNvPicPr>
            <a:picLocks noChangeAspect="1"/>
          </p:cNvPicPr>
          <p:nvPr/>
        </p:nvPicPr>
        <p:blipFill>
          <a:blip r:embed="rId2">
            <a:extLst/>
          </a:blip>
          <a:stretch>
            <a:fillRect/>
          </a:stretch>
        </p:blipFill>
        <p:spPr>
          <a:xfrm>
            <a:off x="2122614" y="3647137"/>
            <a:ext cx="15401599" cy="4054885"/>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Comparing the before and after optimize"/>
          <p:cNvSpPr txBox="1"/>
          <p:nvPr>
            <p:ph type="title"/>
          </p:nvPr>
        </p:nvSpPr>
        <p:spPr>
          <a:prstGeom prst="rect">
            <a:avLst/>
          </a:prstGeom>
        </p:spPr>
        <p:txBody>
          <a:bodyPr/>
          <a:lstStyle/>
          <a:p>
            <a:pPr/>
            <a:r>
              <a:t>Comparing the before and after optimize</a:t>
            </a:r>
          </a:p>
        </p:txBody>
      </p:sp>
      <p:sp>
        <p:nvSpPr>
          <p:cNvPr id="198" name="Before"/>
          <p:cNvSpPr txBox="1"/>
          <p:nvPr>
            <p:ph type="body" idx="21"/>
          </p:nvPr>
        </p:nvSpPr>
        <p:spPr>
          <a:xfrm>
            <a:off x="1270000" y="2133600"/>
            <a:ext cx="10531499" cy="1016001"/>
          </a:xfrm>
          <a:prstGeom prst="rect">
            <a:avLst/>
          </a:prstGeom>
          <a:extLst>
            <a:ext uri="{C572A759-6A51-4108-AA02-DFA0A04FC94B}">
              <ma14:wrappingTextBoxFlag xmlns:ma14="http://schemas.microsoft.com/office/mac/drawingml/2011/main" val="1"/>
            </a:ext>
          </a:extLst>
        </p:spPr>
        <p:txBody>
          <a:bodyPr/>
          <a:lstStyle/>
          <a:p>
            <a:pPr/>
            <a:r>
              <a:t>Before</a:t>
            </a:r>
          </a:p>
        </p:txBody>
      </p:sp>
      <p:sp>
        <p:nvSpPr>
          <p:cNvPr id="199" name="Decrease the time by (6.15-5.53)/6.15 = 10%…"/>
          <p:cNvSpPr txBox="1"/>
          <p:nvPr>
            <p:ph type="body" sz="half" idx="1"/>
          </p:nvPr>
        </p:nvSpPr>
        <p:spPr>
          <a:xfrm>
            <a:off x="913855" y="8083778"/>
            <a:ext cx="21844001" cy="4957521"/>
          </a:xfrm>
          <a:prstGeom prst="rect">
            <a:avLst/>
          </a:prstGeom>
        </p:spPr>
        <p:txBody>
          <a:bodyPr/>
          <a:lstStyle/>
          <a:p>
            <a:pPr/>
            <a:r>
              <a:t>Decrease the time by (6.15-5.53)/6.15 = 10%</a:t>
            </a:r>
          </a:p>
          <a:p>
            <a:pPr/>
            <a:r>
              <a:t>Not enough!!</a:t>
            </a:r>
          </a:p>
          <a:p>
            <a:pPr/>
            <a:r>
              <a:t>The most time consume is in comparing time, cause it time complexity is O(n^2) on demand if the demand increase the time comsume will be square. </a:t>
            </a:r>
          </a:p>
        </p:txBody>
      </p:sp>
      <p:sp>
        <p:nvSpPr>
          <p:cNvPr id="200" name="After"/>
          <p:cNvSpPr txBox="1"/>
          <p:nvPr/>
        </p:nvSpPr>
        <p:spPr>
          <a:xfrm>
            <a:off x="12124665" y="2262665"/>
            <a:ext cx="10531499"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5400">
                <a:solidFill>
                  <a:srgbClr val="D5D5D5"/>
                </a:solidFill>
                <a:latin typeface="Graphik Medium"/>
                <a:ea typeface="Graphik Medium"/>
                <a:cs typeface="Graphik Medium"/>
                <a:sym typeface="Graphik Medium"/>
              </a:defRPr>
            </a:lvl1pPr>
          </a:lstStyle>
          <a:p>
            <a:pPr/>
            <a:r>
              <a:t>After</a:t>
            </a:r>
          </a:p>
        </p:txBody>
      </p:sp>
      <p:pic>
        <p:nvPicPr>
          <p:cNvPr id="201" name="Screen Shot 2021-09-04 at 12.44.43 PM.png" descr="Screen Shot 2021-09-04 at 12.44.43 PM.png"/>
          <p:cNvPicPr>
            <a:picLocks noChangeAspect="1"/>
          </p:cNvPicPr>
          <p:nvPr/>
        </p:nvPicPr>
        <p:blipFill>
          <a:blip r:embed="rId2">
            <a:extLst/>
          </a:blip>
          <a:stretch>
            <a:fillRect/>
          </a:stretch>
        </p:blipFill>
        <p:spPr>
          <a:xfrm>
            <a:off x="12039778" y="4048870"/>
            <a:ext cx="11435317" cy="1583352"/>
          </a:xfrm>
          <a:prstGeom prst="rect">
            <a:avLst/>
          </a:prstGeom>
          <a:ln w="12700">
            <a:miter lim="400000"/>
          </a:ln>
        </p:spPr>
      </p:pic>
      <p:pic>
        <p:nvPicPr>
          <p:cNvPr id="202" name="Screen Shot 2021-09-04 at 12.39.04 PM.png" descr="Screen Shot 2021-09-04 at 12.39.04 PM.png"/>
          <p:cNvPicPr>
            <a:picLocks noChangeAspect="1"/>
          </p:cNvPicPr>
          <p:nvPr/>
        </p:nvPicPr>
        <p:blipFill>
          <a:blip r:embed="rId3">
            <a:extLst/>
          </a:blip>
          <a:stretch>
            <a:fillRect/>
          </a:stretch>
        </p:blipFill>
        <p:spPr>
          <a:xfrm>
            <a:off x="1019974" y="3925833"/>
            <a:ext cx="11031551" cy="1779852"/>
          </a:xfrm>
          <a:prstGeom prst="rect">
            <a:avLst/>
          </a:prstGeom>
          <a:ln w="12700">
            <a:miter lim="400000"/>
          </a:ln>
        </p:spPr>
      </p:pic>
      <p:sp>
        <p:nvSpPr>
          <p:cNvPr id="203" name="Text"/>
          <p:cNvSpPr txBox="1"/>
          <p:nvPr/>
        </p:nvSpPr>
        <p:spPr>
          <a:xfrm>
            <a:off x="11841937" y="6611874"/>
            <a:ext cx="700126" cy="492252"/>
          </a:xfrm>
          <a:prstGeom prst="rect">
            <a:avLst/>
          </a:prstGeom>
          <a:ln w="12700">
            <a:miter lim="400000"/>
          </a:ln>
        </p:spPr>
        <p:txBody>
          <a:bodyPr wrap="none" lIns="50800" tIns="50800" rIns="50800" bIns="50800" anchor="ctr">
            <a:spAutoFit/>
          </a:bodyPr>
          <a:lstStyle/>
          <a:p>
            <a:pPr/>
          </a:p>
        </p:txBody>
      </p:sp>
      <p:sp>
        <p:nvSpPr>
          <p:cNvPr id="204" name="Rectangle"/>
          <p:cNvSpPr/>
          <p:nvPr/>
        </p:nvSpPr>
        <p:spPr>
          <a:xfrm>
            <a:off x="8929818" y="4507456"/>
            <a:ext cx="858549" cy="167889"/>
          </a:xfrm>
          <a:prstGeom prst="rect">
            <a:avLst/>
          </a:prstGeom>
          <a:solidFill>
            <a:srgbClr val="F80000"/>
          </a:solidFill>
          <a:ln w="12700">
            <a:miter lim="400000"/>
          </a:ln>
        </p:spPr>
        <p:txBody>
          <a:bodyPr lIns="50800" tIns="50800" rIns="50800" bIns="50800" anchor="ctr"/>
          <a:lstStyle/>
          <a:p>
            <a:pPr defTabSz="457200">
              <a:defRPr sz="3200">
                <a:solidFill>
                  <a:srgbClr val="000000"/>
                </a:solidFill>
                <a:latin typeface="Graphik Medium"/>
                <a:ea typeface="Graphik Medium"/>
                <a:cs typeface="Graphik Medium"/>
                <a:sym typeface="Graphik Medium"/>
              </a:defRPr>
            </a:pPr>
          </a:p>
        </p:txBody>
      </p:sp>
      <p:sp>
        <p:nvSpPr>
          <p:cNvPr id="205" name="Rectangle"/>
          <p:cNvSpPr/>
          <p:nvPr/>
        </p:nvSpPr>
        <p:spPr>
          <a:xfrm>
            <a:off x="20585401" y="4448951"/>
            <a:ext cx="858549" cy="167888"/>
          </a:xfrm>
          <a:prstGeom prst="rect">
            <a:avLst/>
          </a:prstGeom>
          <a:solidFill>
            <a:srgbClr val="F80000"/>
          </a:solidFill>
          <a:ln w="12700">
            <a:miter lim="400000"/>
          </a:ln>
        </p:spPr>
        <p:txBody>
          <a:bodyPr lIns="50800" tIns="50800" rIns="50800" bIns="50800" anchor="ctr"/>
          <a:lstStyle/>
          <a:p>
            <a:pPr defTabSz="457200">
              <a:defRPr sz="3200">
                <a:solidFill>
                  <a:srgbClr val="000000"/>
                </a:solidFill>
                <a:latin typeface="Graphik Medium"/>
                <a:ea typeface="Graphik Medium"/>
                <a:cs typeface="Graphik Medium"/>
                <a:sym typeface="Graphik Medium"/>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Optimize the time constraint"/>
          <p:cNvSpPr txBox="1"/>
          <p:nvPr>
            <p:ph type="title"/>
          </p:nvPr>
        </p:nvSpPr>
        <p:spPr>
          <a:prstGeom prst="rect">
            <a:avLst/>
          </a:prstGeom>
        </p:spPr>
        <p:txBody>
          <a:bodyPr/>
          <a:lstStyle/>
          <a:p>
            <a:pPr/>
            <a:r>
              <a:t>Optimize the time constraint</a:t>
            </a:r>
          </a:p>
        </p:txBody>
      </p:sp>
      <p:pic>
        <p:nvPicPr>
          <p:cNvPr id="208" name="Screen Shot 2021-09-04 at 6.25.43 PM.png" descr="Screen Shot 2021-09-04 at 6.25.43 PM.png"/>
          <p:cNvPicPr>
            <a:picLocks noChangeAspect="1"/>
          </p:cNvPicPr>
          <p:nvPr/>
        </p:nvPicPr>
        <p:blipFill>
          <a:blip r:embed="rId2">
            <a:extLst/>
          </a:blip>
          <a:stretch>
            <a:fillRect/>
          </a:stretch>
        </p:blipFill>
        <p:spPr>
          <a:xfrm>
            <a:off x="2210467" y="2622673"/>
            <a:ext cx="21207817" cy="10616055"/>
          </a:xfrm>
          <a:prstGeom prst="rect">
            <a:avLst/>
          </a:prstGeom>
          <a:ln w="12700">
            <a:miter lim="400000"/>
          </a:ln>
        </p:spPr>
      </p:pic>
      <p:pic>
        <p:nvPicPr>
          <p:cNvPr id="209" name="Line Line" descr="Line Line"/>
          <p:cNvPicPr>
            <a:picLocks noChangeAspect="0"/>
          </p:cNvPicPr>
          <p:nvPr/>
        </p:nvPicPr>
        <p:blipFill>
          <a:blip r:embed="rId3">
            <a:extLst/>
          </a:blip>
          <a:stretch>
            <a:fillRect/>
          </a:stretch>
        </p:blipFill>
        <p:spPr>
          <a:xfrm rot="10800000">
            <a:off x="4767694" y="7829100"/>
            <a:ext cx="2490706" cy="203201"/>
          </a:xfrm>
          <a:prstGeom prst="rect">
            <a:avLst/>
          </a:prstGeom>
        </p:spPr>
      </p:pic>
      <p:pic>
        <p:nvPicPr>
          <p:cNvPr id="211" name="Line Line" descr="Line Line"/>
          <p:cNvPicPr>
            <a:picLocks noChangeAspect="0"/>
          </p:cNvPicPr>
          <p:nvPr/>
        </p:nvPicPr>
        <p:blipFill>
          <a:blip r:embed="rId4">
            <a:extLst/>
          </a:blip>
          <a:stretch>
            <a:fillRect/>
          </a:stretch>
        </p:blipFill>
        <p:spPr>
          <a:xfrm rot="10800000">
            <a:off x="5456239" y="12111115"/>
            <a:ext cx="8510955" cy="203201"/>
          </a:xfrm>
          <a:prstGeom prst="rect">
            <a:avLst/>
          </a:prstGeom>
        </p:spPr>
      </p:pic>
      <p:pic>
        <p:nvPicPr>
          <p:cNvPr id="213" name="Line Line" descr="Line Line"/>
          <p:cNvPicPr>
            <a:picLocks noChangeAspect="0"/>
          </p:cNvPicPr>
          <p:nvPr/>
        </p:nvPicPr>
        <p:blipFill>
          <a:blip r:embed="rId3">
            <a:extLst/>
          </a:blip>
          <a:stretch>
            <a:fillRect/>
          </a:stretch>
        </p:blipFill>
        <p:spPr>
          <a:xfrm rot="10800000">
            <a:off x="4767694" y="6080408"/>
            <a:ext cx="2490706" cy="203201"/>
          </a:xfrm>
          <a:prstGeom prst="rect">
            <a:avLst/>
          </a:prstGeom>
        </p:spPr>
      </p:pic>
      <p:pic>
        <p:nvPicPr>
          <p:cNvPr id="215" name="Line Line" descr="Line Line"/>
          <p:cNvPicPr>
            <a:picLocks noChangeAspect="0"/>
          </p:cNvPicPr>
          <p:nvPr/>
        </p:nvPicPr>
        <p:blipFill>
          <a:blip r:embed="rId5">
            <a:extLst/>
          </a:blip>
          <a:stretch>
            <a:fillRect/>
          </a:stretch>
        </p:blipFill>
        <p:spPr>
          <a:xfrm rot="10800000">
            <a:off x="3778776" y="9095762"/>
            <a:ext cx="2793632" cy="203201"/>
          </a:xfrm>
          <a:prstGeom prst="rect">
            <a:avLst/>
          </a:prstGeom>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Optimize time constraint explain &amp; compare"/>
          <p:cNvSpPr txBox="1"/>
          <p:nvPr>
            <p:ph type="title"/>
          </p:nvPr>
        </p:nvSpPr>
        <p:spPr>
          <a:prstGeom prst="rect">
            <a:avLst/>
          </a:prstGeom>
        </p:spPr>
        <p:txBody>
          <a:bodyPr/>
          <a:lstStyle/>
          <a:p>
            <a:pPr/>
            <a:r>
              <a:t>Optimize time constraint explain &amp; compare</a:t>
            </a:r>
          </a:p>
        </p:txBody>
      </p:sp>
      <p:sp>
        <p:nvSpPr>
          <p:cNvPr id="219" name="By add a variable array to record if the car is suitable for the supply, and check the array when adding the time constraint, I optimize the program by (6.15-1.36)/6.15 = 77.8%…"/>
          <p:cNvSpPr txBox="1"/>
          <p:nvPr>
            <p:ph type="body" idx="1"/>
          </p:nvPr>
        </p:nvSpPr>
        <p:spPr>
          <a:xfrm>
            <a:off x="1269999" y="5654028"/>
            <a:ext cx="21844001" cy="7045972"/>
          </a:xfrm>
          <a:prstGeom prst="rect">
            <a:avLst/>
          </a:prstGeom>
        </p:spPr>
        <p:txBody>
          <a:bodyPr/>
          <a:lstStyle/>
          <a:p>
            <a:pPr/>
            <a:r>
              <a:t>By add a variable array to record if the car is suitable for the supply, and check the array when adding the time constraint, I optimize the program by (6.15-1.36)/6.15 = </a:t>
            </a:r>
            <a:r>
              <a:rPr>
                <a:solidFill>
                  <a:schemeClr val="accent5"/>
                </a:solidFill>
              </a:rPr>
              <a:t>77.8%</a:t>
            </a:r>
            <a:endParaRPr>
              <a:solidFill>
                <a:schemeClr val="accent5"/>
              </a:solidFill>
            </a:endParaRPr>
          </a:p>
          <a:p>
            <a:pPr/>
            <a:r>
              <a:t>When solving the biggest data demand = 1000 supply = 200 it takes less less 5 mins, before optimizing I can’t even run this file</a:t>
            </a:r>
          </a:p>
        </p:txBody>
      </p:sp>
      <p:pic>
        <p:nvPicPr>
          <p:cNvPr id="220" name="Screen Shot 2021-09-04 at 13.05.12 PM.png" descr="Screen Shot 2021-09-04 at 13.05.12 PM.png"/>
          <p:cNvPicPr>
            <a:picLocks noChangeAspect="1"/>
          </p:cNvPicPr>
          <p:nvPr/>
        </p:nvPicPr>
        <p:blipFill>
          <a:blip r:embed="rId2">
            <a:extLst/>
          </a:blip>
          <a:stretch>
            <a:fillRect/>
          </a:stretch>
        </p:blipFill>
        <p:spPr>
          <a:xfrm>
            <a:off x="1982448" y="2121894"/>
            <a:ext cx="15404869" cy="2431002"/>
          </a:xfrm>
          <a:prstGeom prst="rect">
            <a:avLst/>
          </a:prstGeom>
          <a:ln w="12700">
            <a:miter lim="400000"/>
          </a:ln>
        </p:spPr>
      </p:pic>
      <p:sp>
        <p:nvSpPr>
          <p:cNvPr id="221" name="Rectangle"/>
          <p:cNvSpPr/>
          <p:nvPr/>
        </p:nvSpPr>
        <p:spPr>
          <a:xfrm>
            <a:off x="13464720" y="2964165"/>
            <a:ext cx="1074251" cy="167889"/>
          </a:xfrm>
          <a:prstGeom prst="rect">
            <a:avLst/>
          </a:prstGeom>
          <a:solidFill>
            <a:srgbClr val="F80000"/>
          </a:solidFill>
          <a:ln w="12700">
            <a:miter lim="400000"/>
          </a:ln>
        </p:spPr>
        <p:txBody>
          <a:bodyPr lIns="50800" tIns="50800" rIns="50800" bIns="50800" anchor="ctr"/>
          <a:lstStyle/>
          <a:p>
            <a:pPr defTabSz="457200">
              <a:defRPr sz="3200">
                <a:solidFill>
                  <a:srgbClr val="000000"/>
                </a:solidFill>
                <a:latin typeface="Graphik Medium"/>
                <a:ea typeface="Graphik Medium"/>
                <a:cs typeface="Graphik Medium"/>
                <a:sym typeface="Graphik Medium"/>
              </a:defRPr>
            </a:pPr>
          </a:p>
        </p:txBody>
      </p:sp>
      <p:pic>
        <p:nvPicPr>
          <p:cNvPr id="222" name="Screen Shot 2021-09-04 at 6.37.25 PM.png" descr="Screen Shot 2021-09-04 at 6.37.25 PM.png"/>
          <p:cNvPicPr>
            <a:picLocks noChangeAspect="1"/>
          </p:cNvPicPr>
          <p:nvPr/>
        </p:nvPicPr>
        <p:blipFill>
          <a:blip r:embed="rId3">
            <a:extLst/>
          </a:blip>
          <a:stretch>
            <a:fillRect/>
          </a:stretch>
        </p:blipFill>
        <p:spPr>
          <a:xfrm>
            <a:off x="2920245" y="10481704"/>
            <a:ext cx="14545653" cy="2565457"/>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Setting Variables"/>
          <p:cNvSpPr txBox="1"/>
          <p:nvPr>
            <p:ph type="title"/>
          </p:nvPr>
        </p:nvSpPr>
        <p:spPr>
          <a:prstGeom prst="rect">
            <a:avLst/>
          </a:prstGeom>
        </p:spPr>
        <p:txBody>
          <a:bodyPr/>
          <a:lstStyle/>
          <a:p>
            <a:pPr/>
            <a:r>
              <a:t>Setting Variables</a:t>
            </a:r>
          </a:p>
        </p:txBody>
      </p:sp>
      <p:sp>
        <p:nvSpPr>
          <p:cNvPr id="156" name="x: variable set represent if the No.d car park into the No.s parking lot, so it is a boolean variable, if No.d car park in No.s parking lot, then x[d,s]=1…"/>
          <p:cNvSpPr txBox="1"/>
          <p:nvPr>
            <p:ph type="body" idx="1"/>
          </p:nvPr>
        </p:nvSpPr>
        <p:spPr>
          <a:xfrm>
            <a:off x="1270000" y="4271367"/>
            <a:ext cx="21844000" cy="8432801"/>
          </a:xfrm>
          <a:prstGeom prst="rect">
            <a:avLst/>
          </a:prstGeom>
        </p:spPr>
        <p:txBody>
          <a:bodyPr/>
          <a:lstStyle/>
          <a:p>
            <a:pPr/>
          </a:p>
          <a:p>
            <a:pPr/>
            <a:r>
              <a:rPr b="1"/>
              <a:t>x</a:t>
            </a:r>
            <a:r>
              <a:t>: variable set represent if the No.d car park into the No.s parking lot, so it is a boolean variable, if No.d car park in No.s parking lot, then x[d,s]=1</a:t>
            </a:r>
          </a:p>
          <a:p>
            <a:pPr/>
            <a:r>
              <a:t>Y: variable set represent the penalty decision variable. If No.d car not park in the lot, then y[d] = 1</a:t>
            </a:r>
          </a:p>
          <a:p>
            <a:pPr/>
            <a:r>
              <a:t>b: variable set represent the benefit (penalty/R) that each car “d” park in parking lot “s”, we will obtain. ie. b[d,s] = penalty[d]/distance[location_d[d],location_s[s]</a:t>
            </a:r>
          </a:p>
        </p:txBody>
      </p:sp>
      <p:pic>
        <p:nvPicPr>
          <p:cNvPr id="157" name="Screen Shot 2021-09-02 at 11.50.57 AM.png" descr="Screen Shot 2021-09-02 at 11.50.57 AM.png"/>
          <p:cNvPicPr>
            <a:picLocks noChangeAspect="1"/>
          </p:cNvPicPr>
          <p:nvPr/>
        </p:nvPicPr>
        <p:blipFill>
          <a:blip r:embed="rId2">
            <a:extLst/>
          </a:blip>
          <a:stretch>
            <a:fillRect/>
          </a:stretch>
        </p:blipFill>
        <p:spPr>
          <a:xfrm>
            <a:off x="1495418" y="2342662"/>
            <a:ext cx="21143179" cy="3227117"/>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Adding constraint"/>
          <p:cNvSpPr txBox="1"/>
          <p:nvPr>
            <p:ph type="title"/>
          </p:nvPr>
        </p:nvSpPr>
        <p:spPr>
          <a:prstGeom prst="rect">
            <a:avLst/>
          </a:prstGeom>
        </p:spPr>
        <p:txBody>
          <a:bodyPr/>
          <a:lstStyle/>
          <a:p>
            <a:pPr/>
            <a:r>
              <a:t>Adding constraint</a:t>
            </a:r>
          </a:p>
        </p:txBody>
      </p:sp>
      <p:sp>
        <p:nvSpPr>
          <p:cNvPr id="160" name="Adding constraint on one car can at most park in one parking lot…"/>
          <p:cNvSpPr txBox="1"/>
          <p:nvPr>
            <p:ph type="body" idx="1"/>
          </p:nvPr>
        </p:nvSpPr>
        <p:spPr>
          <a:xfrm>
            <a:off x="1269999" y="4695314"/>
            <a:ext cx="21844001" cy="8764646"/>
          </a:xfrm>
          <a:prstGeom prst="rect">
            <a:avLst/>
          </a:prstGeom>
        </p:spPr>
        <p:txBody>
          <a:bodyPr/>
          <a:lstStyle/>
          <a:p>
            <a:pPr marL="542036" indent="-542036" defTabSz="2365248">
              <a:spcBef>
                <a:spcPts val="2300"/>
              </a:spcBef>
              <a:defRPr sz="4656"/>
            </a:pPr>
          </a:p>
          <a:p>
            <a:pPr marL="542036" indent="-542036" defTabSz="2365248">
              <a:spcBef>
                <a:spcPts val="2300"/>
              </a:spcBef>
              <a:defRPr sz="4656"/>
            </a:pPr>
            <a:r>
              <a:t>Adding constraint on one car can at most park in one parking lot</a:t>
            </a:r>
          </a:p>
          <a:p>
            <a:pPr marL="542036" indent="-542036" defTabSz="2365248">
              <a:spcBef>
                <a:spcPts val="2300"/>
              </a:spcBef>
              <a:defRPr sz="4656"/>
            </a:pPr>
            <a:r>
              <a:t>Time complexity : O(n)</a:t>
            </a:r>
          </a:p>
          <a:p>
            <a:pPr marL="542036" indent="-542036" defTabSz="2365248">
              <a:spcBef>
                <a:spcPts val="2300"/>
              </a:spcBef>
              <a:defRPr sz="4656"/>
            </a:pPr>
          </a:p>
          <a:p>
            <a:pPr marL="542036" indent="-542036" defTabSz="2365248">
              <a:spcBef>
                <a:spcPts val="2300"/>
              </a:spcBef>
              <a:defRPr sz="4656"/>
            </a:pPr>
          </a:p>
          <a:p>
            <a:pPr marL="542036" indent="-542036" defTabSz="2365248">
              <a:spcBef>
                <a:spcPts val="2300"/>
              </a:spcBef>
              <a:defRPr sz="4656"/>
            </a:pPr>
          </a:p>
          <a:p>
            <a:pPr marL="542036" indent="-542036" defTabSz="2365248">
              <a:spcBef>
                <a:spcPts val="2300"/>
              </a:spcBef>
              <a:defRPr sz="4656"/>
            </a:pPr>
            <a:r>
              <a:t>Adding constraint on type demand if car_type &gt; supply_type, then x[d,s] ==0</a:t>
            </a:r>
          </a:p>
          <a:p>
            <a:pPr marL="542036" indent="-542036" defTabSz="2365248">
              <a:spcBef>
                <a:spcPts val="2300"/>
              </a:spcBef>
              <a:defRPr sz="4656"/>
            </a:pPr>
            <a:r>
              <a:t>Time complexity : O(n*m)</a:t>
            </a:r>
          </a:p>
        </p:txBody>
      </p:sp>
      <p:pic>
        <p:nvPicPr>
          <p:cNvPr id="161" name="Screen Shot 2021-09-02 at 4.10.03 PM.png" descr="Screen Shot 2021-09-02 at 4.10.03 PM.png"/>
          <p:cNvPicPr>
            <a:picLocks noChangeAspect="1"/>
          </p:cNvPicPr>
          <p:nvPr/>
        </p:nvPicPr>
        <p:blipFill>
          <a:blip r:embed="rId2">
            <a:extLst/>
          </a:blip>
          <a:stretch>
            <a:fillRect/>
          </a:stretch>
        </p:blipFill>
        <p:spPr>
          <a:xfrm>
            <a:off x="1168562" y="2543185"/>
            <a:ext cx="22046876" cy="2088081"/>
          </a:xfrm>
          <a:prstGeom prst="rect">
            <a:avLst/>
          </a:prstGeom>
          <a:ln w="12700">
            <a:miter lim="400000"/>
          </a:ln>
        </p:spPr>
      </p:pic>
      <p:pic>
        <p:nvPicPr>
          <p:cNvPr id="162" name="Screen Shot 2021-09-03 at 9.22.06 AM.png" descr="Screen Shot 2021-09-03 at 9.22.06 AM.png"/>
          <p:cNvPicPr>
            <a:picLocks noChangeAspect="1"/>
          </p:cNvPicPr>
          <p:nvPr/>
        </p:nvPicPr>
        <p:blipFill>
          <a:blip r:embed="rId3">
            <a:extLst/>
          </a:blip>
          <a:stretch>
            <a:fillRect/>
          </a:stretch>
        </p:blipFill>
        <p:spPr>
          <a:xfrm>
            <a:off x="1250096" y="7724888"/>
            <a:ext cx="17712677" cy="2705313"/>
          </a:xfrm>
          <a:prstGeom prst="rect">
            <a:avLst/>
          </a:prstGeom>
          <a:ln w="12700">
            <a:miter lim="400000"/>
          </a:ln>
        </p:spPr>
      </p:pic>
      <p:pic>
        <p:nvPicPr>
          <p:cNvPr id="163" name="Screen Shot 2021-09-03 at 9.40.20 AM.png" descr="Screen Shot 2021-09-03 at 9.40.20 AM.png"/>
          <p:cNvPicPr>
            <a:picLocks noChangeAspect="1"/>
          </p:cNvPicPr>
          <p:nvPr/>
        </p:nvPicPr>
        <p:blipFill>
          <a:blip r:embed="rId4">
            <a:extLst/>
          </a:blip>
          <a:stretch>
            <a:fillRect/>
          </a:stretch>
        </p:blipFill>
        <p:spPr>
          <a:xfrm>
            <a:off x="1452672" y="4281111"/>
            <a:ext cx="4905049" cy="1715669"/>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Adding constraint"/>
          <p:cNvSpPr txBox="1"/>
          <p:nvPr>
            <p:ph type="title"/>
          </p:nvPr>
        </p:nvSpPr>
        <p:spPr>
          <a:prstGeom prst="rect">
            <a:avLst/>
          </a:prstGeom>
        </p:spPr>
        <p:txBody>
          <a:bodyPr/>
          <a:lstStyle/>
          <a:p>
            <a:pPr/>
            <a:r>
              <a:t>Adding constraint</a:t>
            </a:r>
          </a:p>
        </p:txBody>
      </p:sp>
      <p:sp>
        <p:nvSpPr>
          <p:cNvPr id="166" name="Slide Subtitle"/>
          <p:cNvSpPr txBox="1"/>
          <p:nvPr>
            <p:ph type="body" idx="21"/>
          </p:nvPr>
        </p:nvSpPr>
        <p:spPr>
          <a:prstGeom prst="rect">
            <a:avLst/>
          </a:prstGeom>
        </p:spPr>
        <p:txBody>
          <a:bodyPr/>
          <a:lstStyle/>
          <a:p>
            <a:pPr/>
          </a:p>
        </p:txBody>
      </p:sp>
      <p:sp>
        <p:nvSpPr>
          <p:cNvPr id="167" name="Adding constraint on time, compare every pair of demand check if the time overlap. If overlapping, then add constraint that two car can’t park in the same lot…"/>
          <p:cNvSpPr txBox="1"/>
          <p:nvPr>
            <p:ph type="body" idx="1"/>
          </p:nvPr>
        </p:nvSpPr>
        <p:spPr>
          <a:prstGeom prst="rect">
            <a:avLst/>
          </a:prstGeom>
        </p:spPr>
        <p:txBody>
          <a:bodyPr/>
          <a:lstStyle/>
          <a:p>
            <a:pPr/>
          </a:p>
          <a:p>
            <a:pPr/>
            <a:r>
              <a:t>Adding constraint on time, compare every pair of demand check if the time overlap. If overlapping, then add constraint that two car can’t park in the same lot</a:t>
            </a:r>
          </a:p>
          <a:p>
            <a:pPr/>
          </a:p>
          <a:p>
            <a:pPr/>
            <a:r>
              <a:t>Time complexity : O(n^2)</a:t>
            </a:r>
          </a:p>
        </p:txBody>
      </p:sp>
      <p:pic>
        <p:nvPicPr>
          <p:cNvPr id="168" name="Screen Shot 2021-09-03 at 9.48.31 AM.png" descr="Screen Shot 2021-09-03 at 9.48.31 AM.png"/>
          <p:cNvPicPr>
            <a:picLocks noChangeAspect="1"/>
          </p:cNvPicPr>
          <p:nvPr/>
        </p:nvPicPr>
        <p:blipFill>
          <a:blip r:embed="rId2">
            <a:extLst/>
          </a:blip>
          <a:stretch>
            <a:fillRect/>
          </a:stretch>
        </p:blipFill>
        <p:spPr>
          <a:xfrm>
            <a:off x="1499552" y="2402989"/>
            <a:ext cx="17758324" cy="2527646"/>
          </a:xfrm>
          <a:prstGeom prst="rect">
            <a:avLst/>
          </a:prstGeom>
          <a:ln w="12700">
            <a:miter lim="400000"/>
          </a:ln>
        </p:spPr>
      </p:pic>
      <p:pic>
        <p:nvPicPr>
          <p:cNvPr id="169" name="Screen Shot 2021-09-03 at 1.34.31 PM.png" descr="Screen Shot 2021-09-03 at 1.34.31 PM.png"/>
          <p:cNvPicPr>
            <a:picLocks noChangeAspect="1"/>
          </p:cNvPicPr>
          <p:nvPr/>
        </p:nvPicPr>
        <p:blipFill>
          <a:blip r:embed="rId3">
            <a:extLst/>
          </a:blip>
          <a:stretch>
            <a:fillRect/>
          </a:stretch>
        </p:blipFill>
        <p:spPr>
          <a:xfrm>
            <a:off x="1975647" y="8305946"/>
            <a:ext cx="10647682" cy="101600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Adding constraint"/>
          <p:cNvSpPr txBox="1"/>
          <p:nvPr>
            <p:ph type="title"/>
          </p:nvPr>
        </p:nvSpPr>
        <p:spPr>
          <a:prstGeom prst="rect">
            <a:avLst/>
          </a:prstGeom>
        </p:spPr>
        <p:txBody>
          <a:bodyPr/>
          <a:lstStyle/>
          <a:p>
            <a:pPr/>
            <a:r>
              <a:t>Adding constraint</a:t>
            </a:r>
          </a:p>
        </p:txBody>
      </p:sp>
      <p:sp>
        <p:nvSpPr>
          <p:cNvPr id="172" name="Constraint on distance : loop over each car to every supply, if the distance is greater than the R, then add the constraint that Xij =0"/>
          <p:cNvSpPr txBox="1"/>
          <p:nvPr>
            <p:ph type="body" idx="1"/>
          </p:nvPr>
        </p:nvSpPr>
        <p:spPr>
          <a:xfrm>
            <a:off x="1269999" y="5166463"/>
            <a:ext cx="21844001" cy="7533537"/>
          </a:xfrm>
          <a:prstGeom prst="rect">
            <a:avLst/>
          </a:prstGeom>
        </p:spPr>
        <p:txBody>
          <a:bodyPr/>
          <a:lstStyle/>
          <a:p>
            <a:pPr/>
            <a:r>
              <a:t>Constraint on distance : loop over each car to every supply, if the distance is greater than the R, then add the constraint that Xij =0</a:t>
            </a:r>
          </a:p>
        </p:txBody>
      </p:sp>
      <p:pic>
        <p:nvPicPr>
          <p:cNvPr id="173" name="Screen Shot 2021-09-03 at 1.41.07 PM.png" descr="Screen Shot 2021-09-03 at 1.41.07 PM.png"/>
          <p:cNvPicPr>
            <a:picLocks noChangeAspect="1"/>
          </p:cNvPicPr>
          <p:nvPr/>
        </p:nvPicPr>
        <p:blipFill>
          <a:blip r:embed="rId2">
            <a:extLst/>
          </a:blip>
          <a:stretch>
            <a:fillRect/>
          </a:stretch>
        </p:blipFill>
        <p:spPr>
          <a:xfrm>
            <a:off x="1181378" y="2273844"/>
            <a:ext cx="17139091" cy="2536279"/>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etting variable constraint"/>
          <p:cNvSpPr txBox="1"/>
          <p:nvPr>
            <p:ph type="title"/>
          </p:nvPr>
        </p:nvSpPr>
        <p:spPr>
          <a:prstGeom prst="rect">
            <a:avLst/>
          </a:prstGeom>
        </p:spPr>
        <p:txBody>
          <a:bodyPr/>
          <a:lstStyle/>
          <a:p>
            <a:pPr/>
            <a:r>
              <a:t>Setting variable constraint</a:t>
            </a:r>
          </a:p>
        </p:txBody>
      </p:sp>
      <p:sp>
        <p:nvSpPr>
          <p:cNvPr id="176" name="Setting variable Y[d] opposite from whether the car park or not, so if the car is parked, the penalty variable Y[d] = 0…"/>
          <p:cNvSpPr txBox="1"/>
          <p:nvPr>
            <p:ph type="body" idx="1"/>
          </p:nvPr>
        </p:nvSpPr>
        <p:spPr>
          <a:prstGeom prst="rect">
            <a:avLst/>
          </a:prstGeom>
        </p:spPr>
        <p:txBody>
          <a:bodyPr/>
          <a:lstStyle/>
          <a:p>
            <a:pPr/>
            <a:r>
              <a:t>Setting variable Y[d] opposite from whether the car park or not, so if the car is parked, the penalty variable Y[d] = 0</a:t>
            </a:r>
          </a:p>
          <a:p>
            <a:pPr/>
          </a:p>
          <a:p>
            <a:pPr/>
          </a:p>
          <a:p>
            <a:pPr/>
          </a:p>
          <a:p>
            <a:pPr/>
            <a:r>
              <a:t>Time complexity = O(n)</a:t>
            </a:r>
          </a:p>
        </p:txBody>
      </p:sp>
      <p:pic>
        <p:nvPicPr>
          <p:cNvPr id="177" name="Screen Shot 2021-09-03 at 1.54.44 PM.png" descr="Screen Shot 2021-09-03 at 1.54.44 PM.png"/>
          <p:cNvPicPr>
            <a:picLocks noChangeAspect="1"/>
          </p:cNvPicPr>
          <p:nvPr/>
        </p:nvPicPr>
        <p:blipFill>
          <a:blip r:embed="rId2">
            <a:extLst/>
          </a:blip>
          <a:stretch>
            <a:fillRect/>
          </a:stretch>
        </p:blipFill>
        <p:spPr>
          <a:xfrm>
            <a:off x="1318209" y="2283199"/>
            <a:ext cx="21132292" cy="1668339"/>
          </a:xfrm>
          <a:prstGeom prst="rect">
            <a:avLst/>
          </a:prstGeom>
          <a:ln w="12700">
            <a:miter lim="400000"/>
          </a:ln>
        </p:spPr>
      </p:pic>
      <p:pic>
        <p:nvPicPr>
          <p:cNvPr id="178" name="Screen Shot 2021-09-03 at 2.01.54 PM.png" descr="Screen Shot 2021-09-03 at 2.01.54 PM.png"/>
          <p:cNvPicPr>
            <a:picLocks noChangeAspect="1"/>
          </p:cNvPicPr>
          <p:nvPr/>
        </p:nvPicPr>
        <p:blipFill>
          <a:blip r:embed="rId3">
            <a:extLst/>
          </a:blip>
          <a:stretch>
            <a:fillRect/>
          </a:stretch>
        </p:blipFill>
        <p:spPr>
          <a:xfrm>
            <a:off x="1938036" y="6947042"/>
            <a:ext cx="6294797" cy="1756158"/>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Setting variable constraint"/>
          <p:cNvSpPr txBox="1"/>
          <p:nvPr>
            <p:ph type="title"/>
          </p:nvPr>
        </p:nvSpPr>
        <p:spPr>
          <a:prstGeom prst="rect">
            <a:avLst/>
          </a:prstGeom>
        </p:spPr>
        <p:txBody>
          <a:bodyPr/>
          <a:lstStyle/>
          <a:p>
            <a:pPr/>
            <a:r>
              <a:t>Setting variable constraint</a:t>
            </a:r>
          </a:p>
        </p:txBody>
      </p:sp>
      <p:sp>
        <p:nvSpPr>
          <p:cNvPr id="181" name="Adding constraint on benefit variables…"/>
          <p:cNvSpPr txBox="1"/>
          <p:nvPr>
            <p:ph type="body" idx="1"/>
          </p:nvPr>
        </p:nvSpPr>
        <p:spPr>
          <a:xfrm>
            <a:off x="1269999" y="4921707"/>
            <a:ext cx="21861994" cy="7778293"/>
          </a:xfrm>
          <a:prstGeom prst="rect">
            <a:avLst/>
          </a:prstGeom>
        </p:spPr>
        <p:txBody>
          <a:bodyPr/>
          <a:lstStyle/>
          <a:p>
            <a:pPr/>
            <a:r>
              <a:t>Adding constraint on benefit variables</a:t>
            </a:r>
          </a:p>
          <a:p>
            <a:pPr/>
            <a:r>
              <a:t>Bij = penalty[d] / radius</a:t>
            </a:r>
          </a:p>
        </p:txBody>
      </p:sp>
      <p:pic>
        <p:nvPicPr>
          <p:cNvPr id="182" name="Screen Shot 2021-09-03 at 2.04.36 PM.png" descr="Screen Shot 2021-09-03 at 2.04.36 PM.png"/>
          <p:cNvPicPr>
            <a:picLocks noChangeAspect="1"/>
          </p:cNvPicPr>
          <p:nvPr/>
        </p:nvPicPr>
        <p:blipFill>
          <a:blip r:embed="rId2">
            <a:extLst/>
          </a:blip>
          <a:stretch>
            <a:fillRect/>
          </a:stretch>
        </p:blipFill>
        <p:spPr>
          <a:xfrm>
            <a:off x="1322568" y="2422973"/>
            <a:ext cx="16852360" cy="230323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Function setting"/>
          <p:cNvSpPr txBox="1"/>
          <p:nvPr>
            <p:ph type="title"/>
          </p:nvPr>
        </p:nvSpPr>
        <p:spPr>
          <a:prstGeom prst="rect">
            <a:avLst/>
          </a:prstGeom>
        </p:spPr>
        <p:txBody>
          <a:bodyPr/>
          <a:lstStyle/>
          <a:p>
            <a:pPr/>
            <a:r>
              <a:t>Function setting</a:t>
            </a:r>
          </a:p>
        </p:txBody>
      </p:sp>
      <p:sp>
        <p:nvSpPr>
          <p:cNvPr id="185" name="Check if each car time overlap…"/>
          <p:cNvSpPr txBox="1"/>
          <p:nvPr>
            <p:ph type="body" idx="1"/>
          </p:nvPr>
        </p:nvSpPr>
        <p:spPr>
          <a:xfrm>
            <a:off x="849307" y="3035333"/>
            <a:ext cx="21844001" cy="9891194"/>
          </a:xfrm>
          <a:prstGeom prst="rect">
            <a:avLst/>
          </a:prstGeom>
        </p:spPr>
        <p:txBody>
          <a:bodyPr/>
          <a:lstStyle/>
          <a:p>
            <a:pPr/>
            <a:r>
              <a:t>Check if each car time overlap</a:t>
            </a:r>
          </a:p>
          <a:p>
            <a:pPr/>
            <a:r>
              <a:t>Calculate the distance</a:t>
            </a:r>
          </a:p>
        </p:txBody>
      </p:sp>
      <p:pic>
        <p:nvPicPr>
          <p:cNvPr id="186" name="Screen Shot 2021-09-04 at 12.28.45 PM.png" descr="Screen Shot 2021-09-04 at 12.28.45 PM.png"/>
          <p:cNvPicPr>
            <a:picLocks noChangeAspect="1"/>
          </p:cNvPicPr>
          <p:nvPr/>
        </p:nvPicPr>
        <p:blipFill>
          <a:blip r:embed="rId2">
            <a:extLst/>
          </a:blip>
          <a:stretch>
            <a:fillRect/>
          </a:stretch>
        </p:blipFill>
        <p:spPr>
          <a:xfrm>
            <a:off x="12181600" y="3095724"/>
            <a:ext cx="9497631" cy="5473825"/>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Setting objective"/>
          <p:cNvSpPr txBox="1"/>
          <p:nvPr>
            <p:ph type="title"/>
          </p:nvPr>
        </p:nvSpPr>
        <p:spPr>
          <a:prstGeom prst="rect">
            <a:avLst/>
          </a:prstGeom>
        </p:spPr>
        <p:txBody>
          <a:bodyPr/>
          <a:lstStyle/>
          <a:p>
            <a:pPr/>
            <a:r>
              <a:t>Setting objective</a:t>
            </a:r>
          </a:p>
        </p:txBody>
      </p:sp>
      <p:sp>
        <p:nvSpPr>
          <p:cNvPr id="189" name="Maximize"/>
          <p:cNvSpPr txBox="1"/>
          <p:nvPr>
            <p:ph type="body" idx="1"/>
          </p:nvPr>
        </p:nvSpPr>
        <p:spPr>
          <a:prstGeom prst="rect">
            <a:avLst/>
          </a:prstGeom>
        </p:spPr>
        <p:txBody>
          <a:bodyPr/>
          <a:lstStyle/>
          <a:p>
            <a:pPr/>
          </a:p>
          <a:p>
            <a:pPr/>
          </a:p>
          <a:p>
            <a:pPr/>
            <a:r>
              <a:t>Maximize</a:t>
            </a:r>
          </a:p>
        </p:txBody>
      </p:sp>
      <p:pic>
        <p:nvPicPr>
          <p:cNvPr id="190" name="Screen Shot 2021-09-04 at 12.40.51 AM.png" descr="Screen Shot 2021-09-04 at 12.40.51 AM.png"/>
          <p:cNvPicPr>
            <a:picLocks noChangeAspect="1"/>
          </p:cNvPicPr>
          <p:nvPr/>
        </p:nvPicPr>
        <p:blipFill>
          <a:blip r:embed="rId2">
            <a:extLst/>
          </a:blip>
          <a:stretch>
            <a:fillRect/>
          </a:stretch>
        </p:blipFill>
        <p:spPr>
          <a:xfrm>
            <a:off x="5264347" y="5909002"/>
            <a:ext cx="7207579" cy="1897996"/>
          </a:xfrm>
          <a:prstGeom prst="rect">
            <a:avLst/>
          </a:prstGeom>
          <a:ln w="12700">
            <a:miter lim="400000"/>
          </a:ln>
        </p:spPr>
      </p:pic>
      <p:pic>
        <p:nvPicPr>
          <p:cNvPr id="191" name="Screen Shot 2021-09-04 at 12.43.15 AM.png" descr="Screen Shot 2021-09-04 at 12.43.15 AM.png"/>
          <p:cNvPicPr>
            <a:picLocks noChangeAspect="1"/>
          </p:cNvPicPr>
          <p:nvPr/>
        </p:nvPicPr>
        <p:blipFill>
          <a:blip r:embed="rId3">
            <a:extLst/>
          </a:blip>
          <a:stretch>
            <a:fillRect/>
          </a:stretch>
        </p:blipFill>
        <p:spPr>
          <a:xfrm>
            <a:off x="1120833" y="2344905"/>
            <a:ext cx="14734572" cy="2586737"/>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2_ColorGradient">
  <a:themeElements>
    <a:clrScheme name="22_ColorGradient">
      <a:dk1>
        <a:srgbClr val="810092"/>
      </a:dk1>
      <a:lt1>
        <a:srgbClr val="929292"/>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2_ColorGradient">
  <a:themeElements>
    <a:clrScheme name="22_ColorGradien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