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" ContentType="image/tif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7"/>
  </p:notesMasterIdLst>
  <p:sldIdLst>
    <p:sldId id="256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71" r:id="rId14"/>
    <p:sldId id="282" r:id="rId15"/>
    <p:sldId id="270" r:id="rId16"/>
    <p:sldId id="267" r:id="rId17"/>
    <p:sldId id="268" r:id="rId18"/>
    <p:sldId id="257" r:id="rId19"/>
    <p:sldId id="260" r:id="rId20"/>
    <p:sldId id="261" r:id="rId21"/>
    <p:sldId id="265" r:id="rId22"/>
    <p:sldId id="262" r:id="rId23"/>
    <p:sldId id="263" r:id="rId24"/>
    <p:sldId id="264" r:id="rId25"/>
    <p:sldId id="26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452" autoAdjust="0"/>
  </p:normalViewPr>
  <p:slideViewPr>
    <p:cSldViewPr>
      <p:cViewPr varScale="1">
        <p:scale>
          <a:sx n="39" d="100"/>
          <a:sy n="39" d="100"/>
        </p:scale>
        <p:origin x="-111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159A1-512A-45C1-B46E-E3BB407171CF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237A5-D1BD-4D95-97CB-BB8799C21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237A5-D1BD-4D95-97CB-BB8799C217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60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New talk (Beta version) – Feedback is appreciated!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237A5-D1BD-4D95-97CB-BB8799C217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5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We’ll be leaving the dogma at the door, not getting into EF4 v NH3.2, other</a:t>
            </a:r>
            <a:r>
              <a:rPr lang="en-US" baseline="0" dirty="0" smtClean="0"/>
              <a:t> ORMs,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Since folks are here, assumed that they want to dig into NH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237A5-D1BD-4D95-97CB-BB8799C217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60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be going through at a pretty high velocity as there</a:t>
            </a:r>
            <a:r>
              <a:rPr lang="en-US" baseline="0" dirty="0" smtClean="0"/>
              <a:t> is a lot to cover.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237A5-D1BD-4D95-97CB-BB8799C217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5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Reality is that none of us became software developers to do</a:t>
            </a:r>
            <a:r>
              <a:rPr lang="en-US" baseline="0" dirty="0" smtClean="0"/>
              <a:t> plumbing.</a:t>
            </a:r>
          </a:p>
          <a:p>
            <a:r>
              <a:rPr lang="en-US" baseline="0" dirty="0" smtClean="0"/>
              <a:t>You could start with working with datasets and </a:t>
            </a:r>
            <a:r>
              <a:rPr lang="en-US" baseline="0" dirty="0" err="1" smtClean="0"/>
              <a:t>datatables</a:t>
            </a:r>
            <a:r>
              <a:rPr lang="en-US" baseline="0" dirty="0" smtClean="0"/>
              <a:t>, but that’s evil.</a:t>
            </a:r>
          </a:p>
          <a:p>
            <a:r>
              <a:rPr lang="en-US" baseline="0" dirty="0" smtClean="0"/>
              <a:t>Eventually will have to have data shaped differently</a:t>
            </a:r>
          </a:p>
          <a:p>
            <a:r>
              <a:rPr lang="en-US" baseline="0" dirty="0" smtClean="0"/>
              <a:t>Lots of left hand right hand code</a:t>
            </a:r>
          </a:p>
          <a:p>
            <a:r>
              <a:rPr lang="en-US" baseline="0" dirty="0" smtClean="0"/>
              <a:t>All of us have built Data Access layers…</a:t>
            </a:r>
          </a:p>
          <a:p>
            <a:r>
              <a:rPr lang="en-US" baseline="0" dirty="0" smtClean="0"/>
              <a:t>ORMs come in to help us get rid of a lot of that basic plumbing.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237A5-D1BD-4D95-97CB-BB8799C217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18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Pragmatic</a:t>
            </a:r>
          </a:p>
          <a:p>
            <a:r>
              <a:rPr lang="en-US" dirty="0" smtClean="0"/>
              <a:t>You still need to know SQL!</a:t>
            </a:r>
          </a:p>
          <a:p>
            <a:r>
              <a:rPr lang="en-US" dirty="0" smtClean="0"/>
              <a:t>100% chance that a skilled</a:t>
            </a:r>
            <a:r>
              <a:rPr lang="en-US" baseline="0" dirty="0" smtClean="0"/>
              <a:t> DBA can write, for any single transaction, a much more </a:t>
            </a:r>
            <a:r>
              <a:rPr lang="en-US" baseline="0" dirty="0" err="1" smtClean="0"/>
              <a:t>performant</a:t>
            </a:r>
            <a:r>
              <a:rPr lang="en-US" baseline="0" dirty="0" smtClean="0"/>
              <a:t> query.  </a:t>
            </a:r>
          </a:p>
          <a:p>
            <a:r>
              <a:rPr lang="en-US" baseline="0" dirty="0" smtClean="0"/>
              <a:t>But an ORM will, 90% of the time, write much better SQL than you could write.  And 100% that it will be better than your home-grown data access layer.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237A5-D1BD-4D95-97CB-BB8799C217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86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BBD0-9918-402A-B621-F017E0AFA074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5723-3905-4228-8F02-0851C4ABD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BBD0-9918-402A-B621-F017E0AFA074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5723-3905-4228-8F02-0851C4ABD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BBD0-9918-402A-B621-F017E0AFA074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5723-3905-4228-8F02-0851C4ABD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411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513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06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305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753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962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1767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23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BBD0-9918-402A-B621-F017E0AFA074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5723-3905-4228-8F02-0851C4ABD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8271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554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93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BBD0-9918-402A-B621-F017E0AFA074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5723-3905-4228-8F02-0851C4ABD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BBD0-9918-402A-B621-F017E0AFA074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5723-3905-4228-8F02-0851C4ABD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BBD0-9918-402A-B621-F017E0AFA074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5723-3905-4228-8F02-0851C4ABD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BBD0-9918-402A-B621-F017E0AFA074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5723-3905-4228-8F02-0851C4ABD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BBD0-9918-402A-B621-F017E0AFA074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5723-3905-4228-8F02-0851C4ABD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BBD0-9918-402A-B621-F017E0AFA074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5723-3905-4228-8F02-0851C4ABDB0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BBD0-9918-402A-B621-F017E0AFA074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35723-3905-4228-8F02-0851C4ABDB0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4235723-3905-4228-8F02-0851C4ABDB0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36ABBD0-9918-402A-B621-F017E0AFA074}" type="datetimeFigureOut">
              <a:rPr lang="en-US" smtClean="0"/>
              <a:t>10/1/2011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51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ocratusrex.com/" TargetMode="External"/><Relationship Id="rId2" Type="http://schemas.openxmlformats.org/officeDocument/2006/relationships/hyperlink" Target="http://incyclesoftwar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hub.com/BobPalmer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ayende.com/blog/tags/nhibernate" TargetMode="External"/><Relationship Id="rId2" Type="http://schemas.openxmlformats.org/officeDocument/2006/relationships/hyperlink" Target="http://nhforg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luentnhibernate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981200"/>
            <a:ext cx="6324601" cy="4061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7620000" cy="1470025"/>
          </a:xfrm>
        </p:spPr>
        <p:txBody>
          <a:bodyPr>
            <a:noAutofit/>
          </a:bodyPr>
          <a:lstStyle/>
          <a:p>
            <a:pPr algn="r"/>
            <a:r>
              <a:rPr lang="en-US" sz="7200" dirty="0" err="1" smtClean="0"/>
              <a:t>NHibernate</a:t>
            </a:r>
            <a:r>
              <a:rPr lang="en-US" sz="7200" dirty="0" smtClean="0"/>
              <a:t> 101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1752600"/>
            <a:ext cx="4053254" cy="2057400"/>
          </a:xfrm>
        </p:spPr>
        <p:txBody>
          <a:bodyPr>
            <a:noAutofit/>
          </a:bodyPr>
          <a:lstStyle/>
          <a:p>
            <a:pPr algn="r"/>
            <a:r>
              <a:rPr lang="en-US" sz="3600" dirty="0" err="1" smtClean="0"/>
              <a:t>NHibernate</a:t>
            </a:r>
            <a:r>
              <a:rPr lang="en-US" sz="3600" dirty="0" smtClean="0"/>
              <a:t> basics for beginners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4087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28600" y="0"/>
            <a:ext cx="93726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>
                <a:solidFill>
                  <a:prstClr val="white"/>
                </a:solidFill>
              </a:rPr>
              <a:t>GOLD SPONSOR</a:t>
            </a:r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3429000" cy="1524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48000"/>
            <a:ext cx="529389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347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28600" y="0"/>
            <a:ext cx="93726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>
                <a:solidFill>
                  <a:prstClr val="white"/>
                </a:solidFill>
              </a:rPr>
              <a:t>SILVER SPONSORS</a:t>
            </a:r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3429000" cy="1524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19400"/>
            <a:ext cx="2895600" cy="1007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33600"/>
            <a:ext cx="2562225" cy="1905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082" y="4477859"/>
            <a:ext cx="3348718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0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speaker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372723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Bob Palmer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3816561"/>
            <a:ext cx="739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Senior ALM Consultant, </a:t>
            </a:r>
            <a:r>
              <a:rPr lang="en-US" sz="2000" dirty="0" smtClean="0">
                <a:hlinkClick r:id="rId2"/>
              </a:rPr>
              <a:t>http://InCycleSoftware.com</a:t>
            </a:r>
            <a:r>
              <a:rPr lang="en-US" sz="2000" dirty="0" smtClean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286345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Email:  rbpalmer2222@gmail.com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4306489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Blog:  </a:t>
            </a:r>
            <a:r>
              <a:rPr lang="en-US" sz="2000" dirty="0" smtClean="0">
                <a:hlinkClick r:id="rId3"/>
              </a:rPr>
              <a:t>http://TechnocratusRex.com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4796417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Twitter:  @</a:t>
            </a:r>
            <a:r>
              <a:rPr lang="en-US" sz="2000" dirty="0" err="1" smtClean="0"/>
              <a:t>BobKnowsCodeFu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5776273"/>
            <a:ext cx="701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Code (including this presentation)  </a:t>
            </a:r>
            <a:r>
              <a:rPr lang="en-US" sz="2000" dirty="0" smtClean="0">
                <a:hlinkClick r:id="rId4"/>
              </a:rPr>
              <a:t>http://github.com/BobPalmer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1834388"/>
            <a:ext cx="693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Architect, software developer, and technology junkie. 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I write code and build stuff (mostly web stuff, sometimes robots.)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865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95600" y="5524500"/>
            <a:ext cx="3581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http://www.25thhuey.com/photos/007-Choppers_in_Vietnam_1966---wikipedi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19" y="1285875"/>
            <a:ext cx="678180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90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3deadmonkeys.com/gallery3/var/resizes/random_stuff/caution%20this%20is%20sparta.jpg?m=128493978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067" y="1295400"/>
            <a:ext cx="5562600" cy="41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08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2.bp.blogspot.com/-eiWGkdtXFfE/Ti7mSSZbLtI/AAAAAAAAA5I/JAoqKofPKcU/s1600/browser-wa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275576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95600" y="5524500"/>
            <a:ext cx="3581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5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blogs.citypages.com/blotter/wile%20e%20coyote%20rock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43000"/>
            <a:ext cx="5664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40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Agenda: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ORMs are awesome and save you time</a:t>
            </a:r>
          </a:p>
          <a:p>
            <a:r>
              <a:rPr lang="en-US" dirty="0" smtClean="0"/>
              <a:t>Our demo data for today (dinosaurs and </a:t>
            </a:r>
            <a:r>
              <a:rPr lang="en-US" dirty="0"/>
              <a:t>l</a:t>
            </a:r>
            <a:r>
              <a:rPr lang="en-US" dirty="0" smtClean="0"/>
              <a:t>asers are involved).</a:t>
            </a:r>
          </a:p>
          <a:p>
            <a:r>
              <a:rPr lang="en-US" dirty="0" smtClean="0"/>
              <a:t>Lots of examples</a:t>
            </a:r>
          </a:p>
          <a:p>
            <a:pPr lvl="1"/>
            <a:r>
              <a:rPr lang="en-US" dirty="0" smtClean="0"/>
              <a:t>Some basic crud operations (add, query, edit, delete)</a:t>
            </a:r>
          </a:p>
          <a:p>
            <a:pPr lvl="1"/>
            <a:r>
              <a:rPr lang="en-US" dirty="0" smtClean="0"/>
              <a:t>Using Repositories</a:t>
            </a:r>
          </a:p>
          <a:p>
            <a:pPr lvl="1"/>
            <a:r>
              <a:rPr lang="en-US" dirty="0" smtClean="0"/>
              <a:t>Many to Many and Many to One relationships</a:t>
            </a:r>
          </a:p>
          <a:p>
            <a:pPr lvl="1"/>
            <a:r>
              <a:rPr lang="en-US" dirty="0" smtClean="0"/>
              <a:t>Lazy Loading</a:t>
            </a:r>
          </a:p>
          <a:p>
            <a:pPr lvl="1"/>
            <a:r>
              <a:rPr lang="en-US" dirty="0" smtClean="0"/>
              <a:t>Dealing with Select N+1</a:t>
            </a:r>
          </a:p>
          <a:p>
            <a:r>
              <a:rPr lang="en-US" dirty="0" smtClean="0"/>
              <a:t>Final words, quick troubleshooting tips, and resources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All code (including the full sample site) is up on </a:t>
            </a:r>
            <a:r>
              <a:rPr lang="en-US" dirty="0" err="1" smtClean="0"/>
              <a:t>GitHub</a:t>
            </a:r>
            <a:r>
              <a:rPr lang="en-US" dirty="0" smtClean="0"/>
              <a:t>!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3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ORMs? </a:t>
            </a:r>
            <a:endParaRPr lang="en-US" sz="3200" dirty="0"/>
          </a:p>
        </p:txBody>
      </p:sp>
      <p:pic>
        <p:nvPicPr>
          <p:cNvPr id="4098" name="Picture 2" descr="http://upload.wikimedia.org/wikipedia/commons/7/7a/Whitehall_Road_Power_Station,_circulating_pump_house._-_geograph.org.uk_-_75197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60960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ORMs?</a:t>
            </a:r>
            <a:endParaRPr lang="en-US" dirty="0"/>
          </a:p>
        </p:txBody>
      </p:sp>
      <p:pic>
        <p:nvPicPr>
          <p:cNvPr id="6148" name="Picture 4" descr="http://www.filmreference.com/images/sjff_03_img129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22" y="1371600"/>
            <a:ext cx="6781800" cy="514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2438400" y="3505200"/>
            <a:ext cx="2209801" cy="1524000"/>
          </a:xfrm>
          <a:custGeom>
            <a:avLst/>
            <a:gdLst>
              <a:gd name="connsiteX0" fmla="*/ 0 w 2362200"/>
              <a:gd name="connsiteY0" fmla="*/ 177804 h 1066800"/>
              <a:gd name="connsiteX1" fmla="*/ 177804 w 2362200"/>
              <a:gd name="connsiteY1" fmla="*/ 0 h 1066800"/>
              <a:gd name="connsiteX2" fmla="*/ 393700 w 2362200"/>
              <a:gd name="connsiteY2" fmla="*/ 0 h 1066800"/>
              <a:gd name="connsiteX3" fmla="*/ -157110 w 2362200"/>
              <a:gd name="connsiteY3" fmla="*/ -355458 h 1066800"/>
              <a:gd name="connsiteX4" fmla="*/ 984250 w 2362200"/>
              <a:gd name="connsiteY4" fmla="*/ 0 h 1066800"/>
              <a:gd name="connsiteX5" fmla="*/ 2184396 w 2362200"/>
              <a:gd name="connsiteY5" fmla="*/ 0 h 1066800"/>
              <a:gd name="connsiteX6" fmla="*/ 2362200 w 2362200"/>
              <a:gd name="connsiteY6" fmla="*/ 177804 h 1066800"/>
              <a:gd name="connsiteX7" fmla="*/ 2362200 w 2362200"/>
              <a:gd name="connsiteY7" fmla="*/ 177800 h 1066800"/>
              <a:gd name="connsiteX8" fmla="*/ 2362200 w 2362200"/>
              <a:gd name="connsiteY8" fmla="*/ 177800 h 1066800"/>
              <a:gd name="connsiteX9" fmla="*/ 2362200 w 2362200"/>
              <a:gd name="connsiteY9" fmla="*/ 444500 h 1066800"/>
              <a:gd name="connsiteX10" fmla="*/ 2362200 w 2362200"/>
              <a:gd name="connsiteY10" fmla="*/ 888996 h 1066800"/>
              <a:gd name="connsiteX11" fmla="*/ 2184396 w 2362200"/>
              <a:gd name="connsiteY11" fmla="*/ 1066800 h 1066800"/>
              <a:gd name="connsiteX12" fmla="*/ 984250 w 2362200"/>
              <a:gd name="connsiteY12" fmla="*/ 1066800 h 1066800"/>
              <a:gd name="connsiteX13" fmla="*/ 393700 w 2362200"/>
              <a:gd name="connsiteY13" fmla="*/ 1066800 h 1066800"/>
              <a:gd name="connsiteX14" fmla="*/ 393700 w 2362200"/>
              <a:gd name="connsiteY14" fmla="*/ 1066800 h 1066800"/>
              <a:gd name="connsiteX15" fmla="*/ 177804 w 2362200"/>
              <a:gd name="connsiteY15" fmla="*/ 1066800 h 1066800"/>
              <a:gd name="connsiteX16" fmla="*/ 0 w 2362200"/>
              <a:gd name="connsiteY16" fmla="*/ 888996 h 1066800"/>
              <a:gd name="connsiteX17" fmla="*/ 0 w 2362200"/>
              <a:gd name="connsiteY17" fmla="*/ 444500 h 1066800"/>
              <a:gd name="connsiteX18" fmla="*/ 0 w 2362200"/>
              <a:gd name="connsiteY18" fmla="*/ 177800 h 1066800"/>
              <a:gd name="connsiteX19" fmla="*/ 0 w 2362200"/>
              <a:gd name="connsiteY19" fmla="*/ 177800 h 1066800"/>
              <a:gd name="connsiteX20" fmla="*/ 0 w 2362200"/>
              <a:gd name="connsiteY20" fmla="*/ 177804 h 1066800"/>
              <a:gd name="connsiteX0" fmla="*/ 0 w 2362200"/>
              <a:gd name="connsiteY0" fmla="*/ 634862 h 1523858"/>
              <a:gd name="connsiteX1" fmla="*/ 177804 w 2362200"/>
              <a:gd name="connsiteY1" fmla="*/ 457058 h 1523858"/>
              <a:gd name="connsiteX2" fmla="*/ 393700 w 2362200"/>
              <a:gd name="connsiteY2" fmla="*/ 457058 h 1523858"/>
              <a:gd name="connsiteX3" fmla="*/ 935 w 2362200"/>
              <a:gd name="connsiteY3" fmla="*/ 0 h 1523858"/>
              <a:gd name="connsiteX4" fmla="*/ 984250 w 2362200"/>
              <a:gd name="connsiteY4" fmla="*/ 457058 h 1523858"/>
              <a:gd name="connsiteX5" fmla="*/ 2184396 w 2362200"/>
              <a:gd name="connsiteY5" fmla="*/ 457058 h 1523858"/>
              <a:gd name="connsiteX6" fmla="*/ 2362200 w 2362200"/>
              <a:gd name="connsiteY6" fmla="*/ 634862 h 1523858"/>
              <a:gd name="connsiteX7" fmla="*/ 2362200 w 2362200"/>
              <a:gd name="connsiteY7" fmla="*/ 634858 h 1523858"/>
              <a:gd name="connsiteX8" fmla="*/ 2362200 w 2362200"/>
              <a:gd name="connsiteY8" fmla="*/ 634858 h 1523858"/>
              <a:gd name="connsiteX9" fmla="*/ 2362200 w 2362200"/>
              <a:gd name="connsiteY9" fmla="*/ 901558 h 1523858"/>
              <a:gd name="connsiteX10" fmla="*/ 2362200 w 2362200"/>
              <a:gd name="connsiteY10" fmla="*/ 1346054 h 1523858"/>
              <a:gd name="connsiteX11" fmla="*/ 2184396 w 2362200"/>
              <a:gd name="connsiteY11" fmla="*/ 1523858 h 1523858"/>
              <a:gd name="connsiteX12" fmla="*/ 984250 w 2362200"/>
              <a:gd name="connsiteY12" fmla="*/ 1523858 h 1523858"/>
              <a:gd name="connsiteX13" fmla="*/ 393700 w 2362200"/>
              <a:gd name="connsiteY13" fmla="*/ 1523858 h 1523858"/>
              <a:gd name="connsiteX14" fmla="*/ 393700 w 2362200"/>
              <a:gd name="connsiteY14" fmla="*/ 1523858 h 1523858"/>
              <a:gd name="connsiteX15" fmla="*/ 177804 w 2362200"/>
              <a:gd name="connsiteY15" fmla="*/ 1523858 h 1523858"/>
              <a:gd name="connsiteX16" fmla="*/ 0 w 2362200"/>
              <a:gd name="connsiteY16" fmla="*/ 1346054 h 1523858"/>
              <a:gd name="connsiteX17" fmla="*/ 0 w 2362200"/>
              <a:gd name="connsiteY17" fmla="*/ 901558 h 1523858"/>
              <a:gd name="connsiteX18" fmla="*/ 0 w 2362200"/>
              <a:gd name="connsiteY18" fmla="*/ 634858 h 1523858"/>
              <a:gd name="connsiteX19" fmla="*/ 0 w 2362200"/>
              <a:gd name="connsiteY19" fmla="*/ 634858 h 1523858"/>
              <a:gd name="connsiteX20" fmla="*/ 0 w 2362200"/>
              <a:gd name="connsiteY20" fmla="*/ 634862 h 1523858"/>
              <a:gd name="connsiteX0" fmla="*/ 0 w 2362200"/>
              <a:gd name="connsiteY0" fmla="*/ 634862 h 1523858"/>
              <a:gd name="connsiteX1" fmla="*/ 177804 w 2362200"/>
              <a:gd name="connsiteY1" fmla="*/ 457058 h 1523858"/>
              <a:gd name="connsiteX2" fmla="*/ 393700 w 2362200"/>
              <a:gd name="connsiteY2" fmla="*/ 457058 h 1523858"/>
              <a:gd name="connsiteX3" fmla="*/ 935 w 2362200"/>
              <a:gd name="connsiteY3" fmla="*/ 0 h 1523858"/>
              <a:gd name="connsiteX4" fmla="*/ 781050 w 2362200"/>
              <a:gd name="connsiteY4" fmla="*/ 457058 h 1523858"/>
              <a:gd name="connsiteX5" fmla="*/ 2184396 w 2362200"/>
              <a:gd name="connsiteY5" fmla="*/ 457058 h 1523858"/>
              <a:gd name="connsiteX6" fmla="*/ 2362200 w 2362200"/>
              <a:gd name="connsiteY6" fmla="*/ 634862 h 1523858"/>
              <a:gd name="connsiteX7" fmla="*/ 2362200 w 2362200"/>
              <a:gd name="connsiteY7" fmla="*/ 634858 h 1523858"/>
              <a:gd name="connsiteX8" fmla="*/ 2362200 w 2362200"/>
              <a:gd name="connsiteY8" fmla="*/ 634858 h 1523858"/>
              <a:gd name="connsiteX9" fmla="*/ 2362200 w 2362200"/>
              <a:gd name="connsiteY9" fmla="*/ 901558 h 1523858"/>
              <a:gd name="connsiteX10" fmla="*/ 2362200 w 2362200"/>
              <a:gd name="connsiteY10" fmla="*/ 1346054 h 1523858"/>
              <a:gd name="connsiteX11" fmla="*/ 2184396 w 2362200"/>
              <a:gd name="connsiteY11" fmla="*/ 1523858 h 1523858"/>
              <a:gd name="connsiteX12" fmla="*/ 984250 w 2362200"/>
              <a:gd name="connsiteY12" fmla="*/ 1523858 h 1523858"/>
              <a:gd name="connsiteX13" fmla="*/ 393700 w 2362200"/>
              <a:gd name="connsiteY13" fmla="*/ 1523858 h 1523858"/>
              <a:gd name="connsiteX14" fmla="*/ 393700 w 2362200"/>
              <a:gd name="connsiteY14" fmla="*/ 1523858 h 1523858"/>
              <a:gd name="connsiteX15" fmla="*/ 177804 w 2362200"/>
              <a:gd name="connsiteY15" fmla="*/ 1523858 h 1523858"/>
              <a:gd name="connsiteX16" fmla="*/ 0 w 2362200"/>
              <a:gd name="connsiteY16" fmla="*/ 1346054 h 1523858"/>
              <a:gd name="connsiteX17" fmla="*/ 0 w 2362200"/>
              <a:gd name="connsiteY17" fmla="*/ 901558 h 1523858"/>
              <a:gd name="connsiteX18" fmla="*/ 0 w 2362200"/>
              <a:gd name="connsiteY18" fmla="*/ 634858 h 1523858"/>
              <a:gd name="connsiteX19" fmla="*/ 0 w 2362200"/>
              <a:gd name="connsiteY19" fmla="*/ 634858 h 1523858"/>
              <a:gd name="connsiteX20" fmla="*/ 0 w 2362200"/>
              <a:gd name="connsiteY20" fmla="*/ 634862 h 152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62200" h="1523858">
                <a:moveTo>
                  <a:pt x="0" y="634862"/>
                </a:moveTo>
                <a:cubicBezTo>
                  <a:pt x="0" y="536664"/>
                  <a:pt x="79606" y="457058"/>
                  <a:pt x="177804" y="457058"/>
                </a:cubicBezTo>
                <a:lnTo>
                  <a:pt x="393700" y="457058"/>
                </a:lnTo>
                <a:lnTo>
                  <a:pt x="935" y="0"/>
                </a:lnTo>
                <a:lnTo>
                  <a:pt x="781050" y="457058"/>
                </a:lnTo>
                <a:lnTo>
                  <a:pt x="2184396" y="457058"/>
                </a:lnTo>
                <a:cubicBezTo>
                  <a:pt x="2282594" y="457058"/>
                  <a:pt x="2362200" y="536664"/>
                  <a:pt x="2362200" y="634862"/>
                </a:cubicBezTo>
                <a:lnTo>
                  <a:pt x="2362200" y="634858"/>
                </a:lnTo>
                <a:lnTo>
                  <a:pt x="2362200" y="634858"/>
                </a:lnTo>
                <a:lnTo>
                  <a:pt x="2362200" y="901558"/>
                </a:lnTo>
                <a:lnTo>
                  <a:pt x="2362200" y="1346054"/>
                </a:lnTo>
                <a:cubicBezTo>
                  <a:pt x="2362200" y="1444252"/>
                  <a:pt x="2282594" y="1523858"/>
                  <a:pt x="2184396" y="1523858"/>
                </a:cubicBezTo>
                <a:lnTo>
                  <a:pt x="984250" y="1523858"/>
                </a:lnTo>
                <a:lnTo>
                  <a:pt x="393700" y="1523858"/>
                </a:lnTo>
                <a:lnTo>
                  <a:pt x="393700" y="1523858"/>
                </a:lnTo>
                <a:lnTo>
                  <a:pt x="177804" y="1523858"/>
                </a:lnTo>
                <a:cubicBezTo>
                  <a:pt x="79606" y="1523858"/>
                  <a:pt x="0" y="1444252"/>
                  <a:pt x="0" y="1346054"/>
                </a:cubicBezTo>
                <a:lnTo>
                  <a:pt x="0" y="901558"/>
                </a:lnTo>
                <a:lnTo>
                  <a:pt x="0" y="634858"/>
                </a:lnTo>
                <a:lnTo>
                  <a:pt x="0" y="634858"/>
                </a:lnTo>
                <a:lnTo>
                  <a:pt x="0" y="63486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104922" y="1524001"/>
            <a:ext cx="3287888" cy="1222482"/>
          </a:xfrm>
          <a:custGeom>
            <a:avLst/>
            <a:gdLst>
              <a:gd name="connsiteX0" fmla="*/ 0 w 3287888"/>
              <a:gd name="connsiteY0" fmla="*/ 114302 h 685800"/>
              <a:gd name="connsiteX1" fmla="*/ 114302 w 3287888"/>
              <a:gd name="connsiteY1" fmla="*/ 0 h 685800"/>
              <a:gd name="connsiteX2" fmla="*/ 1917935 w 3287888"/>
              <a:gd name="connsiteY2" fmla="*/ 0 h 685800"/>
              <a:gd name="connsiteX3" fmla="*/ 1917935 w 3287888"/>
              <a:gd name="connsiteY3" fmla="*/ 0 h 685800"/>
              <a:gd name="connsiteX4" fmla="*/ 2739907 w 3287888"/>
              <a:gd name="connsiteY4" fmla="*/ 0 h 685800"/>
              <a:gd name="connsiteX5" fmla="*/ 3173586 w 3287888"/>
              <a:gd name="connsiteY5" fmla="*/ 0 h 685800"/>
              <a:gd name="connsiteX6" fmla="*/ 3287888 w 3287888"/>
              <a:gd name="connsiteY6" fmla="*/ 114302 h 685800"/>
              <a:gd name="connsiteX7" fmla="*/ 3287888 w 3287888"/>
              <a:gd name="connsiteY7" fmla="*/ 400050 h 685800"/>
              <a:gd name="connsiteX8" fmla="*/ 3287888 w 3287888"/>
              <a:gd name="connsiteY8" fmla="*/ 400050 h 685800"/>
              <a:gd name="connsiteX9" fmla="*/ 3287888 w 3287888"/>
              <a:gd name="connsiteY9" fmla="*/ 571500 h 685800"/>
              <a:gd name="connsiteX10" fmla="*/ 3287888 w 3287888"/>
              <a:gd name="connsiteY10" fmla="*/ 571498 h 685800"/>
              <a:gd name="connsiteX11" fmla="*/ 3173586 w 3287888"/>
              <a:gd name="connsiteY11" fmla="*/ 685800 h 685800"/>
              <a:gd name="connsiteX12" fmla="*/ 2739907 w 3287888"/>
              <a:gd name="connsiteY12" fmla="*/ 685800 h 685800"/>
              <a:gd name="connsiteX13" fmla="*/ 1735314 w 3287888"/>
              <a:gd name="connsiteY13" fmla="*/ 951548 h 685800"/>
              <a:gd name="connsiteX14" fmla="*/ 1917935 w 3287888"/>
              <a:gd name="connsiteY14" fmla="*/ 685800 h 685800"/>
              <a:gd name="connsiteX15" fmla="*/ 114302 w 3287888"/>
              <a:gd name="connsiteY15" fmla="*/ 685800 h 685800"/>
              <a:gd name="connsiteX16" fmla="*/ 0 w 3287888"/>
              <a:gd name="connsiteY16" fmla="*/ 571498 h 685800"/>
              <a:gd name="connsiteX17" fmla="*/ 0 w 3287888"/>
              <a:gd name="connsiteY17" fmla="*/ 571500 h 685800"/>
              <a:gd name="connsiteX18" fmla="*/ 0 w 3287888"/>
              <a:gd name="connsiteY18" fmla="*/ 400050 h 685800"/>
              <a:gd name="connsiteX19" fmla="*/ 0 w 3287888"/>
              <a:gd name="connsiteY19" fmla="*/ 400050 h 685800"/>
              <a:gd name="connsiteX20" fmla="*/ 0 w 3287888"/>
              <a:gd name="connsiteY20" fmla="*/ 114302 h 685800"/>
              <a:gd name="connsiteX0" fmla="*/ 0 w 3287888"/>
              <a:gd name="connsiteY0" fmla="*/ 114302 h 1222482"/>
              <a:gd name="connsiteX1" fmla="*/ 114302 w 3287888"/>
              <a:gd name="connsiteY1" fmla="*/ 0 h 1222482"/>
              <a:gd name="connsiteX2" fmla="*/ 1917935 w 3287888"/>
              <a:gd name="connsiteY2" fmla="*/ 0 h 1222482"/>
              <a:gd name="connsiteX3" fmla="*/ 1917935 w 3287888"/>
              <a:gd name="connsiteY3" fmla="*/ 0 h 1222482"/>
              <a:gd name="connsiteX4" fmla="*/ 2739907 w 3287888"/>
              <a:gd name="connsiteY4" fmla="*/ 0 h 1222482"/>
              <a:gd name="connsiteX5" fmla="*/ 3173586 w 3287888"/>
              <a:gd name="connsiteY5" fmla="*/ 0 h 1222482"/>
              <a:gd name="connsiteX6" fmla="*/ 3287888 w 3287888"/>
              <a:gd name="connsiteY6" fmla="*/ 114302 h 1222482"/>
              <a:gd name="connsiteX7" fmla="*/ 3287888 w 3287888"/>
              <a:gd name="connsiteY7" fmla="*/ 400050 h 1222482"/>
              <a:gd name="connsiteX8" fmla="*/ 3287888 w 3287888"/>
              <a:gd name="connsiteY8" fmla="*/ 400050 h 1222482"/>
              <a:gd name="connsiteX9" fmla="*/ 3287888 w 3287888"/>
              <a:gd name="connsiteY9" fmla="*/ 571500 h 1222482"/>
              <a:gd name="connsiteX10" fmla="*/ 3287888 w 3287888"/>
              <a:gd name="connsiteY10" fmla="*/ 571498 h 1222482"/>
              <a:gd name="connsiteX11" fmla="*/ 3173586 w 3287888"/>
              <a:gd name="connsiteY11" fmla="*/ 685800 h 1222482"/>
              <a:gd name="connsiteX12" fmla="*/ 2739907 w 3287888"/>
              <a:gd name="connsiteY12" fmla="*/ 685800 h 1222482"/>
              <a:gd name="connsiteX13" fmla="*/ 1520826 w 3287888"/>
              <a:gd name="connsiteY13" fmla="*/ 1222482 h 1222482"/>
              <a:gd name="connsiteX14" fmla="*/ 1917935 w 3287888"/>
              <a:gd name="connsiteY14" fmla="*/ 685800 h 1222482"/>
              <a:gd name="connsiteX15" fmla="*/ 114302 w 3287888"/>
              <a:gd name="connsiteY15" fmla="*/ 685800 h 1222482"/>
              <a:gd name="connsiteX16" fmla="*/ 0 w 3287888"/>
              <a:gd name="connsiteY16" fmla="*/ 571498 h 1222482"/>
              <a:gd name="connsiteX17" fmla="*/ 0 w 3287888"/>
              <a:gd name="connsiteY17" fmla="*/ 571500 h 1222482"/>
              <a:gd name="connsiteX18" fmla="*/ 0 w 3287888"/>
              <a:gd name="connsiteY18" fmla="*/ 400050 h 1222482"/>
              <a:gd name="connsiteX19" fmla="*/ 0 w 3287888"/>
              <a:gd name="connsiteY19" fmla="*/ 400050 h 1222482"/>
              <a:gd name="connsiteX20" fmla="*/ 0 w 3287888"/>
              <a:gd name="connsiteY20" fmla="*/ 114302 h 1222482"/>
              <a:gd name="connsiteX0" fmla="*/ 0 w 3287888"/>
              <a:gd name="connsiteY0" fmla="*/ 114302 h 1222482"/>
              <a:gd name="connsiteX1" fmla="*/ 114302 w 3287888"/>
              <a:gd name="connsiteY1" fmla="*/ 0 h 1222482"/>
              <a:gd name="connsiteX2" fmla="*/ 1917935 w 3287888"/>
              <a:gd name="connsiteY2" fmla="*/ 0 h 1222482"/>
              <a:gd name="connsiteX3" fmla="*/ 1917935 w 3287888"/>
              <a:gd name="connsiteY3" fmla="*/ 0 h 1222482"/>
              <a:gd name="connsiteX4" fmla="*/ 2739907 w 3287888"/>
              <a:gd name="connsiteY4" fmla="*/ 0 h 1222482"/>
              <a:gd name="connsiteX5" fmla="*/ 3173586 w 3287888"/>
              <a:gd name="connsiteY5" fmla="*/ 0 h 1222482"/>
              <a:gd name="connsiteX6" fmla="*/ 3287888 w 3287888"/>
              <a:gd name="connsiteY6" fmla="*/ 114302 h 1222482"/>
              <a:gd name="connsiteX7" fmla="*/ 3287888 w 3287888"/>
              <a:gd name="connsiteY7" fmla="*/ 400050 h 1222482"/>
              <a:gd name="connsiteX8" fmla="*/ 3287888 w 3287888"/>
              <a:gd name="connsiteY8" fmla="*/ 400050 h 1222482"/>
              <a:gd name="connsiteX9" fmla="*/ 3287888 w 3287888"/>
              <a:gd name="connsiteY9" fmla="*/ 571500 h 1222482"/>
              <a:gd name="connsiteX10" fmla="*/ 3287888 w 3287888"/>
              <a:gd name="connsiteY10" fmla="*/ 571498 h 1222482"/>
              <a:gd name="connsiteX11" fmla="*/ 3173586 w 3287888"/>
              <a:gd name="connsiteY11" fmla="*/ 685800 h 1222482"/>
              <a:gd name="connsiteX12" fmla="*/ 2231907 w 3287888"/>
              <a:gd name="connsiteY12" fmla="*/ 730956 h 1222482"/>
              <a:gd name="connsiteX13" fmla="*/ 1520826 w 3287888"/>
              <a:gd name="connsiteY13" fmla="*/ 1222482 h 1222482"/>
              <a:gd name="connsiteX14" fmla="*/ 1917935 w 3287888"/>
              <a:gd name="connsiteY14" fmla="*/ 685800 h 1222482"/>
              <a:gd name="connsiteX15" fmla="*/ 114302 w 3287888"/>
              <a:gd name="connsiteY15" fmla="*/ 685800 h 1222482"/>
              <a:gd name="connsiteX16" fmla="*/ 0 w 3287888"/>
              <a:gd name="connsiteY16" fmla="*/ 571498 h 1222482"/>
              <a:gd name="connsiteX17" fmla="*/ 0 w 3287888"/>
              <a:gd name="connsiteY17" fmla="*/ 571500 h 1222482"/>
              <a:gd name="connsiteX18" fmla="*/ 0 w 3287888"/>
              <a:gd name="connsiteY18" fmla="*/ 400050 h 1222482"/>
              <a:gd name="connsiteX19" fmla="*/ 0 w 3287888"/>
              <a:gd name="connsiteY19" fmla="*/ 400050 h 1222482"/>
              <a:gd name="connsiteX20" fmla="*/ 0 w 3287888"/>
              <a:gd name="connsiteY20" fmla="*/ 114302 h 1222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87888" h="1222482">
                <a:moveTo>
                  <a:pt x="0" y="114302"/>
                </a:moveTo>
                <a:cubicBezTo>
                  <a:pt x="0" y="51175"/>
                  <a:pt x="51175" y="0"/>
                  <a:pt x="114302" y="0"/>
                </a:cubicBezTo>
                <a:lnTo>
                  <a:pt x="1917935" y="0"/>
                </a:lnTo>
                <a:lnTo>
                  <a:pt x="1917935" y="0"/>
                </a:lnTo>
                <a:lnTo>
                  <a:pt x="2739907" y="0"/>
                </a:lnTo>
                <a:lnTo>
                  <a:pt x="3173586" y="0"/>
                </a:lnTo>
                <a:cubicBezTo>
                  <a:pt x="3236713" y="0"/>
                  <a:pt x="3287888" y="51175"/>
                  <a:pt x="3287888" y="114302"/>
                </a:cubicBezTo>
                <a:lnTo>
                  <a:pt x="3287888" y="400050"/>
                </a:lnTo>
                <a:lnTo>
                  <a:pt x="3287888" y="400050"/>
                </a:lnTo>
                <a:lnTo>
                  <a:pt x="3287888" y="571500"/>
                </a:lnTo>
                <a:lnTo>
                  <a:pt x="3287888" y="571498"/>
                </a:lnTo>
                <a:cubicBezTo>
                  <a:pt x="3287888" y="634625"/>
                  <a:pt x="3236713" y="685800"/>
                  <a:pt x="3173586" y="685800"/>
                </a:cubicBezTo>
                <a:lnTo>
                  <a:pt x="2231907" y="730956"/>
                </a:lnTo>
                <a:lnTo>
                  <a:pt x="1520826" y="1222482"/>
                </a:lnTo>
                <a:lnTo>
                  <a:pt x="1917935" y="685800"/>
                </a:lnTo>
                <a:lnTo>
                  <a:pt x="114302" y="685800"/>
                </a:lnTo>
                <a:cubicBezTo>
                  <a:pt x="51175" y="685800"/>
                  <a:pt x="0" y="634625"/>
                  <a:pt x="0" y="571498"/>
                </a:cubicBezTo>
                <a:lnTo>
                  <a:pt x="0" y="571500"/>
                </a:lnTo>
                <a:lnTo>
                  <a:pt x="0" y="400050"/>
                </a:lnTo>
                <a:lnTo>
                  <a:pt x="0" y="400050"/>
                </a:lnTo>
                <a:lnTo>
                  <a:pt x="0" y="11430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1" y="40386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OMG Generated TSQL is </a:t>
            </a:r>
            <a:r>
              <a:rPr lang="en-US" dirty="0" err="1" smtClean="0"/>
              <a:t>teh</a:t>
            </a:r>
            <a:r>
              <a:rPr lang="en-US" dirty="0" smtClean="0"/>
              <a:t> </a:t>
            </a:r>
            <a:r>
              <a:rPr lang="en-US" dirty="0" err="1" smtClean="0"/>
              <a:t>sux</a:t>
            </a:r>
            <a:r>
              <a:rPr lang="en-US" dirty="0" smtClean="0"/>
              <a:t> and will crash our server!</a:t>
            </a:r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32561" y="1524000"/>
            <a:ext cx="3335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LOL With </a:t>
            </a:r>
            <a:r>
              <a:rPr lang="en-US" dirty="0" err="1" smtClean="0"/>
              <a:t>teh</a:t>
            </a:r>
            <a:r>
              <a:rPr lang="en-US" dirty="0" smtClean="0"/>
              <a:t> ORMs I will never have to write SQL ever again!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7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28600" y="0"/>
            <a:ext cx="93726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>
                <a:solidFill>
                  <a:prstClr val="white"/>
                </a:solidFill>
              </a:rPr>
              <a:t>MARQUEE SPONSOR</a:t>
            </a:r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34290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352800"/>
            <a:ext cx="7834313" cy="127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9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demo MVC Site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6858000" cy="5133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767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2" name="Straight Connector 4101"/>
          <p:cNvCxnSpPr/>
          <p:nvPr/>
        </p:nvCxnSpPr>
        <p:spPr>
          <a:xfrm flipV="1">
            <a:off x="1386063" y="2111024"/>
            <a:ext cx="1917347" cy="750713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3303410" y="2111024"/>
            <a:ext cx="762001" cy="1227666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473220" y="2102556"/>
            <a:ext cx="800100" cy="1236134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5273320" y="2102556"/>
            <a:ext cx="1813280" cy="759178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911929" y="2853267"/>
            <a:ext cx="474134" cy="677335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386063" y="2861736"/>
            <a:ext cx="490714" cy="660398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386063" y="2861736"/>
            <a:ext cx="0" cy="1233308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6592709" y="2827866"/>
            <a:ext cx="474134" cy="677335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66843" y="2836335"/>
            <a:ext cx="490714" cy="660398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7066843" y="2836335"/>
            <a:ext cx="0" cy="1233308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151012" y="3452989"/>
            <a:ext cx="914399" cy="1227666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4634086" y="3455810"/>
            <a:ext cx="762001" cy="1227666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4313763" y="3530601"/>
            <a:ext cx="95958" cy="2229555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Demo Data as Objects</a:t>
            </a:r>
            <a:endParaRPr lang="en-US" dirty="0"/>
          </a:p>
        </p:txBody>
      </p:sp>
      <p:sp>
        <p:nvSpPr>
          <p:cNvPr id="14" name="Hexagon 13"/>
          <p:cNvSpPr/>
          <p:nvPr/>
        </p:nvSpPr>
        <p:spPr>
          <a:xfrm>
            <a:off x="3532010" y="3093156"/>
            <a:ext cx="1524000" cy="762000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Dinosaur</a:t>
            </a:r>
            <a:endParaRPr lang="en-US" dirty="0"/>
          </a:p>
        </p:txBody>
      </p:sp>
      <p:sp>
        <p:nvSpPr>
          <p:cNvPr id="16" name="Hexagon 15"/>
          <p:cNvSpPr/>
          <p:nvPr/>
        </p:nvSpPr>
        <p:spPr>
          <a:xfrm>
            <a:off x="2541410" y="1721556"/>
            <a:ext cx="1524000" cy="76200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17" name="Hexagon 16"/>
          <p:cNvSpPr/>
          <p:nvPr/>
        </p:nvSpPr>
        <p:spPr>
          <a:xfrm>
            <a:off x="2389010" y="4250267"/>
            <a:ext cx="1524000" cy="76200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73120" y="5379156"/>
            <a:ext cx="1600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Weapons</a:t>
            </a:r>
          </a:p>
          <a:p>
            <a:pPr algn="ctr"/>
            <a:r>
              <a:rPr lang="en-US" dirty="0" smtClean="0"/>
              <a:t>List&lt;String&gt;</a:t>
            </a:r>
            <a:endParaRPr lang="en-US" dirty="0"/>
          </a:p>
        </p:txBody>
      </p:sp>
      <p:sp>
        <p:nvSpPr>
          <p:cNvPr id="19" name="Hexagon 18"/>
          <p:cNvSpPr/>
          <p:nvPr/>
        </p:nvSpPr>
        <p:spPr>
          <a:xfrm>
            <a:off x="4409721" y="1721556"/>
            <a:ext cx="1524000" cy="76200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20" name="Hexagon 19"/>
          <p:cNvSpPr/>
          <p:nvPr/>
        </p:nvSpPr>
        <p:spPr>
          <a:xfrm>
            <a:off x="4675010" y="4250267"/>
            <a:ext cx="1524000" cy="76200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Rider</a:t>
            </a:r>
            <a:endParaRPr lang="en-US" dirty="0"/>
          </a:p>
        </p:txBody>
      </p:sp>
      <p:sp>
        <p:nvSpPr>
          <p:cNvPr id="23" name="Hexagon 22"/>
          <p:cNvSpPr/>
          <p:nvPr/>
        </p:nvSpPr>
        <p:spPr>
          <a:xfrm>
            <a:off x="6595885" y="2585156"/>
            <a:ext cx="981428" cy="536222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6700660" y="3876322"/>
            <a:ext cx="771879" cy="437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6" name="Hexagon 25"/>
          <p:cNvSpPr/>
          <p:nvPr/>
        </p:nvSpPr>
        <p:spPr>
          <a:xfrm>
            <a:off x="6314721" y="3316110"/>
            <a:ext cx="595489" cy="383822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Hexagon 26"/>
          <p:cNvSpPr/>
          <p:nvPr/>
        </p:nvSpPr>
        <p:spPr>
          <a:xfrm>
            <a:off x="7253111" y="3330223"/>
            <a:ext cx="595489" cy="383822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8" name="Hexagon 27"/>
          <p:cNvSpPr/>
          <p:nvPr/>
        </p:nvSpPr>
        <p:spPr>
          <a:xfrm>
            <a:off x="895349" y="2593623"/>
            <a:ext cx="981428" cy="536222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1000124" y="3884789"/>
            <a:ext cx="771879" cy="437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0" name="Hexagon 29"/>
          <p:cNvSpPr/>
          <p:nvPr/>
        </p:nvSpPr>
        <p:spPr>
          <a:xfrm>
            <a:off x="614185" y="3324577"/>
            <a:ext cx="595489" cy="383822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1" name="Hexagon 30"/>
          <p:cNvSpPr/>
          <p:nvPr/>
        </p:nvSpPr>
        <p:spPr>
          <a:xfrm>
            <a:off x="1552575" y="3338690"/>
            <a:ext cx="595489" cy="383822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9127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Demo as Tables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1752599"/>
            <a:ext cx="1600200" cy="762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Categories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18755" y="1749777"/>
            <a:ext cx="16002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Dinosaur</a:t>
            </a:r>
          </a:p>
          <a:p>
            <a:pPr algn="ctr"/>
            <a:r>
              <a:rPr lang="en-US" dirty="0" smtClean="0"/>
              <a:t>Categories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718756" y="3455106"/>
            <a:ext cx="16002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Dinosaurs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172200" y="5119512"/>
            <a:ext cx="1600200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DinoWeapons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314700" y="5125156"/>
            <a:ext cx="16002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Riders</a:t>
            </a:r>
            <a:endParaRPr lang="en-US" dirty="0"/>
          </a:p>
        </p:txBody>
      </p:sp>
      <p:cxnSp>
        <p:nvCxnSpPr>
          <p:cNvPr id="9" name="Elbow Connector 8"/>
          <p:cNvCxnSpPr>
            <a:stCxn id="5" idx="3"/>
            <a:endCxn id="32" idx="1"/>
          </p:cNvCxnSpPr>
          <p:nvPr/>
        </p:nvCxnSpPr>
        <p:spPr>
          <a:xfrm flipV="1">
            <a:off x="2667000" y="2130777"/>
            <a:ext cx="2051755" cy="2822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33" idx="0"/>
            <a:endCxn id="32" idx="2"/>
          </p:cNvCxnSpPr>
          <p:nvPr/>
        </p:nvCxnSpPr>
        <p:spPr>
          <a:xfrm rot="16200000" flipV="1">
            <a:off x="5047192" y="2983441"/>
            <a:ext cx="943329" cy="1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3" idx="1"/>
            <a:endCxn id="35" idx="0"/>
          </p:cNvCxnSpPr>
          <p:nvPr/>
        </p:nvCxnSpPr>
        <p:spPr>
          <a:xfrm rot="10800000" flipV="1">
            <a:off x="4114800" y="3836106"/>
            <a:ext cx="603956" cy="1289050"/>
          </a:xfrm>
          <a:prstGeom prst="bentConnector2">
            <a:avLst/>
          </a:prstGeom>
          <a:ln w="38100" cmpd="sng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3" idx="3"/>
            <a:endCxn id="34" idx="0"/>
          </p:cNvCxnSpPr>
          <p:nvPr/>
        </p:nvCxnSpPr>
        <p:spPr>
          <a:xfrm>
            <a:off x="6318956" y="3836106"/>
            <a:ext cx="653344" cy="1283406"/>
          </a:xfrm>
          <a:prstGeom prst="bentConnector2">
            <a:avLst/>
          </a:prstGeom>
          <a:ln w="38100" cmpd="sng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7" name="TextBox 4106"/>
          <p:cNvSpPr txBox="1"/>
          <p:nvPr/>
        </p:nvSpPr>
        <p:spPr>
          <a:xfrm>
            <a:off x="3314700" y="174977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1:*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520107" y="279877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1:*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625144" y="421954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1:*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962262" y="429596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6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239000" cy="1143000"/>
          </a:xfrm>
        </p:spPr>
        <p:txBody>
          <a:bodyPr/>
          <a:lstStyle/>
          <a:p>
            <a:r>
              <a:rPr lang="en-US" dirty="0" smtClean="0"/>
              <a:t>Enough slides – Let’s code!</a:t>
            </a:r>
            <a:endParaRPr lang="en-US" dirty="0"/>
          </a:p>
        </p:txBody>
      </p:sp>
      <p:pic>
        <p:nvPicPr>
          <p:cNvPr id="7172" name="Picture 4" descr="http://lcc.gatech.edu/~bmedler3/wp-content/uploads/2008/05/dinorider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68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 mapping issues (aka ‘No </a:t>
            </a:r>
            <a:r>
              <a:rPr lang="en-US" dirty="0" err="1" smtClean="0"/>
              <a:t>Persister</a:t>
            </a:r>
            <a:r>
              <a:rPr lang="en-US" dirty="0" smtClean="0"/>
              <a:t> Found’)</a:t>
            </a:r>
          </a:p>
          <a:p>
            <a:pPr lvl="1"/>
            <a:r>
              <a:rPr lang="en-US" dirty="0" smtClean="0"/>
              <a:t>Did you name the file *.hbm.xml?</a:t>
            </a:r>
          </a:p>
          <a:p>
            <a:pPr lvl="1"/>
            <a:r>
              <a:rPr lang="en-US" dirty="0" smtClean="0"/>
              <a:t>Did you select ‘Embedded Resource’ in the file properties?</a:t>
            </a:r>
          </a:p>
          <a:p>
            <a:pPr lvl="1"/>
            <a:r>
              <a:rPr lang="en-US" dirty="0" smtClean="0"/>
              <a:t>Did you include your &lt;Mapping&gt; tag in </a:t>
            </a:r>
            <a:r>
              <a:rPr lang="en-US" dirty="0" err="1" smtClean="0"/>
              <a:t>App.config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Are you being sure to not swallow exceptions?</a:t>
            </a:r>
          </a:p>
          <a:p>
            <a:pPr lvl="1"/>
            <a:r>
              <a:rPr lang="en-US" dirty="0" smtClean="0"/>
              <a:t>Did you look at the </a:t>
            </a:r>
            <a:r>
              <a:rPr lang="en-US" dirty="0" err="1" smtClean="0"/>
              <a:t>InnerException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r>
              <a:rPr lang="en-US" dirty="0" smtClean="0"/>
              <a:t>Resources:</a:t>
            </a:r>
          </a:p>
          <a:p>
            <a:pPr lvl="1"/>
            <a:r>
              <a:rPr lang="en-US" dirty="0" smtClean="0">
                <a:hlinkClick r:id="rId2"/>
              </a:rPr>
              <a:t>http://nhforge.com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ayende.com/blog/tags/nhibernate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http://fluentnhibernate.org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Book: </a:t>
            </a:r>
            <a:r>
              <a:rPr lang="en-US" dirty="0" err="1" smtClean="0"/>
              <a:t>Nhibernate</a:t>
            </a:r>
            <a:r>
              <a:rPr lang="en-US" dirty="0" smtClean="0"/>
              <a:t> in Action (version 2.x but still good)</a:t>
            </a:r>
          </a:p>
          <a:p>
            <a:pPr marL="411480" lvl="1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14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28600" y="0"/>
            <a:ext cx="93726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>
                <a:solidFill>
                  <a:prstClr val="white"/>
                </a:solidFill>
              </a:rPr>
              <a:t>PLATINUM SPONSOR</a:t>
            </a:r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3429000" cy="152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429000"/>
            <a:ext cx="7895706" cy="127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2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28600" y="0"/>
            <a:ext cx="93726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>
                <a:solidFill>
                  <a:prstClr val="white"/>
                </a:solidFill>
              </a:rPr>
              <a:t>PLATINUM SPONSOR</a:t>
            </a:r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3429000" cy="1524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14600"/>
            <a:ext cx="71628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7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28600" y="0"/>
            <a:ext cx="93726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>
                <a:solidFill>
                  <a:prstClr val="white"/>
                </a:solidFill>
              </a:rPr>
              <a:t>GOLD SPONSOR</a:t>
            </a:r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3429000" cy="1524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743200"/>
            <a:ext cx="59436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8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28600" y="0"/>
            <a:ext cx="93726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>
                <a:solidFill>
                  <a:prstClr val="white"/>
                </a:solidFill>
              </a:rPr>
              <a:t>GOLD SPONSOR</a:t>
            </a:r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3429000" cy="1524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50" y="2438400"/>
            <a:ext cx="4762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93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28600" y="0"/>
            <a:ext cx="93726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>
                <a:solidFill>
                  <a:prstClr val="white"/>
                </a:solidFill>
              </a:rPr>
              <a:t>GOLD SPONSOR</a:t>
            </a:r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3429000" cy="1524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59993"/>
            <a:ext cx="694944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3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28600" y="0"/>
            <a:ext cx="93726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>
                <a:solidFill>
                  <a:prstClr val="white"/>
                </a:solidFill>
              </a:rPr>
              <a:t>GOLD SPONSOR</a:t>
            </a:r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3429000" cy="1524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098" y="3124200"/>
            <a:ext cx="4470996" cy="247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1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28600" y="0"/>
            <a:ext cx="93726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>
                <a:solidFill>
                  <a:prstClr val="white"/>
                </a:solidFill>
              </a:rPr>
              <a:t>GOLD SPONSOR</a:t>
            </a:r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3429000" cy="1524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667000"/>
            <a:ext cx="7696200" cy="307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1628</TotalTime>
  <Words>517</Words>
  <Application>Microsoft Office PowerPoint</Application>
  <PresentationFormat>On-screen Show (4:3)</PresentationFormat>
  <Paragraphs>94</Paragraphs>
  <Slides>24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Adjacency</vt:lpstr>
      <vt:lpstr>Office Theme</vt:lpstr>
      <vt:lpstr>NHibernate 101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the speaker</vt:lpstr>
      <vt:lpstr>PowerPoint Presentation</vt:lpstr>
      <vt:lpstr>PowerPoint Presentation</vt:lpstr>
      <vt:lpstr>PowerPoint Presentation</vt:lpstr>
      <vt:lpstr>PowerPoint Presentation</vt:lpstr>
      <vt:lpstr>Our Agenda:</vt:lpstr>
      <vt:lpstr>Why ORMs? </vt:lpstr>
      <vt:lpstr>Why ORMs?</vt:lpstr>
      <vt:lpstr>Our demo MVC Site</vt:lpstr>
      <vt:lpstr>Our Demo Data as Objects</vt:lpstr>
      <vt:lpstr>Our Demo as Tables</vt:lpstr>
      <vt:lpstr>Enough slides – Let’s code!</vt:lpstr>
      <vt:lpstr>Wrapping up…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NHibernate 101</dc:title>
  <dc:creator>Bob</dc:creator>
  <cp:lastModifiedBy>Robert Palmer</cp:lastModifiedBy>
  <cp:revision>24</cp:revision>
  <dcterms:created xsi:type="dcterms:W3CDTF">2011-09-25T17:07:15Z</dcterms:created>
  <dcterms:modified xsi:type="dcterms:W3CDTF">2011-10-01T18:15:34Z</dcterms:modified>
</cp:coreProperties>
</file>