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1" r:id="rId11"/>
    <p:sldId id="270" r:id="rId12"/>
    <p:sldId id="273" r:id="rId13"/>
    <p:sldId id="274" r:id="rId14"/>
    <p:sldId id="275" r:id="rId15"/>
    <p:sldId id="269" r:id="rId16"/>
    <p:sldId id="268" r:id="rId17"/>
    <p:sldId id="266" r:id="rId18"/>
    <p:sldId id="265" r:id="rId19"/>
    <p:sldId id="276" r:id="rId20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7"/>
    <p:restoredTop sz="94717"/>
  </p:normalViewPr>
  <p:slideViewPr>
    <p:cSldViewPr snapToGrid="0">
      <p:cViewPr varScale="1">
        <p:scale>
          <a:sx n="90" d="100"/>
          <a:sy n="90" d="100"/>
        </p:scale>
        <p:origin x="10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F8F6-9EAC-EA44-B28D-8C0EB72B6315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E07F9-1F14-9F4E-8CC6-46A8D3E29C8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1228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07F9-1F14-9F4E-8CC6-46A8D3E29C8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723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07F9-1F14-9F4E-8CC6-46A8D3E29C89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7263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07F9-1F14-9F4E-8CC6-46A8D3E29C89}" type="slidenum">
              <a:rPr lang="en-TH" smtClean="0"/>
              <a:t>13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2111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8B20-34A4-AEA2-1BF3-C6686ACD6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63EFC-AFDF-9A71-9F55-D01C4C0AD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13ED-FFDA-C51C-B2C8-C218ED36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747-237F-6695-2E95-9822EB95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C0EC-38EF-4933-2363-FA5799FE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0097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7178-77E8-56E7-CF53-3A7C3FBC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BBD89-947A-FE6A-07D3-7E74FF992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CB00-7C87-1D6F-7B9A-10C6705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2B41-9001-48F9-C62B-924B96C5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BC30-4C5F-26D0-B642-913885F4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990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F14F3-B747-05D2-B184-A74F183A6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B6381-3C99-4C46-008C-28F9259E0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C719-B6E2-AAF3-B60C-74DCD08B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29CE-78ED-7A8B-9D6C-D4DA395A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0874-2498-265E-B5DC-3AD2B348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6095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8913-102B-801B-1C20-7C270B64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4592-7C47-F887-E284-700E78C6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9743-64AE-44DB-C879-8867F0B2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38F6-FC6C-FC9E-ACB8-BA6E673E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0F91-17DF-5F57-1E48-61FF7C27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485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2E23-F1EA-0133-B8E8-230F6E48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5062-404D-9C19-AFEE-BE136B69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2192F-02F6-0132-75B3-CBC6AD5E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EE81F-A260-EEA7-DC99-7749A112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5670-084F-3A2D-D478-2EFC9075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1611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B12C-397A-54BF-1C85-E40A5A91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ED2-A0C1-1FDE-2F81-3CB11D171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8702F-840C-CF4F-A26E-C1A50015C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9C2BC-FAD3-7689-64E2-1FBF2EF4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AD22-E756-489A-32CA-5337AD08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A3E09-B639-898F-404D-574970C6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9755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583C-7E66-CF5A-8292-C27140A1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2000-15A1-0A4A-08FE-CDC737F2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024E1-9252-91A5-2E02-84EE16C2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1377C-AF3F-E787-BF89-2E7A98D9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BEDDC-0D9F-4CE9-BB06-8695A897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4DF8C-4596-E10C-3E6D-A48E0BA6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2714C-774D-DA56-95F5-9FE2DE1B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7D3A1-342D-B07D-2329-74894E69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2434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48BC-9041-2EB0-8C9F-52DCC7B8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7B223-FED7-A21E-8B9D-722E764A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5AFBE-1F06-AEE6-527C-262DF7DF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44F90-5FB9-933D-34E5-711F5222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93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2E451-786B-C989-0B77-C4B87E3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949C0-EE0B-5833-30AF-C6FA4C14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CDA87-03F0-2980-7FD7-C7C30473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2316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2EE5-7207-8021-7D39-DEA6C32D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54DD-0B8C-5377-ACFD-26F6555E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0A7F-5A29-F735-3817-8E257F4C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8F6C2-64B3-1B6A-69C9-77E8BD1D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1121C-DEF5-CCFD-BC9C-2E75789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72421-BCDD-E48C-0210-FE05F366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0823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6C55-8EF9-C076-CC19-753F27C6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88CFD-31B3-31D7-A993-D10661347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8A3B5-147B-CD21-AD42-2CC1F6CB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81677-9344-D96F-2B0C-5393FD57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23786-A369-21F0-7C9A-7D539C77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A226F-B7C2-3CB2-1C5F-5F46FDF0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3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61727-9E68-987A-A42B-F105718E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21A3-95A5-776E-4A8F-EEAC6DF4E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FD20-66B9-BB92-A402-5A9706D81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D7E6-0EDC-F041-9213-BB90D516D5EB}" type="datetimeFigureOut">
              <a:rPr lang="en-TH" smtClean="0"/>
              <a:t>25/3/2023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AE80-489A-73D7-6913-27A55C806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CFEA-F3C7-5CF6-AB08-8DE111EB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0BAD-7809-8548-8DB8-E3F76A13A83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1423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Sarayuth/go-docker-10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api/ping" TargetMode="External"/><Relationship Id="rId2" Type="http://schemas.openxmlformats.org/officeDocument/2006/relationships/hyperlink" Target="https://github.com/bobragnarok/go-docker-10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bSarayuth/go-docker-10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ker Horizontal White Logo">
            <a:extLst>
              <a:ext uri="{FF2B5EF4-FFF2-40B4-BE49-F238E27FC236}">
                <a16:creationId xmlns:a16="http://schemas.microsoft.com/office/drawing/2014/main" id="{015F2490-1BB3-DE90-B756-DCD6C999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088301"/>
            <a:ext cx="10134600" cy="262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D24E6-D80A-74B3-CE11-15CFFADA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Container </a:t>
            </a:r>
            <a:r>
              <a:rPr lang="th-TH" sz="4000"/>
              <a:t>คืออะไร</a:t>
            </a:r>
            <a:endParaRPr lang="en-TH" sz="4000"/>
          </a:p>
        </p:txBody>
      </p:sp>
      <p:pic>
        <p:nvPicPr>
          <p:cNvPr id="5" name="Picture 4" descr="กองตู้บรรจุสินค้าและรถกึ่งบรรทุกที่ท่าเรือ">
            <a:extLst>
              <a:ext uri="{FF2B5EF4-FFF2-40B4-BE49-F238E27FC236}">
                <a16:creationId xmlns:a16="http://schemas.microsoft.com/office/drawing/2014/main" id="{F80490D5-F927-6494-1EE5-33021D258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03" r="17504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5254-D597-4A6E-711D-4410990D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Container </a:t>
            </a:r>
            <a:r>
              <a:rPr lang="th-TH" sz="2000"/>
              <a:t>ถูกสร้างมาเพื่อแก้ไขปัญหาที่ </a:t>
            </a:r>
            <a:r>
              <a:rPr lang="en-US" sz="2000"/>
              <a:t>Virtualization</a:t>
            </a:r>
            <a:r>
              <a:rPr lang="th-TH" sz="2000"/>
              <a:t> เจอ เนื่องจาก </a:t>
            </a:r>
            <a:r>
              <a:rPr lang="en-US" sz="2000"/>
              <a:t>container </a:t>
            </a:r>
            <a:r>
              <a:rPr lang="th-TH" sz="2000"/>
              <a:t>นั้น จะมีการเรียกใช้ทรัพยากรเท่าที่ใช้จริงเท่านั้น และ </a:t>
            </a:r>
            <a:r>
              <a:rPr lang="en-US" sz="2000"/>
              <a:t>container </a:t>
            </a:r>
            <a:r>
              <a:rPr lang="th-TH" sz="2000"/>
              <a:t>ยังมีความคล่องตัวในการเรียกใช้งานที่สูง และสามารถทำการ </a:t>
            </a:r>
            <a:r>
              <a:rPr lang="en-US" sz="2000"/>
              <a:t>scale </a:t>
            </a:r>
            <a:r>
              <a:rPr lang="th-TH" sz="2000"/>
              <a:t>ได้อย่างรวดเร็ว</a:t>
            </a:r>
            <a:endParaRPr lang="en-TH" sz="2000"/>
          </a:p>
        </p:txBody>
      </p:sp>
    </p:spTree>
    <p:extLst>
      <p:ext uri="{BB962C8B-B14F-4D97-AF65-F5344CB8AC3E}">
        <p14:creationId xmlns:p14="http://schemas.microsoft.com/office/powerpoint/2010/main" val="369595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3F770-49F8-132F-EB1D-5A633450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Container </a:t>
            </a:r>
            <a:r>
              <a:rPr lang="th-TH" sz="4000">
                <a:solidFill>
                  <a:srgbClr val="FFFFFF"/>
                </a:solidFill>
              </a:rPr>
              <a:t>ใช้ยังไง</a:t>
            </a:r>
            <a:endParaRPr lang="en-TH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00D9-C99E-5D20-39E8-086E1D6E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docker run [OPTIONS] IMAGE [COMMAND] [ARG...]</a:t>
            </a:r>
          </a:p>
          <a:p>
            <a:pPr marL="0" indent="0">
              <a:buNone/>
            </a:pPr>
            <a:r>
              <a:rPr lang="en-US" sz="2000"/>
              <a:t>Option list</a:t>
            </a:r>
          </a:p>
          <a:p>
            <a:pPr marL="0" indent="0">
              <a:buNone/>
            </a:pPr>
            <a:r>
              <a:rPr lang="en-US" sz="2000"/>
              <a:t>-p : port </a:t>
            </a:r>
            <a:r>
              <a:rPr lang="th-TH" sz="2000"/>
              <a:t>ที่ต้องการ </a:t>
            </a:r>
            <a:r>
              <a:rPr lang="en-US" sz="2000"/>
              <a:t>run [external port]:[internal port]</a:t>
            </a:r>
          </a:p>
          <a:p>
            <a:pPr marL="0" indent="0">
              <a:buNone/>
            </a:pPr>
            <a:r>
              <a:rPr lang="en-US" sz="2000"/>
              <a:t>--name : </a:t>
            </a:r>
            <a:r>
              <a:rPr lang="th-TH" sz="2000"/>
              <a:t>ชื่อของ </a:t>
            </a:r>
            <a:r>
              <a:rPr lang="en-US" sz="2000"/>
              <a:t>container</a:t>
            </a:r>
          </a:p>
          <a:p>
            <a:pPr marL="0" indent="0">
              <a:buNone/>
            </a:pPr>
            <a:r>
              <a:rPr lang="en-US" sz="2000"/>
              <a:t>-e : os env </a:t>
            </a:r>
            <a:r>
              <a:rPr lang="th-TH" sz="2000"/>
              <a:t>สำหรับใช้ใน </a:t>
            </a:r>
            <a:r>
              <a:rPr lang="en-US" sz="2000"/>
              <a:t>container</a:t>
            </a:r>
          </a:p>
          <a:p>
            <a:pPr marL="0" indent="0">
              <a:buNone/>
            </a:pPr>
            <a:r>
              <a:rPr lang="en-US" sz="2000"/>
              <a:t>-d : </a:t>
            </a:r>
            <a:r>
              <a:rPr lang="th-TH" sz="2000"/>
              <a:t>สำหรับให้ </a:t>
            </a:r>
            <a:r>
              <a:rPr lang="en-US" sz="2000"/>
              <a:t>docker run </a:t>
            </a:r>
            <a:r>
              <a:rPr lang="th-TH" sz="2000"/>
              <a:t>เป็น </a:t>
            </a:r>
            <a:r>
              <a:rPr lang="en-US" sz="2000"/>
              <a:t>backgroud service </a:t>
            </a:r>
            <a:r>
              <a:rPr lang="th-TH" sz="2000"/>
              <a:t>โดยจะ </a:t>
            </a:r>
            <a:r>
              <a:rPr lang="en-US" sz="2000"/>
              <a:t>return container id </a:t>
            </a:r>
            <a:r>
              <a:rPr lang="th-TH" sz="2000"/>
              <a:t>กลับมา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th-TH" sz="2000"/>
              <a:t>ตัวอย่าง</a:t>
            </a:r>
          </a:p>
          <a:p>
            <a:pPr marL="0" indent="0">
              <a:buNone/>
            </a:pPr>
            <a:r>
              <a:rPr lang="en-US" sz="2000"/>
              <a:t>docker run -p 80:8080 --name docker-101 -e PING=test -d docker-101:1.0.0</a:t>
            </a:r>
            <a:endParaRPr lang="en-TH" sz="2000"/>
          </a:p>
        </p:txBody>
      </p:sp>
    </p:spTree>
    <p:extLst>
      <p:ext uri="{BB962C8B-B14F-4D97-AF65-F5344CB8AC3E}">
        <p14:creationId xmlns:p14="http://schemas.microsoft.com/office/powerpoint/2010/main" val="268092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freight container with the sky as background">
            <a:extLst>
              <a:ext uri="{FF2B5EF4-FFF2-40B4-BE49-F238E27FC236}">
                <a16:creationId xmlns:a16="http://schemas.microsoft.com/office/drawing/2014/main" id="{6EFDF401-945E-A78C-6E07-E53504569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9" r="12246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F0F16-AF6F-6B0A-8371-27A4FFF3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th-TH" sz="4000"/>
              <a:t>คำสั่งจัดการ </a:t>
            </a:r>
            <a:r>
              <a:rPr lang="en-US" sz="4000"/>
              <a:t>Container </a:t>
            </a:r>
            <a:endParaRPr lang="en-T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3871-602A-B09D-8C41-CEF4031A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docker container ls [option] </a:t>
            </a:r>
            <a:r>
              <a:rPr lang="th-TH" sz="1900"/>
              <a:t>สำหรับ </a:t>
            </a:r>
            <a:r>
              <a:rPr lang="en-US" sz="1900"/>
              <a:t>list container </a:t>
            </a:r>
            <a:r>
              <a:rPr lang="th-TH" sz="1900"/>
              <a:t>ทั้งหมด กรณี </a:t>
            </a:r>
            <a:r>
              <a:rPr lang="en-US" sz="1900"/>
              <a:t>option </a:t>
            </a:r>
            <a:r>
              <a:rPr lang="th-TH" sz="1900"/>
              <a:t>เป็น </a:t>
            </a:r>
            <a:r>
              <a:rPr lang="en-US" sz="1900"/>
              <a:t>–a </a:t>
            </a:r>
            <a:r>
              <a:rPr lang="th-TH" sz="1900"/>
              <a:t>จะทำการ </a:t>
            </a:r>
            <a:r>
              <a:rPr lang="en-US" sz="1900"/>
              <a:t>list container </a:t>
            </a:r>
            <a:r>
              <a:rPr lang="th-TH" sz="1900"/>
              <a:t>ที่ยังไม่ถูก </a:t>
            </a:r>
            <a:r>
              <a:rPr lang="en-US" sz="1900"/>
              <a:t>run </a:t>
            </a:r>
            <a:r>
              <a:rPr lang="th-TH" sz="1900"/>
              <a:t>ออกมาด้วย</a:t>
            </a:r>
          </a:p>
          <a:p>
            <a:pPr marL="0" indent="0">
              <a:buNone/>
            </a:pPr>
            <a:r>
              <a:rPr lang="en-US" sz="1900"/>
              <a:t>docker start,stop,restart [container name or id] </a:t>
            </a:r>
            <a:r>
              <a:rPr lang="th-TH" sz="1900"/>
              <a:t>สำหรับ </a:t>
            </a:r>
            <a:r>
              <a:rPr lang="en-US" sz="1900"/>
              <a:t>start,stop </a:t>
            </a:r>
            <a:r>
              <a:rPr lang="th-TH" sz="1900"/>
              <a:t>หรือ </a:t>
            </a:r>
            <a:r>
              <a:rPr lang="en-US" sz="1900"/>
              <a:t>restart container service</a:t>
            </a:r>
          </a:p>
          <a:p>
            <a:pPr marL="0" indent="0">
              <a:buNone/>
            </a:pPr>
            <a:r>
              <a:rPr lang="en-TH" sz="1900"/>
              <a:t>docker stats </a:t>
            </a:r>
            <a:r>
              <a:rPr lang="en-US" sz="1900"/>
              <a:t>[container name or id] </a:t>
            </a:r>
            <a:r>
              <a:rPr lang="th-TH" sz="1900"/>
              <a:t>สำหรับ </a:t>
            </a:r>
            <a:r>
              <a:rPr lang="en-US" sz="1900"/>
              <a:t>monitor resource </a:t>
            </a:r>
            <a:r>
              <a:rPr lang="th-TH" sz="1900"/>
              <a:t>ที่ทำการใช้งาน</a:t>
            </a:r>
          </a:p>
          <a:p>
            <a:pPr marL="0" indent="0">
              <a:buNone/>
            </a:pPr>
            <a:r>
              <a:rPr lang="en-US" sz="1900"/>
              <a:t>docker exec [container name or id] [command] </a:t>
            </a:r>
            <a:r>
              <a:rPr lang="th-TH" sz="1900"/>
              <a:t>สำหรับส่ง </a:t>
            </a:r>
            <a:r>
              <a:rPr lang="en-US" sz="1900"/>
              <a:t>command </a:t>
            </a:r>
            <a:r>
              <a:rPr lang="th-TH" sz="1900"/>
              <a:t>เพื่อ </a:t>
            </a:r>
            <a:r>
              <a:rPr lang="en-US" sz="1900"/>
              <a:t>run </a:t>
            </a:r>
            <a:r>
              <a:rPr lang="th-TH" sz="1900"/>
              <a:t>ใน </a:t>
            </a:r>
            <a:r>
              <a:rPr lang="en-US" sz="190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95912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68A99-1AA3-66B8-9DBF-5EA5566E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TH" sz="4000"/>
              <a:t>Workshop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D079-4CA8-7A9D-D966-B6709FDF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1600" dirty="0"/>
              <a:t>B</a:t>
            </a:r>
            <a:r>
              <a:rPr lang="en-TH" sz="1600" dirty="0"/>
              <a:t>uild image from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 :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https://github.com/BobSarayuth/go-docker-101</a:t>
            </a:r>
            <a:r>
              <a:rPr lang="en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branch container</a:t>
            </a:r>
          </a:p>
          <a:p>
            <a:pPr marL="514350" indent="-514350">
              <a:buAutoNum type="arabicPeriod"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 container name docker-101 with port 8081</a:t>
            </a:r>
          </a:p>
          <a:p>
            <a:pPr marL="514350" indent="-514350">
              <a:buAutoNum type="arabicPeriod"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to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http:127.0.0.1:8081/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/ping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docker</a:t>
            </a:r>
          </a:p>
          <a:p>
            <a:pPr marL="514350" indent="-514350">
              <a:buAutoNum type="arabicPeriod"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Update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textfile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file.txt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เปลี่ยนจากคำว่า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docker-101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 to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http:127.0.0.1:8081/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/ping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return docker-101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command</a:t>
            </a:r>
          </a:p>
          <a:p>
            <a:pPr marL="0" indent="0">
              <a:buNone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 exec -it [container name]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sh</a:t>
            </a:r>
            <a:endParaRPr lang="en-US" sz="1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ls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คือคำสั่งไว้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folder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</a:t>
            </a:r>
          </a:p>
          <a:p>
            <a:pPr marL="0" indent="0">
              <a:buNone/>
            </a:pP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 [filename]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ไว้แก้ไขไฟล์ โดยที่เปิดไฟล์แล้วกดปุ่ม 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จะเป็นการเริ่มแก้ไข และเมื่อแก้ไขเสร็จกด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esc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และพิม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en-US" sz="16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wq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 </a:t>
            </a:r>
            <a:r>
              <a:rPr lang="en-US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save </a:t>
            </a:r>
            <a:r>
              <a:rPr lang="th-TH" sz="1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และออกจากไฟล์</a:t>
            </a:r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DD50B098-5508-3CDB-58E5-6EC34A6F09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56" r="34849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7342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433D6-50BF-CD91-A269-3EE42A12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th-TH" sz="4000"/>
              <a:t>ตัวอย่างการเรียกใช้ </a:t>
            </a:r>
            <a:r>
              <a:rPr lang="en-US" sz="4000"/>
              <a:t>Container </a:t>
            </a:r>
            <a:r>
              <a:rPr lang="th-TH" sz="4000"/>
              <a:t>อื่นๆ</a:t>
            </a:r>
            <a:endParaRPr lang="en-T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4B911-BB59-5B84-2E8E-9740464F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postgresql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docker run --name some-</a:t>
            </a:r>
            <a:r>
              <a:rPr lang="en-US" sz="2000" dirty="0" err="1"/>
              <a:t>postgres</a:t>
            </a:r>
            <a:r>
              <a:rPr lang="en-US" sz="2000" dirty="0"/>
              <a:t> -e POSTGRES_PASSWORD=P@ssword123 -d </a:t>
            </a:r>
            <a:r>
              <a:rPr lang="en-US" sz="2000" dirty="0" err="1"/>
              <a:t>postgres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Redis</a:t>
            </a:r>
          </a:p>
          <a:p>
            <a:pPr marL="0" indent="0">
              <a:buNone/>
            </a:pPr>
            <a:r>
              <a:rPr lang="en-US" sz="2000" dirty="0"/>
              <a:t>docker run --name some-</a:t>
            </a:r>
            <a:r>
              <a:rPr lang="en-US" sz="2000" dirty="0" err="1"/>
              <a:t>redis</a:t>
            </a:r>
            <a:r>
              <a:rPr lang="en-US" sz="2000" dirty="0"/>
              <a:t> -d </a:t>
            </a:r>
            <a:r>
              <a:rPr lang="en-US" sz="2000" dirty="0" err="1"/>
              <a:t>redis</a:t>
            </a:r>
            <a:endParaRPr lang="en-US" sz="2000" dirty="0"/>
          </a:p>
          <a:p>
            <a:pPr marL="0" indent="0">
              <a:buNone/>
            </a:pPr>
            <a:endParaRPr lang="th-TH" sz="2000" dirty="0"/>
          </a:p>
          <a:p>
            <a:pPr marL="0" indent="0">
              <a:buNone/>
            </a:pPr>
            <a:r>
              <a:rPr lang="th-TH" sz="2000" dirty="0"/>
              <a:t>สามารถค้นหา </a:t>
            </a:r>
            <a:r>
              <a:rPr lang="en-TH" sz="2000" dirty="0"/>
              <a:t>image </a:t>
            </a:r>
            <a:r>
              <a:rPr lang="th-TH" sz="2000" dirty="0"/>
              <a:t>อื่นๆเพื่อนำมา </a:t>
            </a:r>
            <a:r>
              <a:rPr lang="en-TH" sz="2000" dirty="0"/>
              <a:t>run container </a:t>
            </a:r>
            <a:r>
              <a:rPr lang="th-TH" sz="2000" dirty="0"/>
              <a:t>ได้ที่ </a:t>
            </a:r>
            <a:r>
              <a:rPr lang="en-US" sz="2000" dirty="0"/>
              <a:t>https://</a:t>
            </a:r>
            <a:r>
              <a:rPr lang="en-US" sz="2000" dirty="0" err="1"/>
              <a:t>hub.docker.com</a:t>
            </a:r>
            <a:endParaRPr lang="en-US" sz="2000" dirty="0"/>
          </a:p>
        </p:txBody>
      </p:sp>
      <p:pic>
        <p:nvPicPr>
          <p:cNvPr id="5" name="Picture 4" descr="Colourful mailboxes stacked inside a wooden box">
            <a:extLst>
              <a:ext uri="{FF2B5EF4-FFF2-40B4-BE49-F238E27FC236}">
                <a16:creationId xmlns:a16="http://schemas.microsoft.com/office/drawing/2014/main" id="{789D96C8-96C4-B945-2F6C-3A1206825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2" r="2701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711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A3366-8D89-252A-14E6-6E53D100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/>
              <a:t>Docker Compose </a:t>
            </a:r>
            <a:r>
              <a:rPr lang="th-TH" sz="6700"/>
              <a:t>คืออะไร</a:t>
            </a:r>
            <a:endParaRPr lang="en-TH" sz="6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A571-C9AC-119B-DDD6-B0C241B1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TH" sz="2400"/>
              <a:t>Docker Compose </a:t>
            </a:r>
            <a:r>
              <a:rPr lang="th-TH" sz="2400"/>
              <a:t>คือชุดคำสั่งที่ช่วยให้เราสามารถ </a:t>
            </a:r>
            <a:r>
              <a:rPr lang="en-US" sz="2400"/>
              <a:t>run container </a:t>
            </a:r>
            <a:r>
              <a:rPr lang="th-TH" sz="2400"/>
              <a:t>ได้หลายๆตัวพร้อมกัน เช่น การที่เราต้องมานั่ง </a:t>
            </a:r>
            <a:r>
              <a:rPr lang="en-US" sz="2400"/>
              <a:t>run Web, API </a:t>
            </a:r>
            <a:r>
              <a:rPr lang="th-TH" sz="2400"/>
              <a:t>และ </a:t>
            </a:r>
            <a:r>
              <a:rPr lang="en-US" sz="2400"/>
              <a:t>Database </a:t>
            </a:r>
            <a:r>
              <a:rPr lang="th-TH" sz="2400"/>
              <a:t>ทีละตัว แต่ละตัวก็ต้องมานั่งใส่ </a:t>
            </a:r>
            <a:r>
              <a:rPr lang="en-US" sz="2400"/>
              <a:t>parameter </a:t>
            </a:r>
            <a:r>
              <a:rPr lang="th-TH" sz="2400"/>
              <a:t>กันเรื่อง</a:t>
            </a:r>
            <a:r>
              <a:rPr lang="en-US" sz="2400"/>
              <a:t> docker compose </a:t>
            </a:r>
            <a:r>
              <a:rPr lang="th-TH" sz="2400"/>
              <a:t>จะมีบทบาทในการเข้ามาช่วยสำหรับการ </a:t>
            </a:r>
            <a:r>
              <a:rPr lang="en-US" sz="2400"/>
              <a:t>run container </a:t>
            </a:r>
            <a:r>
              <a:rPr lang="th-TH" sz="2400"/>
              <a:t>หลายๆตัวพร้อมกัน</a:t>
            </a:r>
            <a:r>
              <a:rPr lang="en-US" sz="2400"/>
              <a:t> </a:t>
            </a:r>
            <a:endParaRPr lang="en-TH" sz="2400"/>
          </a:p>
        </p:txBody>
      </p:sp>
    </p:spTree>
    <p:extLst>
      <p:ext uri="{BB962C8B-B14F-4D97-AF65-F5344CB8AC3E}">
        <p14:creationId xmlns:p14="http://schemas.microsoft.com/office/powerpoint/2010/main" val="321815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59AF1-B1CC-3FA3-4F57-905F1CF9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th-TH" sz="4000" b="1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หน้าตาของ </a:t>
            </a:r>
            <a:r>
              <a:rPr lang="en-US" sz="4000" b="1">
                <a:latin typeface="TH SarabunPSK" panose="020B0500040200020003" pitchFamily="34" charset="-34"/>
                <a:cs typeface="TH SarabunPSK" panose="020B0500040200020003" pitchFamily="34" charset="-34"/>
              </a:rPr>
              <a:t>file docker compose</a:t>
            </a:r>
            <a:endParaRPr lang="en-TH" sz="40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D4A6-9037-7AAA-244B-D9C0911D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docker-compose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จะถูกเขียนในรูปแบบของ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yaml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file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ผ่านการเรียกใช้งานด้วยคำสั่ง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 compose up –d //default file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docker-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compose.yml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13C2F-CA0F-F330-299B-D355B94AD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0"/>
          <a:stretch/>
        </p:blipFill>
        <p:spPr>
          <a:xfrm>
            <a:off x="866075" y="2405149"/>
            <a:ext cx="10453751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3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89FC9-2B5C-3D77-F340-80E55D55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Workshop 3</a:t>
            </a:r>
            <a:endParaRPr lang="en-TH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85FC-1B9A-FC3B-3656-D29B9B56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B</a:t>
            </a:r>
            <a:r>
              <a:rPr lang="en-TH" sz="2400"/>
              <a:t>uild image from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Repo :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https://github.com/bobragnarok/go-docker-101</a:t>
            </a:r>
            <a:r>
              <a:rPr lang="en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 branch docker-compose</a:t>
            </a:r>
          </a:p>
          <a:p>
            <a:pPr marL="514350" indent="-514350">
              <a:buAutoNum type="arabicPeriod"/>
            </a:pP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docker compose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โดยที่มี </a:t>
            </a:r>
            <a:r>
              <a:rPr lang="en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container 2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ตัว โดยที่ตัวแรกทำการ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run image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จากข้อ 1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port 80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  และ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ที่ 2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run postgresql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ขึ้นมาทำการ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setup password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P@ssword123</a:t>
            </a:r>
          </a:p>
          <a:p>
            <a:pPr marL="514350" indent="-514350">
              <a:buAutoNum type="arabicPeriod"/>
            </a:pP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ยิง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api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ไปที่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url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http://127.0.0.1/api/ping</a:t>
            </a:r>
            <a:endParaRPr lang="en-US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Connect database postgres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และตรวจสอบ </a:t>
            </a:r>
            <a:r>
              <a:rPr lang="en-US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table log </a:t>
            </a:r>
            <a:r>
              <a:rPr lang="th-TH" sz="2400" b="1">
                <a:latin typeface="TH SarabunPSK" panose="020B0500040200020003" pitchFamily="34" charset="-34"/>
                <a:cs typeface="TH SarabunPSK" panose="020B0500040200020003" pitchFamily="34" charset="-34"/>
              </a:rPr>
              <a:t>ว่ามีข้อมูลหรือไม่</a:t>
            </a:r>
            <a:endParaRPr lang="en-TH" sz="24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en-TH" sz="2400"/>
          </a:p>
        </p:txBody>
      </p:sp>
    </p:spTree>
    <p:extLst>
      <p:ext uri="{BB962C8B-B14F-4D97-AF65-F5344CB8AC3E}">
        <p14:creationId xmlns:p14="http://schemas.microsoft.com/office/powerpoint/2010/main" val="400948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C6BA-8688-A99E-E466-C0DC79E7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398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436DC3-E955-8EF0-E229-B8DC3950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4B8C9-BBBC-B962-E431-C84509D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TH"/>
              <a:t>Docker </a:t>
            </a:r>
            <a:r>
              <a:rPr lang="th-TH"/>
              <a:t>คืออะไร</a:t>
            </a:r>
            <a:endParaRPr lang="en-TH" dirty="0"/>
          </a:p>
        </p:txBody>
      </p:sp>
      <p:pic>
        <p:nvPicPr>
          <p:cNvPr id="4" name="Picture 2" descr="Docker Horizontal White Logo">
            <a:extLst>
              <a:ext uri="{FF2B5EF4-FFF2-40B4-BE49-F238E27FC236}">
                <a16:creationId xmlns:a16="http://schemas.microsoft.com/office/drawing/2014/main" id="{E6430ADF-EA51-CA19-37EF-BFE77284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2645" y="553454"/>
            <a:ext cx="9547878" cy="24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1787-1A0D-04DF-5AE0-623921D4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Docker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open-source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ที่คอยจัดการเรื่องของ </a:t>
            </a:r>
            <a:r>
              <a:rPr lang="en-US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environment </a:t>
            </a:r>
            <a:r>
              <a:rPr lang="th-TH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เพื่อให้ระบบสามารถรันในรูปแบบสภาพแวดล้อมที่คงเดิมในรูปแบบของ </a:t>
            </a:r>
            <a:r>
              <a:rPr lang="en-US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เพื่อระบบสามารถทำงานได้ตามปกติ ไม่ว่าจะไป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Run Service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ในที่ต่างๆ กัน เช่น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OS Window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OS Linux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โดยมีความคล่องในการใช้งานที่รวดเร็ว ลดปัญหาการ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setup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ที่อาจจะทำให้สภาพแวดล้อมของ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Service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นั้นๆมีปัญหา</a:t>
            </a:r>
            <a:endParaRPr lang="en-TH" sz="20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314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9E82-6785-1AC3-A3D1-D8034E05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647700"/>
            <a:ext cx="2835554" cy="5557838"/>
          </a:xfrm>
        </p:spPr>
        <p:txBody>
          <a:bodyPr anchor="ctr">
            <a:normAutofit/>
          </a:bodyPr>
          <a:lstStyle/>
          <a:p>
            <a:r>
              <a:rPr lang="th-TH" sz="3600" b="1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รูปแบบของการ </a:t>
            </a:r>
            <a:r>
              <a:rPr lang="en-US" sz="3600" b="1">
                <a:latin typeface="TH SarabunPSK" panose="020B0500040200020003" pitchFamily="34" charset="-34"/>
                <a:cs typeface="TH SarabunPSK" panose="020B0500040200020003" pitchFamily="34" charset="-34"/>
              </a:rPr>
              <a:t>Deploy</a:t>
            </a:r>
            <a:r>
              <a:rPr lang="th-TH" sz="3600" b="1">
                <a:latin typeface="TH SarabunPSK" panose="020B0500040200020003" pitchFamily="34" charset="-34"/>
                <a:cs typeface="TH SarabunPSK" panose="020B0500040200020003" pitchFamily="34" charset="-34"/>
              </a:rPr>
              <a:t> จากอดีตจนถึงปัจจุบัน</a:t>
            </a:r>
            <a:endParaRPr lang="en-TH" sz="3600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2AB8-AE2C-851A-8753-F2400B1E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302" y="647700"/>
            <a:ext cx="3618162" cy="555783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Traditional Deployment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คือรูปแบบการ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Application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จริงๆ เช่น การ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website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IIS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Window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Apache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Virtualized Deployment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คือรูปแบบการ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Application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ที่อยู่บน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Virtual Machine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จริงๆอีกที</a:t>
            </a:r>
            <a:endParaRPr lang="en-US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 Deployment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คือรูปแบบ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Application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โดยที่เป็นการเรียกใช้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Resource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บนเครื่อง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Cluster 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นั้นได้อย่างมีประสิทธิที่ภาพอย่างเต็มที่</a:t>
            </a:r>
            <a:endParaRPr lang="en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4B501-F94A-95FD-E278-174B01798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2" r="56051"/>
          <a:stretch/>
        </p:blipFill>
        <p:spPr>
          <a:xfrm>
            <a:off x="7431299" y="1"/>
            <a:ext cx="4760702" cy="6856413"/>
          </a:xfrm>
          <a:custGeom>
            <a:avLst/>
            <a:gdLst/>
            <a:ahLst/>
            <a:cxnLst/>
            <a:rect l="l" t="t" r="r" b="b"/>
            <a:pathLst>
              <a:path w="4760702" h="6856413">
                <a:moveTo>
                  <a:pt x="0" y="0"/>
                </a:moveTo>
                <a:lnTo>
                  <a:pt x="4760702" y="0"/>
                </a:lnTo>
                <a:lnTo>
                  <a:pt x="4760702" y="6856413"/>
                </a:lnTo>
                <a:lnTo>
                  <a:pt x="168269" y="6856413"/>
                </a:lnTo>
                <a:lnTo>
                  <a:pt x="228520" y="6494592"/>
                </a:lnTo>
                <a:cubicBezTo>
                  <a:pt x="521784" y="4449343"/>
                  <a:pt x="126947" y="2404092"/>
                  <a:pt x="14408" y="35884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85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C1DAF-D336-BFBF-E213-1A73D150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 Image </a:t>
            </a: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</a:t>
            </a:r>
            <a:endParaRPr lang="en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 descr="พื้นที่การก่อสร้าง">
            <a:extLst>
              <a:ext uri="{FF2B5EF4-FFF2-40B4-BE49-F238E27FC236}">
                <a16:creationId xmlns:a16="http://schemas.microsoft.com/office/drawing/2014/main" id="{28EFC589-55B8-F957-0375-888D87F48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5" r="1855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0E1D-4C87-8900-7E11-E0C31596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แม่แบบของ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appication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ที่เราสร้างขึ้นมาบน </a:t>
            </a:r>
            <a:r>
              <a:rPr lang="en-US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environment </a:t>
            </a:r>
            <a:r>
              <a:rPr lang="th-TH" sz="2000" b="0" i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ที่เรากำหนดไว้ เพื่อนำไปใช้การ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run application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บน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container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เราต้องการ สร้าง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api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 1 ตัวและทำการ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อยู่บน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os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linux</a:t>
            </a:r>
          </a:p>
          <a:p>
            <a:pPr marL="0" indent="0">
              <a:buNone/>
            </a:pP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โดยที่ </a:t>
            </a:r>
            <a:r>
              <a:rPr lang="en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image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นั้นสามารถสร้างได้โดยผ่านสิ่งที่เรียกว่า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Dockerfile </a:t>
            </a:r>
          </a:p>
        </p:txBody>
      </p:sp>
    </p:spTree>
    <p:extLst>
      <p:ext uri="{BB962C8B-B14F-4D97-AF65-F5344CB8AC3E}">
        <p14:creationId xmlns:p14="http://schemas.microsoft.com/office/powerpoint/2010/main" val="342259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DC3AE-8DC1-A3D7-3B82-B04409B9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องค์ประกอบของ 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009D-362A-04B6-C7DB-BFCF3C50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100" b="0" dirty="0">
                <a:effectLst/>
              </a:rPr>
              <a:t>FROM golang:1.19-alpine</a:t>
            </a:r>
          </a:p>
          <a:p>
            <a:pPr marL="0"/>
            <a:endParaRPr lang="en-US" sz="1100" dirty="0"/>
          </a:p>
          <a:p>
            <a:pPr marL="0"/>
            <a:r>
              <a:rPr lang="en-US" sz="1100" b="0" dirty="0">
                <a:effectLst/>
              </a:rPr>
              <a:t>WORKDIR /app</a:t>
            </a:r>
          </a:p>
          <a:p>
            <a:pPr marL="0"/>
            <a:endParaRPr lang="en-US" sz="1100" dirty="0"/>
          </a:p>
          <a:p>
            <a:pPr marL="0"/>
            <a:r>
              <a:rPr lang="en-US" sz="1100" b="0" dirty="0">
                <a:effectLst/>
              </a:rPr>
              <a:t>COPY </a:t>
            </a:r>
            <a:r>
              <a:rPr lang="en-US" sz="1100" b="0" dirty="0" err="1">
                <a:effectLst/>
              </a:rPr>
              <a:t>go.mod</a:t>
            </a:r>
            <a:r>
              <a:rPr lang="en-US" sz="1100" b="0" dirty="0">
                <a:effectLst/>
              </a:rPr>
              <a:t> ./</a:t>
            </a:r>
            <a:endParaRPr lang="en-US" sz="1100" dirty="0"/>
          </a:p>
          <a:p>
            <a:pPr marL="0"/>
            <a:r>
              <a:rPr lang="en-US" sz="1100" b="0" dirty="0">
                <a:effectLst/>
              </a:rPr>
              <a:t>COPY </a:t>
            </a:r>
            <a:r>
              <a:rPr lang="en-US" sz="1100" b="0" dirty="0" err="1">
                <a:effectLst/>
              </a:rPr>
              <a:t>go.sum</a:t>
            </a:r>
            <a:r>
              <a:rPr lang="en-US" sz="1100" b="0" dirty="0">
                <a:effectLst/>
              </a:rPr>
              <a:t> ./</a:t>
            </a:r>
          </a:p>
          <a:p>
            <a:pPr marL="0"/>
            <a:r>
              <a:rPr lang="en-US" sz="1100" b="0" dirty="0">
                <a:effectLst/>
              </a:rPr>
              <a:t>RUN go mod download</a:t>
            </a:r>
          </a:p>
          <a:p>
            <a:pPr marL="0"/>
            <a:endParaRPr lang="en-US" sz="1100" dirty="0"/>
          </a:p>
          <a:p>
            <a:pPr marL="0"/>
            <a:r>
              <a:rPr lang="en-US" sz="1100" b="0" dirty="0">
                <a:effectLst/>
              </a:rPr>
              <a:t>COPY ./</a:t>
            </a:r>
            <a:r>
              <a:rPr lang="en-US" sz="1100" b="0" dirty="0" err="1">
                <a:effectLst/>
              </a:rPr>
              <a:t>cmd</a:t>
            </a:r>
            <a:r>
              <a:rPr lang="en-US" sz="1100" b="0" dirty="0">
                <a:effectLst/>
              </a:rPr>
              <a:t> ./</a:t>
            </a:r>
            <a:r>
              <a:rPr lang="en-US" sz="1100" b="0" dirty="0" err="1">
                <a:effectLst/>
              </a:rPr>
              <a:t>cmd</a:t>
            </a:r>
            <a:endParaRPr lang="en-US" sz="1100" b="0" dirty="0">
              <a:effectLst/>
            </a:endParaRPr>
          </a:p>
          <a:p>
            <a:pPr marL="0"/>
            <a:endParaRPr lang="en-US" sz="1100" b="0" dirty="0">
              <a:effectLst/>
            </a:endParaRPr>
          </a:p>
          <a:p>
            <a:pPr marL="0"/>
            <a:r>
              <a:rPr lang="en-US" sz="1100" b="0" dirty="0">
                <a:effectLst/>
              </a:rPr>
              <a:t>RUN go build -o /server ./</a:t>
            </a:r>
            <a:r>
              <a:rPr lang="en-US" sz="1100" b="0" dirty="0" err="1">
                <a:effectLst/>
              </a:rPr>
              <a:t>cmd</a:t>
            </a:r>
            <a:r>
              <a:rPr lang="en-US" sz="1100" b="0" dirty="0">
                <a:effectLst/>
              </a:rPr>
              <a:t>/</a:t>
            </a:r>
            <a:r>
              <a:rPr lang="en-US" sz="1100" b="0" dirty="0" err="1">
                <a:effectLst/>
              </a:rPr>
              <a:t>main.go</a:t>
            </a:r>
            <a:endParaRPr lang="en-US" sz="1100" b="0" dirty="0">
              <a:effectLst/>
            </a:endParaRPr>
          </a:p>
          <a:p>
            <a:pPr marL="0"/>
            <a:endParaRPr lang="en-US" sz="1100" b="0" dirty="0">
              <a:effectLst/>
            </a:endParaRPr>
          </a:p>
          <a:p>
            <a:pPr marL="0"/>
            <a:r>
              <a:rPr lang="en-US" sz="1100" b="0" dirty="0">
                <a:effectLst/>
              </a:rPr>
              <a:t>EXPOSE 8080</a:t>
            </a:r>
          </a:p>
          <a:p>
            <a:pPr marL="0"/>
            <a:endParaRPr lang="en-US" sz="1100" dirty="0"/>
          </a:p>
          <a:p>
            <a:pPr marL="0"/>
            <a:r>
              <a:rPr lang="en-US" sz="1100" b="0" dirty="0">
                <a:effectLst/>
              </a:rPr>
              <a:t>CMD [ "/server" ]</a:t>
            </a:r>
          </a:p>
          <a:p>
            <a:pPr marL="0"/>
            <a:endParaRPr lang="en-US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1392DA-D439-6963-428E-F8BF526BCB7E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/>
              <a:t>องค์ประกอบของ Dockerfile จะแบ่งเป็น 4 ส่วนหลักๆ</a:t>
            </a:r>
          </a:p>
          <a:p>
            <a:pPr marL="514350"/>
            <a:r>
              <a:rPr lang="en-US" sz="2000"/>
              <a:t>image ตั้งต้นที่นำมาใช้ในการ build image</a:t>
            </a:r>
          </a:p>
          <a:p>
            <a:pPr marL="514350"/>
            <a:r>
              <a:rPr lang="en-US" sz="2000"/>
              <a:t>command ที่ใช้ในการ build application</a:t>
            </a:r>
          </a:p>
          <a:p>
            <a:pPr marL="514350"/>
            <a:r>
              <a:rPr lang="en-US" sz="2000"/>
              <a:t>port ที่เปิดใช้ใน application เรา</a:t>
            </a:r>
          </a:p>
          <a:p>
            <a:pPr marL="514350"/>
            <a:r>
              <a:rPr lang="en-US" sz="2000"/>
              <a:t>command ที่ใช้ในการ run application ในการ run บน container</a:t>
            </a:r>
          </a:p>
        </p:txBody>
      </p:sp>
    </p:spTree>
    <p:extLst>
      <p:ext uri="{BB962C8B-B14F-4D97-AF65-F5344CB8AC3E}">
        <p14:creationId xmlns:p14="http://schemas.microsoft.com/office/powerpoint/2010/main" val="232320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2EE42-5AA2-20E1-3537-688E9B0B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Build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B6C9-30E3-AA69-2494-E05570C2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/>
              <a:t>docker build -t docker-101:1.0.0 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C4F702-6476-67F1-D4E5-E639EA190642}"/>
              </a:ext>
            </a:extLst>
          </p:cNvPr>
          <p:cNvSpPr txBox="1">
            <a:spLocks/>
          </p:cNvSpPr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500"/>
              <a:t>docker คือคำสั่งเบื้องต้นก่อนใช้งาน command ต่างๆ</a:t>
            </a:r>
          </a:p>
          <a:p>
            <a:pPr marL="0"/>
            <a:r>
              <a:rPr lang="en-US" sz="1500"/>
              <a:t>build คือคำสั่งที่ใช้สำหรับสร้าง image ขึ้นมา</a:t>
            </a:r>
          </a:p>
          <a:p>
            <a:pPr marL="0"/>
            <a:r>
              <a:rPr lang="en-US" sz="1500"/>
              <a:t>-t คือ flag ที่เราจะใช้สร้าง image name และ เวอร์ชั่นของ tag</a:t>
            </a:r>
          </a:p>
          <a:p>
            <a:pPr marL="0"/>
            <a:r>
              <a:rPr lang="en-US" sz="1500"/>
              <a:t>docker-101 คือ ชื่อของ image ที่จะสร้าง</a:t>
            </a:r>
          </a:p>
          <a:p>
            <a:pPr marL="0"/>
            <a:r>
              <a:rPr lang="en-US" sz="1500"/>
              <a:t>1.0.0 คือ tag version ของ image นั้นๆ</a:t>
            </a:r>
          </a:p>
          <a:p>
            <a:pPr marL="0"/>
            <a:r>
              <a:rPr lang="en-US" sz="1500"/>
              <a:t>. คือการระบุจบสิ้น command นั้นๆ</a:t>
            </a:r>
          </a:p>
          <a:p>
            <a:pPr marL="0"/>
            <a:endParaRPr lang="en-US" sz="1500"/>
          </a:p>
          <a:p>
            <a:pPr marL="0"/>
            <a:r>
              <a:rPr lang="en-US" sz="1500"/>
              <a:t>ซึ่งโครงสร้างจะเป็นตามนี้ docker build [option] .</a:t>
            </a:r>
          </a:p>
          <a:p>
            <a:pPr marL="0"/>
            <a:endParaRPr lang="en-US" sz="1500"/>
          </a:p>
          <a:p>
            <a:pPr marL="0"/>
            <a:r>
              <a:rPr lang="en-US" sz="1500"/>
              <a:t>สามารถดูคำสั่งต่างๆของ docker build ได้โดยพิมพ์ docker build --help</a:t>
            </a:r>
          </a:p>
        </p:txBody>
      </p:sp>
    </p:spTree>
    <p:extLst>
      <p:ext uri="{BB962C8B-B14F-4D97-AF65-F5344CB8AC3E}">
        <p14:creationId xmlns:p14="http://schemas.microsoft.com/office/powerpoint/2010/main" val="165750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Close-up of hopscotch on a sidewalk">
            <a:extLst>
              <a:ext uri="{FF2B5EF4-FFF2-40B4-BE49-F238E27FC236}">
                <a16:creationId xmlns:a16="http://schemas.microsoft.com/office/drawing/2014/main" id="{B76F8A62-5688-6EF9-C545-370F4F92E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62" r="28726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A13B2-0E64-8262-CD2E-0686327C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TH"/>
              <a:t>Docker image command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67B8-C796-6702-0D92-742F2399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list image : docker images </a:t>
            </a:r>
            <a: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docker image ls</a:t>
            </a:r>
          </a:p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TH" sz="2000">
                <a:latin typeface="TH SarabunPSK" panose="020B0500040200020003" pitchFamily="34" charset="-34"/>
                <a:cs typeface="TH SarabunPSK" panose="020B0500040200020003" pitchFamily="34" charset="-34"/>
              </a:rPr>
              <a:t>emove image : docker image rm [image id]</a:t>
            </a:r>
            <a:endParaRPr lang="th-TH" sz="200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Pull image : docker image pull [image url]:[tag optional default is last version]</a:t>
            </a:r>
          </a:p>
          <a:p>
            <a:pPr marL="0" indent="0">
              <a:buNone/>
            </a:pP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Push image : docker image push [image name]:[tag]</a:t>
            </a:r>
            <a:br>
              <a:rPr lang="th-TH" sz="200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000">
                <a:latin typeface="TH SarabunPSK" panose="020B0500040200020003" pitchFamily="34" charset="-34"/>
                <a:cs typeface="TH SarabunPSK" panose="020B0500040200020003" pitchFamily="34" charset="-34"/>
              </a:rPr>
              <a:t>Clone version : docker image tag [current image name]:[current tag] [new image name]:[new tag]</a:t>
            </a:r>
            <a:endParaRPr lang="en-TH" sz="200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958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FEC0-7DDE-5DB5-28B6-CB24E774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TH" dirty="0"/>
              <a:t>Workshop 1</a:t>
            </a:r>
          </a:p>
        </p:txBody>
      </p:sp>
      <p:pic>
        <p:nvPicPr>
          <p:cNvPr id="5" name="Picture 4" descr="ลูกบาศก์เชื่อมต่อกับเส้นสีแดง">
            <a:extLst>
              <a:ext uri="{FF2B5EF4-FFF2-40B4-BE49-F238E27FC236}">
                <a16:creationId xmlns:a16="http://schemas.microsoft.com/office/drawing/2014/main" id="{A7C582E3-AB4B-8B24-4939-837D31621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6" r="2320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84F4-6324-5A87-F05C-B536471F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จงสร้าง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docker file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test-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dockerfile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สร้าง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dockerfile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ที่ชื่อ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test-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dockerfile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และลบ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image </a:t>
            </a:r>
            <a:r>
              <a:rPr lang="th-TH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นั้นหลังจากทำการสร้างเรียบร้อย</a:t>
            </a:r>
          </a:p>
          <a:p>
            <a:pPr marL="0" indent="0">
              <a:buNone/>
            </a:pPr>
            <a:endParaRPr lang="th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 : 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https://github.com/BobSarayuth/go-docker-101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branch docker-file</a:t>
            </a:r>
            <a:endParaRPr lang="en-TH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651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4C3E-0715-8AF5-5EEF-29E9261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Virtualization</a:t>
            </a:r>
            <a:r>
              <a:rPr lang="en-TH" sz="5400"/>
              <a:t> </a:t>
            </a:r>
            <a:r>
              <a:rPr lang="th-TH" sz="5400"/>
              <a:t>คืออะไร</a:t>
            </a:r>
            <a:endParaRPr lang="en-TH" sz="5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B998A-6399-CFD5-C30E-FEE5C98E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2" r="50849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C3A7-6B58-1853-F7F8-B5C6ED91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Virtualization</a:t>
            </a:r>
            <a:r>
              <a:rPr lang="th-TH" sz="2200"/>
              <a:t> คือการสร้าง </a:t>
            </a:r>
            <a:r>
              <a:rPr lang="en-US" sz="2200"/>
              <a:t>Server </a:t>
            </a:r>
            <a:r>
              <a:rPr lang="th-TH" sz="2200"/>
              <a:t>เสมือนขึ้นมา เช่น </a:t>
            </a:r>
            <a:r>
              <a:rPr lang="en-US" sz="2200"/>
              <a:t>VMWare </a:t>
            </a:r>
            <a:r>
              <a:rPr lang="th-TH" sz="2200"/>
              <a:t>เป็นต้น การสร้าง </a:t>
            </a:r>
            <a:r>
              <a:rPr lang="en-US" sz="2200"/>
              <a:t>Virtualization</a:t>
            </a:r>
            <a:r>
              <a:rPr lang="th-TH" sz="2200"/>
              <a:t> ขึ้นมาก็จะมีการจองทรัพยากร เพื่อให้ </a:t>
            </a:r>
            <a:r>
              <a:rPr lang="en-US" sz="2200"/>
              <a:t>Server </a:t>
            </a:r>
            <a:r>
              <a:rPr lang="th-TH" sz="2200"/>
              <a:t>จำลองนั้นทำงานได้ เช่น การจอง </a:t>
            </a:r>
            <a:r>
              <a:rPr lang="en-US" sz="2200"/>
              <a:t>CPU, Ram </a:t>
            </a:r>
            <a:r>
              <a:rPr lang="th-TH" sz="2200"/>
              <a:t>และ </a:t>
            </a:r>
            <a:r>
              <a:rPr lang="en-US" sz="2200"/>
              <a:t>Harddisk </a:t>
            </a:r>
            <a:r>
              <a:rPr lang="th-TH" sz="2200"/>
              <a:t>สำหรับการสร้าง </a:t>
            </a:r>
            <a:r>
              <a:rPr lang="en-US" sz="2200"/>
              <a:t>VM Linux </a:t>
            </a:r>
            <a:r>
              <a:rPr lang="th-TH" sz="2200"/>
              <a:t>ต้องมีการ</a:t>
            </a:r>
            <a:r>
              <a:rPr lang="en-US" sz="2200"/>
              <a:t> fix cpu </a:t>
            </a:r>
            <a:r>
              <a:rPr lang="th-TH" sz="2200"/>
              <a:t>เพื่อใช้กับ </a:t>
            </a:r>
            <a:r>
              <a:rPr lang="en-US" sz="2200"/>
              <a:t>VM </a:t>
            </a:r>
            <a:r>
              <a:rPr lang="th-TH" sz="2200"/>
              <a:t>นั้นและมีความยืดหยุ่นในการใช้งานที่น้อย ทำให้อาจจะเกิดจากใช้งานทรัพยากรได้ไม่เต็มที่</a:t>
            </a:r>
            <a:endParaRPr lang="en-US" sz="2200"/>
          </a:p>
          <a:p>
            <a:pPr marL="0" indent="0">
              <a:buNone/>
            </a:pPr>
            <a:endParaRPr lang="en-TH" sz="2200"/>
          </a:p>
        </p:txBody>
      </p:sp>
    </p:spTree>
    <p:extLst>
      <p:ext uri="{BB962C8B-B14F-4D97-AF65-F5344CB8AC3E}">
        <p14:creationId xmlns:p14="http://schemas.microsoft.com/office/powerpoint/2010/main" val="68423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1149</Words>
  <Application>Microsoft Macintosh PowerPoint</Application>
  <PresentationFormat>Widescreen</PresentationFormat>
  <Paragraphs>102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TH SarabunPSK</vt:lpstr>
      <vt:lpstr>Office Theme</vt:lpstr>
      <vt:lpstr>PowerPoint Presentation</vt:lpstr>
      <vt:lpstr>Docker คืออะไร</vt:lpstr>
      <vt:lpstr>รูปแบบของการ Deploy จากอดีตจนถึงปัจจุบัน</vt:lpstr>
      <vt:lpstr>Docker Image คืออะไร</vt:lpstr>
      <vt:lpstr>องค์ประกอบของ Dockerfile</vt:lpstr>
      <vt:lpstr>Command Build Image</vt:lpstr>
      <vt:lpstr>Docker image command</vt:lpstr>
      <vt:lpstr>Workshop 1</vt:lpstr>
      <vt:lpstr>Virtualization คืออะไร</vt:lpstr>
      <vt:lpstr>Container คืออะไร</vt:lpstr>
      <vt:lpstr>Container ใช้ยังไง</vt:lpstr>
      <vt:lpstr>คำสั่งจัดการ Container </vt:lpstr>
      <vt:lpstr>Workshop 2</vt:lpstr>
      <vt:lpstr>ตัวอย่างการเรียกใช้ Container อื่นๆ</vt:lpstr>
      <vt:lpstr>Docker Compose คืออะไร</vt:lpstr>
      <vt:lpstr>หน้าตาของ file docker compose</vt:lpstr>
      <vt:lpstr>Workshop 3</vt:lpstr>
      <vt:lpstr>Production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สรายุทธ รัตนประไพ</dc:creator>
  <cp:lastModifiedBy>สรายุทธ รัตนประไพ</cp:lastModifiedBy>
  <cp:revision>35</cp:revision>
  <dcterms:created xsi:type="dcterms:W3CDTF">2023-03-20T07:15:36Z</dcterms:created>
  <dcterms:modified xsi:type="dcterms:W3CDTF">2023-03-25T08:20:57Z</dcterms:modified>
</cp:coreProperties>
</file>