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80"/>
  </p:notesMasterIdLst>
  <p:handoutMasterIdLst>
    <p:handoutMasterId r:id="rId181"/>
  </p:handoutMasterIdLst>
  <p:sldIdLst>
    <p:sldId id="1214" r:id="rId2"/>
    <p:sldId id="1239" r:id="rId3"/>
    <p:sldId id="1288" r:id="rId4"/>
    <p:sldId id="1585" r:id="rId5"/>
    <p:sldId id="846" r:id="rId6"/>
    <p:sldId id="1284" r:id="rId7"/>
    <p:sldId id="1293" r:id="rId8"/>
    <p:sldId id="1281" r:id="rId9"/>
    <p:sldId id="1283" r:id="rId10"/>
    <p:sldId id="1215" r:id="rId11"/>
    <p:sldId id="1267" r:id="rId12"/>
    <p:sldId id="1287" r:id="rId13"/>
    <p:sldId id="1274" r:id="rId14"/>
    <p:sldId id="1275" r:id="rId15"/>
    <p:sldId id="1286" r:id="rId16"/>
    <p:sldId id="1269" r:id="rId17"/>
    <p:sldId id="1272" r:id="rId18"/>
    <p:sldId id="1271" r:id="rId19"/>
    <p:sldId id="1270" r:id="rId20"/>
    <p:sldId id="1277" r:id="rId21"/>
    <p:sldId id="1289" r:id="rId22"/>
    <p:sldId id="1291" r:id="rId23"/>
    <p:sldId id="1292" r:id="rId24"/>
    <p:sldId id="1216" r:id="rId25"/>
    <p:sldId id="1224" r:id="rId26"/>
    <p:sldId id="1263" r:id="rId27"/>
    <p:sldId id="1260" r:id="rId28"/>
    <p:sldId id="1261" r:id="rId29"/>
    <p:sldId id="1234" r:id="rId30"/>
    <p:sldId id="1237" r:id="rId31"/>
    <p:sldId id="1294" r:id="rId32"/>
    <p:sldId id="1314" r:id="rId33"/>
    <p:sldId id="1316" r:id="rId34"/>
    <p:sldId id="1290" r:id="rId35"/>
    <p:sldId id="1223" r:id="rId36"/>
    <p:sldId id="1252" r:id="rId37"/>
    <p:sldId id="1317" r:id="rId38"/>
    <p:sldId id="1250" r:id="rId39"/>
    <p:sldId id="1251" r:id="rId40"/>
    <p:sldId id="1285" r:id="rId41"/>
    <p:sldId id="1548" r:id="rId42"/>
    <p:sldId id="1253" r:id="rId43"/>
    <p:sldId id="1305" r:id="rId44"/>
    <p:sldId id="1307" r:id="rId45"/>
    <p:sldId id="1308" r:id="rId46"/>
    <p:sldId id="1309" r:id="rId47"/>
    <p:sldId id="1310" r:id="rId48"/>
    <p:sldId id="1311" r:id="rId49"/>
    <p:sldId id="1549" r:id="rId50"/>
    <p:sldId id="1550" r:id="rId51"/>
    <p:sldId id="1313" r:id="rId52"/>
    <p:sldId id="1551" r:id="rId53"/>
    <p:sldId id="1312" r:id="rId54"/>
    <p:sldId id="1315" r:id="rId55"/>
    <p:sldId id="1546" r:id="rId56"/>
    <p:sldId id="1376" r:id="rId57"/>
    <p:sldId id="1300" r:id="rId58"/>
    <p:sldId id="1301" r:id="rId59"/>
    <p:sldId id="1257" r:id="rId60"/>
    <p:sldId id="1547" r:id="rId61"/>
    <p:sldId id="1321" r:id="rId62"/>
    <p:sldId id="1360" r:id="rId63"/>
    <p:sldId id="1326" r:id="rId64"/>
    <p:sldId id="1356" r:id="rId65"/>
    <p:sldId id="1357" r:id="rId66"/>
    <p:sldId id="1358" r:id="rId67"/>
    <p:sldId id="1361" r:id="rId68"/>
    <p:sldId id="1359" r:id="rId69"/>
    <p:sldId id="1366" r:id="rId70"/>
    <p:sldId id="1327" r:id="rId71"/>
    <p:sldId id="1367" r:id="rId72"/>
    <p:sldId id="1369" r:id="rId73"/>
    <p:sldId id="1368" r:id="rId74"/>
    <p:sldId id="1362" r:id="rId75"/>
    <p:sldId id="1372" r:id="rId76"/>
    <p:sldId id="1373" r:id="rId77"/>
    <p:sldId id="1374" r:id="rId78"/>
    <p:sldId id="1375" r:id="rId79"/>
    <p:sldId id="1552" r:id="rId80"/>
    <p:sldId id="1322" r:id="rId81"/>
    <p:sldId id="1323" r:id="rId82"/>
    <p:sldId id="1328" r:id="rId83"/>
    <p:sldId id="1329" r:id="rId84"/>
    <p:sldId id="1553" r:id="rId85"/>
    <p:sldId id="1332" r:id="rId86"/>
    <p:sldId id="1324" r:id="rId87"/>
    <p:sldId id="1333" r:id="rId88"/>
    <p:sldId id="1337" r:id="rId89"/>
    <p:sldId id="1334" r:id="rId90"/>
    <p:sldId id="1335" r:id="rId91"/>
    <p:sldId id="1336" r:id="rId92"/>
    <p:sldId id="1338" r:id="rId93"/>
    <p:sldId id="1554" r:id="rId94"/>
    <p:sldId id="1325" r:id="rId95"/>
    <p:sldId id="1347" r:id="rId96"/>
    <p:sldId id="1353" r:id="rId97"/>
    <p:sldId id="1339" r:id="rId98"/>
    <p:sldId id="1348" r:id="rId99"/>
    <p:sldId id="1349" r:id="rId100"/>
    <p:sldId id="1350" r:id="rId101"/>
    <p:sldId id="1354" r:id="rId102"/>
    <p:sldId id="1355" r:id="rId103"/>
    <p:sldId id="1351" r:id="rId104"/>
    <p:sldId id="1220" r:id="rId105"/>
    <p:sldId id="1558" r:id="rId106"/>
    <p:sldId id="1586" r:id="rId107"/>
    <p:sldId id="1597" r:id="rId108"/>
    <p:sldId id="1598" r:id="rId109"/>
    <p:sldId id="1591" r:id="rId110"/>
    <p:sldId id="1381" r:id="rId111"/>
    <p:sldId id="1560" r:id="rId112"/>
    <p:sldId id="1383" r:id="rId113"/>
    <p:sldId id="1562" r:id="rId114"/>
    <p:sldId id="1563" r:id="rId115"/>
    <p:sldId id="1588" r:id="rId116"/>
    <p:sldId id="1590" r:id="rId117"/>
    <p:sldId id="1589" r:id="rId118"/>
    <p:sldId id="1555" r:id="rId119"/>
    <p:sldId id="1566" r:id="rId120"/>
    <p:sldId id="1403" r:id="rId121"/>
    <p:sldId id="1565" r:id="rId122"/>
    <p:sldId id="1567" r:id="rId123"/>
    <p:sldId id="1572" r:id="rId124"/>
    <p:sldId id="1573" r:id="rId125"/>
    <p:sldId id="1574" r:id="rId126"/>
    <p:sldId id="1587" r:id="rId127"/>
    <p:sldId id="1575" r:id="rId128"/>
    <p:sldId id="1576" r:id="rId129"/>
    <p:sldId id="1579" r:id="rId130"/>
    <p:sldId id="1580" r:id="rId131"/>
    <p:sldId id="1592" r:id="rId132"/>
    <p:sldId id="1594" r:id="rId133"/>
    <p:sldId id="1593" r:id="rId134"/>
    <p:sldId id="1556" r:id="rId135"/>
    <p:sldId id="1600" r:id="rId136"/>
    <p:sldId id="1599" r:id="rId137"/>
    <p:sldId id="1595" r:id="rId138"/>
    <p:sldId id="1221" r:id="rId139"/>
    <p:sldId id="1603" r:id="rId140"/>
    <p:sldId id="1303" r:id="rId141"/>
    <p:sldId id="1601" r:id="rId142"/>
    <p:sldId id="1413" r:id="rId143"/>
    <p:sldId id="1615" r:id="rId144"/>
    <p:sldId id="1612" r:id="rId145"/>
    <p:sldId id="1613" r:id="rId146"/>
    <p:sldId id="1614" r:id="rId147"/>
    <p:sldId id="1602" r:id="rId148"/>
    <p:sldId id="1604" r:id="rId149"/>
    <p:sldId id="1295" r:id="rId150"/>
    <p:sldId id="1616" r:id="rId151"/>
    <p:sldId id="1607" r:id="rId152"/>
    <p:sldId id="1608" r:id="rId153"/>
    <p:sldId id="1610" r:id="rId154"/>
    <p:sldId id="1611" r:id="rId155"/>
    <p:sldId id="1605" r:id="rId156"/>
    <p:sldId id="1296" r:id="rId157"/>
    <p:sldId id="1617" r:id="rId158"/>
    <p:sldId id="1618" r:id="rId159"/>
    <p:sldId id="1619" r:id="rId160"/>
    <p:sldId id="1621" r:id="rId161"/>
    <p:sldId id="1620" r:id="rId162"/>
    <p:sldId id="1623" r:id="rId163"/>
    <p:sldId id="1624" r:id="rId164"/>
    <p:sldId id="1606" r:id="rId165"/>
    <p:sldId id="1628" r:id="rId166"/>
    <p:sldId id="1629" r:id="rId167"/>
    <p:sldId id="1630" r:id="rId168"/>
    <p:sldId id="1297" r:id="rId169"/>
    <p:sldId id="1631" r:id="rId170"/>
    <p:sldId id="1632" r:id="rId171"/>
    <p:sldId id="1633" r:id="rId172"/>
    <p:sldId id="1222" r:id="rId173"/>
    <p:sldId id="1229" r:id="rId174"/>
    <p:sldId id="1044" r:id="rId175"/>
    <p:sldId id="799" r:id="rId176"/>
    <p:sldId id="1174" r:id="rId177"/>
    <p:sldId id="1228" r:id="rId178"/>
    <p:sldId id="1276" r:id="rId179"/>
  </p:sldIdLst>
  <p:sldSz cx="14630400" cy="8229600"/>
  <p:notesSz cx="7315200" cy="9601200"/>
  <p:custDataLst>
    <p:tags r:id="rId182"/>
  </p:custDataLst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409DE9-19D8-4538-97A3-70E683BC20FF}">
          <p14:sldIdLst>
            <p14:sldId id="1214"/>
            <p14:sldId id="1239"/>
            <p14:sldId id="1288"/>
            <p14:sldId id="1585"/>
            <p14:sldId id="846"/>
            <p14:sldId id="1284"/>
            <p14:sldId id="1293"/>
            <p14:sldId id="1281"/>
            <p14:sldId id="1283"/>
            <p14:sldId id="1215"/>
            <p14:sldId id="1267"/>
            <p14:sldId id="1287"/>
            <p14:sldId id="1274"/>
            <p14:sldId id="1275"/>
            <p14:sldId id="1286"/>
            <p14:sldId id="1269"/>
            <p14:sldId id="1272"/>
            <p14:sldId id="1271"/>
            <p14:sldId id="1270"/>
            <p14:sldId id="1277"/>
            <p14:sldId id="1289"/>
            <p14:sldId id="1291"/>
            <p14:sldId id="1292"/>
            <p14:sldId id="1216"/>
            <p14:sldId id="1224"/>
            <p14:sldId id="1263"/>
            <p14:sldId id="1260"/>
            <p14:sldId id="1261"/>
            <p14:sldId id="1234"/>
            <p14:sldId id="1237"/>
            <p14:sldId id="1294"/>
            <p14:sldId id="1314"/>
            <p14:sldId id="1316"/>
            <p14:sldId id="1290"/>
            <p14:sldId id="1223"/>
            <p14:sldId id="1252"/>
            <p14:sldId id="1317"/>
            <p14:sldId id="1250"/>
            <p14:sldId id="1251"/>
            <p14:sldId id="1285"/>
            <p14:sldId id="1548"/>
            <p14:sldId id="1253"/>
            <p14:sldId id="1305"/>
            <p14:sldId id="1307"/>
            <p14:sldId id="1308"/>
            <p14:sldId id="1309"/>
            <p14:sldId id="1310"/>
            <p14:sldId id="1311"/>
            <p14:sldId id="1549"/>
            <p14:sldId id="1550"/>
            <p14:sldId id="1313"/>
            <p14:sldId id="1551"/>
            <p14:sldId id="1312"/>
            <p14:sldId id="1315"/>
            <p14:sldId id="1546"/>
            <p14:sldId id="1376"/>
            <p14:sldId id="1300"/>
            <p14:sldId id="1301"/>
            <p14:sldId id="1257"/>
            <p14:sldId id="1547"/>
            <p14:sldId id="1321"/>
            <p14:sldId id="1360"/>
            <p14:sldId id="1326"/>
            <p14:sldId id="1356"/>
            <p14:sldId id="1357"/>
            <p14:sldId id="1358"/>
            <p14:sldId id="1361"/>
            <p14:sldId id="1359"/>
            <p14:sldId id="1366"/>
            <p14:sldId id="1327"/>
            <p14:sldId id="1367"/>
            <p14:sldId id="1369"/>
            <p14:sldId id="1368"/>
            <p14:sldId id="1362"/>
            <p14:sldId id="1372"/>
            <p14:sldId id="1373"/>
            <p14:sldId id="1374"/>
            <p14:sldId id="1375"/>
            <p14:sldId id="1552"/>
            <p14:sldId id="1322"/>
            <p14:sldId id="1323"/>
            <p14:sldId id="1328"/>
            <p14:sldId id="1329"/>
            <p14:sldId id="1553"/>
            <p14:sldId id="1332"/>
            <p14:sldId id="1324"/>
            <p14:sldId id="1333"/>
            <p14:sldId id="1337"/>
            <p14:sldId id="1334"/>
            <p14:sldId id="1335"/>
            <p14:sldId id="1336"/>
            <p14:sldId id="1338"/>
            <p14:sldId id="1554"/>
            <p14:sldId id="1325"/>
            <p14:sldId id="1347"/>
            <p14:sldId id="1353"/>
            <p14:sldId id="1339"/>
            <p14:sldId id="1348"/>
            <p14:sldId id="1349"/>
            <p14:sldId id="1350"/>
            <p14:sldId id="1354"/>
            <p14:sldId id="1355"/>
            <p14:sldId id="1351"/>
            <p14:sldId id="1220"/>
            <p14:sldId id="1558"/>
            <p14:sldId id="1586"/>
            <p14:sldId id="1597"/>
            <p14:sldId id="1598"/>
            <p14:sldId id="1591"/>
            <p14:sldId id="1381"/>
            <p14:sldId id="1560"/>
            <p14:sldId id="1383"/>
            <p14:sldId id="1562"/>
            <p14:sldId id="1563"/>
            <p14:sldId id="1588"/>
            <p14:sldId id="1590"/>
            <p14:sldId id="1589"/>
            <p14:sldId id="1555"/>
            <p14:sldId id="1566"/>
            <p14:sldId id="1403"/>
            <p14:sldId id="1565"/>
            <p14:sldId id="1567"/>
            <p14:sldId id="1572"/>
            <p14:sldId id="1573"/>
            <p14:sldId id="1574"/>
            <p14:sldId id="1587"/>
            <p14:sldId id="1575"/>
            <p14:sldId id="1576"/>
            <p14:sldId id="1579"/>
            <p14:sldId id="1580"/>
            <p14:sldId id="1592"/>
            <p14:sldId id="1594"/>
            <p14:sldId id="1593"/>
            <p14:sldId id="1556"/>
            <p14:sldId id="1600"/>
            <p14:sldId id="1599"/>
            <p14:sldId id="1595"/>
            <p14:sldId id="1221"/>
            <p14:sldId id="1603"/>
            <p14:sldId id="1303"/>
            <p14:sldId id="1601"/>
            <p14:sldId id="1413"/>
            <p14:sldId id="1615"/>
            <p14:sldId id="1612"/>
            <p14:sldId id="1613"/>
            <p14:sldId id="1614"/>
            <p14:sldId id="1602"/>
            <p14:sldId id="1604"/>
            <p14:sldId id="1295"/>
            <p14:sldId id="1616"/>
            <p14:sldId id="1607"/>
            <p14:sldId id="1608"/>
            <p14:sldId id="1610"/>
            <p14:sldId id="1611"/>
            <p14:sldId id="1605"/>
            <p14:sldId id="1296"/>
            <p14:sldId id="1617"/>
            <p14:sldId id="1618"/>
            <p14:sldId id="1619"/>
            <p14:sldId id="1621"/>
            <p14:sldId id="1620"/>
            <p14:sldId id="1623"/>
            <p14:sldId id="1624"/>
            <p14:sldId id="1606"/>
            <p14:sldId id="1628"/>
            <p14:sldId id="1629"/>
            <p14:sldId id="1630"/>
            <p14:sldId id="1297"/>
            <p14:sldId id="1631"/>
            <p14:sldId id="1632"/>
            <p14:sldId id="1633"/>
            <p14:sldId id="1222"/>
            <p14:sldId id="1229"/>
            <p14:sldId id="1044"/>
            <p14:sldId id="799"/>
            <p14:sldId id="1174"/>
            <p14:sldId id="1228"/>
            <p14:sldId id="1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26">
          <p15:clr>
            <a:srgbClr val="A4A3A4"/>
          </p15:clr>
        </p15:guide>
        <p15:guide id="2" orient="horz" pos="4798">
          <p15:clr>
            <a:srgbClr val="A4A3A4"/>
          </p15:clr>
        </p15:guide>
        <p15:guide id="3" pos="4608">
          <p15:clr>
            <a:srgbClr val="A4A3A4"/>
          </p15:clr>
        </p15:guide>
        <p15:guide id="4" pos="475">
          <p15:clr>
            <a:srgbClr val="A4A3A4"/>
          </p15:clr>
        </p15:guide>
        <p15:guide id="5" pos="87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  <p15:guide id="3" orient="horz" pos="3024" userDrawn="1">
          <p15:clr>
            <a:srgbClr val="A4A3A4"/>
          </p15:clr>
        </p15:guide>
        <p15:guide id="4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23A"/>
    <a:srgbClr val="0033CC"/>
    <a:srgbClr val="FF9966"/>
    <a:srgbClr val="005BA3"/>
    <a:srgbClr val="2C02A2"/>
    <a:srgbClr val="3A903A"/>
    <a:srgbClr val="73AF73"/>
    <a:srgbClr val="3366FF"/>
    <a:srgbClr val="008000"/>
    <a:srgbClr val="2B9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7" autoAdjust="0"/>
    <p:restoredTop sz="80912" autoAdjust="0"/>
  </p:normalViewPr>
  <p:slideViewPr>
    <p:cSldViewPr snapToGrid="0" snapToObjects="1">
      <p:cViewPr varScale="1">
        <p:scale>
          <a:sx n="78" d="100"/>
          <a:sy n="78" d="100"/>
        </p:scale>
        <p:origin x="1248" y="72"/>
      </p:cViewPr>
      <p:guideLst>
        <p:guide orient="horz" pos="826"/>
        <p:guide orient="horz" pos="4798"/>
        <p:guide pos="4608"/>
        <p:guide pos="475"/>
        <p:guide pos="8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41736"/>
    </p:cViewPr>
  </p:sorterViewPr>
  <p:notesViewPr>
    <p:cSldViewPr snapToGrid="0" snapToObjects="1">
      <p:cViewPr varScale="1">
        <p:scale>
          <a:sx n="78" d="100"/>
          <a:sy n="78" d="100"/>
        </p:scale>
        <p:origin x="3534" y="108"/>
      </p:cViewPr>
      <p:guideLst>
        <p:guide orient="horz" pos="2928"/>
        <p:guide pos="2208"/>
        <p:guide orient="horz" pos="3024"/>
        <p:guide pos="2304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tags" Target="tags/tag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200"/>
            </a:lvl1pPr>
          </a:lstStyle>
          <a:p>
            <a:r>
              <a:rPr lang="en-US"/>
              <a:t>Linear Algebra for the Standard C++ Library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200"/>
            </a:lvl1pPr>
          </a:lstStyle>
          <a:p>
            <a:r>
              <a:rPr lang="en-US"/>
              <a:t>2019-05-07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200"/>
            </a:lvl1pPr>
          </a:lstStyle>
          <a:p>
            <a:r>
              <a:rPr lang="en-US"/>
              <a:t>C++Now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3"/>
            <a:ext cx="3169920" cy="480060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200"/>
            </a:lvl1pPr>
          </a:lstStyle>
          <a:p>
            <a:fld id="{85E1DC2D-04B6-4D53-9991-DB8675DF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742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43587" cy="480060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100"/>
            </a:lvl1pPr>
          </a:lstStyle>
          <a:p>
            <a:r>
              <a:rPr lang="en-US"/>
              <a:t>Linear Algebra for the Standard C++ Library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100"/>
            </a:lvl1pPr>
          </a:lstStyle>
          <a:p>
            <a:r>
              <a:rPr lang="en-US"/>
              <a:t>2019-05-07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563" y="822325"/>
            <a:ext cx="6950075" cy="39100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86247" y="4816340"/>
            <a:ext cx="6774511" cy="4533026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	Second level</a:t>
            </a:r>
          </a:p>
          <a:p>
            <a:pPr lvl="0"/>
            <a:r>
              <a:rPr lang="en-US" dirty="0"/>
              <a:t>		Third level</a:t>
            </a:r>
          </a:p>
          <a:p>
            <a:pPr lvl="0"/>
            <a:r>
              <a:rPr lang="en-US" dirty="0"/>
              <a:t>			Fourth level</a:t>
            </a:r>
          </a:p>
          <a:p>
            <a:pPr lvl="0"/>
            <a:r>
              <a:rPr lang="en-US" dirty="0"/>
              <a:t>				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100"/>
            </a:lvl1pPr>
          </a:lstStyle>
          <a:p>
            <a:r>
              <a:rPr lang="en-US"/>
              <a:t>C++Now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3"/>
            <a:ext cx="3169920" cy="480060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100"/>
            </a:lvl1pPr>
          </a:lstStyle>
          <a:p>
            <a:fld id="{710DCDC1-0459-4649-9404-C11007ADD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0503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indent="0" algn="l" defTabSz="228600" rtl="0" eaLnBrk="1" latinLnBrk="0" hangingPunct="1">
      <a:spcAft>
        <a:spcPts val="600"/>
      </a:spcAft>
      <a:buFont typeface="Arial" pitchFamily="34" charset="0"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228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228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228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228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Linear Algebra for the Standard C++ Library</a:t>
            </a:r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82563" y="822325"/>
            <a:ext cx="6950075" cy="3910013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/>
              <a:t>2019-05-07</a:t>
            </a:r>
          </a:p>
        </p:txBody>
      </p:sp>
    </p:spTree>
    <p:extLst>
      <p:ext uri="{BB962C8B-B14F-4D97-AF65-F5344CB8AC3E}">
        <p14:creationId xmlns:p14="http://schemas.microsoft.com/office/powerpoint/2010/main" val="2918675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Linear Algebra for the Standard C++ Library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2019-05-07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93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Linear Algebra for the Standard C++ Library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2019-05-07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28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Linear Algebra for the Standard C++ Library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2019-05-07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Linear Algebra for the Standard C++ Library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2019-05-07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94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Linear Algebra for the Standard C++ Library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41288" y="796925"/>
            <a:ext cx="6727825" cy="3784600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/>
              <a:t>2019-05-07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10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Linear Algebra for the Standard C++ Library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pPr/>
              <a:t>138</a:t>
            </a:fld>
            <a:endParaRPr lang="en-US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41288" y="796925"/>
            <a:ext cx="6727825" cy="3784600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/>
              <a:t>2019-05-07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63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Linear Algebra for the Standard C++ Library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2019-05-07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pPr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50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Linear Algebra for the Standard C++ Library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2019-05-07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pPr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82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Linear Algebra for the Standard C++ Library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2019-05-07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pPr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28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Linear Algebra for the Standard C++ Library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2019-05-07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pPr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70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Linear Algebra for the Standard C++ Library</a:t>
            </a:r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82563" y="822325"/>
            <a:ext cx="6950075" cy="3910013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/>
              <a:t>2019-05-07</a:t>
            </a:r>
          </a:p>
        </p:txBody>
      </p:sp>
    </p:spTree>
    <p:extLst>
      <p:ext uri="{BB962C8B-B14F-4D97-AF65-F5344CB8AC3E}">
        <p14:creationId xmlns:p14="http://schemas.microsoft.com/office/powerpoint/2010/main" val="434792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Linear Algebra for the Standard C++ Library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pPr/>
              <a:t>172</a:t>
            </a:fld>
            <a:endParaRPr lang="en-US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41288" y="796925"/>
            <a:ext cx="6727825" cy="3784600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/>
              <a:t>2019-05-07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29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Linear Algebra for the Standard C++ Library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2019-05-07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pPr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74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Linear Algebra for the Standard C++ Library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pPr/>
              <a:t>175</a:t>
            </a:fld>
            <a:endParaRPr lang="en-US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82563" y="822325"/>
            <a:ext cx="6950075" cy="3910013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21" indent="-177821">
              <a:buFont typeface="Arial" charset="0"/>
              <a:buChar char="•"/>
            </a:pPr>
            <a:endParaRPr lang="en-US" baseline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/>
              <a:t>2019-05-07</a:t>
            </a:r>
          </a:p>
        </p:txBody>
      </p:sp>
    </p:spTree>
    <p:extLst>
      <p:ext uri="{BB962C8B-B14F-4D97-AF65-F5344CB8AC3E}">
        <p14:creationId xmlns:p14="http://schemas.microsoft.com/office/powerpoint/2010/main" val="250979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Linear Algebra for the Standard C++ Library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2019-05-07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pPr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Linear Algebra for the Standard C++ Library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41288" y="796925"/>
            <a:ext cx="6727825" cy="3784600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So</a:t>
            </a:r>
            <a:r>
              <a:rPr lang="en-US" baseline="0" dirty="0"/>
              <a:t> let's look at an example.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/>
              <a:t>2019-05-07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80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Linear Algebra for the Standard C++ Library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41288" y="796925"/>
            <a:ext cx="6727825" cy="3784600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/>
              <a:t>2019-05-07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Linear Algebra for the Standard C++ Library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41288" y="796925"/>
            <a:ext cx="6727825" cy="3784600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/>
              <a:t>2019-05-07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10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Linear Algebra for the Standard C++ Library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41288" y="796925"/>
            <a:ext cx="6727825" cy="3784600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/>
              <a:t>2019-05-07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3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Linear Algebra for the Standard C++ Library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41288" y="796925"/>
            <a:ext cx="6727825" cy="3784600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/>
              <a:t>2019-05-07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48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Linear Algebra for the Standard C++ Library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2019-05-07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85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Linear Algebra for the Standard C++ Library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2019-05-07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9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ots">
    <p:bg>
      <p:bgPr>
        <a:gradFill flip="none" rotWithShape="1">
          <a:gsLst>
            <a:gs pos="60000">
              <a:schemeClr val="tx1"/>
            </a:gs>
            <a:gs pos="90000">
              <a:srgbClr val="21017D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4200698"/>
            <a:ext cx="13167360" cy="1201536"/>
          </a:xfrm>
        </p:spPr>
        <p:txBody>
          <a:bodyPr anchor="b">
            <a:noAutofit/>
          </a:bodyPr>
          <a:lstStyle>
            <a:lvl1pPr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" y="5428211"/>
            <a:ext cx="13167360" cy="2187978"/>
          </a:xfrm>
        </p:spPr>
        <p:txBody>
          <a:bodyPr>
            <a:noAutofit/>
          </a:bodyPr>
          <a:lstStyle>
            <a:lvl1pPr marL="0" indent="0" algn="l">
              <a:buNone/>
              <a:defRPr lang="en-US" sz="3400" kern="1200" dirty="0">
                <a:solidFill>
                  <a:srgbClr val="99DDF5"/>
                </a:solidFill>
                <a:latin typeface="+mn-lt"/>
                <a:ea typeface="+mn-ea"/>
                <a:cs typeface="+mn-cs"/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8174736"/>
            <a:ext cx="14630400" cy="54864"/>
          </a:xfrm>
          <a:prstGeom prst="rect">
            <a:avLst/>
          </a:prstGeom>
          <a:solidFill>
            <a:srgbClr val="69B453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6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Panel : 1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274320"/>
            <a:ext cx="13716000" cy="669341"/>
          </a:xfrm>
        </p:spPr>
        <p:txBody>
          <a:bodyPr>
            <a:normAutofit/>
          </a:bodyPr>
          <a:lstStyle/>
          <a:p>
            <a:r>
              <a:rPr lang="en-US" dirty="0"/>
              <a:t>Code Comparison Slide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1005840"/>
            <a:ext cx="6858000" cy="6858000"/>
          </a:xfrm>
          <a:solidFill>
            <a:schemeClr val="bg1">
              <a:lumMod val="95000"/>
              <a:alpha val="50000"/>
            </a:schemeClr>
          </a:solidFill>
        </p:spPr>
        <p:txBody>
          <a:bodyPr lIns="91440" tIns="91440" rIns="91440" bIns="9144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406640" y="1005840"/>
            <a:ext cx="6766560" cy="6858000"/>
          </a:xfrm>
          <a:solidFill>
            <a:schemeClr val="bg1">
              <a:lumMod val="95000"/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txBody>
          <a:bodyPr lIns="91440" tIns="91440" rIns="91440" bIns="9144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57200" y="914400"/>
            <a:ext cx="6858000" cy="91440"/>
          </a:xfrm>
          <a:prstGeom prst="rect">
            <a:avLst/>
          </a:prstGeom>
          <a:solidFill>
            <a:srgbClr val="210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err="1"/>
          </a:p>
        </p:txBody>
      </p:sp>
      <p:sp>
        <p:nvSpPr>
          <p:cNvPr id="13" name="Rectangle 12"/>
          <p:cNvSpPr/>
          <p:nvPr userDrawn="1"/>
        </p:nvSpPr>
        <p:spPr>
          <a:xfrm>
            <a:off x="7406640" y="914400"/>
            <a:ext cx="6766560" cy="91440"/>
          </a:xfrm>
          <a:prstGeom prst="rect">
            <a:avLst/>
          </a:prstGeom>
          <a:solidFill>
            <a:srgbClr val="210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210088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Panel : 1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1005840"/>
            <a:ext cx="13716000" cy="3383280"/>
          </a:xfrm>
          <a:solidFill>
            <a:schemeClr val="bg1">
              <a:lumMod val="95000"/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txBody>
          <a:bodyPr lIns="91440" tIns="91440" rIns="9144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4480560"/>
            <a:ext cx="13716000" cy="3383280"/>
          </a:xfrm>
          <a:solidFill>
            <a:schemeClr val="bg1">
              <a:lumMod val="95000"/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txBody>
          <a:bodyPr lIns="91440" tIns="91440" rIns="9144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274320"/>
            <a:ext cx="13716000" cy="669341"/>
          </a:xfrm>
        </p:spPr>
        <p:txBody>
          <a:bodyPr>
            <a:normAutofit/>
          </a:bodyPr>
          <a:lstStyle/>
          <a:p>
            <a:r>
              <a:rPr lang="en-US" dirty="0"/>
              <a:t>Code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7200" y="914400"/>
            <a:ext cx="13716000" cy="91440"/>
          </a:xfrm>
          <a:prstGeom prst="rect">
            <a:avLst/>
          </a:prstGeom>
          <a:solidFill>
            <a:srgbClr val="210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1714638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and Code 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09360" y="1005840"/>
            <a:ext cx="7863840" cy="6858000"/>
          </a:xfrm>
          <a:solidFill>
            <a:schemeClr val="bg1">
              <a:lumMod val="95000"/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txBody>
          <a:bodyPr lIns="91440" tIns="91440" rIns="91440" bIns="9144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274320"/>
            <a:ext cx="13716000" cy="669341"/>
          </a:xfrm>
        </p:spPr>
        <p:txBody>
          <a:bodyPr>
            <a:normAutofit/>
          </a:bodyPr>
          <a:lstStyle/>
          <a:p>
            <a:r>
              <a:rPr lang="en-US" dirty="0"/>
              <a:t>Comments and Code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7280"/>
            <a:ext cx="5760720" cy="6858000"/>
          </a:xfrm>
        </p:spPr>
        <p:txBody>
          <a:bodyPr tIns="182880">
            <a:norm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0" y="914400"/>
            <a:ext cx="13716000" cy="91440"/>
          </a:xfrm>
          <a:prstGeom prst="rect">
            <a:avLst/>
          </a:prstGeom>
          <a:solidFill>
            <a:srgbClr val="210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2311456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ments and Code 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005840"/>
            <a:ext cx="7863840" cy="6903720"/>
          </a:xfrm>
          <a:solidFill>
            <a:schemeClr val="bg1">
              <a:lumMod val="95000"/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txBody>
          <a:bodyPr lIns="64008" tIns="27432" rIns="182880" bIns="27432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274320"/>
            <a:ext cx="13716000" cy="669341"/>
          </a:xfrm>
        </p:spPr>
        <p:txBody>
          <a:bodyPr>
            <a:normAutofit/>
          </a:bodyPr>
          <a:lstStyle/>
          <a:p>
            <a:r>
              <a:rPr lang="en-US" dirty="0"/>
              <a:t>Comments and Code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412480" y="1097280"/>
            <a:ext cx="5760720" cy="6858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0" y="914400"/>
            <a:ext cx="13716000" cy="91440"/>
          </a:xfrm>
          <a:prstGeom prst="rect">
            <a:avLst/>
          </a:prstGeom>
          <a:solidFill>
            <a:srgbClr val="210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63317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Panel : 2 by 2 O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12874752" y="7680960"/>
            <a:ext cx="1463040" cy="164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13716000" cy="669341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Code Comparison Slide Title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1097280"/>
            <a:ext cx="6858000" cy="3200400"/>
          </a:xfrm>
          <a:solidFill>
            <a:schemeClr val="bg1">
              <a:lumMod val="95000"/>
              <a:alpha val="50000"/>
            </a:schemeClr>
          </a:solidFill>
        </p:spPr>
        <p:txBody>
          <a:bodyPr lIns="65311" rIns="65311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57200" y="4389120"/>
            <a:ext cx="6858000" cy="3200400"/>
          </a:xfrm>
          <a:solidFill>
            <a:schemeClr val="bg1">
              <a:lumMod val="95000"/>
              <a:alpha val="50000"/>
            </a:schemeClr>
          </a:solidFill>
        </p:spPr>
        <p:txBody>
          <a:bodyPr lIns="65311" rIns="65311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06640" y="1097280"/>
            <a:ext cx="6766560" cy="3200400"/>
          </a:xfrm>
          <a:solidFill>
            <a:schemeClr val="bg1">
              <a:lumMod val="95000"/>
              <a:alpha val="50000"/>
            </a:schemeClr>
          </a:solidFill>
        </p:spPr>
        <p:txBody>
          <a:bodyPr lIns="65311" rIns="65311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7406640" y="4389120"/>
            <a:ext cx="6766560" cy="3200400"/>
          </a:xfrm>
          <a:solidFill>
            <a:schemeClr val="bg1">
              <a:lumMod val="95000"/>
              <a:alpha val="50000"/>
            </a:schemeClr>
          </a:solidFill>
        </p:spPr>
        <p:txBody>
          <a:bodyPr lIns="65311" rIns="65311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0" y="1005840"/>
            <a:ext cx="13716000" cy="91440"/>
          </a:xfrm>
          <a:prstGeom prst="rect">
            <a:avLst/>
          </a:prstGeom>
          <a:solidFill>
            <a:srgbClr val="210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1722801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Panel : 2 by 2 Spli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1097280"/>
            <a:ext cx="6858000" cy="3200400"/>
          </a:xfrm>
          <a:solidFill>
            <a:schemeClr val="bg1">
              <a:lumMod val="95000"/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txBody>
          <a:bodyPr lIns="65311" rIns="65311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57200" y="4389120"/>
            <a:ext cx="6858000" cy="3200400"/>
          </a:xfrm>
          <a:solidFill>
            <a:schemeClr val="bg1">
              <a:lumMod val="95000"/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txBody>
          <a:bodyPr lIns="65311" rIns="65311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7406640" y="1097280"/>
            <a:ext cx="6766560" cy="3200400"/>
          </a:xfrm>
          <a:solidFill>
            <a:schemeClr val="bg1">
              <a:lumMod val="95000"/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txBody>
          <a:bodyPr lIns="65311" rIns="65311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7406640" y="4389120"/>
            <a:ext cx="6766560" cy="3200400"/>
          </a:xfrm>
          <a:solidFill>
            <a:schemeClr val="bg1">
              <a:lumMod val="95000"/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txBody>
          <a:bodyPr lIns="65311" rIns="65311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12874752" y="7680960"/>
            <a:ext cx="1463040" cy="164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13716000" cy="669341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Code Comparison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1005840"/>
            <a:ext cx="6858000" cy="91440"/>
          </a:xfrm>
          <a:prstGeom prst="rect">
            <a:avLst/>
          </a:prstGeom>
          <a:solidFill>
            <a:srgbClr val="210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err="1"/>
          </a:p>
        </p:txBody>
      </p:sp>
      <p:sp>
        <p:nvSpPr>
          <p:cNvPr id="19" name="Rectangle 18"/>
          <p:cNvSpPr/>
          <p:nvPr userDrawn="1"/>
        </p:nvSpPr>
        <p:spPr>
          <a:xfrm>
            <a:off x="7406640" y="1005840"/>
            <a:ext cx="6766560" cy="91440"/>
          </a:xfrm>
          <a:prstGeom prst="rect">
            <a:avLst/>
          </a:prstGeom>
          <a:solidFill>
            <a:srgbClr val="066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4158710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Panel : Oddball 2 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1097280"/>
            <a:ext cx="6858000" cy="3200400"/>
          </a:xfrm>
          <a:solidFill>
            <a:schemeClr val="bg1">
              <a:lumMod val="95000"/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txBody>
          <a:bodyPr lIns="65311" rIns="65311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7406640" y="1097280"/>
            <a:ext cx="6766560" cy="3200400"/>
          </a:xfrm>
          <a:solidFill>
            <a:schemeClr val="bg1">
              <a:lumMod val="95000"/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txBody>
          <a:bodyPr lIns="65311" rIns="65311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457200" y="4389120"/>
            <a:ext cx="13716000" cy="3200400"/>
          </a:xfrm>
          <a:solidFill>
            <a:schemeClr val="bg1">
              <a:lumMod val="95000"/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txBody>
          <a:bodyPr lIns="65311" rIns="65311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12874752" y="7680960"/>
            <a:ext cx="1463040" cy="164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13716000" cy="669341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Code Panels : 2 on top / 1 below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005840"/>
            <a:ext cx="13716000" cy="91440"/>
          </a:xfrm>
          <a:prstGeom prst="rect">
            <a:avLst/>
          </a:prstGeom>
          <a:solidFill>
            <a:srgbClr val="210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2137129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Panel : Oddball 1 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57200" y="4389120"/>
            <a:ext cx="6858000" cy="3200400"/>
          </a:xfrm>
          <a:solidFill>
            <a:schemeClr val="bg1">
              <a:lumMod val="95000"/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txBody>
          <a:bodyPr lIns="65311" rIns="65311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7406640" y="4389120"/>
            <a:ext cx="6766560" cy="3200400"/>
          </a:xfrm>
          <a:solidFill>
            <a:schemeClr val="bg1">
              <a:lumMod val="95000"/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txBody>
          <a:bodyPr lIns="65311" rIns="65311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1097280"/>
            <a:ext cx="13716000" cy="3200400"/>
          </a:xfrm>
          <a:solidFill>
            <a:schemeClr val="bg1">
              <a:lumMod val="95000"/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txBody>
          <a:bodyPr lIns="65311" rIns="65311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12874752" y="7680960"/>
            <a:ext cx="1463040" cy="164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13716000" cy="669341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Code Panels : 1 on top / 2 below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1005840"/>
            <a:ext cx="13716000" cy="91440"/>
          </a:xfrm>
          <a:prstGeom prst="rect">
            <a:avLst/>
          </a:prstGeom>
          <a:solidFill>
            <a:srgbClr val="210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1885797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ments and Code 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09360" y="1097280"/>
            <a:ext cx="7863840" cy="3246120"/>
          </a:xfrm>
          <a:solidFill>
            <a:schemeClr val="bg1">
              <a:lumMod val="95000"/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txBody>
          <a:bodyPr lIns="91440" tIns="45720" rIns="0" bIns="4572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309360" y="4434840"/>
            <a:ext cx="7863840" cy="3246120"/>
          </a:xfrm>
          <a:solidFill>
            <a:schemeClr val="bg1">
              <a:lumMod val="95000"/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txBody>
          <a:bodyPr lIns="91440" tIns="45720" rIns="0" bIns="4572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12874752" y="7680960"/>
            <a:ext cx="1463040" cy="164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274320"/>
            <a:ext cx="13716000" cy="669341"/>
          </a:xfrm>
        </p:spPr>
        <p:txBody>
          <a:bodyPr>
            <a:normAutofit/>
          </a:bodyPr>
          <a:lstStyle/>
          <a:p>
            <a:r>
              <a:rPr lang="en-US" dirty="0"/>
              <a:t>Comments and Code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5760720" cy="649224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1005840"/>
            <a:ext cx="13716000" cy="91440"/>
          </a:xfrm>
          <a:prstGeom prst="rect">
            <a:avLst/>
          </a:prstGeom>
          <a:solidFill>
            <a:srgbClr val="210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3236825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ments and Code 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1097280"/>
            <a:ext cx="7863840" cy="3291840"/>
          </a:xfrm>
          <a:solidFill>
            <a:schemeClr val="bg1">
              <a:lumMod val="95000"/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txBody>
          <a:bodyPr lIns="91440" tIns="45720" rIns="0" bIns="4572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57200" y="4480560"/>
            <a:ext cx="7863840" cy="3291840"/>
          </a:xfrm>
          <a:solidFill>
            <a:schemeClr val="bg1">
              <a:lumMod val="95000"/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txBody>
          <a:bodyPr lIns="91440" tIns="45720" rIns="0" bIns="4572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274320"/>
            <a:ext cx="13716000" cy="669341"/>
          </a:xfrm>
        </p:spPr>
        <p:txBody>
          <a:bodyPr>
            <a:normAutofit/>
          </a:bodyPr>
          <a:lstStyle/>
          <a:p>
            <a:r>
              <a:rPr lang="en-US" dirty="0"/>
              <a:t>Comments and Code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412480" y="1188720"/>
            <a:ext cx="5760720" cy="658368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1005840"/>
            <a:ext cx="13716000" cy="91440"/>
          </a:xfrm>
          <a:prstGeom prst="rect">
            <a:avLst/>
          </a:prstGeom>
          <a:solidFill>
            <a:srgbClr val="210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227301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1097279"/>
            <a:ext cx="14630400" cy="5852160"/>
          </a:xfrm>
          <a:prstGeom prst="rect">
            <a:avLst/>
          </a:prstGeom>
          <a:gradFill>
            <a:gsLst>
              <a:gs pos="0">
                <a:srgbClr val="21017D"/>
              </a:gs>
              <a:gs pos="40000">
                <a:srgbClr val="0E273E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lvl="0"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31520" y="1245870"/>
            <a:ext cx="13167360" cy="1280160"/>
          </a:xfrm>
        </p:spPr>
        <p:txBody>
          <a:bodyPr anchor="b" anchorCtr="0">
            <a:noAutofit/>
          </a:bodyPr>
          <a:lstStyle>
            <a:lvl1pPr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31520" y="2528281"/>
            <a:ext cx="13167360" cy="2798099"/>
          </a:xfrm>
        </p:spPr>
        <p:txBody>
          <a:bodyPr>
            <a:noAutofit/>
          </a:bodyPr>
          <a:lstStyle>
            <a:lvl1pPr marL="0" indent="0">
              <a:buNone/>
              <a:defRPr sz="2900">
                <a:solidFill>
                  <a:srgbClr val="99DDF5"/>
                </a:solidFill>
              </a:defRPr>
            </a:lvl1pPr>
            <a:lvl2pPr marL="0" indent="0">
              <a:buNone/>
              <a:defRPr sz="2600">
                <a:solidFill>
                  <a:srgbClr val="99DDF5"/>
                </a:solidFill>
              </a:defRPr>
            </a:lvl2pPr>
            <a:lvl3pPr marL="0" indent="0">
              <a:buNone/>
              <a:defRPr sz="2300">
                <a:solidFill>
                  <a:srgbClr val="99DDF5"/>
                </a:solidFill>
              </a:defRPr>
            </a:lvl3pPr>
            <a:lvl4pPr marL="0" indent="0">
              <a:buNone/>
              <a:defRPr sz="2000">
                <a:solidFill>
                  <a:srgbClr val="99DDF5"/>
                </a:solidFill>
              </a:defRPr>
            </a:lvl4pPr>
            <a:lvl5pPr marL="0" indent="0">
              <a:buNone/>
              <a:defRPr sz="2000">
                <a:solidFill>
                  <a:srgbClr val="99DDF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12874752" y="7680960"/>
            <a:ext cx="1463040" cy="164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</p:spTree>
    <p:extLst>
      <p:ext uri="{BB962C8B-B14F-4D97-AF65-F5344CB8AC3E}">
        <p14:creationId xmlns:p14="http://schemas.microsoft.com/office/powerpoint/2010/main" val="209846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1097279"/>
            <a:ext cx="14630400" cy="5852160"/>
          </a:xfrm>
          <a:prstGeom prst="rect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100000">
                <a:srgbClr val="0E273E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lvl="0"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31520" y="1245870"/>
            <a:ext cx="13167360" cy="1280160"/>
          </a:xfrm>
        </p:spPr>
        <p:txBody>
          <a:bodyPr anchor="b" anchorCtr="0">
            <a:noAutofit/>
          </a:bodyPr>
          <a:lstStyle>
            <a:lvl1pPr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31520" y="2528281"/>
            <a:ext cx="13167360" cy="2798099"/>
          </a:xfrm>
        </p:spPr>
        <p:txBody>
          <a:bodyPr>
            <a:noAutofit/>
          </a:bodyPr>
          <a:lstStyle>
            <a:lvl1pPr marL="0" indent="0">
              <a:buNone/>
              <a:defRPr sz="2900">
                <a:solidFill>
                  <a:schemeClr val="bg1"/>
                </a:solidFill>
              </a:defRPr>
            </a:lvl1pPr>
            <a:lvl2pPr marL="0" indent="0">
              <a:buNone/>
              <a:defRPr sz="2600">
                <a:solidFill>
                  <a:schemeClr val="bg1"/>
                </a:solidFill>
              </a:defRPr>
            </a:lvl2pPr>
            <a:lvl3pPr marL="0" indent="0">
              <a:buNone/>
              <a:defRPr sz="2300">
                <a:solidFill>
                  <a:schemeClr val="bg1"/>
                </a:solidFill>
              </a:defRPr>
            </a:lvl3pPr>
            <a:lvl4pPr marL="0" indent="0">
              <a:buNone/>
              <a:defRPr sz="2000">
                <a:solidFill>
                  <a:schemeClr val="bg1"/>
                </a:solidFill>
              </a:defRPr>
            </a:lvl4pPr>
            <a:lvl5pPr marL="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</p:spTree>
    <p:extLst>
      <p:ext uri="{BB962C8B-B14F-4D97-AF65-F5344CB8AC3E}">
        <p14:creationId xmlns:p14="http://schemas.microsoft.com/office/powerpoint/2010/main" val="288358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3716000" cy="669341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13716000" cy="6675120"/>
          </a:xfrm>
        </p:spPr>
        <p:txBody>
          <a:bodyPr tIns="182880">
            <a:normAutofit/>
          </a:bodyPr>
          <a:lstStyle>
            <a:lvl1pPr defTabSz="326555">
              <a:spcBef>
                <a:spcPts val="4800"/>
              </a:spcBef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defTabSz="326555">
              <a:spcBef>
                <a:spcPts val="1200"/>
              </a:spcBef>
              <a:defRPr sz="3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defTabSz="326555">
              <a:spcBef>
                <a:spcPts val="900"/>
              </a:spcBef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spcBef>
                <a:spcPts val="900"/>
              </a:spcBef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65760" y="7955280"/>
            <a:ext cx="4572000" cy="182880"/>
          </a:xfrm>
        </p:spPr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3167360" y="7955280"/>
            <a:ext cx="1097280" cy="182880"/>
          </a:xfrm>
        </p:spPr>
        <p:txBody>
          <a:bodyPr/>
          <a:lstStyle/>
          <a:p>
            <a:fld id="{407C8B75-4858-41E6-BEC3-A0853FA4AC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57200" y="914400"/>
            <a:ext cx="13716000" cy="91440"/>
          </a:xfrm>
          <a:prstGeom prst="rect">
            <a:avLst/>
          </a:prstGeom>
          <a:solidFill>
            <a:srgbClr val="210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419827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3716000" cy="669341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13716000" cy="2743200"/>
          </a:xfrm>
        </p:spPr>
        <p:txBody>
          <a:bodyPr tIns="182880">
            <a:normAutofit/>
          </a:bodyPr>
          <a:lstStyle>
            <a:lvl1pPr defTabSz="326555">
              <a:spcBef>
                <a:spcPts val="3000"/>
              </a:spcBef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defTabSz="326555"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defTabSz="326555"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65760" y="7955280"/>
            <a:ext cx="4572000" cy="182880"/>
          </a:xfrm>
        </p:spPr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3167360" y="7955280"/>
            <a:ext cx="1097280" cy="182880"/>
          </a:xfrm>
        </p:spPr>
        <p:txBody>
          <a:bodyPr/>
          <a:lstStyle/>
          <a:p>
            <a:fld id="{407C8B75-4858-41E6-BEC3-A0853FA4AC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57200" y="914400"/>
            <a:ext cx="13716000" cy="91440"/>
          </a:xfrm>
          <a:prstGeom prst="rect">
            <a:avLst/>
          </a:prstGeom>
          <a:solidFill>
            <a:srgbClr val="210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err="1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21722A5-2A4A-4082-BC2A-75978CBCED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840480"/>
            <a:ext cx="13716000" cy="4023360"/>
          </a:xfrm>
          <a:solidFill>
            <a:schemeClr val="bg1">
              <a:lumMod val="95000"/>
              <a:alpha val="50000"/>
            </a:schemeClr>
          </a:solidFill>
        </p:spPr>
        <p:txBody>
          <a:bodyPr lIns="91440" tIns="91440" rIns="91440" bIns="9144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881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3716000" cy="669341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7200" y="914400"/>
            <a:ext cx="13716000" cy="91440"/>
          </a:xfrm>
          <a:prstGeom prst="rect">
            <a:avLst/>
          </a:prstGeom>
          <a:solidFill>
            <a:srgbClr val="210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err="1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22ED90-0809-4426-BD7A-5D3E1DEEBCC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1188720"/>
            <a:ext cx="6675120" cy="6675120"/>
          </a:xfrm>
        </p:spPr>
        <p:txBody>
          <a:bodyPr tIns="182880">
            <a:normAutofit/>
          </a:bodyPr>
          <a:lstStyle>
            <a:lvl1pPr defTabSz="326555">
              <a:spcBef>
                <a:spcPts val="4800"/>
              </a:spcBef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defTabSz="326555">
              <a:spcBef>
                <a:spcPts val="1200"/>
              </a:spcBef>
              <a:defRPr sz="3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defTabSz="326555">
              <a:spcBef>
                <a:spcPts val="900"/>
              </a:spcBef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spcBef>
                <a:spcPts val="900"/>
              </a:spcBef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A1858ED-5C77-4379-B1E4-072F4ACB02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498082" y="1188720"/>
            <a:ext cx="6675120" cy="6675120"/>
          </a:xfrm>
        </p:spPr>
        <p:txBody>
          <a:bodyPr tIns="182880">
            <a:normAutofit/>
          </a:bodyPr>
          <a:lstStyle>
            <a:lvl1pPr defTabSz="326555">
              <a:spcBef>
                <a:spcPts val="4800"/>
              </a:spcBef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defTabSz="326555">
              <a:spcBef>
                <a:spcPts val="1200"/>
              </a:spcBef>
              <a:defRPr sz="3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defTabSz="326555">
              <a:spcBef>
                <a:spcPts val="900"/>
              </a:spcBef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spcBef>
                <a:spcPts val="900"/>
              </a:spcBef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3358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3716000" cy="669341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57200" y="914400"/>
            <a:ext cx="13716000" cy="91440"/>
          </a:xfrm>
          <a:prstGeom prst="rect">
            <a:avLst/>
          </a:prstGeom>
          <a:solidFill>
            <a:srgbClr val="210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397725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</p:spTree>
    <p:extLst>
      <p:ext uri="{BB962C8B-B14F-4D97-AF65-F5344CB8AC3E}">
        <p14:creationId xmlns:p14="http://schemas.microsoft.com/office/powerpoint/2010/main" val="233251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Panel : 1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3217236" y="7955280"/>
            <a:ext cx="1120556" cy="165356"/>
          </a:xfrm>
        </p:spPr>
        <p:txBody>
          <a:bodyPr/>
          <a:lstStyle>
            <a:lvl1pPr>
              <a:defRPr sz="1200"/>
            </a:lvl1pPr>
          </a:lstStyle>
          <a:p>
            <a:fld id="{407C8B75-4858-41E6-BEC3-A0853FA4AC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65760" y="7955280"/>
            <a:ext cx="4572000" cy="18288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274320"/>
            <a:ext cx="13716000" cy="669341"/>
          </a:xfrm>
        </p:spPr>
        <p:txBody>
          <a:bodyPr>
            <a:normAutofit/>
          </a:bodyPr>
          <a:lstStyle/>
          <a:p>
            <a:r>
              <a:rPr lang="en-US" dirty="0"/>
              <a:t>Code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1005840"/>
            <a:ext cx="13716000" cy="6858000"/>
          </a:xfrm>
          <a:solidFill>
            <a:schemeClr val="bg1">
              <a:lumMod val="95000"/>
              <a:alpha val="50000"/>
            </a:schemeClr>
          </a:solidFill>
        </p:spPr>
        <p:txBody>
          <a:bodyPr lIns="91440" tIns="91440" rIns="91440" bIns="9144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508700" indent="0">
              <a:buFontTx/>
              <a:buNone/>
              <a:defRPr/>
            </a:lvl2pPr>
            <a:lvl3pPr marL="1015314" indent="0">
              <a:buFontTx/>
              <a:buNone/>
              <a:defRPr/>
            </a:lvl3pPr>
            <a:lvl4pPr marL="1475303" indent="0">
              <a:buFontTx/>
              <a:buNone/>
              <a:defRPr/>
            </a:lvl4pPr>
            <a:lvl5pPr marL="1054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7200" y="914400"/>
            <a:ext cx="13716000" cy="91440"/>
          </a:xfrm>
          <a:prstGeom prst="rect">
            <a:avLst/>
          </a:prstGeom>
          <a:solidFill>
            <a:srgbClr val="210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57661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3716000" cy="669341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5840"/>
            <a:ext cx="13716000" cy="6766560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58800" y="7955280"/>
            <a:ext cx="1097280" cy="165356"/>
          </a:xfrm>
          <a:prstGeom prst="rect">
            <a:avLst/>
          </a:prstGeom>
        </p:spPr>
        <p:txBody>
          <a:bodyPr vert="horz" lIns="130622" tIns="65311" rIns="130622" bIns="65311" rtlCol="0" anchor="ctr">
            <a:noAutofit/>
          </a:bodyPr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07C8B75-4858-41E6-BEC3-A0853FA4AC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8174736"/>
            <a:ext cx="14630400" cy="54864"/>
          </a:xfrm>
          <a:prstGeom prst="rect">
            <a:avLst/>
          </a:prstGeom>
          <a:solidFill>
            <a:srgbClr val="69B453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>
            <a:noAutofit/>
          </a:bodyPr>
          <a:lstStyle/>
          <a:p>
            <a:pPr algn="l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34086" y="7845553"/>
            <a:ext cx="4856480" cy="220979"/>
          </a:xfrm>
          <a:prstGeom prst="rect">
            <a:avLst/>
          </a:prstGeom>
        </p:spPr>
        <p:txBody>
          <a:bodyPr vert="horz" lIns="130622" tIns="65311" rIns="130622" bIns="65311" rtlCol="0" anchor="ctr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 b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65760" y="7955280"/>
            <a:ext cx="4389120" cy="1828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C++Now 2019</a:t>
            </a:r>
          </a:p>
        </p:txBody>
      </p:sp>
    </p:spTree>
    <p:extLst>
      <p:ext uri="{BB962C8B-B14F-4D97-AF65-F5344CB8AC3E}">
        <p14:creationId xmlns:p14="http://schemas.microsoft.com/office/powerpoint/2010/main" val="122945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84" r:id="rId3"/>
    <p:sldLayoutId id="2147483650" r:id="rId4"/>
    <p:sldLayoutId id="2147483683" r:id="rId5"/>
    <p:sldLayoutId id="2147483652" r:id="rId6"/>
    <p:sldLayoutId id="2147483654" r:id="rId7"/>
    <p:sldLayoutId id="2147483655" r:id="rId8"/>
    <p:sldLayoutId id="2147483666" r:id="rId9"/>
    <p:sldLayoutId id="2147483667" r:id="rId10"/>
    <p:sldLayoutId id="2147483682" r:id="rId11"/>
    <p:sldLayoutId id="2147483670" r:id="rId12"/>
    <p:sldLayoutId id="2147483680" r:id="rId13"/>
    <p:sldLayoutId id="2147483669" r:id="rId14"/>
    <p:sldLayoutId id="2147483673" r:id="rId15"/>
    <p:sldLayoutId id="2147483672" r:id="rId16"/>
    <p:sldLayoutId id="2147483675" r:id="rId17"/>
    <p:sldLayoutId id="2147483679" r:id="rId18"/>
    <p:sldLayoutId id="2147483681" r:id="rId19"/>
  </p:sldLayoutIdLst>
  <p:hf hdr="0" dt="0"/>
  <p:txStyles>
    <p:titleStyle>
      <a:lvl1pPr algn="l" defTabSz="1306220" rtl="0" eaLnBrk="1" latinLnBrk="0" hangingPunct="1">
        <a:spcBef>
          <a:spcPct val="0"/>
        </a:spcBef>
        <a:buNone/>
        <a:defRPr lang="en-US" sz="4000" kern="1200" dirty="0">
          <a:solidFill>
            <a:srgbClr val="21017D"/>
          </a:solidFill>
          <a:latin typeface="+mj-lt"/>
          <a:ea typeface="+mj-ea"/>
          <a:cs typeface="+mj-cs"/>
        </a:defRPr>
      </a:lvl1pPr>
    </p:titleStyle>
    <p:bodyStyle>
      <a:lvl1pPr marL="251720" indent="-251720" algn="l" defTabSz="1306220" rtl="0" eaLnBrk="1" latinLnBrk="0" hangingPunct="1">
        <a:spcBef>
          <a:spcPts val="4800"/>
        </a:spcBef>
        <a:buClr>
          <a:schemeClr val="bg2"/>
        </a:buClr>
        <a:buSzPct val="65000"/>
        <a:buFont typeface="Arial" panose="020B0604020202020204" pitchFamily="34" charset="0"/>
        <a:buChar char="•"/>
        <a:defRPr sz="36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744546" indent="-235845" algn="l" defTabSz="1306220" rtl="0" eaLnBrk="1" latinLnBrk="0" hangingPunct="1">
        <a:spcBef>
          <a:spcPts val="1200"/>
        </a:spcBef>
        <a:buClr>
          <a:schemeClr val="bg2"/>
        </a:buClr>
        <a:buSzPct val="65000"/>
        <a:buFont typeface="Arial" panose="020B0604020202020204" pitchFamily="34" charset="0"/>
        <a:buChar char="•"/>
        <a:defRPr sz="3000" kern="120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1267034" indent="-251720" algn="l" defTabSz="1306220" rtl="0" eaLnBrk="1" latinLnBrk="0" hangingPunct="1">
        <a:spcBef>
          <a:spcPts val="900"/>
        </a:spcBef>
        <a:buClr>
          <a:schemeClr val="bg2"/>
        </a:buClr>
        <a:buSzPct val="65000"/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711149" indent="-235845" algn="l" defTabSz="1306220" rtl="0" eaLnBrk="1" latinLnBrk="0" hangingPunct="1">
        <a:spcBef>
          <a:spcPts val="900"/>
        </a:spcBef>
        <a:buClr>
          <a:schemeClr val="bg2"/>
        </a:buClr>
        <a:buSzPct val="6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1306220" indent="-251720" algn="l" defTabSz="1306220" rtl="0" eaLnBrk="1" latinLnBrk="0" hangingPunct="1">
        <a:spcBef>
          <a:spcPts val="1286"/>
        </a:spcBef>
        <a:buClr>
          <a:schemeClr val="bg2"/>
        </a:buClr>
        <a:buSzPct val="65000"/>
        <a:buFont typeface="Arial" panose="020B0604020202020204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g21.link/P1385" TargetMode="Externa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731520" y="3327991"/>
            <a:ext cx="13167360" cy="2567842"/>
          </a:xfrm>
        </p:spPr>
        <p:txBody>
          <a:bodyPr anchor="t"/>
          <a:lstStyle/>
          <a:p>
            <a:r>
              <a:rPr lang="en-US" dirty="0">
                <a:solidFill>
                  <a:srgbClr val="FFFF00"/>
                </a:solidFill>
              </a:rPr>
              <a:t>Linear Algebra for the Standard C++ Library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sz="3200" dirty="0">
                <a:solidFill>
                  <a:srgbClr val="FFFF00"/>
                </a:solidFill>
              </a:rPr>
              <a:t>(A Proposal)</a:t>
            </a:r>
            <a:br>
              <a:rPr lang="en-US" sz="3200" dirty="0">
                <a:solidFill>
                  <a:srgbClr val="FFFF00"/>
                </a:solidFill>
              </a:rPr>
            </a:br>
            <a:br>
              <a:rPr lang="en-US" sz="3200" dirty="0">
                <a:solidFill>
                  <a:srgbClr val="FFFF00"/>
                </a:solidFill>
              </a:rPr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sz="2900" dirty="0"/>
            </a:br>
            <a:endParaRPr lang="en-US" sz="2900" dirty="0"/>
          </a:p>
          <a:p>
            <a:r>
              <a:rPr lang="en-US" sz="2900" dirty="0"/>
              <a:t>Bob Steagall</a:t>
            </a:r>
            <a:br>
              <a:rPr lang="en-US" sz="2900" dirty="0"/>
            </a:br>
            <a:r>
              <a:rPr lang="en-US" sz="2300" dirty="0"/>
              <a:t>C++Now 2019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81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91"/>
    </mc:Choice>
    <mc:Fallback xmlns="">
      <p:transition spd="slow" advTm="959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endParaRPr lang="en-US" sz="4800" i="1" dirty="0"/>
          </a:p>
          <a:p>
            <a:pPr>
              <a:spcBef>
                <a:spcPts val="1800"/>
              </a:spcBef>
            </a:pPr>
            <a:r>
              <a:rPr lang="en-US" sz="4800" dirty="0"/>
              <a:t>Some Important Definitions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	</a:t>
            </a:r>
            <a:endParaRPr lang="en-US" sz="48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CD80E-E253-4D49-A3F2-582625F307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23FBB-BC19-4B32-8D11-573A066A5D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519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– Capacity Management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05840"/>
            <a:ext cx="13716000" cy="685800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OT&gt;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matrix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 = ET, 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enable_if_resizable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&lt;ET, ET2&gt;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reserve(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size_tuple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cap);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 = ET, 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enable_if_resizable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&lt;ET, ET2&gt;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reserve(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rowcap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colcap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8702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– Size Management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05840"/>
            <a:ext cx="13716000" cy="685800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OT&gt;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matrix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 = ET, 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enable_if_resizable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&lt;ET, ET2&gt;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resize(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size_tuple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size);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 = ET, 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enable_if_resizable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&lt;ET, ET2&gt;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resize(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rows,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cols);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5192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– Size and Capacity Management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05840"/>
            <a:ext cx="13716000" cy="685800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OT&gt;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matrix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 = ET, 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enable_if_resizable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&lt;ET, ET2&gt;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resize(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size_tuple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size,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size_tuple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cap);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 = ET, 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enable_if_resizable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&lt;ET, ET2&gt;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resize(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rows,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cols,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rowcap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colcap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8046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– Private Implementation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OT&gt;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matrix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848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endParaRPr lang="en-US" sz="4800" i="1" dirty="0"/>
          </a:p>
          <a:p>
            <a:pPr>
              <a:spcBef>
                <a:spcPts val="1800"/>
              </a:spcBef>
            </a:pPr>
            <a:r>
              <a:rPr lang="en-US" sz="4800" dirty="0"/>
              <a:t>How Does it Work?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	</a:t>
            </a:r>
            <a:endParaRPr lang="en-US" sz="48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CD80E-E253-4D49-A3F2-582625F307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23FBB-BC19-4B32-8D11-573A066A5D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7157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B4B2-D7F5-48C9-8ADF-D65A4430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FCDE-8998-4E7A-B01C-00AF8C521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E26B9-1E34-4D37-9D4E-116F967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Add Two Matrices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0221-25EB-4AEE-B5B9-C375601F3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solidFill>
                <a:srgbClr val="007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Create a couple of 4x4 matrices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/>
              <a:t>dyn_matrix</a:t>
            </a:r>
            <a:r>
              <a:rPr lang="en-US" dirty="0"/>
              <a:t>&lt;float&gt;        m1(4, 4);</a:t>
            </a:r>
          </a:p>
          <a:p>
            <a:r>
              <a:rPr lang="en-US" dirty="0" err="1"/>
              <a:t>fs_matrix</a:t>
            </a:r>
            <a:r>
              <a:rPr lang="en-US" dirty="0"/>
              <a:t>&lt;double, 4, 4&gt;  m2;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619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B4B2-D7F5-48C9-8ADF-D65A4430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FCDE-8998-4E7A-B01C-00AF8C521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E26B9-1E34-4D37-9D4E-116F967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Add Two Matrices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0221-25EB-4AEE-B5B9-C375601F3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solidFill>
                <a:srgbClr val="007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Create a couple of 4x4 matrices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matrix&lt;</a:t>
            </a:r>
            <a:r>
              <a:rPr lang="en-US" dirty="0" err="1"/>
              <a:t>dr_matrix_engine</a:t>
            </a:r>
            <a:r>
              <a:rPr lang="en-US" dirty="0"/>
              <a:t>&lt;float, allocator&lt;double&gt;&gt;, </a:t>
            </a:r>
            <a:r>
              <a:rPr lang="en-US" dirty="0" err="1"/>
              <a:t>matrix_operation_traits</a:t>
            </a:r>
            <a:r>
              <a:rPr lang="en-US" dirty="0"/>
              <a:t>&gt;  m1(4, 4);</a:t>
            </a:r>
          </a:p>
          <a:p>
            <a:r>
              <a:rPr lang="en-US" dirty="0"/>
              <a:t>matrix&lt;</a:t>
            </a:r>
            <a:r>
              <a:rPr lang="en-US" dirty="0" err="1"/>
              <a:t>fs_matrix_engine</a:t>
            </a:r>
            <a:r>
              <a:rPr lang="en-US" dirty="0"/>
              <a:t>&lt;double, 4, 4&gt;, </a:t>
            </a:r>
            <a:r>
              <a:rPr lang="en-US" dirty="0" err="1"/>
              <a:t>matrix_operation_traits</a:t>
            </a:r>
            <a:r>
              <a:rPr lang="en-US" dirty="0"/>
              <a:t>&gt;              m2; </a:t>
            </a:r>
          </a:p>
        </p:txBody>
      </p:sp>
    </p:spTree>
    <p:extLst>
      <p:ext uri="{BB962C8B-B14F-4D97-AF65-F5344CB8AC3E}">
        <p14:creationId xmlns:p14="http://schemas.microsoft.com/office/powerpoint/2010/main" val="16064876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B4B2-D7F5-48C9-8ADF-D65A4430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FCDE-8998-4E7A-B01C-00AF8C521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E26B9-1E34-4D37-9D4E-116F967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Add Two Matrices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0221-25EB-4AEE-B5B9-C375601F3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solidFill>
                <a:srgbClr val="007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Create a couple of 4x4 matrices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matrix&lt;</a:t>
            </a:r>
            <a:r>
              <a:rPr lang="en-US" dirty="0" err="1"/>
              <a:t>dr_matrix_engine</a:t>
            </a:r>
            <a:r>
              <a:rPr lang="en-US" dirty="0"/>
              <a:t>&lt;float, allocator&lt;double&gt;&gt;, </a:t>
            </a:r>
            <a:r>
              <a:rPr lang="en-US" dirty="0" err="1"/>
              <a:t>matrix_operation_traits</a:t>
            </a:r>
            <a:r>
              <a:rPr lang="en-US" dirty="0"/>
              <a:t>&gt;  m1(4, 4);</a:t>
            </a:r>
          </a:p>
          <a:p>
            <a:r>
              <a:rPr lang="en-US" dirty="0"/>
              <a:t>matrix&lt;</a:t>
            </a:r>
            <a:r>
              <a:rPr lang="en-US" dirty="0" err="1"/>
              <a:t>fs_matrix_engine</a:t>
            </a:r>
            <a:r>
              <a:rPr lang="en-US" dirty="0"/>
              <a:t>&lt;double, 4, 4&gt;, </a:t>
            </a:r>
            <a:r>
              <a:rPr lang="en-US" dirty="0" err="1"/>
              <a:t>matrix_operation_traits</a:t>
            </a:r>
            <a:r>
              <a:rPr lang="en-US" dirty="0"/>
              <a:t>&gt;              m2; </a:t>
            </a:r>
          </a:p>
          <a:p>
            <a:endParaRPr lang="en-US" dirty="0"/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Set the values of their elements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f(m1);</a:t>
            </a:r>
          </a:p>
          <a:p>
            <a:r>
              <a:rPr lang="en-US" dirty="0"/>
              <a:t>f(m2);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191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B4B2-D7F5-48C9-8ADF-D65A4430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FCDE-8998-4E7A-B01C-00AF8C521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E26B9-1E34-4D37-9D4E-116F967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Add Two Matrices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0221-25EB-4AEE-B5B9-C375601F3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solidFill>
                <a:srgbClr val="007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Create a couple of 4x4 matrices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matrix&lt;</a:t>
            </a:r>
            <a:r>
              <a:rPr lang="en-US" dirty="0" err="1"/>
              <a:t>dr_matrix_engine</a:t>
            </a:r>
            <a:r>
              <a:rPr lang="en-US" dirty="0"/>
              <a:t>&lt;float, allocator&lt;double&gt;&gt;, </a:t>
            </a:r>
            <a:r>
              <a:rPr lang="en-US" dirty="0" err="1"/>
              <a:t>matrix_operation_traits</a:t>
            </a:r>
            <a:r>
              <a:rPr lang="en-US" dirty="0"/>
              <a:t>&gt;  m1(4, 4);</a:t>
            </a:r>
          </a:p>
          <a:p>
            <a:r>
              <a:rPr lang="en-US" dirty="0"/>
              <a:t>matrix&lt;</a:t>
            </a:r>
            <a:r>
              <a:rPr lang="en-US" dirty="0" err="1"/>
              <a:t>fs_matrix_engine</a:t>
            </a:r>
            <a:r>
              <a:rPr lang="en-US" dirty="0"/>
              <a:t>&lt;double, 4, 4&gt;, </a:t>
            </a:r>
            <a:r>
              <a:rPr lang="en-US" dirty="0" err="1"/>
              <a:t>matrix_operation_traits</a:t>
            </a:r>
            <a:r>
              <a:rPr lang="en-US" dirty="0"/>
              <a:t>&gt;              m2; </a:t>
            </a:r>
          </a:p>
          <a:p>
            <a:endParaRPr lang="en-US" dirty="0"/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Set the values of their elements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f(m1);</a:t>
            </a:r>
          </a:p>
          <a:p>
            <a:r>
              <a:rPr lang="en-US" dirty="0"/>
              <a:t>f(m2);</a:t>
            </a:r>
          </a:p>
          <a:p>
            <a:endParaRPr lang="en-US" dirty="0">
              <a:solidFill>
                <a:srgbClr val="007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Add them together.  What is the type of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  Specifically,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  What is the element type of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  What is the engine type of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  What is the operation traits type of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auto    </a:t>
            </a:r>
            <a:r>
              <a:rPr lang="en-US" dirty="0" err="1"/>
              <a:t>mr</a:t>
            </a:r>
            <a:r>
              <a:rPr lang="en-US" dirty="0"/>
              <a:t> = m1 + m2;</a:t>
            </a:r>
          </a:p>
        </p:txBody>
      </p:sp>
    </p:spTree>
    <p:extLst>
      <p:ext uri="{BB962C8B-B14F-4D97-AF65-F5344CB8AC3E}">
        <p14:creationId xmlns:p14="http://schemas.microsoft.com/office/powerpoint/2010/main" val="127201399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B4B2-D7F5-48C9-8ADF-D65A4430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FCDE-8998-4E7A-B01C-00AF8C521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E26B9-1E34-4D37-9D4E-116F967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Add Two Matrices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0221-25EB-4AEE-B5B9-C375601F3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solidFill>
                <a:srgbClr val="007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Create a couple of 4x4 matrices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matrix&lt;</a:t>
            </a:r>
            <a:r>
              <a:rPr lang="en-US" dirty="0" err="1"/>
              <a:t>dr_matrix_engine</a:t>
            </a:r>
            <a:r>
              <a:rPr lang="en-US" dirty="0"/>
              <a:t>&lt;float, allocator&lt;double&gt;&gt;, </a:t>
            </a:r>
            <a:r>
              <a:rPr lang="en-US" dirty="0" err="1"/>
              <a:t>matrix_operation_traits</a:t>
            </a:r>
            <a:r>
              <a:rPr lang="en-US" dirty="0"/>
              <a:t>&gt;  m1(4, 4);</a:t>
            </a:r>
          </a:p>
          <a:p>
            <a:r>
              <a:rPr lang="en-US" dirty="0"/>
              <a:t>matrix&lt;</a:t>
            </a:r>
            <a:r>
              <a:rPr lang="en-US" dirty="0" err="1"/>
              <a:t>fs_matrix_engine</a:t>
            </a:r>
            <a:r>
              <a:rPr lang="en-US" dirty="0"/>
              <a:t>&lt;double, 4, 4&gt;, </a:t>
            </a:r>
            <a:r>
              <a:rPr lang="en-US" dirty="0" err="1"/>
              <a:t>matrix_operation_traits</a:t>
            </a:r>
            <a:r>
              <a:rPr lang="en-US" dirty="0"/>
              <a:t>&gt;              m2; </a:t>
            </a:r>
          </a:p>
          <a:p>
            <a:endParaRPr lang="en-US" dirty="0"/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Set the values of their elements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f(m1);</a:t>
            </a:r>
          </a:p>
          <a:p>
            <a:r>
              <a:rPr lang="en-US" dirty="0"/>
              <a:t>f(m2);</a:t>
            </a:r>
          </a:p>
          <a:p>
            <a:endParaRPr lang="en-US" dirty="0">
              <a:solidFill>
                <a:srgbClr val="007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Add them together.  What is the type of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  Specifically,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  What is the element type of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  What is the engine type of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  What is the operation traits type of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auto    </a:t>
            </a:r>
            <a:r>
              <a:rPr lang="en-US" dirty="0" err="1"/>
              <a:t>mr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m1 + m2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3941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27FF-B4CD-4370-81D4-9157072B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Mathematical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B01D-FFB9-4956-AA29-624A6F0E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Linear algebra</a:t>
            </a:r>
            <a:r>
              <a:rPr lang="en-US" dirty="0"/>
              <a:t> is primarily the study of vector spaces.</a:t>
            </a:r>
          </a:p>
          <a:p>
            <a:r>
              <a:rPr lang="en-US" b="1" dirty="0"/>
              <a:t>Vector space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A collection of </a:t>
            </a:r>
            <a:r>
              <a:rPr lang="en-US" b="1" dirty="0"/>
              <a:t>vectors</a:t>
            </a:r>
            <a:r>
              <a:rPr lang="en-US" dirty="0"/>
              <a:t>, where vectors are objects that may be added together and multiplied by scalars</a:t>
            </a:r>
          </a:p>
          <a:p>
            <a:pPr lvl="1"/>
            <a:r>
              <a:rPr lang="en-US" dirty="0"/>
              <a:t>Euclidean vectors are an example of a vector space, typically used to represent displacements, as well as physical quantities such as force or momentum</a:t>
            </a:r>
          </a:p>
          <a:p>
            <a:r>
              <a:rPr lang="en-US" b="1" dirty="0"/>
              <a:t>Dimension</a:t>
            </a:r>
            <a:r>
              <a:rPr lang="en-US" dirty="0"/>
              <a:t> of a vector space </a:t>
            </a:r>
          </a:p>
          <a:p>
            <a:pPr lvl="1"/>
            <a:r>
              <a:rPr lang="en-US" dirty="0"/>
              <a:t>The number of coordinates required to specify any point within the 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7DCCE-9A5B-4FD2-9430-4FA1E4DA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82864-CCDE-4D3E-997B-1DF41E63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2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B4B2-D7F5-48C9-8ADF-D65A4430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FCDE-8998-4E7A-B01C-00AF8C521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E26B9-1E34-4D37-9D4E-116F967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Addition Operator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0221-25EB-4AEE-B5B9-C375601F3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05840"/>
            <a:ext cx="13716000" cy="6858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//- The addition operator, which relies to the addition traits to do the actual work.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inline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auto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+(matrix&lt;ET1, OT1&gt;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&amp; m1, matrix&lt;ET2, OT2&gt;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&amp; m2)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matrix_operation_traits_selector_t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&lt;OT1, OT2&gt;;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op1_type   = matrix&lt;ET1, OT1&gt;;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op2_type   = matrix&lt;ET2, OT2&gt;;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add_traits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matrix_addition_traits_t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op1_type, op2_type&gt;;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add_traits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::add(m1, m2);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9843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B4B2-D7F5-48C9-8ADF-D65A4430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FCDE-8998-4E7A-B01C-00AF8C521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E26B9-1E34-4D37-9D4E-116F967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Addition Operator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0221-25EB-4AEE-B5B9-C375601F3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//- The addition operator, which relies to the addition traits to do the actual work.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inline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auto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+(matrix&lt;ET1, OT1&gt;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m1, matrix&lt;ET2, OT2&gt;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m2)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matrix_operation_traits_selector_t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&lt;OT1, OT2&gt;;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op1_type   = matrix&lt;ET1, OT1&gt;;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op2_type   = matrix&lt;ET2, OT2&gt;;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add_traits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matrix_addition_traits_t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op1_type, op2_type&gt;;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add_traits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::add(m1, m2);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</a:t>
            </a:r>
          </a:p>
          <a:p>
            <a:endParaRPr lang="en-US" dirty="0">
              <a:solidFill>
                <a:srgbClr val="007000"/>
              </a:solidFill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?</a:t>
            </a: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57755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91918-B48E-45AA-8187-1149C1A29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7A0B3-90E5-4C76-B0C8-8BA8D69380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17F8DE-A41C-49B4-A669-2C3063D2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 Traits Selector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3EA6C-96D1-4BA7-9787-000A0F801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endParaRPr lang="en-US" dirty="0">
              <a:solidFill>
                <a:srgbClr val="007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Alias template interface to selector trait.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matrix_operation_traits_selector_t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matrix_operation_traits_selector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&lt;T1,T2&gt;::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traits_type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Selector trait primary template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matrix_operation_traits_selector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Partial specialization for equal operation traits types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T1&gt;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matrix_operation_traits_selector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&lt;T1, T1&gt;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traits_type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T1;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583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91918-B48E-45AA-8187-1149C1A29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7A0B3-90E5-4C76-B0C8-8BA8D69380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17F8DE-A41C-49B4-A669-2C3063D2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 Traits Selector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3EA6C-96D1-4BA7-9787-000A0F801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Specializations involving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T1&gt;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matrix_operation_traits_selector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&lt;T1,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traits_type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T1;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T1&gt;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matrix_operation_traits_selector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T1&gt;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traits_type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T1;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matrix_operation_traits_selector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traits_type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44957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B4B2-D7F5-48C9-8ADF-D65A4430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FCDE-8998-4E7A-B01C-00AF8C521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E26B9-1E34-4D37-9D4E-116F967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Addition Operator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0221-25EB-4AEE-B5B9-C375601F3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05840"/>
            <a:ext cx="13716000" cy="6858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//- The addition operator, which relies to the addition traits to do the actual work.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</a:t>
            </a:r>
            <a:endParaRPr lang="en-US" dirty="0"/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inline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auto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+(matrix&lt;ET1, OT1&gt;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m1, matrix&lt;ET2, OT2&gt;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m2)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matrix_operation_traits_selector_t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&lt;OT1, OT2&gt;;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op1_type   = matrix&lt;ET1, OT1&gt;;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op2_type   = matrix&lt;ET2, OT2&gt;;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add_traits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matrix_addition_traits_t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op1_type, op2_type&gt;;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add_traits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::add(m1, m2);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</a:t>
            </a:r>
          </a:p>
          <a:p>
            <a:endParaRPr lang="en-US" dirty="0">
              <a:solidFill>
                <a:srgbClr val="007000"/>
              </a:solidFill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endParaRPr lang="en-US" dirty="0">
              <a:solidFill>
                <a:srgbClr val="007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6136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B4B2-D7F5-48C9-8ADF-D65A4430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FCDE-8998-4E7A-B01C-00AF8C521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E26B9-1E34-4D37-9D4E-116F967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Addition Operator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0221-25EB-4AEE-B5B9-C375601F3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//- The addition operator, which relies to the addition traits to do the actual work.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</a:t>
            </a:r>
            <a:endParaRPr lang="en-US" dirty="0"/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inline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auto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+(matrix&lt;ET1, OT1&gt;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m1, matrix&lt;ET2, OT2&gt;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m2)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matrix_operation_traits_selector_t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&lt;OT1, OT2&gt;;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op1_type   = matrix&lt;ET1, OT1&gt;;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op2_type   = matrix&lt;ET2, OT2&gt;;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add_traits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matrix_addition_traits_t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op1_type, op2_type&gt;;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add_traits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::add(m1, m2);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</a:t>
            </a:r>
          </a:p>
          <a:p>
            <a:endParaRPr lang="en-US" dirty="0">
              <a:solidFill>
                <a:srgbClr val="007000"/>
              </a:solidFill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endParaRPr lang="en-US" dirty="0">
              <a:solidFill>
                <a:srgbClr val="007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op1_type   = matrix&lt;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&lt;float, allocator&lt;float&gt;&gt;,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5789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B4B2-D7F5-48C9-8ADF-D65A4430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FCDE-8998-4E7A-B01C-00AF8C521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E26B9-1E34-4D37-9D4E-116F967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Addition Operator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0221-25EB-4AEE-B5B9-C375601F3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//- The addition operator, which relies to the addition traits to do the actual work.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</a:t>
            </a:r>
            <a:endParaRPr lang="en-US" dirty="0"/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inline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auto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+(matrix&lt;ET1, OT1&gt;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m1, matrix&lt;ET2, OT2&gt;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m2)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matrix_operation_traits_selector_t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&lt;OT1, OT2&gt;;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op1_type   = matrix&lt;ET1, OT1&gt;;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op2_type   = matrix&lt;ET2, OT2&gt;;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add_traits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matrix_addition_traits_t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op1_type, op2_type&gt;;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add_traits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::add(m1, m2);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</a:t>
            </a:r>
          </a:p>
          <a:p>
            <a:endParaRPr lang="en-US" dirty="0">
              <a:solidFill>
                <a:srgbClr val="007000"/>
              </a:solidFill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endParaRPr lang="en-US" dirty="0">
              <a:solidFill>
                <a:srgbClr val="007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op1_type   = matrix&lt;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&lt;float, allocator&lt;float&gt;&gt;,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op2_type   = matrix&lt;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&lt;double, 4, 4&gt;,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603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B4B2-D7F5-48C9-8ADF-D65A4430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FCDE-8998-4E7A-B01C-00AF8C521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E26B9-1E34-4D37-9D4E-116F967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Addition Operator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0221-25EB-4AEE-B5B9-C375601F3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//- The addition operator, which relies to the addition traits to do the actual work.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</a:t>
            </a: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inline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auto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+(matrix&lt;ET1, OT1&gt;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m1, matrix&lt;ET2, OT2&gt;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m2)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matrix_operation_traits_selector_t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&lt;OT1, OT2&gt;;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op1_type   = matrix&lt;ET1, OT1&gt;;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op2_type   = matrix&lt;ET2, OT2&gt;;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add_traits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matrix_addition_traits_t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, op1_type, op2_type&gt;;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add_traits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::add(m1, m2);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</a:t>
            </a:r>
          </a:p>
          <a:p>
            <a:endParaRPr lang="en-US" dirty="0">
              <a:solidFill>
                <a:srgbClr val="007000"/>
              </a:solidFill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endParaRPr lang="en-US" dirty="0">
              <a:solidFill>
                <a:srgbClr val="007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op1_type   = matrix&lt;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&lt;float, allocator&lt;float&gt;&gt;,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op2_type   = matrix&lt;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&lt;double, 4, 4&gt;,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matrix_addition_traits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                 matrix&lt;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&lt;float, allocator&lt;float&gt;&gt;,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                 matrix&lt;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&lt;double, 4, 4&gt;,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</a:p>
          <a:p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6889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B4B2-D7F5-48C9-8ADF-D65A4430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FCDE-8998-4E7A-B01C-00AF8C521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E26B9-1E34-4D37-9D4E-116F967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Addition Traits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0221-25EB-4AEE-B5B9-C375601F3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05840"/>
            <a:ext cx="13716000" cy="6858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//- The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</a:rPr>
              <a:t>matrix_addition_traits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 type is an arithmetic traits type that provides the default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  mechanism for determining the resulting type, and computing the result, of a matrix/matric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  or vector/vector addition.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matrix_addition_traits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&lt;OT, matrix&lt;ET1, OT1&gt;, matrix&lt;ET2, OT2&gt;&gt;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matrix_addition_engine_t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&lt;OT, ET1, ET2&gt;;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= OT;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result_type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= matrix&lt;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result_type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add(matrix&lt;ET1, OT1&gt;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v1, matrix&lt;ET2, OT2&gt;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v2);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</a:p>
          <a:p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58706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B4B2-D7F5-48C9-8ADF-D65A4430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FCDE-8998-4E7A-B01C-00AF8C521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E26B9-1E34-4D37-9D4E-116F967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Addition Traits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0221-25EB-4AEE-B5B9-C375601F3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//- The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</a:rPr>
              <a:t>matrix_addition_traits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 type is an arithmetic traits type that provides the default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  mechanism for determining the resulting type, and computing the result, of a matrix/matric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  or vector/vector addition.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matrix_addition_traits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&lt;OT, matrix&lt;ET1, OT1&gt;, matrix&lt;ET2, OT2&gt;&gt;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matrix_addition_engine_t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&lt;OT, ET1, ET2&gt;;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= OT;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result_type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= matrix&lt;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result_type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add(matrix&lt;ET1, OT1&gt;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v1, matrix&lt;ET2, OT2&gt;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v2);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?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09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27FF-B4CD-4370-81D4-9157072B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Mathematical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B01D-FFB9-4956-AA29-624A6F0E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ea typeface="Microsoft YaHei" panose="020B0503020204020204" pitchFamily="34" charset="-122"/>
                <a:cs typeface="Segoe UI" panose="020B0502040204020203" pitchFamily="34" charset="0"/>
              </a:rPr>
              <a:t>Matrix</a:t>
            </a:r>
            <a:r>
              <a:rPr lang="en-US" dirty="0">
                <a:ea typeface="Microsoft YaHei" panose="020B0503020204020204" pitchFamily="34" charset="-122"/>
                <a:cs typeface="Segoe UI" panose="020B0502040204020203" pitchFamily="34" charset="0"/>
              </a:rPr>
              <a:t> </a:t>
            </a:r>
          </a:p>
          <a:p>
            <a:pPr lvl="1"/>
            <a:r>
              <a:rPr lang="en-US" dirty="0">
                <a:ea typeface="Microsoft YaHei" panose="020B0503020204020204" pitchFamily="34" charset="-122"/>
                <a:cs typeface="Segoe UI" panose="020B0502040204020203" pitchFamily="34" charset="0"/>
              </a:rPr>
              <a:t>A rectangular arrangement of numbers, symbols, or expressions organized in rows and columns</a:t>
            </a:r>
          </a:p>
          <a:p>
            <a:pPr lvl="1"/>
            <a:r>
              <a:rPr lang="en-US" dirty="0">
                <a:ea typeface="Microsoft YaHei" panose="020B0503020204020204" pitchFamily="34" charset="-122"/>
                <a:cs typeface="Segoe UI" panose="020B0502040204020203" pitchFamily="34" charset="0"/>
              </a:rPr>
              <a:t>A matrix having </a:t>
            </a:r>
            <a:r>
              <a:rPr lang="en-US" i="1" dirty="0">
                <a:ea typeface="Microsoft YaHei" panose="020B0503020204020204" pitchFamily="34" charset="-122"/>
                <a:cs typeface="Segoe UI" panose="020B0502040204020203" pitchFamily="34" charset="0"/>
              </a:rPr>
              <a:t>R</a:t>
            </a:r>
            <a:r>
              <a:rPr lang="en-US" dirty="0">
                <a:ea typeface="Microsoft YaHei" panose="020B0503020204020204" pitchFamily="34" charset="-122"/>
                <a:cs typeface="Segoe UI" panose="020B0502040204020203" pitchFamily="34" charset="0"/>
              </a:rPr>
              <a:t> rows and </a:t>
            </a:r>
            <a:r>
              <a:rPr lang="en-US" i="1" dirty="0">
                <a:ea typeface="Microsoft YaHei" panose="020B0503020204020204" pitchFamily="34" charset="-122"/>
                <a:cs typeface="Segoe UI" panose="020B0502040204020203" pitchFamily="34" charset="0"/>
              </a:rPr>
              <a:t>C</a:t>
            </a:r>
            <a:r>
              <a:rPr lang="en-US" dirty="0">
                <a:ea typeface="Microsoft YaHei" panose="020B0503020204020204" pitchFamily="34" charset="-122"/>
                <a:cs typeface="Segoe UI" panose="020B0502040204020203" pitchFamily="34" charset="0"/>
              </a:rPr>
              <a:t> columns is said to have size </a:t>
            </a:r>
            <a:r>
              <a:rPr lang="en-US" i="1" dirty="0">
                <a:ea typeface="Microsoft YaHei" panose="020B0503020204020204" pitchFamily="34" charset="-122"/>
                <a:cs typeface="Segoe UI" panose="020B0502040204020203" pitchFamily="34" charset="0"/>
              </a:rPr>
              <a:t>R</a:t>
            </a:r>
            <a:r>
              <a:rPr lang="en-US" dirty="0">
                <a:ea typeface="Microsoft YaHei" panose="020B0503020204020204" pitchFamily="34" charset="-122"/>
                <a:cs typeface="Segoe UI" panose="020B0502040204020203" pitchFamily="34" charset="0"/>
              </a:rPr>
              <a:t> x </a:t>
            </a:r>
            <a:r>
              <a:rPr lang="en-US" i="1" dirty="0">
                <a:ea typeface="Microsoft YaHei" panose="020B0503020204020204" pitchFamily="34" charset="-122"/>
                <a:cs typeface="Segoe UI" panose="020B0502040204020203" pitchFamily="34" charset="0"/>
              </a:rPr>
              <a:t>C</a:t>
            </a:r>
          </a:p>
          <a:p>
            <a:pPr lvl="1"/>
            <a:r>
              <a:rPr lang="en-US" dirty="0">
                <a:ea typeface="Microsoft YaHei" panose="020B0503020204020204" pitchFamily="34" charset="-122"/>
                <a:cs typeface="Segoe UI" panose="020B0502040204020203" pitchFamily="34" charset="0"/>
              </a:rPr>
              <a:t>Matrices provide a useful way of representing linear transformations from one vector space to another</a:t>
            </a:r>
          </a:p>
          <a:p>
            <a:r>
              <a:rPr lang="en-US" b="1" dirty="0">
                <a:ea typeface="Microsoft YaHei" panose="020B0503020204020204" pitchFamily="34" charset="-122"/>
                <a:cs typeface="Segoe UI" panose="020B0502040204020203" pitchFamily="34" charset="0"/>
              </a:rPr>
              <a:t>Element</a:t>
            </a:r>
          </a:p>
          <a:p>
            <a:pPr lvl="1"/>
            <a:r>
              <a:rPr lang="en-US" dirty="0">
                <a:ea typeface="Microsoft YaHei" panose="020B0503020204020204" pitchFamily="34" charset="-122"/>
                <a:cs typeface="Segoe UI" panose="020B0502040204020203" pitchFamily="34" charset="0"/>
              </a:rPr>
              <a:t>An individual member of the rectangular arrangement comprising the matrix</a:t>
            </a:r>
          </a:p>
          <a:p>
            <a:pPr lvl="1"/>
            <a:r>
              <a:rPr lang="en-US" dirty="0">
                <a:ea typeface="Microsoft YaHei" panose="020B0503020204020204" pitchFamily="34" charset="-122"/>
                <a:cs typeface="Segoe UI" panose="020B0502040204020203" pitchFamily="34" charset="0"/>
              </a:rPr>
              <a:t>Rows are traditionally indexed from 1 to </a:t>
            </a:r>
            <a:r>
              <a:rPr lang="en-US" i="1" dirty="0">
                <a:ea typeface="Microsoft YaHei" panose="020B0503020204020204" pitchFamily="34" charset="-122"/>
                <a:cs typeface="Segoe UI" panose="020B0502040204020203" pitchFamily="34" charset="0"/>
              </a:rPr>
              <a:t>R</a:t>
            </a:r>
            <a:r>
              <a:rPr lang="en-US" dirty="0">
                <a:ea typeface="Microsoft YaHei" panose="020B0503020204020204" pitchFamily="34" charset="-122"/>
                <a:cs typeface="Segoe UI" panose="020B0502040204020203" pitchFamily="34" charset="0"/>
              </a:rPr>
              <a:t>, and columns from 1 to </a:t>
            </a:r>
            <a:r>
              <a:rPr lang="en-US" i="1" dirty="0">
                <a:ea typeface="Microsoft YaHei" panose="020B0503020204020204" pitchFamily="34" charset="-122"/>
                <a:cs typeface="Segoe UI" panose="020B0502040204020203" pitchFamily="34" charset="0"/>
              </a:rPr>
              <a:t>C</a:t>
            </a:r>
            <a:r>
              <a:rPr lang="en-US" dirty="0">
                <a:ea typeface="Microsoft YaHei" panose="020B0503020204020204" pitchFamily="34" charset="-122"/>
                <a:cs typeface="Segoe UI" panose="020B0502040204020203" pitchFamily="34" charset="0"/>
              </a:rPr>
              <a:t> </a:t>
            </a:r>
          </a:p>
          <a:p>
            <a:pPr lvl="1"/>
            <a:r>
              <a:rPr lang="en-US" dirty="0">
                <a:ea typeface="Microsoft YaHei" panose="020B0503020204020204" pitchFamily="34" charset="-122"/>
                <a:cs typeface="Segoe UI" panose="020B0502040204020203" pitchFamily="34" charset="0"/>
              </a:rPr>
              <a:t>In matrix A, element </a:t>
            </a:r>
            <a:r>
              <a:rPr lang="en-US" i="1" dirty="0">
                <a:ea typeface="Microsoft YaHei" panose="020B0503020204020204" pitchFamily="34" charset="-122"/>
                <a:cs typeface="Segoe UI" panose="020B0502040204020203" pitchFamily="34" charset="0"/>
              </a:rPr>
              <a:t>a</a:t>
            </a:r>
            <a:r>
              <a:rPr lang="en-US" i="1" baseline="-25000" dirty="0">
                <a:ea typeface="Microsoft YaHei" panose="020B0503020204020204" pitchFamily="34" charset="-122"/>
                <a:cs typeface="Segoe UI" panose="020B0502040204020203" pitchFamily="34" charset="0"/>
              </a:rPr>
              <a:t>11</a:t>
            </a:r>
            <a:r>
              <a:rPr lang="en-US" dirty="0">
                <a:ea typeface="Microsoft YaHei" panose="020B0503020204020204" pitchFamily="34" charset="-122"/>
                <a:cs typeface="Segoe UI" panose="020B0502040204020203" pitchFamily="34" charset="0"/>
              </a:rPr>
              <a:t> appears in the upper left-hand corner, while element </a:t>
            </a:r>
            <a:r>
              <a:rPr lang="en-US" i="1" dirty="0" err="1">
                <a:ea typeface="Microsoft YaHei" panose="020B0503020204020204" pitchFamily="34" charset="-122"/>
                <a:cs typeface="Segoe UI" panose="020B0502040204020203" pitchFamily="34" charset="0"/>
              </a:rPr>
              <a:t>a</a:t>
            </a:r>
            <a:r>
              <a:rPr lang="en-US" i="1" baseline="-25000" dirty="0" err="1">
                <a:ea typeface="Microsoft YaHei" panose="020B0503020204020204" pitchFamily="34" charset="-122"/>
                <a:cs typeface="Segoe UI" panose="020B0502040204020203" pitchFamily="34" charset="0"/>
              </a:rPr>
              <a:t>RC</a:t>
            </a:r>
            <a:r>
              <a:rPr lang="en-US" dirty="0">
                <a:ea typeface="Microsoft YaHei" panose="020B0503020204020204" pitchFamily="34" charset="-122"/>
                <a:cs typeface="Segoe UI" panose="020B0502040204020203" pitchFamily="34" charset="0"/>
              </a:rPr>
              <a:t> appears in the lower right-hand corner.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7DCCE-9A5B-4FD2-9430-4FA1E4DA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82864-CCDE-4D3E-997B-1DF41E63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8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F78CF4-C6DC-4B70-A3F3-B969AFDF60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B6340-04B7-4707-BF52-A6CB338F1E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125DF2-2120-41E6-8556-2795F365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Addition Engine Traits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EDD9A-1377-43B7-A89C-EA148B737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The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matrix_addition_engine_traits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type provides the default mechanism for determining the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correct engine type for a matrix/matrix addition.  This is the primary template.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matrix_addition_engine_traits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static_assert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engines_match_v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&lt;ET1, ET2&gt;);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element_type_1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ET1::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element_type_2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matrix_addition_element_t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&lt;OT, element_type_1, element_type_2&gt;;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conditional_t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is_matrix_engine_v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&lt;ET1&gt;,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allocator&lt;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&gt;&gt;,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dr_vector_engine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allocator&lt;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&gt;&gt;&gt;;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265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F78CF4-C6DC-4B70-A3F3-B969AFDF60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B6340-04B7-4707-BF52-A6CB338F1E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125DF2-2120-41E6-8556-2795F365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Addition Engine Traits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EDD9A-1377-43B7-A89C-EA148B737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Traits type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matrix_addition_engine_traits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partially specialized for the case of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 +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A1,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R2,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C2&gt;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matrix_addition_engine_traits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&lt;OT,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           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&lt;T1, A1&gt;,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           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&lt;T2, R2, C2&gt;&gt;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matrix_addition_element_t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&lt;OT, T1, 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alloc_type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= 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rebind_alloc_t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&lt;A1,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alloc_type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3934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F78CF4-C6DC-4B70-A3F3-B969AFDF60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B6340-04B7-4707-BF52-A6CB338F1E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125DF2-2120-41E6-8556-2795F365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Addition Engine Traits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EDD9A-1377-43B7-A89C-EA148B737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Traits type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matrix_addition_engine_traits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partially specialized for the case of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 +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A1,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R2,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C2&gt;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matrix_addition_engine_traits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&lt;OT,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                            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&lt;T1, A1&gt;,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                            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&lt;T2, R2, C2&gt;&gt;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matrix_addition_element_t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&lt;OT, T1, T2&gt;;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alloc_type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= 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rebind_alloc_t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&lt;A1,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alloc_type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00"/>
              </a:solidFill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?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364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B4B2-D7F5-48C9-8ADF-D65A4430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FCDE-8998-4E7A-B01C-00AF8C521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E26B9-1E34-4D37-9D4E-116F967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Element Addition Traits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0221-25EB-4AEE-B5B9-C375601F3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05840"/>
            <a:ext cx="13716000" cy="6858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//- The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</a:rPr>
              <a:t>matrix_addition_elment_traits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 type provides the default mechanism for determining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  the result of adding two elements of (possibly) different types.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matrix_addition_element_traits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</a:rPr>
              <a:t>decltype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declval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&lt;T1&gt;() +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declval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&lt;T2&gt;());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8474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B4B2-D7F5-48C9-8ADF-D65A4430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FCDE-8998-4E7A-B01C-00AF8C521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E26B9-1E34-4D37-9D4E-116F967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Element Addition Traits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0221-25EB-4AEE-B5B9-C375601F3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//- The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</a:rPr>
              <a:t>matrix_addition_elment_traits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 type provides the default mechanism for determining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  the result of adding two elements of (possibly) different types.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matrix_addition_element_traits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decltype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declval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&lt;T1&gt;() +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declval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&lt;T2&gt;());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decltype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declval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&lt;float&gt;() +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declval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&lt;double&gt;())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             =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decltype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(float&amp;&amp; + double&amp;&amp;)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             = double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9345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F78CF4-C6DC-4B70-A3F3-B969AFDF60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B6340-04B7-4707-BF52-A6CB338F1E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125DF2-2120-41E6-8556-2795F365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Addition Engine Traits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EDD9A-1377-43B7-A89C-EA148B737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Traits type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matrix_addition_engine_traits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partially specialized for the case of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 +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A1,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R2,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C2&gt;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matrix_addition_engine_traits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&lt;OT,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                            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&lt;T1, A1&gt;,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                            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&lt;T2, R2, C2&gt;&gt;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matrix_addition_element_t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&lt;OT, T1, T2&gt;;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alloc_type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= 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rebind_alloc_t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&lt;A1,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alloc_type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//- In this example, 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double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2363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F78CF4-C6DC-4B70-A3F3-B969AFDF60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B6340-04B7-4707-BF52-A6CB338F1E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125DF2-2120-41E6-8556-2795F365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Addition Engine Traits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EDD9A-1377-43B7-A89C-EA148B737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Traits type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matrix_addition_engine_traits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partially specialized for the case of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 +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A1,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R2,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C2&gt;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matrix_addition_engine_traits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&lt;OT,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                            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&lt;T1, A1&gt;,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                            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&lt;T2, R2, C2&gt;&gt;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matrix_addition_element_t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&lt;OT, T1, 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alloc_type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  = detail::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rebind_alloc_t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&lt;A1,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&gt;;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alloc_type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double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alloc_type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= allocator&lt;double&gt;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086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F78CF4-C6DC-4B70-A3F3-B969AFDF60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B6340-04B7-4707-BF52-A6CB338F1E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125DF2-2120-41E6-8556-2795F365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Addition Engine Traits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EDD9A-1377-43B7-A89C-EA148B737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Traits type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matrix_addition_engine_traits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partially specialized for the case of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 +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A1,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R2,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C2&gt;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matrix_addition_engine_traits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&lt;OT,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                            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&lt;T1, A1&gt;,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                            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&lt;T2, R2, C2&gt;&gt;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matrix_addition_element_t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&lt;OT, T1, 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alloc_type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= 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rebind_alloc_t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&lt;A1,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alloc_type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&gt;;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double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alloc_type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= allocator&lt;double&gt;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&lt;double, allocator&lt;double&gt;&gt;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3139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B4B2-D7F5-48C9-8ADF-D65A4430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FCDE-8998-4E7A-B01C-00AF8C521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E26B9-1E34-4D37-9D4E-116F967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Addition Traits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0221-25EB-4AEE-B5B9-C375601F3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05840"/>
            <a:ext cx="13716000" cy="6858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//- The standard addition traits type provides the default mechanism for computing the result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  of a matrix/matrix or vector/vector addition.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matrix_addition_traits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&lt;OT, matrix&lt;ET1, OT1&gt;, matrix&lt;ET2, OT2&gt;&gt;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matrix_addition_engine_t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&lt;OT, ET1, ET2&gt;;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= OT;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result_type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= matrix&lt;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result_type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add(matrix&lt;ET1, OT1&gt;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v1, matrix&lt;ET2, OT2&gt;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v2);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&lt;double, allocator&lt;double&gt;&gt;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21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B4B2-D7F5-48C9-8ADF-D65A4430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FCDE-8998-4E7A-B01C-00AF8C521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E26B9-1E34-4D37-9D4E-116F967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Addition Traits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0221-25EB-4AEE-B5B9-C375601F3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05840"/>
            <a:ext cx="13716000" cy="6858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//- The standard addition traits type provides the default mechanism for computing the result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  of a matrix/matrix or vector/vector addition.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matrix_addition_traits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&lt;OT, matrix&lt;ET1, OT1&gt;, matrix&lt;ET2, OT2&gt;&gt;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matrix_addition_engine_t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&lt;OT, ET1, ET2&gt;;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  = OT;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result_type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= matrix&lt;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result_type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add(matrix&lt;ET1, OT1&gt;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v1, matrix&lt;ET2, OT2&gt;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v2);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&lt;double, allocator&lt;double&gt;&gt;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7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27FF-B4CD-4370-81D4-9157072B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Mathematical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B01D-FFB9-4956-AA29-624A6F0E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Row vector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A matrix containing a single row – a matrix of size </a:t>
            </a:r>
            <a:r>
              <a:rPr lang="en-US" i="1" dirty="0"/>
              <a:t>1</a:t>
            </a:r>
            <a:r>
              <a:rPr lang="en-US" dirty="0"/>
              <a:t> x </a:t>
            </a:r>
            <a:r>
              <a:rPr lang="en-US" i="1" dirty="0"/>
              <a:t>C</a:t>
            </a:r>
          </a:p>
          <a:p>
            <a:pPr lvl="1"/>
            <a:r>
              <a:rPr lang="en-US" dirty="0"/>
              <a:t>The rows of a matrix are sometimes called row vectors</a:t>
            </a:r>
          </a:p>
          <a:p>
            <a:r>
              <a:rPr lang="en-US" b="1" dirty="0"/>
              <a:t>Column vector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A matrix containing a single column – a matrix of size </a:t>
            </a:r>
            <a:r>
              <a:rPr lang="en-US" i="1" dirty="0"/>
              <a:t>R</a:t>
            </a:r>
            <a:r>
              <a:rPr lang="en-US" dirty="0"/>
              <a:t> x </a:t>
            </a:r>
            <a:r>
              <a:rPr lang="en-US" i="1" dirty="0"/>
              <a:t>1</a:t>
            </a:r>
          </a:p>
          <a:p>
            <a:pPr lvl="1"/>
            <a:r>
              <a:rPr lang="en-US" dirty="0"/>
              <a:t>The columns of a matrix are sometimes called column vectors</a:t>
            </a:r>
          </a:p>
          <a:p>
            <a:r>
              <a:rPr lang="en-US" b="1" dirty="0"/>
              <a:t>Rank</a:t>
            </a:r>
            <a:r>
              <a:rPr lang="en-US" dirty="0"/>
              <a:t> (of a matrix)</a:t>
            </a:r>
          </a:p>
          <a:p>
            <a:pPr lvl="1"/>
            <a:r>
              <a:rPr lang="en-US" dirty="0"/>
              <a:t>The dimension of the vector space spanned by its rows/columns</a:t>
            </a:r>
          </a:p>
          <a:p>
            <a:pPr lvl="1"/>
            <a:r>
              <a:rPr lang="en-US" dirty="0"/>
              <a:t>Also equal to the maximum number of linearly-independent rows/columns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7DCCE-9A5B-4FD2-9430-4FA1E4DA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82864-CCDE-4D3E-997B-1DF41E63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B4B2-D7F5-48C9-8ADF-D65A4430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FCDE-8998-4E7A-B01C-00AF8C521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E26B9-1E34-4D37-9D4E-116F967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Addition Traits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0221-25EB-4AEE-B5B9-C375601F3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05840"/>
            <a:ext cx="13716000" cy="6858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//- The standard addition traits type provides the default mechanism for computing the result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  of a matrix/matrix or vector/vector addition.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matrix_addition_traits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&lt;OT, matrix&lt;ET1, OT1&gt;, matrix&lt;ET2, OT2&gt;&gt;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matrix_addition_engine_t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&lt;OT, ET1, ET2&gt;;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= OT;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result_type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= matrix&lt;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&gt;;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result_type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add(matrix&lt;ET1, OT1&gt;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v1, matrix&lt;ET2, OT2&gt;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v2);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&lt;double, allocator&lt;double&gt;&gt;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endParaRPr lang="en-US" dirty="0">
              <a:solidFill>
                <a:srgbClr val="007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result_type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matrix&lt;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&lt;double, allocator&lt;double&gt;&gt;,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1117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B4B2-D7F5-48C9-8ADF-D65A4430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131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FCDE-8998-4E7A-B01C-00AF8C521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E26B9-1E34-4D37-9D4E-116F967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Addition Operator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0221-25EB-4AEE-B5B9-C375601F3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//- The addition operator, which relies to the addition traits to do the actual work.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</a:t>
            </a: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inline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auto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+(matrix&lt;ET1, OT1&gt;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m1, matrix&lt;ET2, OT2&gt;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m2)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matrix_operation_traits_selector_t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&lt;OT1, OT2&gt;;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op1_type   = matrix&lt;ET1, OT1&gt;;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op2_type   = matrix&lt;ET2, OT2&gt;;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add_traits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matrix_addition_traits_t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, op1_type, op2_type&gt;;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add_traits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::add(m1, m2);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</a:t>
            </a:r>
          </a:p>
          <a:p>
            <a:endParaRPr lang="en-US" dirty="0">
              <a:solidFill>
                <a:srgbClr val="007000"/>
              </a:solidFill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endParaRPr lang="en-US" dirty="0">
              <a:solidFill>
                <a:srgbClr val="007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op1_type   = matrix&lt;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&lt;float, allocator&lt;float&gt;&gt;,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op2_type   = matrix&lt;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&lt;double, 4, 4&gt;,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matrix_addition_traits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                 matrix&lt;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&lt;float, allocator&lt;float&gt;&gt;,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                 matrix&lt;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&lt;double, 4, 4&gt;,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12108107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B4B2-D7F5-48C9-8ADF-D65A4430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FCDE-8998-4E7A-B01C-00AF8C521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E26B9-1E34-4D37-9D4E-116F967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Addition Operator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0221-25EB-4AEE-B5B9-C375601F3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//- The addition operator, which relies to the addition traits to do the actual work.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</a:t>
            </a: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inline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auto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+(matrix&lt;ET1, OT1&gt;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m1, matrix&lt;ET2, OT2&gt;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m2)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matrix_operation_traits_selector_t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&lt;OT1, OT2&gt;;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op1_type   = matrix&lt;ET1, OT1&gt;;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op2_type   = matrix&lt;ET2, OT2&gt;;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add_traits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matrix_addition_traits_t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op1_type, op2_type&gt;;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add_traits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::add(m1, m2);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</a:t>
            </a:r>
          </a:p>
          <a:p>
            <a:endParaRPr lang="en-US" dirty="0">
              <a:solidFill>
                <a:srgbClr val="007000"/>
              </a:solidFill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endParaRPr lang="en-US" dirty="0">
              <a:solidFill>
                <a:srgbClr val="007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op1_type   = matrix&lt;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&lt;float, allocator&lt;float&gt;&gt;,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op2_type   = matrix&lt;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&lt;double, 4, 4&gt;,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matrix_addition_traits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                 matrix&lt;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&lt;float, allocator&lt;float&gt;&gt;,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                 matrix&lt;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&lt;double, 4, 4&gt;,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96030869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B4B2-D7F5-48C9-8ADF-D65A4430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133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FCDE-8998-4E7A-B01C-00AF8C521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E26B9-1E34-4D37-9D4E-116F967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Addition Traits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0221-25EB-4AEE-B5B9-C375601F3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//- The standard addition traits type provides the default mechanism for computing the result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  of a matrix/matrix or vector/vector addition.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matrix_addition_traits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&lt;OT, matrix&lt;ET1, OT1&gt;, matrix&lt;ET2, OT2&gt;&gt;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matrix_addition_engine_t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&lt;OT, ET1, ET2&gt;;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= OT;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result_type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= matrix&lt;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result_type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 add(matrix&lt;ET1, OT1&gt;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&amp; v1, matrix&lt;ET2, OT2&gt;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&amp; v2);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&lt;double, allocator&lt;double&gt;&gt;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endParaRPr lang="en-US" dirty="0">
              <a:solidFill>
                <a:srgbClr val="007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result_type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matrix&lt;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&lt;double, allocator&lt;double&gt;&gt;,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4006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B4B2-D7F5-48C9-8ADF-D65A4430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134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FCDE-8998-4E7A-B01C-00AF8C521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E26B9-1E34-4D37-9D4E-116F967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Addition Traits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0221-25EB-4AEE-B5B9-C375601F3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template&lt;class OT, class ET1, class OT1, class ET2, class OT2&gt;</a:t>
            </a:r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inline auto</a:t>
            </a:r>
            <a:endParaRPr lang="en-US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Calibri" panose="020F0502020204030204" pitchFamily="34" charset="0"/>
              </a:rPr>
              <a:t>matrix_addition_traits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Calibri" panose="020F0502020204030204" pitchFamily="34" charset="0"/>
              </a:rPr>
              <a:t>&lt;OT, matrix&lt;ET1, OT1&gt;, matrix&lt;ET2, OT2&gt;&gt;::add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Calibri" panose="020F0502020204030204" pitchFamily="34" charset="0"/>
              </a:rPr>
              <a:t>(matrix&lt;ET1, OT1&gt; const&amp; m1, matrix&lt;ET2, OT2&gt; const&amp; m2)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-&gt;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result_type</a:t>
            </a:r>
            <a:endParaRPr lang="en-US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//- Code would go here to ensure that m1.size() == m2.size()... 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result_type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US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    //- Code would go here to ensure that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</a:rPr>
              <a:t>mr.size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() == m1.size()... </a:t>
            </a:r>
          </a:p>
          <a:p>
            <a:endParaRPr lang="en-US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    //- Add the elements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//</a:t>
            </a:r>
            <a:endParaRPr lang="en-US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for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(auto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dirty="0">
                <a:solidFill>
                  <a:srgbClr val="0000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;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&lt; m1.rows();  ++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{</a:t>
            </a:r>
            <a:endParaRPr lang="en-US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    for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(auto j = </a:t>
            </a:r>
            <a:r>
              <a:rPr lang="en-US" dirty="0">
                <a:solidFill>
                  <a:srgbClr val="0000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;  j &lt; m1.columns();  ++j)</a:t>
            </a:r>
            <a:endParaRPr lang="en-US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    {</a:t>
            </a:r>
            <a:endParaRPr lang="en-US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, j) = m1(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, j) + m2(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, j);</a:t>
            </a:r>
            <a:endParaRPr lang="en-US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    }</a:t>
            </a:r>
            <a:endParaRPr lang="en-US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}</a:t>
            </a:r>
          </a:p>
          <a:p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    return </a:t>
            </a:r>
            <a:r>
              <a:rPr lang="en-US" dirty="0" err="1">
                <a:ea typeface="Times New Roman" panose="02020603050405020304" pitchFamily="18" charset="0"/>
                <a:cs typeface="Calibri" panose="020F0502020204030204" pitchFamily="34" charset="0"/>
              </a:rPr>
              <a:t>mr</a:t>
            </a:r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76991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B4B2-D7F5-48C9-8ADF-D65A4430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135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FCDE-8998-4E7A-B01C-00AF8C521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E26B9-1E34-4D37-9D4E-116F967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Addition Traits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0221-25EB-4AEE-B5B9-C375601F3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template&lt;class OT, class ET1, class OT1, class ET2, class OT2&gt;</a:t>
            </a:r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inline auto</a:t>
            </a:r>
            <a:endParaRPr lang="en-US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matrix_addition_traits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&lt;OT, matrix&lt;ET1, OT1&gt;, matrix&lt;ET2, OT2&gt;&gt;::add</a:t>
            </a:r>
            <a:endParaRPr lang="en-US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(matrix&lt;ET1, OT1&gt; const&amp; m1, matrix&lt;ET2, OT2&gt; const&amp; m2) -&gt;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result_type</a:t>
            </a:r>
            <a:endParaRPr lang="en-US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//- Code would go here to ensure that m1.size() == m2.size()... 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result_type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US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    //- Code would go here to ensure that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</a:rPr>
              <a:t>mr.size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() == m1.size()... </a:t>
            </a:r>
          </a:p>
          <a:p>
            <a:endParaRPr lang="en-US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    //- Add the elements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//</a:t>
            </a:r>
            <a:endParaRPr lang="en-US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for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(auto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dirty="0">
                <a:solidFill>
                  <a:srgbClr val="0000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;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&lt; m1.rows();  ++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{</a:t>
            </a:r>
            <a:endParaRPr lang="en-US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    for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(auto j = </a:t>
            </a:r>
            <a:r>
              <a:rPr lang="en-US" dirty="0">
                <a:solidFill>
                  <a:srgbClr val="0000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;  j &lt; m1.columns();  ++j)</a:t>
            </a:r>
            <a:endParaRPr lang="en-US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    {</a:t>
            </a:r>
            <a:endParaRPr lang="en-US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, j) = m1(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, j) + m2(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, j);</a:t>
            </a:r>
            <a:endParaRPr lang="en-US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    }</a:t>
            </a:r>
            <a:endParaRPr lang="en-US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}</a:t>
            </a:r>
          </a:p>
          <a:p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dirty="0">
                <a:highlight>
                  <a:srgbClr val="FFFF00"/>
                </a:highlight>
                <a:ea typeface="Times New Roman" panose="02020603050405020304" pitchFamily="18" charset="0"/>
                <a:cs typeface="Calibri" panose="020F0502020204030204" pitchFamily="34" charset="0"/>
              </a:rPr>
              <a:t>return </a:t>
            </a:r>
            <a:r>
              <a:rPr lang="en-US" dirty="0" err="1">
                <a:highlight>
                  <a:srgbClr val="FFFF00"/>
                </a:highlight>
                <a:ea typeface="Times New Roman" panose="02020603050405020304" pitchFamily="18" charset="0"/>
                <a:cs typeface="Calibri" panose="020F0502020204030204" pitchFamily="34" charset="0"/>
              </a:rPr>
              <a:t>mr</a:t>
            </a:r>
            <a:r>
              <a:rPr lang="en-US" dirty="0">
                <a:highlight>
                  <a:srgbClr val="FFFF00"/>
                </a:highlight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863050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B4B2-D7F5-48C9-8ADF-D65A4430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136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FCDE-8998-4E7A-B01C-00AF8C521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E26B9-1E34-4D37-9D4E-116F967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Addition Operator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0221-25EB-4AEE-B5B9-C375601F3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//- The addition operator, which relies to the addition traits to do the actual work.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</a:rPr>
              <a:t>//</a:t>
            </a: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inline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auto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+(matrix&lt;ET1, OT1&gt;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m1, matrix&lt;ET2, OT2&gt;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&amp; m2)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matrix_operation_traits_selector_t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&lt;OT1, OT2&gt;;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op1_type   = matrix&lt;ET1, OT1&gt;;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op2_type   = matrix&lt;ET2, OT2&gt;;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add_traits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matrix_addition_traits_t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op1_type, op2_type&gt;;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add_traits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::add(m1, m2);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</a:t>
            </a:r>
          </a:p>
          <a:p>
            <a:endParaRPr lang="en-US" dirty="0">
              <a:solidFill>
                <a:srgbClr val="007000"/>
              </a:solidFill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endParaRPr lang="en-US" dirty="0">
              <a:solidFill>
                <a:srgbClr val="007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op1_type   = matrix&lt;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&lt;float, allocator&lt;float&gt;&gt;,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op2_type   = matrix&lt;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&lt;double, 4, 4&gt;,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matrix_addition_traits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                 matrix&lt;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&lt;float, allocator&lt;float&gt;&gt;,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                 matrix&lt;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&lt;double, 4, 4&gt;,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204339541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B4B2-D7F5-48C9-8ADF-D65A4430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FCDE-8998-4E7A-B01C-00AF8C521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E26B9-1E34-4D37-9D4E-116F967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Add Two Matrices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0221-25EB-4AEE-B5B9-C375601F3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solidFill>
                <a:srgbClr val="007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Create a couple of 4x4 matrices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matrix&lt;</a:t>
            </a:r>
            <a:r>
              <a:rPr lang="en-US" dirty="0" err="1"/>
              <a:t>dr_matrix_engine</a:t>
            </a:r>
            <a:r>
              <a:rPr lang="en-US" dirty="0"/>
              <a:t>&lt;float, allocator&lt;double&gt;&gt;, </a:t>
            </a:r>
            <a:r>
              <a:rPr lang="en-US" dirty="0" err="1"/>
              <a:t>matrix_operation_traits</a:t>
            </a:r>
            <a:r>
              <a:rPr lang="en-US" dirty="0"/>
              <a:t>&gt;  m1(4, 4);</a:t>
            </a:r>
          </a:p>
          <a:p>
            <a:r>
              <a:rPr lang="en-US" dirty="0"/>
              <a:t>matrix&lt;</a:t>
            </a:r>
            <a:r>
              <a:rPr lang="en-US" dirty="0" err="1"/>
              <a:t>fs_matrix_engine</a:t>
            </a:r>
            <a:r>
              <a:rPr lang="en-US" dirty="0"/>
              <a:t>&lt;double, 4, 4&gt;, </a:t>
            </a:r>
            <a:r>
              <a:rPr lang="en-US" dirty="0" err="1"/>
              <a:t>matrix_operation_traits</a:t>
            </a:r>
            <a:r>
              <a:rPr lang="en-US" dirty="0"/>
              <a:t>&gt;              m2; </a:t>
            </a:r>
          </a:p>
          <a:p>
            <a:endParaRPr lang="en-US" dirty="0"/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Set the values of their elements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f(m1);</a:t>
            </a:r>
          </a:p>
          <a:p>
            <a:r>
              <a:rPr lang="en-US" dirty="0"/>
              <a:t>f(m2);</a:t>
            </a:r>
          </a:p>
          <a:p>
            <a:endParaRPr lang="en-US" dirty="0">
              <a:solidFill>
                <a:srgbClr val="007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Add them together.  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    What is the element type of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           </a:t>
            </a:r>
            <a:r>
              <a:rPr lang="en-US" b="1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    What is the engine type of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            </a:t>
            </a:r>
            <a:r>
              <a:rPr lang="en-US" b="1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b="1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&lt;double, allocator&lt;double&gt;&gt;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    What is the operation traits type of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  <a:r>
              <a:rPr lang="en-US" b="1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endParaRPr lang="en-US" b="1" dirty="0">
              <a:solidFill>
                <a:srgbClr val="007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    </a:t>
            </a:r>
            <a:r>
              <a:rPr lang="en-US" b="1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b="1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b="1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matrix&lt;</a:t>
            </a:r>
            <a:r>
              <a:rPr lang="en-US" b="1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b="1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&lt;double, allocator&lt;double&gt;&gt;, </a:t>
            </a:r>
            <a:r>
              <a:rPr lang="en-US" b="1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b="1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solidFill>
                <a:srgbClr val="007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auto    </a:t>
            </a:r>
            <a:r>
              <a:rPr lang="en-US" dirty="0" err="1">
                <a:highlight>
                  <a:srgbClr val="FFFF00"/>
                </a:highlight>
              </a:rPr>
              <a:t>mr</a:t>
            </a:r>
            <a:r>
              <a:rPr lang="en-US" dirty="0"/>
              <a:t> = m1 + m2;</a:t>
            </a:r>
          </a:p>
        </p:txBody>
      </p:sp>
    </p:spTree>
    <p:extLst>
      <p:ext uri="{BB962C8B-B14F-4D97-AF65-F5344CB8AC3E}">
        <p14:creationId xmlns:p14="http://schemas.microsoft.com/office/powerpoint/2010/main" val="249976924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endParaRPr lang="en-US" sz="4800" i="1" dirty="0"/>
          </a:p>
          <a:p>
            <a:pPr>
              <a:spcBef>
                <a:spcPts val="1800"/>
              </a:spcBef>
            </a:pPr>
            <a:r>
              <a:rPr lang="en-US" sz="4800" dirty="0"/>
              <a:t>Customization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	</a:t>
            </a:r>
            <a:endParaRPr lang="en-US" sz="48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CD80E-E253-4D49-A3F2-582625F307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23FBB-BC19-4B32-8D11-573A066A5D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374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6D19D-7E5D-4BD9-AE54-A3897579B7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z="4800" dirty="0"/>
          </a:p>
          <a:p>
            <a:r>
              <a:rPr lang="en-US" sz="4800" dirty="0"/>
              <a:t>Custom Element Type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20732-ACF5-4F62-A85F-38DBBD2871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139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712B-7E36-4F00-917D-8EAE01DC88C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</p:spTree>
    <p:extLst>
      <p:ext uri="{BB962C8B-B14F-4D97-AF65-F5344CB8AC3E}">
        <p14:creationId xmlns:p14="http://schemas.microsoft.com/office/powerpoint/2010/main" val="278609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27FF-B4CD-4370-81D4-9157072B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Mathematical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B01D-FFB9-4956-AA29-624A6F0E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Element transforms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Non-arithmetic operations that modify the relative positions of elements in a matrix, such as transpose, column exchange, and row exchange</a:t>
            </a:r>
          </a:p>
          <a:p>
            <a:r>
              <a:rPr lang="en-US" b="1" dirty="0"/>
              <a:t>Element arithmetic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Arithmetical operations that read or modify the values of individual elements independently of other elements</a:t>
            </a:r>
          </a:p>
          <a:p>
            <a:r>
              <a:rPr lang="en-US" b="1" dirty="0"/>
              <a:t>Matrix arithmetic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Assignment, addition, subtraction, negation, and multiplication operations defined for matrices and vectors as wholes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7DCCE-9A5B-4FD2-9430-4FA1E4DA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82864-CCDE-4D3E-997B-1DF41E63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0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140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Element Type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EE3692-8C18-4842-8A15-75DBDBBDF1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&amp;&amp;) =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&amp;) =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U&gt;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(U other);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=(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&amp;&amp;) =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=(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&amp;) =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U&gt;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=(U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-()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+()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+=(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-=(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*=(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/=(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U&gt;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+=(U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U&gt;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-=(U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U&gt;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*=(U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U&gt;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/=(U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906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141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Element Type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EE3692-8C18-4842-8A15-75DBDBBDF1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           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+(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lhs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U&gt;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+(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lhs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U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U&gt;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+(U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lhs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           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-(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lhs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U&gt;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-(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lhs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U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U&gt;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-(U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lhs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           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*(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lhs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U&gt;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*(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lhs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U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U&gt;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*(U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lhs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           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/(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lhs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U&gt;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/(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lhs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U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U&gt;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/(U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lhs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11622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043671-00BA-4021-98F7-CDD27602D9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142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DF4A7-EBAA-4D5F-BFEA-3D815C7CD5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B95C44-B38B-4679-AB57-1757A445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Element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99B4F-108B-46E1-83CE-CE257FD9EE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//- Goal: A matrix with elements of type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 participates in arithmetic expressions.</a:t>
            </a:r>
          </a:p>
          <a:p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139900953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043671-00BA-4021-98F7-CDD27602D9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143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DF4A7-EBAA-4D5F-BFEA-3D815C7CD5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B95C44-B38B-4679-AB57-1757A445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Element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99B4F-108B-46E1-83CE-CE257FD9EE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//- Goal: A matrix with elements of type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 participates in arithmetic expressions.</a:t>
            </a:r>
          </a:p>
          <a:p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//</a:t>
            </a: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std::math::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number_traits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{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is_nc_ring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is_ring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is_field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0386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043671-00BA-4021-98F7-CDD27602D9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144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DF4A7-EBAA-4D5F-BFEA-3D815C7CD5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B95C44-B38B-4679-AB57-1757A445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Element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99B4F-108B-46E1-83CE-CE257FD9EE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//- Goal: A matrix with elements of type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 participates in arithmetic expressions.</a:t>
            </a:r>
          </a:p>
          <a:p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//</a:t>
            </a: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std::math::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number_traits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{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is_nc_ring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is_ring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is_field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 U&gt; 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  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 +(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lhs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, U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rhs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);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4184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043671-00BA-4021-98F7-CDD27602D9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145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DF4A7-EBAA-4D5F-BFEA-3D815C7CD5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B95C44-B38B-4679-AB57-1757A445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Element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99B4F-108B-46E1-83CE-CE257FD9EE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//- Goal: A matrix with elements of type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 participates in arithmetic expressions.</a:t>
            </a:r>
          </a:p>
          <a:p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//</a:t>
            </a: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std::math::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number_traits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{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is_nc_ring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is_ring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is_field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 U&gt; 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  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 +(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lhs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, U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rhs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);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0">
              <a:buClr>
                <a:srgbClr val="0061A3"/>
              </a:buClr>
            </a:pPr>
            <a:r>
              <a:rPr lang="en-US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dyn_matrix</a:t>
            </a:r>
            <a:r>
              <a:rPr 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&lt;float&gt;          m1(4, 4);</a:t>
            </a:r>
          </a:p>
          <a:p>
            <a:pPr lvl="0">
              <a:buClr>
                <a:srgbClr val="0061A3"/>
              </a:buClr>
            </a:pPr>
            <a:r>
              <a:rPr lang="en-US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fs_matrix</a:t>
            </a:r>
            <a:r>
              <a:rPr 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&lt;</a:t>
            </a:r>
            <a:r>
              <a:rPr lang="en-US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new_num</a:t>
            </a:r>
            <a:r>
              <a:rPr 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, 4, 4&gt;   m2;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0662296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043671-00BA-4021-98F7-CDD27602D9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146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DF4A7-EBAA-4D5F-BFEA-3D815C7CD5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B95C44-B38B-4679-AB57-1757A445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Element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99B4F-108B-46E1-83CE-CE257FD9EE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//- Goal: A matrix with elements of type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 participates in arithmetic expressions.</a:t>
            </a:r>
          </a:p>
          <a:p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//</a:t>
            </a: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std::math::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number_traits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{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is_nc_ring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is_ring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is_field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 U&gt; 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  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 +(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lhs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, U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rhs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);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0">
              <a:buClr>
                <a:srgbClr val="0061A3"/>
              </a:buClr>
            </a:pPr>
            <a:r>
              <a:rPr lang="en-US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dyn_matrix</a:t>
            </a:r>
            <a:r>
              <a:rPr 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&lt;float&gt;          m1(4, 4);</a:t>
            </a:r>
          </a:p>
          <a:p>
            <a:pPr lvl="0">
              <a:buClr>
                <a:srgbClr val="0061A3"/>
              </a:buClr>
            </a:pPr>
            <a:r>
              <a:rPr lang="en-US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fs_matrix</a:t>
            </a:r>
            <a:r>
              <a:rPr 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&lt;</a:t>
            </a:r>
            <a:r>
              <a:rPr lang="en-US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new_num</a:t>
            </a:r>
            <a:r>
              <a:rPr 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, 4, 4&gt;   m2;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...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</a:rPr>
              <a:t>auto </a:t>
            </a:r>
            <a:r>
              <a:rPr lang="en-US" dirty="0" err="1">
                <a:solidFill>
                  <a:srgbClr val="000000"/>
                </a:solidFill>
              </a:rPr>
              <a:t>mr</a:t>
            </a:r>
            <a:r>
              <a:rPr lang="en-US" dirty="0">
                <a:solidFill>
                  <a:srgbClr val="000000"/>
                </a:solidFill>
              </a:rPr>
              <a:t> = m1 + m2;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7861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043671-00BA-4021-98F7-CDD27602D9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147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DF4A7-EBAA-4D5F-BFEA-3D815C7CD5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B95C44-B38B-4679-AB57-1757A445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Element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99B4F-108B-46E1-83CE-CE257FD9EE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//- Goal: A matrix with elements of type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 participates in arithmetic expressions.</a:t>
            </a:r>
          </a:p>
          <a:p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//</a:t>
            </a: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std::math::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number_traits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{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is_nc_ring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is_ring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is_field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 U&gt; 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  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 +(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new_num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lhs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, U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rhs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);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0">
              <a:buClr>
                <a:srgbClr val="0061A3"/>
              </a:buClr>
            </a:pPr>
            <a:r>
              <a:rPr lang="en-US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dyn_matrix</a:t>
            </a:r>
            <a:r>
              <a:rPr 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&lt;float&gt;          m1(4, 4);</a:t>
            </a:r>
          </a:p>
          <a:p>
            <a:pPr lvl="0">
              <a:buClr>
                <a:srgbClr val="0061A3"/>
              </a:buClr>
            </a:pPr>
            <a:r>
              <a:rPr lang="en-US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fs_matrix</a:t>
            </a:r>
            <a:r>
              <a:rPr 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&lt;</a:t>
            </a:r>
            <a:r>
              <a:rPr lang="en-US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new_num</a:t>
            </a:r>
            <a:r>
              <a:rPr 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, 4, 4&gt;   m2;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...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matrix&lt;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allocator&lt;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new_num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&gt;&gt;, </a:t>
            </a:r>
            <a:r>
              <a:rPr lang="en-US" dirty="0" err="1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</a:rPr>
              <a:t>auto </a:t>
            </a:r>
            <a:r>
              <a:rPr lang="en-US" dirty="0" err="1">
                <a:solidFill>
                  <a:srgbClr val="000000"/>
                </a:solidFill>
              </a:rPr>
              <a:t>mr</a:t>
            </a:r>
            <a:r>
              <a:rPr lang="en-US" dirty="0">
                <a:solidFill>
                  <a:srgbClr val="000000"/>
                </a:solidFill>
              </a:rPr>
              <a:t> = m1 + m2;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68752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6D19D-7E5D-4BD9-AE54-A3897579B7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z="4800" dirty="0"/>
          </a:p>
          <a:p>
            <a:r>
              <a:rPr lang="en-US" sz="4800" dirty="0"/>
              <a:t>Custom Element Promotion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20732-ACF5-4F62-A85F-38DBBD2871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148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712B-7E36-4F00-917D-8EAE01DC88C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</p:spTree>
    <p:extLst>
      <p:ext uri="{BB962C8B-B14F-4D97-AF65-F5344CB8AC3E}">
        <p14:creationId xmlns:p14="http://schemas.microsoft.com/office/powerpoint/2010/main" val="50166041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149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Element Promotion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CB2EB-9875-43C6-9F1A-256477A195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//- Goal: Promote any float/float addition to double.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534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27FF-B4CD-4370-81D4-9157072B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Mathematical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B01D-FFB9-4956-AA29-624A6F0E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Decompositions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Complex sequences of arithmetic operations, element arithmetic, and element transforms performed upon a matrix to determine important mathematical properties of that matrix</a:t>
            </a:r>
          </a:p>
          <a:p>
            <a:r>
              <a:rPr lang="en-US" b="1" dirty="0"/>
              <a:t>Eigen-decompositions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Sequences of operations performed upon a symmetric matrix in order to compute the eigenvalues and eigenvectors of that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7DCCE-9A5B-4FD2-9430-4FA1E4DA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82864-CCDE-4D3E-997B-1DF41E63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7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150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Element Promotion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CB2EB-9875-43C6-9F1A-256477A195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//- Goal: Promote any float/float addition to double.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T2&gt;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element_add_traits_tst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53084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151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Element Promotion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CB2EB-9875-43C6-9F1A-256477A195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//- Goal: Promote any float/float addition to double.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T2&gt;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element_add_traits_tst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element_add_traits_tst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{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=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};</a:t>
            </a:r>
          </a:p>
          <a:p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81499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152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Element Promotion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CB2EB-9875-43C6-9F1A-256477A195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//- Goal: Promote any float/float addition to double.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T2&gt;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element_add_traits_tst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element_add_traits_tst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{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=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};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//- This is a custom operation traits type!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add_op_traits_tst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{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T2&gt;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element_addition_traits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element_add_traits_tst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&lt;T1, T2&gt;;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7576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153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Element Promotion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CB2EB-9875-43C6-9F1A-256477A195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add_op_traits_tst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                    m1;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allocator&lt;float&gt;&gt;,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add_op_traits_tst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        m2(2, 3);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allocator&lt;float&gt;&gt;,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matrix_operation_traits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  m3(2, 3);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mr1 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?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auto  mr1 = m1 + m1;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mr2 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?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auto  mr2 = m1 + m2;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mr3 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?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auto  mr3 = m1 + m3;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48585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154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Element Promotion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CB2EB-9875-43C6-9F1A-256477A195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add_op_traits_tst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                    m1;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allocator&lt;float&gt;&gt;,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add_op_traits_tst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        m2(2, 3);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allocator&lt;float&gt;&gt;,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matrix_operation_traits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  m3(2, 3);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mr1 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fs_matrix_engine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, 2, 3&gt;,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add_op_traits_tst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&gt;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auto  mr1 = m1 + m1;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mr2 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dr_matrix_engine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, allocator&lt;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&gt;&gt;,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add_op_traits_tst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&gt;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auto  mr2 = m1 + m2;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mr3 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dr_matrix_engine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, allocator&lt;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&gt;&gt;,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add_op_traits_tst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&gt;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auto  mr3 = m1 + m3;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18432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6D19D-7E5D-4BD9-AE54-A3897579B7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z="4800" dirty="0"/>
          </a:p>
          <a:p>
            <a:r>
              <a:rPr lang="en-US" sz="4800" dirty="0"/>
              <a:t>Custom Engine Type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20732-ACF5-4F62-A85F-38DBBD2871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155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712B-7E36-4F00-917D-8EAE01DC88C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</p:spTree>
    <p:extLst>
      <p:ext uri="{BB962C8B-B14F-4D97-AF65-F5344CB8AC3E}">
        <p14:creationId xmlns:p14="http://schemas.microsoft.com/office/powerpoint/2010/main" val="8598804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156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Engine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09BCC7-A9EC-4DF9-BEE3-4B5B94EE0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A723A"/>
                </a:solidFill>
              </a:rPr>
              <a:t>//- Goal: Create a new fixed-size engine type and use it in arithmetic expressions.</a:t>
            </a:r>
          </a:p>
          <a:p>
            <a:r>
              <a:rPr lang="en-US" dirty="0">
                <a:solidFill>
                  <a:srgbClr val="3A723A"/>
                </a:solidFill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21720352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157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Engine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09BCC7-A9EC-4DF9-BEE3-4B5B94EE0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05840"/>
            <a:ext cx="13716000" cy="6858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723A"/>
                </a:solidFill>
              </a:rPr>
              <a:t>//- Goal: Create a new fixed-size engine type and use it in arithmetic expressions.</a:t>
            </a:r>
          </a:p>
          <a:p>
            <a:r>
              <a:rPr lang="en-US" dirty="0">
                <a:solidFill>
                  <a:srgbClr val="3A723A"/>
                </a:solidFill>
              </a:rPr>
              <a:t>//</a:t>
            </a: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R,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C&gt;  </a:t>
            </a: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{...};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49577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158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Engine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09BCC7-A9EC-4DF9-BEE3-4B5B94EE0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A723A"/>
                </a:solidFill>
              </a:rPr>
              <a:t>//- Goal: Create a new fixed-size engine type and use it in arithmetic expressions.</a:t>
            </a:r>
          </a:p>
          <a:p>
            <a:r>
              <a:rPr lang="en-US" dirty="0">
                <a:solidFill>
                  <a:srgbClr val="3A723A"/>
                </a:solidFill>
              </a:rPr>
              <a:t>//</a:t>
            </a: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R,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C&gt;  </a:t>
            </a: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{...};</a:t>
            </a:r>
          </a:p>
          <a:p>
            <a:endParaRPr lang="en-US" dirty="0">
              <a:solidFill>
                <a:srgbClr val="3A723A"/>
              </a:solidFill>
            </a:endParaRPr>
          </a:p>
          <a:p>
            <a:endParaRPr lang="en-US" b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ET2&gt;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engine_add_traits_tst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2856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159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Engine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09BCC7-A9EC-4DF9-BEE3-4B5B94EE0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A723A"/>
                </a:solidFill>
              </a:rPr>
              <a:t>//- Goal: Create a new fixed-size engine type and use it in arithmetic expressions.</a:t>
            </a:r>
          </a:p>
          <a:p>
            <a:r>
              <a:rPr lang="en-US" dirty="0">
                <a:solidFill>
                  <a:srgbClr val="3A723A"/>
                </a:solidFill>
              </a:rPr>
              <a:t>//</a:t>
            </a: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R,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C&gt;  </a:t>
            </a: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{...};</a:t>
            </a:r>
          </a:p>
          <a:p>
            <a:endParaRPr lang="en-US" dirty="0">
              <a:solidFill>
                <a:srgbClr val="3A723A"/>
              </a:solidFill>
            </a:endParaRPr>
          </a:p>
          <a:p>
            <a:endParaRPr lang="en-US" b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ET2&gt;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engine_add_traits_tst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R1,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C1,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T2,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R2,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C2&gt;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engine_add_traits_tst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&lt;OT,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                     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&lt;T1, R1, C1&gt;,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                     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&lt;T2, R2, C2&gt;&gt;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{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= std::math::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matrix_addition_element_t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&lt;OT, T1, T2&gt;;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 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, R1, C1&gt;;</a:t>
            </a:r>
            <a:endParaRPr lang="en-US" dirty="0">
              <a:highlight>
                <a:srgbClr val="FFFF0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};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1E67-EAFE-456D-A364-47A401FA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Terms Regarding C++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BFB8-91BA-4832-9018-5DCC7078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Math object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Generically, one of the C++ types </a:t>
            </a:r>
            <a:r>
              <a:rPr lang="en-US" dirty="0">
                <a:solidFill>
                  <a:srgbClr val="2C02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dirty="0"/>
              <a:t> or </a:t>
            </a:r>
            <a:r>
              <a:rPr lang="en-US" dirty="0">
                <a:solidFill>
                  <a:srgbClr val="2C02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dirty="0"/>
              <a:t> described here</a:t>
            </a:r>
          </a:p>
          <a:p>
            <a:r>
              <a:rPr lang="en-US" b="1" dirty="0"/>
              <a:t>Storage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A synonym for memory</a:t>
            </a:r>
          </a:p>
          <a:p>
            <a:r>
              <a:rPr lang="en-US" b="1" dirty="0"/>
              <a:t>Dense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A math object representation with storage allocated for every element</a:t>
            </a:r>
          </a:p>
          <a:p>
            <a:r>
              <a:rPr lang="en-US" b="1" dirty="0"/>
              <a:t>Sparse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A math object representation with storage allocated only for non-zero elements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A5D80-2671-44D9-B1D5-98620129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C2428-8DE0-479D-8F18-CDD02757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160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Engine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09BCC7-A9EC-4DF9-BEE3-4B5B94EE0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A723A"/>
                </a:solidFill>
              </a:rPr>
              <a:t>//- Goal: Create a new fixed-size engine type and use it in arithmetic expressions.</a:t>
            </a:r>
          </a:p>
          <a:p>
            <a:r>
              <a:rPr lang="en-US" dirty="0">
                <a:solidFill>
                  <a:srgbClr val="3A723A"/>
                </a:solidFill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...</a:t>
            </a: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R1,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C1,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T2,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R2,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C2&gt;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engine_add_traits_tst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&lt;OT,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                     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&lt;T1, R1, C1&gt;,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                        std::math::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&lt;T2, R2, C2&gt;&gt;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{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= std::math::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matrix_addition_element_t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&lt;OT, T1, T2&gt;;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 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, R1, C1&gt;;</a:t>
            </a:r>
            <a:endParaRPr lang="en-US" dirty="0">
              <a:highlight>
                <a:srgbClr val="FFFF0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};</a:t>
            </a:r>
          </a:p>
          <a:p>
            <a:endParaRPr lang="en-US" b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endParaRPr lang="en-US" b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R1,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C1,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T2,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R2,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C2&gt;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engine_add_traits_tst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&lt;OT,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                        std::math::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&lt;T1, R1, C1&gt;,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                     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&lt;T2, R2, C2&gt;&gt;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{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= std::math::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matrix_addition_element_t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&lt;OT, T1, T2&gt;;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 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, R1, C1&gt;;</a:t>
            </a:r>
            <a:endParaRPr lang="en-US" dirty="0">
              <a:highlight>
                <a:srgbClr val="FFFF0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};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56075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161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Engine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09BCC7-A9EC-4DF9-BEE3-4B5B94EE0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A723A"/>
                </a:solidFill>
              </a:rPr>
              <a:t>//- Goal: Create a new fixed-size engine type and use it in arithmetic expressions.</a:t>
            </a:r>
          </a:p>
          <a:p>
            <a:r>
              <a:rPr lang="en-US" dirty="0">
                <a:solidFill>
                  <a:srgbClr val="3A723A"/>
                </a:solidFill>
              </a:rPr>
              <a:t>//</a:t>
            </a:r>
          </a:p>
          <a:p>
            <a:r>
              <a:rPr lang="en-US" dirty="0">
                <a:solidFill>
                  <a:srgbClr val="3A723A"/>
                </a:solidFill>
              </a:rPr>
              <a:t>...</a:t>
            </a:r>
          </a:p>
          <a:p>
            <a:endParaRPr lang="en-US" dirty="0">
              <a:solidFill>
                <a:srgbClr val="3A723A"/>
              </a:solidFill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//- This is a custom operation traits type!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add_op_traits_tst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{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T2&gt;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element_addition_traits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element_add_traits_tst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&lt;T1, T2&gt;;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T2&gt;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engine_addition_traits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engine_add_traits_tst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&lt;T1, T2&gt;;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};</a:t>
            </a:r>
            <a:endParaRPr lang="en-US" dirty="0"/>
          </a:p>
          <a:p>
            <a:endParaRPr lang="en-US" dirty="0">
              <a:solidFill>
                <a:srgbClr val="3A72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40107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162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Engine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CB2EB-9875-43C6-9F1A-256477A195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matrix_operation_traits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              m1;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add_op_traits_tst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                m2;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allocator&lt;float&gt;&gt;,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matrix_operation_traits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  m3(2, 3);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mr1 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?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auto  mr1 = m1 + m1;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mr2 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?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auto  mr2 = m2 + m2;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mr3 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?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auto  mr3 = m1 + m2;</a:t>
            </a:r>
          </a:p>
          <a:p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mr4 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?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auto  mr4 = m1 + m3;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2970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163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Engine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CB2EB-9875-43C6-9F1A-256477A195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05840"/>
            <a:ext cx="13716000" cy="6858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matrix_operation_traits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              m1;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add_op_traits_tst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                m2;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allocator&lt;float&gt;&gt;,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matrix_operation_traits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  m3(2, 3);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mr1 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fs_matrix_engine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float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, 2, 3&gt;,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matrix_operation_traits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&gt;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auto  mr1 = m1 + m1;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mr2 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, 2, 3&gt;,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add_op_traits_tst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&gt;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auto  mr2 = m2 + m2;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mr3 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, 2, 3&gt;,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add_op_traits_tst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&gt;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auto  mr3 = m1 + m2;</a:t>
            </a:r>
          </a:p>
          <a:p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mr4 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dr_matrix_engine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, allocator&lt;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&gt;&gt;,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add_op_traits_tst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&gt;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auto  mr4 = m1 + m3;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16875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6D19D-7E5D-4BD9-AE54-A3897579B7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z="4800" dirty="0"/>
          </a:p>
          <a:p>
            <a:r>
              <a:rPr lang="en-US" sz="4800" dirty="0"/>
              <a:t>Custom Arithmetic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20732-ACF5-4F62-A85F-38DBBD2871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164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712B-7E36-4F00-917D-8EAE01DC88C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</p:spTree>
    <p:extLst>
      <p:ext uri="{BB962C8B-B14F-4D97-AF65-F5344CB8AC3E}">
        <p14:creationId xmlns:p14="http://schemas.microsoft.com/office/powerpoint/2010/main" val="135512632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165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Arithmetic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09BCC7-A9EC-4DF9-BEE3-4B5B94EE0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A723A"/>
                </a:solidFill>
              </a:rPr>
              <a:t>//- Goal: Call a specialized addition function for addition of fixed-size matrix objects</a:t>
            </a:r>
          </a:p>
          <a:p>
            <a:r>
              <a:rPr lang="en-US" dirty="0">
                <a:solidFill>
                  <a:srgbClr val="3A723A"/>
                </a:solidFill>
              </a:rPr>
              <a:t>//  using the fixed-size test engine and having size 3x4.</a:t>
            </a:r>
          </a:p>
          <a:p>
            <a:r>
              <a:rPr lang="en-US" dirty="0">
                <a:solidFill>
                  <a:srgbClr val="3A723A"/>
                </a:solidFill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2727692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166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Arithmetic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09BCC7-A9EC-4DF9-BEE3-4B5B94EE0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A723A"/>
                </a:solidFill>
              </a:rPr>
              <a:t>//- Goal: Call a specialized addition function for addition of fixed-size matrix objects</a:t>
            </a:r>
          </a:p>
          <a:p>
            <a:r>
              <a:rPr lang="en-US" dirty="0">
                <a:solidFill>
                  <a:srgbClr val="3A723A"/>
                </a:solidFill>
              </a:rPr>
              <a:t>//  using the fixed-size test engine and having size 3x4.</a:t>
            </a:r>
          </a:p>
          <a:p>
            <a:r>
              <a:rPr lang="en-US" dirty="0">
                <a:solidFill>
                  <a:srgbClr val="3A723A"/>
                </a:solidFill>
              </a:rPr>
              <a:t>//</a:t>
            </a: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OTR,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OP1,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OP2&gt;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addition_traits_tst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</a:p>
          <a:p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18827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167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Arithmetic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09BCC7-A9EC-4DF9-BEE3-4B5B94EE0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A723A"/>
                </a:solidFill>
              </a:rPr>
              <a:t>//- Goal: Call a specialized addition function for addition of fixed-size matrix objects</a:t>
            </a:r>
          </a:p>
          <a:p>
            <a:r>
              <a:rPr lang="en-US" dirty="0">
                <a:solidFill>
                  <a:srgbClr val="3A723A"/>
                </a:solidFill>
              </a:rPr>
              <a:t>//  using the fixed-size test engine and having size 3x4.</a:t>
            </a:r>
          </a:p>
          <a:p>
            <a:r>
              <a:rPr lang="en-US" dirty="0">
                <a:solidFill>
                  <a:srgbClr val="3A723A"/>
                </a:solidFill>
              </a:rPr>
              <a:t>//</a:t>
            </a: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OTR,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OP1,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OP2&gt;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addition_traits_tst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</a:p>
          <a:p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OTR&gt;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addition_traits_tst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&lt;OTR,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                      matrix&lt;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4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&gt;, OTR&gt;,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                      matrix&lt;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4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&gt;, OTR&gt;&gt;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{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= OTR;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4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result_type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= matrix&lt;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op_traits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result_type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add(matrix&lt;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4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&gt;, OTR&gt;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&amp; m1,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                       matrix&lt;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4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&gt;, OTR&gt;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&amp; m2);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};</a:t>
            </a:r>
            <a:endParaRPr lang="en-US" dirty="0">
              <a:solidFill>
                <a:srgbClr val="3A72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1979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168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Arithmetic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B4B84F-4189-45BD-A759-8B000A3855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A723A"/>
                </a:solidFill>
              </a:rPr>
              <a:t>//- Goal: Call a specialized addition function for addition of fixed-size matrix objects</a:t>
            </a:r>
          </a:p>
          <a:p>
            <a:r>
              <a:rPr lang="en-US" dirty="0">
                <a:solidFill>
                  <a:srgbClr val="3A723A"/>
                </a:solidFill>
              </a:rPr>
              <a:t>//  using the fixed-size test engine and having size 3x4.</a:t>
            </a:r>
          </a:p>
          <a:p>
            <a:r>
              <a:rPr lang="en-US" dirty="0">
                <a:solidFill>
                  <a:srgbClr val="3A723A"/>
                </a:solidFill>
              </a:rPr>
              <a:t>//</a:t>
            </a: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...</a:t>
            </a:r>
          </a:p>
          <a:p>
            <a:endParaRPr lang="en-US" b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//- This is a custom operation traits type!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test_add_op_traits_tst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{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T2&gt;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element_addition_traits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element_add_traits_tst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&lt;T1, T2&gt;;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ET2&gt;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engine_addition_traits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engine_add_traits_tst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&lt;OT, ET1, ET2&gt;;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OP1,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OP2&gt;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addition_traits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addition_traits_tst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&lt;OT, OP1, OP2&gt;;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};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3053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169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Arithmetic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CB2EB-9875-43C6-9F1A-256477A195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4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add_op_traits_tst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   m1;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4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add_op_traits_tst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  m2;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mr1 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?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auto  mr1 = m1 + m1;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mr2 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?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auto  mr2 = m1 + m2;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mr3 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?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auto  mr3 = m2 + m2;</a:t>
            </a:r>
          </a:p>
        </p:txBody>
      </p:sp>
    </p:spTree>
    <p:extLst>
      <p:ext uri="{BB962C8B-B14F-4D97-AF65-F5344CB8AC3E}">
        <p14:creationId xmlns:p14="http://schemas.microsoft.com/office/powerpoint/2010/main" val="1859444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1E67-EAFE-456D-A364-47A401FA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Terms Regarding C++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BFB8-91BA-4832-9018-5DCC7078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Engines</a:t>
            </a:r>
            <a:r>
              <a:rPr lang="en-US" dirty="0"/>
              <a:t> are implementation types that manage the </a:t>
            </a:r>
            <a:r>
              <a:rPr lang="en-US" b="1" dirty="0"/>
              <a:t>resources</a:t>
            </a:r>
            <a:r>
              <a:rPr lang="en-US" dirty="0"/>
              <a:t> associated with a math object </a:t>
            </a:r>
          </a:p>
          <a:p>
            <a:pPr lvl="1"/>
            <a:r>
              <a:rPr lang="en-US" dirty="0"/>
              <a:t>Element storage ownership and lifetime</a:t>
            </a:r>
          </a:p>
          <a:p>
            <a:pPr lvl="1"/>
            <a:r>
              <a:rPr lang="en-US" dirty="0"/>
              <a:t>Access to individual elements</a:t>
            </a:r>
          </a:p>
          <a:p>
            <a:pPr lvl="1"/>
            <a:r>
              <a:rPr lang="en-US" dirty="0"/>
              <a:t>Resizing/reserving, if appropriate</a:t>
            </a:r>
          </a:p>
          <a:p>
            <a:pPr lvl="1"/>
            <a:r>
              <a:rPr lang="en-US" dirty="0"/>
              <a:t>Execution context</a:t>
            </a:r>
          </a:p>
          <a:p>
            <a:r>
              <a:rPr lang="en-US" dirty="0"/>
              <a:t>In this interface design, an engine object is a private member of a containing math object</a:t>
            </a:r>
          </a:p>
          <a:p>
            <a:r>
              <a:rPr lang="en-US" dirty="0"/>
              <a:t>Other than as a template parameter, engines are not part of a math object’s public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A5D80-2671-44D9-B1D5-98620129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C2428-8DE0-479D-8F18-CDD02757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5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170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Arithmetic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CB2EB-9875-43C6-9F1A-256477A195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4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add_op_traits_tst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   m1;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4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add_op_traits_tst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  m2;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mr1 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, 3, 4&gt;,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add_op_traits_tst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&gt;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auto  mr1 = m1 + m1;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mr2 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, 3, 4&gt;,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add_op_traits_tst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&gt;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auto  mr2 = m1 + m2;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mr3 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, 3, 4&gt;,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add_op_traits_tst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&gt;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auto  mr3 = m2 + m2;</a:t>
            </a:r>
          </a:p>
        </p:txBody>
      </p:sp>
    </p:spTree>
    <p:extLst>
      <p:ext uri="{BB962C8B-B14F-4D97-AF65-F5344CB8AC3E}">
        <p14:creationId xmlns:p14="http://schemas.microsoft.com/office/powerpoint/2010/main" val="78016760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171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Arithmetic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CB2EB-9875-43C6-9F1A-256477A195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4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add_op_traits_tst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   m1;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4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add_op_traits_tst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  m2;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mr1 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, 3, 4&gt;,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add_op_traits_tst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&gt;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auto  mr1 = m1 + m1;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    </a:t>
            </a:r>
            <a:r>
              <a:rPr lang="en-US" dirty="0">
                <a:solidFill>
                  <a:srgbClr val="3A723A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//- Calls </a:t>
            </a:r>
            <a:r>
              <a:rPr lang="en-US" dirty="0" err="1">
                <a:solidFill>
                  <a:srgbClr val="3A723A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matrix_addition_traits</a:t>
            </a:r>
            <a:r>
              <a:rPr lang="en-US" dirty="0">
                <a:solidFill>
                  <a:srgbClr val="3A723A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::add()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mr2 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, 3, 4&gt;,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add_op_traits_tst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&gt;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auto  mr2 = m1 + m2;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    </a:t>
            </a:r>
            <a:r>
              <a:rPr lang="en-US" dirty="0">
                <a:solidFill>
                  <a:srgbClr val="3A723A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//- Calls </a:t>
            </a:r>
            <a:r>
              <a:rPr lang="en-US" dirty="0" err="1">
                <a:solidFill>
                  <a:srgbClr val="3A723A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matrix_addition_traits</a:t>
            </a:r>
            <a:r>
              <a:rPr lang="en-US" dirty="0">
                <a:solidFill>
                  <a:srgbClr val="3A723A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::add()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ea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mr3 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</a:t>
            </a:r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matrix&lt;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fs_matrix_engine_tst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3A723A"/>
                </a:solidFill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, 3, 4&gt;, </a:t>
            </a:r>
            <a:r>
              <a:rPr lang="en-US" dirty="0" err="1">
                <a:solidFill>
                  <a:srgbClr val="3A723A"/>
                </a:solidFill>
                <a:ea typeface="Calibri" panose="020F0502020204030204" pitchFamily="34" charset="0"/>
              </a:rPr>
              <a:t>add_op_traits_tst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&gt;</a:t>
            </a:r>
            <a:endParaRPr lang="en-US" dirty="0">
              <a:solidFill>
                <a:srgbClr val="3A723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A723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auto  mr3 = m2 + m2;</a:t>
            </a:r>
            <a:r>
              <a:rPr lang="en-US" dirty="0">
                <a:solidFill>
                  <a:srgbClr val="3A723A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3A723A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//- Calls </a:t>
            </a:r>
            <a:r>
              <a:rPr lang="en-US" b="1" dirty="0" err="1">
                <a:solidFill>
                  <a:srgbClr val="3A723A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matrix_addition_traits_tst</a:t>
            </a:r>
            <a:r>
              <a:rPr lang="en-US" b="1" dirty="0">
                <a:solidFill>
                  <a:srgbClr val="3A723A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::add()</a:t>
            </a:r>
            <a:endParaRPr lang="en-US" b="1" dirty="0">
              <a:solidFill>
                <a:srgbClr val="000000"/>
              </a:solidFill>
              <a:highlight>
                <a:srgbClr val="FFFF00"/>
              </a:highlight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85046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endParaRPr lang="en-US" sz="4800" i="1" dirty="0"/>
          </a:p>
          <a:p>
            <a:pPr>
              <a:spcBef>
                <a:spcPts val="1800"/>
              </a:spcBef>
            </a:pPr>
            <a:r>
              <a:rPr lang="en-US" sz="4800" dirty="0"/>
              <a:t>Ongoing/Future Work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	</a:t>
            </a:r>
            <a:endParaRPr lang="en-US" sz="48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CD80E-E253-4D49-A3F2-582625F307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23FBB-BC19-4B32-8D11-573A066A5D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0680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Ongoing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070B-AA20-41E9-8E64-84CA8C09F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Concept-</a:t>
            </a:r>
            <a:r>
              <a:rPr lang="en-US" dirty="0" err="1"/>
              <a:t>ification</a:t>
            </a:r>
            <a:endParaRPr lang="en-US" dirty="0"/>
          </a:p>
          <a:p>
            <a:r>
              <a:rPr lang="en-US" dirty="0"/>
              <a:t>Integration with </a:t>
            </a:r>
            <a:r>
              <a:rPr lang="en-US" dirty="0" err="1">
                <a:solidFill>
                  <a:srgbClr val="2C02A2"/>
                </a:solidFill>
                <a:latin typeface="Consolas" panose="020B0609020204030204" pitchFamily="49" charset="0"/>
              </a:rPr>
              <a:t>mdspan</a:t>
            </a:r>
            <a:endParaRPr lang="en-US" dirty="0">
              <a:solidFill>
                <a:srgbClr val="2C02A2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Integration with executors</a:t>
            </a:r>
          </a:p>
          <a:p>
            <a:r>
              <a:rPr lang="en-US" dirty="0"/>
              <a:t>Support for concurrency (execution contexts)</a:t>
            </a:r>
          </a:p>
          <a:p>
            <a:r>
              <a:rPr lang="en-US" dirty="0"/>
              <a:t>Proof-of-concept sets of engines and arithmetic traits that:</a:t>
            </a:r>
          </a:p>
          <a:p>
            <a:pPr lvl="1"/>
            <a:r>
              <a:rPr lang="en-US" dirty="0"/>
              <a:t>Employ expression templates</a:t>
            </a:r>
          </a:p>
          <a:p>
            <a:pPr lvl="1"/>
            <a:r>
              <a:rPr lang="en-US" dirty="0"/>
              <a:t>Demonstrate concurrent/distributed arithmetic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5543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2AB84-A65B-42CB-9B83-6153F014F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z="4800" dirty="0"/>
          </a:p>
          <a:p>
            <a:r>
              <a:rPr lang="en-US" sz="48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1890D-D64D-4EFC-BC05-53E933D2A95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174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0B28-2704-429E-A188-362A2B1FC92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</p:spTree>
    <p:extLst>
      <p:ext uri="{BB962C8B-B14F-4D97-AF65-F5344CB8AC3E}">
        <p14:creationId xmlns:p14="http://schemas.microsoft.com/office/powerpoint/2010/main" val="309304831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endParaRPr lang="en-US" sz="3200" i="1" dirty="0"/>
          </a:p>
          <a:p>
            <a:pPr>
              <a:spcBef>
                <a:spcPts val="1800"/>
              </a:spcBef>
            </a:pPr>
            <a:r>
              <a:rPr lang="en-US" sz="5400" dirty="0"/>
              <a:t>Thank You for Attending!</a:t>
            </a:r>
          </a:p>
          <a:p>
            <a:pPr>
              <a:spcBef>
                <a:spcPts val="1800"/>
              </a:spcBef>
            </a:pPr>
            <a:br>
              <a:rPr lang="en-US" sz="4000" dirty="0"/>
            </a:br>
            <a:br>
              <a:rPr lang="en-US" sz="3200" dirty="0"/>
            </a:br>
            <a:r>
              <a:rPr lang="en-US" sz="2400" dirty="0"/>
              <a:t>	</a:t>
            </a:r>
            <a:endParaRPr lang="en-US" sz="2400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175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9C0BD-AA9D-491F-AFDA-8B2F4BA136B6}"/>
              </a:ext>
            </a:extLst>
          </p:cNvPr>
          <p:cNvSpPr/>
          <p:nvPr/>
        </p:nvSpPr>
        <p:spPr>
          <a:xfrm>
            <a:off x="228598" y="4253195"/>
            <a:ext cx="14401802" cy="2537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lvl="1" defTabSz="914400">
              <a:lnSpc>
                <a:spcPct val="135000"/>
              </a:lnSpc>
            </a:pPr>
            <a:r>
              <a:rPr lang="en-US" sz="2400" dirty="0">
                <a:solidFill>
                  <a:srgbClr val="FFFF00"/>
                </a:solidFill>
              </a:rPr>
              <a:t>Paper:	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wg21.link/p1385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Talk:	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github.com/BobSteagall/CppNow2019</a:t>
            </a:r>
          </a:p>
          <a:p>
            <a:pPr marL="548640" lvl="1" defTabSz="914400">
              <a:lnSpc>
                <a:spcPct val="135000"/>
              </a:lnSpc>
            </a:pPr>
            <a:r>
              <a:rPr lang="en-US" sz="2400" dirty="0">
                <a:solidFill>
                  <a:srgbClr val="FFFF00"/>
                </a:solidFill>
              </a:rPr>
              <a:t>Code:	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github.com/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BobSteagall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/wg21/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linear_algebra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/code</a:t>
            </a:r>
          </a:p>
          <a:p>
            <a:pPr marL="548640" lvl="1" defTabSz="914400">
              <a:lnSpc>
                <a:spcPct val="135000"/>
              </a:lnSpc>
            </a:pPr>
            <a:r>
              <a:rPr lang="en-US" sz="2400" dirty="0">
                <a:solidFill>
                  <a:srgbClr val="FFFF00"/>
                </a:solidFill>
              </a:rPr>
              <a:t>Blogs:	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bobsteagall.com (Bob)</a:t>
            </a:r>
          </a:p>
          <a:p>
            <a:pPr marL="548640" lvl="1" defTabSz="914400">
              <a:lnSpc>
                <a:spcPct val="135000"/>
              </a:lnSpc>
            </a:pPr>
            <a:r>
              <a:rPr lang="en-US" sz="2400" dirty="0">
                <a:solidFill>
                  <a:srgbClr val="FFFF00"/>
                </a:solidFill>
              </a:rPr>
              <a:t>		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hatcat.com (Guy)</a:t>
            </a:r>
          </a:p>
        </p:txBody>
      </p:sp>
    </p:spTree>
    <p:extLst>
      <p:ext uri="{BB962C8B-B14F-4D97-AF65-F5344CB8AC3E}">
        <p14:creationId xmlns:p14="http://schemas.microsoft.com/office/powerpoint/2010/main" val="334058883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2AB84-A65B-42CB-9B83-6153F014F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z="4800" dirty="0"/>
          </a:p>
          <a:p>
            <a:r>
              <a:rPr lang="en-US" sz="4800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1890D-D64D-4EFC-BC05-53E933D2A95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176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0B28-2704-429E-A188-362A2B1FC92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</p:spTree>
    <p:extLst>
      <p:ext uri="{BB962C8B-B14F-4D97-AF65-F5344CB8AC3E}">
        <p14:creationId xmlns:p14="http://schemas.microsoft.com/office/powerpoint/2010/main" val="163675911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070B-AA20-41E9-8E64-84CA8C09F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7834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27FF-B4CD-4370-81D4-9157072B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Mathematical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B01D-FFB9-4956-AA29-624A6F0E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Identity matrix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A square matrix where all elements on the diagonal are equal to one and all other elements are zero.</a:t>
            </a:r>
          </a:p>
          <a:p>
            <a:r>
              <a:rPr lang="en-US" b="1" dirty="0"/>
              <a:t>Triangular matrix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A matrix where all elements above or below the diagonal are zero</a:t>
            </a:r>
          </a:p>
          <a:p>
            <a:pPr lvl="1"/>
            <a:r>
              <a:rPr lang="en-US" dirty="0"/>
              <a:t>Those with zero elements below the diagonal are called </a:t>
            </a:r>
            <a:r>
              <a:rPr lang="en-US" i="1" dirty="0"/>
              <a:t>upper triangular</a:t>
            </a:r>
          </a:p>
          <a:p>
            <a:pPr lvl="1"/>
            <a:r>
              <a:rPr lang="en-US" dirty="0"/>
              <a:t>Those with zero elements above the diagonal are called </a:t>
            </a:r>
            <a:r>
              <a:rPr lang="en-US" i="1" dirty="0"/>
              <a:t>lower triangular</a:t>
            </a:r>
            <a:r>
              <a:rPr lang="en-US" dirty="0"/>
              <a:t>.</a:t>
            </a:r>
          </a:p>
          <a:p>
            <a:r>
              <a:rPr lang="en-US" b="1" dirty="0"/>
              <a:t>Band matrix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A matrix whose non-zero entries are confined to a diagonal band, lying on the main diagonal and zero or more diagonals on either side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7DCCE-9A5B-4FD2-9430-4FA1E4DA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82864-CCDE-4D3E-997B-1DF41E63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5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01EF-F6CC-43EB-8FFC-E607AA0D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Terms Regarding C++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3131D-333E-4186-8673-43343720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Traits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A (usually) stateless class or class template whose members provide an interface normalized over some set of types or template parameters</a:t>
            </a:r>
          </a:p>
          <a:p>
            <a:pPr lvl="1"/>
            <a:r>
              <a:rPr lang="en-US" dirty="0"/>
              <a:t>Often appear as parameters in class/function templates</a:t>
            </a:r>
          </a:p>
          <a:p>
            <a:r>
              <a:rPr lang="en-US" b="1" dirty="0"/>
              <a:t>Row capacity </a:t>
            </a:r>
            <a:r>
              <a:rPr lang="en-US" dirty="0"/>
              <a:t>/ </a:t>
            </a:r>
            <a:r>
              <a:rPr lang="en-US" b="1" dirty="0"/>
              <a:t>column capacity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The maximum number of rows/columns that a math object could </a:t>
            </a:r>
            <a:r>
              <a:rPr lang="en-US" i="1" dirty="0"/>
              <a:t>possibly</a:t>
            </a:r>
            <a:r>
              <a:rPr lang="en-US" dirty="0"/>
              <a:t> have</a:t>
            </a:r>
          </a:p>
          <a:p>
            <a:r>
              <a:rPr lang="en-US" b="1" dirty="0"/>
              <a:t>Row size</a:t>
            </a:r>
            <a:r>
              <a:rPr lang="en-US" dirty="0"/>
              <a:t> / </a:t>
            </a:r>
            <a:r>
              <a:rPr lang="en-US" b="1" dirty="0"/>
              <a:t>column size</a:t>
            </a:r>
          </a:p>
          <a:p>
            <a:pPr lvl="1"/>
            <a:r>
              <a:rPr lang="en-US" dirty="0"/>
              <a:t>The number of rows/columns that a math object </a:t>
            </a:r>
            <a:r>
              <a:rPr lang="en-US" i="1" dirty="0"/>
              <a:t>actually</a:t>
            </a:r>
            <a:r>
              <a:rPr lang="en-US" dirty="0"/>
              <a:t> has</a:t>
            </a:r>
          </a:p>
          <a:p>
            <a:pPr lvl="1"/>
            <a:r>
              <a:rPr lang="en-US" dirty="0"/>
              <a:t>Must be less than or equal to corresponding row/column capacities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FA717-50B7-477F-91F8-764D914C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FCDA7-06A7-4160-9E8E-BAA13052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4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1E67-EAFE-456D-A364-47A401FA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Terms Regarding C++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BFB8-91BA-4832-9018-5DCC7078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Ins="91440">
            <a:normAutofit/>
          </a:bodyPr>
          <a:lstStyle/>
          <a:p>
            <a:r>
              <a:rPr lang="en-US" b="1" dirty="0"/>
              <a:t>Fixed-size</a:t>
            </a:r>
            <a:endParaRPr lang="en-US" dirty="0"/>
          </a:p>
          <a:p>
            <a:pPr lvl="1"/>
            <a:r>
              <a:rPr lang="en-US" dirty="0"/>
              <a:t>An engine type whose row/column sizes are fixed </a:t>
            </a:r>
            <a:r>
              <a:rPr lang="en-US" i="1" dirty="0"/>
              <a:t>and</a:t>
            </a:r>
            <a:r>
              <a:rPr lang="en-US" dirty="0"/>
              <a:t> known at compile time</a:t>
            </a:r>
          </a:p>
          <a:p>
            <a:r>
              <a:rPr lang="en-US" b="1" dirty="0"/>
              <a:t>Fixed-capacity</a:t>
            </a:r>
            <a:endParaRPr lang="en-US" dirty="0"/>
          </a:p>
          <a:p>
            <a:pPr lvl="1"/>
            <a:r>
              <a:rPr lang="en-US" dirty="0"/>
              <a:t>An engine type whose row/column capacities are fixed </a:t>
            </a:r>
            <a:r>
              <a:rPr lang="en-US" i="1" dirty="0"/>
              <a:t>and</a:t>
            </a:r>
            <a:r>
              <a:rPr lang="en-US" dirty="0"/>
              <a:t> known at compile time</a:t>
            </a:r>
          </a:p>
          <a:p>
            <a:r>
              <a:rPr lang="en-US" b="1" dirty="0"/>
              <a:t>Dynamically re-sizable</a:t>
            </a:r>
            <a:endParaRPr lang="en-US" dirty="0"/>
          </a:p>
          <a:p>
            <a:pPr lvl="1"/>
            <a:r>
              <a:rPr lang="en-US" dirty="0"/>
              <a:t>An engine type whose row/column sizes/capacities are set at run time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A5D80-2671-44D9-B1D5-98620129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C2428-8DE0-479D-8F18-CDD02757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731520" y="3327991"/>
            <a:ext cx="13167360" cy="2567842"/>
          </a:xfrm>
        </p:spPr>
        <p:txBody>
          <a:bodyPr anchor="t"/>
          <a:lstStyle/>
          <a:p>
            <a:r>
              <a:rPr lang="en-US" dirty="0">
                <a:solidFill>
                  <a:srgbClr val="FFFF00"/>
                </a:solidFill>
              </a:rPr>
              <a:t>Linear Algebra for the Standard C++ Library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sz="3200" dirty="0">
                <a:solidFill>
                  <a:srgbClr val="FFFF00"/>
                </a:solidFill>
              </a:rPr>
              <a:t>(A Proposal)</a:t>
            </a:r>
            <a:br>
              <a:rPr lang="en-US" sz="3200" dirty="0">
                <a:solidFill>
                  <a:srgbClr val="FFFF00"/>
                </a:solidFill>
              </a:rPr>
            </a:br>
            <a:br>
              <a:rPr lang="en-US" sz="32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Sponsored by:  The American East Const Association of America</a:t>
            </a:r>
            <a:r>
              <a:rPr lang="en-US" sz="2400" baseline="30000" dirty="0">
                <a:solidFill>
                  <a:srgbClr val="FFFF00"/>
                </a:solidFill>
              </a:rPr>
              <a:t>®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sz="2900" dirty="0"/>
            </a:br>
            <a:endParaRPr lang="en-US" sz="2900" dirty="0"/>
          </a:p>
          <a:p>
            <a:r>
              <a:rPr lang="en-US" sz="2900" dirty="0"/>
              <a:t>Bob Steagall</a:t>
            </a:r>
            <a:br>
              <a:rPr lang="en-US" sz="2900" dirty="0"/>
            </a:br>
            <a:r>
              <a:rPr lang="en-US" sz="2300" dirty="0"/>
              <a:t>C++Now 2019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7135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91"/>
    </mc:Choice>
    <mc:Fallback xmlns="">
      <p:transition spd="slow" advTm="959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1E67-EAFE-456D-A364-47A401FA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Disambiguating Math and C++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BFB8-91BA-4832-9018-5DCC7078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Matrix</a:t>
            </a:r>
            <a:r>
              <a:rPr lang="en-US" dirty="0"/>
              <a:t> is frequently (ab)used by C/C++ programmers to mean a general purpose array with some arbitrary number of indices</a:t>
            </a:r>
          </a:p>
          <a:p>
            <a:r>
              <a:rPr lang="en-US" dirty="0"/>
              <a:t>We use </a:t>
            </a:r>
            <a:r>
              <a:rPr lang="en-US" i="1" dirty="0"/>
              <a:t>matrix</a:t>
            </a:r>
            <a:r>
              <a:rPr lang="en-US" dirty="0"/>
              <a:t> to mean the mathematical object </a:t>
            </a:r>
          </a:p>
          <a:p>
            <a:pPr lvl="1"/>
            <a:r>
              <a:rPr lang="en-US" dirty="0"/>
              <a:t>And </a:t>
            </a:r>
            <a:r>
              <a:rPr lang="en-US" sz="2800" dirty="0">
                <a:solidFill>
                  <a:srgbClr val="2C02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dirty="0"/>
              <a:t> to mean the C++ class template that models a </a:t>
            </a:r>
            <a:r>
              <a:rPr lang="en-US" i="1" dirty="0"/>
              <a:t>matrix</a:t>
            </a:r>
            <a:endParaRPr lang="en-US" dirty="0"/>
          </a:p>
          <a:p>
            <a:r>
              <a:rPr lang="en-US" dirty="0"/>
              <a:t>We use the term </a:t>
            </a:r>
            <a:r>
              <a:rPr lang="en-US" i="1" dirty="0"/>
              <a:t>array</a:t>
            </a:r>
            <a:r>
              <a:rPr lang="en-US" dirty="0"/>
              <a:t> to mean a </a:t>
            </a:r>
          </a:p>
          <a:p>
            <a:pPr lvl="1"/>
            <a:r>
              <a:rPr lang="en-US" dirty="0"/>
              <a:t>Single- or multi-dimensional array in the C++ sense</a:t>
            </a:r>
          </a:p>
          <a:p>
            <a:pPr lvl="1"/>
            <a:r>
              <a:rPr lang="en-US" dirty="0"/>
              <a:t>No invariants pertaining to higher-level or mathematical meaning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A5D80-2671-44D9-B1D5-98620129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C2428-8DE0-479D-8F18-CDD02757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5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1E67-EAFE-456D-A364-47A401FA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Disambiguating Math and C++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BFB8-91BA-4832-9018-5DCC7078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Vector</a:t>
            </a:r>
            <a:r>
              <a:rPr lang="en-US" dirty="0"/>
              <a:t> is frequently (ab)used by C/C++ programmers to mean a dynamically-resizable one-dimensional array</a:t>
            </a:r>
          </a:p>
          <a:p>
            <a:r>
              <a:rPr lang="en-US" dirty="0"/>
              <a:t>We use </a:t>
            </a:r>
            <a:r>
              <a:rPr lang="en-US" i="1" dirty="0"/>
              <a:t>vector</a:t>
            </a:r>
            <a:r>
              <a:rPr lang="en-US" dirty="0"/>
              <a:t> to mean the mathematical object </a:t>
            </a:r>
          </a:p>
          <a:p>
            <a:pPr lvl="1"/>
            <a:r>
              <a:rPr lang="en-US" dirty="0"/>
              <a:t>And </a:t>
            </a:r>
            <a:r>
              <a:rPr lang="en-US" dirty="0">
                <a:solidFill>
                  <a:srgbClr val="2C02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dirty="0"/>
              <a:t> to mean the C++ class template that models a </a:t>
            </a:r>
            <a:r>
              <a:rPr lang="en-US" i="1" dirty="0"/>
              <a:t>vector</a:t>
            </a:r>
            <a:endParaRPr lang="en-US" dirty="0"/>
          </a:p>
          <a:p>
            <a:r>
              <a:rPr lang="en-US" dirty="0"/>
              <a:t>We use the term </a:t>
            </a:r>
            <a:r>
              <a:rPr lang="en-US" i="1" dirty="0"/>
              <a:t>linear array</a:t>
            </a:r>
            <a:r>
              <a:rPr lang="en-US" dirty="0"/>
              <a:t> to mean a </a:t>
            </a:r>
          </a:p>
          <a:p>
            <a:pPr lvl="1"/>
            <a:r>
              <a:rPr lang="en-US" dirty="0"/>
              <a:t>Single-dimensional array in the C++ sense, having</a:t>
            </a:r>
          </a:p>
          <a:p>
            <a:pPr lvl="1"/>
            <a:r>
              <a:rPr lang="en-US" dirty="0"/>
              <a:t>No invariants pertaining to a higher-level or mathematical meaning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A5D80-2671-44D9-B1D5-98620129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C2428-8DE0-479D-8F18-CDD02757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1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1E67-EAFE-456D-A364-47A401FA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Disambiguating Math and C++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BFB8-91BA-4832-9018-5DCC7078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programming, </a:t>
            </a:r>
            <a:r>
              <a:rPr lang="en-US" i="1" dirty="0"/>
              <a:t>dimension</a:t>
            </a:r>
            <a:r>
              <a:rPr lang="en-US" dirty="0"/>
              <a:t> refers to the number of indices required to access an element of an array</a:t>
            </a:r>
          </a:p>
          <a:p>
            <a:r>
              <a:rPr lang="en-US" dirty="0"/>
              <a:t>In linear algebra, a vector space </a:t>
            </a:r>
            <a:r>
              <a:rPr lang="en-US" i="1" dirty="0"/>
              <a:t>V</a:t>
            </a:r>
            <a:r>
              <a:rPr lang="en-US" dirty="0"/>
              <a:t> is </a:t>
            </a:r>
            <a:r>
              <a:rPr lang="en-US" i="1" dirty="0"/>
              <a:t>n-dimensional</a:t>
            </a:r>
            <a:r>
              <a:rPr lang="en-US" dirty="0"/>
              <a:t> if there exists </a:t>
            </a:r>
            <a:r>
              <a:rPr lang="en-US" i="1" dirty="0"/>
              <a:t>n</a:t>
            </a:r>
            <a:r>
              <a:rPr lang="en-US" dirty="0"/>
              <a:t> linearly independent vectors that span </a:t>
            </a:r>
            <a:r>
              <a:rPr lang="en-US" i="1" dirty="0"/>
              <a:t>V</a:t>
            </a:r>
          </a:p>
          <a:p>
            <a:r>
              <a:rPr lang="en-US" dirty="0"/>
              <a:t>We use </a:t>
            </a:r>
            <a:r>
              <a:rPr lang="en-US" i="1" dirty="0"/>
              <a:t>dimension</a:t>
            </a:r>
            <a:r>
              <a:rPr lang="en-US" dirty="0"/>
              <a:t> both ways</a:t>
            </a:r>
          </a:p>
          <a:p>
            <a:pPr lvl="1"/>
            <a:r>
              <a:rPr lang="en-US" dirty="0"/>
              <a:t>A vector describing a point in an electric field is a one-dimensional data structure implemented as a three-dimensional vector</a:t>
            </a:r>
          </a:p>
          <a:p>
            <a:pPr lvl="1"/>
            <a:r>
              <a:rPr lang="en-US" dirty="0"/>
              <a:t>A rotation matrix used by a game engine is two-dimensional data structure composed of three-dimensional row and column vectors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A5D80-2671-44D9-B1D5-98620129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C2428-8DE0-479D-8F18-CDD02757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6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1E67-EAFE-456D-A364-47A401FA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Disambiguating Math and C++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BFB8-91BA-4832-9018-5DCC7078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rank</a:t>
            </a:r>
            <a:r>
              <a:rPr lang="en-US" dirty="0"/>
              <a:t> of a matrix is the dimension of the vector space spanned by its rows/columns</a:t>
            </a:r>
          </a:p>
          <a:p>
            <a:pPr lvl="1"/>
            <a:r>
              <a:rPr lang="en-US" dirty="0"/>
              <a:t>In tensor analysis, rank is often used as a synonym for a tensor’s </a:t>
            </a:r>
            <a:r>
              <a:rPr lang="en-US" i="1" dirty="0"/>
              <a:t>order</a:t>
            </a:r>
            <a:endParaRPr lang="en-US" dirty="0"/>
          </a:p>
          <a:p>
            <a:r>
              <a:rPr lang="en-US" dirty="0"/>
              <a:t>The C++ standard uses the term </a:t>
            </a:r>
            <a:r>
              <a:rPr lang="en-US" i="1" dirty="0"/>
              <a:t>rank</a:t>
            </a:r>
            <a:r>
              <a:rPr lang="en-US" dirty="0"/>
              <a:t> as a synonym for </a:t>
            </a:r>
            <a:r>
              <a:rPr lang="en-US" i="1" dirty="0"/>
              <a:t>dimension</a:t>
            </a:r>
          </a:p>
          <a:p>
            <a:pPr lvl="1"/>
            <a:r>
              <a:rPr lang="en-US" dirty="0"/>
              <a:t>[</a:t>
            </a:r>
            <a:r>
              <a:rPr lang="en-US" i="1" dirty="0" err="1"/>
              <a:t>meta.unary.prop.query</a:t>
            </a:r>
            <a:r>
              <a:rPr lang="en-US" dirty="0"/>
              <a:t>]: rank is the number of dimensions of </a:t>
            </a:r>
            <a:r>
              <a:rPr lang="en-US" dirty="0">
                <a:solidFill>
                  <a:srgbClr val="2C02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, if </a:t>
            </a:r>
            <a:r>
              <a:rPr lang="en-US" dirty="0">
                <a:solidFill>
                  <a:srgbClr val="2C02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names an array, otherwise it is zero</a:t>
            </a:r>
          </a:p>
          <a:p>
            <a:r>
              <a:rPr lang="en-US" dirty="0"/>
              <a:t>We avoid using </a:t>
            </a:r>
            <a:r>
              <a:rPr lang="en-US" i="1" dirty="0"/>
              <a:t>rank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A5D80-2671-44D9-B1D5-98620129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C2428-8DE0-479D-8F18-CDD02757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7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endParaRPr lang="en-US" sz="4800" i="1" dirty="0"/>
          </a:p>
          <a:p>
            <a:pPr>
              <a:spcBef>
                <a:spcPts val="1800"/>
              </a:spcBef>
            </a:pPr>
            <a:r>
              <a:rPr lang="en-US" sz="4800" dirty="0"/>
              <a:t>Design Aspects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	</a:t>
            </a:r>
            <a:endParaRPr lang="en-US" sz="48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CD80E-E253-4D49-A3F2-582625F307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23FBB-BC19-4B32-8D11-573A066A5D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51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Aspects –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070B-AA20-41E9-8E64-84CA8C09F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Location</a:t>
            </a:r>
          </a:p>
          <a:p>
            <a:pPr lvl="1"/>
            <a:r>
              <a:rPr lang="en-US" dirty="0"/>
              <a:t>In an external buffer allocated from the global heap or custom allocator</a:t>
            </a:r>
          </a:p>
          <a:p>
            <a:pPr lvl="1"/>
            <a:r>
              <a:rPr lang="en-US" dirty="0"/>
              <a:t>In an internal buffer that is a member of the math object itself</a:t>
            </a:r>
          </a:p>
          <a:p>
            <a:pPr lvl="1"/>
            <a:r>
              <a:rPr lang="en-US" dirty="0"/>
              <a:t>Collectively in a set of buffers distributed across multiple processes/machines</a:t>
            </a:r>
          </a:p>
          <a:p>
            <a:r>
              <a:rPr lang="en-US" dirty="0"/>
              <a:t>Addressing model</a:t>
            </a:r>
          </a:p>
          <a:p>
            <a:pPr lvl="1"/>
            <a:r>
              <a:rPr lang="en-US" dirty="0"/>
              <a:t>Memory might be addressed via </a:t>
            </a:r>
            <a:r>
              <a:rPr lang="en-US" i="1" dirty="0"/>
              <a:t>fancy pointer</a:t>
            </a:r>
            <a:r>
              <a:rPr lang="en-US" dirty="0"/>
              <a:t> (e.g., shared / distributed /elsewhere)</a:t>
            </a:r>
          </a:p>
          <a:p>
            <a:r>
              <a:rPr lang="en-US" dirty="0"/>
              <a:t>Ownership</a:t>
            </a:r>
          </a:p>
          <a:p>
            <a:pPr lvl="1"/>
            <a:r>
              <a:rPr lang="en-US" dirty="0"/>
              <a:t>A math object might own and manage its memory</a:t>
            </a:r>
          </a:p>
          <a:p>
            <a:pPr lvl="1"/>
            <a:r>
              <a:rPr lang="en-US" dirty="0"/>
              <a:t>A math object might use a const/mutable view to memory managed by another object</a:t>
            </a:r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2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Aspects –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070B-AA20-41E9-8E64-84CA8C09F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Capacity and resizability</a:t>
            </a:r>
          </a:p>
          <a:p>
            <a:pPr lvl="1"/>
            <a:r>
              <a:rPr lang="en-US" dirty="0"/>
              <a:t>In some problem domains, it is useful for a math object to have excess storage capacity, so that resizes do not require reallocations</a:t>
            </a:r>
          </a:p>
          <a:p>
            <a:pPr lvl="1"/>
            <a:r>
              <a:rPr lang="en-US" dirty="0"/>
              <a:t>In other problem domains (like graphics) math objects are small and never resize</a:t>
            </a:r>
          </a:p>
          <a:p>
            <a:r>
              <a:rPr lang="en-US" dirty="0"/>
              <a:t>Element layout</a:t>
            </a:r>
          </a:p>
          <a:p>
            <a:pPr lvl="1"/>
            <a:r>
              <a:rPr lang="en-US" dirty="0"/>
              <a:t>In C/C++, the default is row-major dense rectangular</a:t>
            </a:r>
          </a:p>
          <a:p>
            <a:pPr lvl="1"/>
            <a:r>
              <a:rPr lang="en-US" dirty="0"/>
              <a:t>In Fortran, the default is column-major dense rectangular</a:t>
            </a:r>
          </a:p>
          <a:p>
            <a:pPr lvl="1"/>
            <a:r>
              <a:rPr lang="en-US" dirty="0"/>
              <a:t>Upper/lower triangular; banded</a:t>
            </a:r>
          </a:p>
          <a:p>
            <a:pPr lvl="1"/>
            <a:r>
              <a:rPr lang="en-US" dirty="0"/>
              <a:t>Sparse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4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Aspects –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070B-AA20-41E9-8E64-84CA8C09F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 types</a:t>
            </a:r>
          </a:p>
          <a:p>
            <a:pPr lvl="1"/>
            <a:r>
              <a:rPr lang="en-US" dirty="0"/>
              <a:t>C++ provides only a small set of arithmetic types</a:t>
            </a:r>
          </a:p>
          <a:p>
            <a:pPr lvl="1"/>
            <a:r>
              <a:rPr lang="en-US" dirty="0"/>
              <a:t>Sometimes other types are desirable</a:t>
            </a:r>
          </a:p>
          <a:p>
            <a:pPr lvl="2"/>
            <a:r>
              <a:rPr lang="en-US" dirty="0"/>
              <a:t>Fixed-point, arbitrary precision floating point, elastic precision, complex, etc.</a:t>
            </a:r>
          </a:p>
          <a:p>
            <a:pPr lvl="2"/>
            <a:r>
              <a:rPr lang="en-US" dirty="0"/>
              <a:t>Individual elements may allocate memory – can’t assume trivial element types</a:t>
            </a:r>
          </a:p>
          <a:p>
            <a:r>
              <a:rPr lang="en-US" dirty="0"/>
              <a:t>Expressions with mixed element types</a:t>
            </a:r>
          </a:p>
          <a:p>
            <a:pPr lvl="1"/>
            <a:r>
              <a:rPr lang="en-US" dirty="0"/>
              <a:t>In general, when multiple primitive types are present in a arithmetic expression, the resulting type is the “largest” of all the types</a:t>
            </a:r>
          </a:p>
          <a:p>
            <a:pPr lvl="1"/>
            <a:r>
              <a:rPr lang="en-US" dirty="0"/>
              <a:t>Information should be preserved</a:t>
            </a:r>
          </a:p>
          <a:p>
            <a:pPr lvl="1"/>
            <a:r>
              <a:rPr lang="en-US" dirty="0"/>
              <a:t>The process of determining the resulting element type is </a:t>
            </a:r>
            <a:r>
              <a:rPr lang="en-US" b="1" dirty="0"/>
              <a:t>element promotion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4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Aspects – Arithmetic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070B-AA20-41E9-8E64-84CA8C09F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with mixed engine types</a:t>
            </a:r>
          </a:p>
          <a:p>
            <a:pPr lvl="1"/>
            <a:r>
              <a:rPr lang="en-US" dirty="0"/>
              <a:t>Consider fixed-size matrix multiplied by a dynamically-resizable matrix</a:t>
            </a:r>
          </a:p>
          <a:p>
            <a:pPr lvl="1"/>
            <a:r>
              <a:rPr lang="en-US" dirty="0"/>
              <a:t>The resulting engine should be at least as “general” as the “most general” of all the engine types participating in the expression</a:t>
            </a:r>
          </a:p>
          <a:p>
            <a:pPr lvl="1"/>
            <a:r>
              <a:rPr lang="en-US" dirty="0"/>
              <a:t>Determining the resulting engine type is called </a:t>
            </a:r>
            <a:r>
              <a:rPr lang="en-US" b="1" dirty="0"/>
              <a:t>engine promotion</a:t>
            </a:r>
            <a:endParaRPr lang="en-US" dirty="0"/>
          </a:p>
          <a:p>
            <a:r>
              <a:rPr lang="en-US" dirty="0"/>
              <a:t>Arithmetic expressions</a:t>
            </a:r>
          </a:p>
          <a:p>
            <a:pPr lvl="1"/>
            <a:r>
              <a:rPr lang="en-US" dirty="0"/>
              <a:t>Users may want to optimize specific operations</a:t>
            </a:r>
          </a:p>
          <a:p>
            <a:pPr lvl="2"/>
            <a:r>
              <a:rPr lang="en-US" dirty="0"/>
              <a:t>SIMD-based matrix-matrix and matrix-vector multiplication</a:t>
            </a:r>
          </a:p>
          <a:p>
            <a:pPr lvl="1"/>
            <a:r>
              <a:rPr lang="en-US" dirty="0"/>
              <a:t>Two operands may be associated with different customizations</a:t>
            </a:r>
          </a:p>
          <a:p>
            <a:pPr lvl="1"/>
            <a:r>
              <a:rPr lang="en-US" dirty="0"/>
              <a:t>Determining the customization to employ is </a:t>
            </a:r>
            <a:r>
              <a:rPr lang="en-US" b="1" dirty="0"/>
              <a:t>operation traits promotion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3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endParaRPr lang="en-US" sz="4800" i="1" dirty="0"/>
          </a:p>
          <a:p>
            <a:pPr>
              <a:spcBef>
                <a:spcPts val="1800"/>
              </a:spcBef>
            </a:pPr>
            <a:r>
              <a:rPr lang="en-US" sz="4800" dirty="0"/>
              <a:t>Scope and Requirements </a:t>
            </a:r>
            <a:br>
              <a:rPr lang="en-US" sz="4800" dirty="0"/>
            </a:br>
            <a:r>
              <a:rPr lang="en-US" sz="4800" dirty="0"/>
              <a:t>	</a:t>
            </a:r>
            <a:endParaRPr lang="en-US" sz="48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CD80E-E253-4D49-A3F2-582625F307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23FBB-BC19-4B32-8D11-573A066A5D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6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E1ED-A636-4F61-B694-2ACBFD83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17F179-C55A-4590-9658-6C93BA2B97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3980B-18A8-4C22-9228-825303B969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4400A9-BBA8-410D-A692-C9B4B7C9800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Some background</a:t>
            </a:r>
          </a:p>
          <a:p>
            <a:r>
              <a:rPr lang="en-US" dirty="0"/>
              <a:t>High-level goals</a:t>
            </a:r>
          </a:p>
          <a:p>
            <a:r>
              <a:rPr lang="en-US" dirty="0"/>
              <a:t>Some important definitions</a:t>
            </a:r>
          </a:p>
          <a:p>
            <a:r>
              <a:rPr lang="en-US" dirty="0"/>
              <a:t>Design aspects</a:t>
            </a:r>
          </a:p>
          <a:p>
            <a:r>
              <a:rPr lang="en-US" dirty="0"/>
              <a:t>Scope and 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B3379-03F9-4A98-8DC4-85B19688A27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Interface design</a:t>
            </a:r>
          </a:p>
          <a:p>
            <a:r>
              <a:rPr lang="en-US" dirty="0"/>
              <a:t>How it works</a:t>
            </a:r>
          </a:p>
          <a:p>
            <a:r>
              <a:rPr lang="en-US" dirty="0"/>
              <a:t>Customizing behavior</a:t>
            </a:r>
          </a:p>
          <a:p>
            <a:r>
              <a:rPr lang="en-US" dirty="0"/>
              <a:t>Ongoing /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070B-AA20-41E9-8E64-84CA8C09F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approach for standardizing a set of linear algebra components for C++23 will be one that is </a:t>
            </a:r>
            <a:r>
              <a:rPr lang="en-US" b="1" dirty="0"/>
              <a:t>layered</a:t>
            </a:r>
            <a:r>
              <a:rPr lang="en-US" dirty="0"/>
              <a:t>, </a:t>
            </a:r>
            <a:r>
              <a:rPr lang="en-US" b="1" dirty="0"/>
              <a:t>iterative</a:t>
            </a:r>
            <a:r>
              <a:rPr lang="en-US" dirty="0"/>
              <a:t>, and </a:t>
            </a:r>
            <a:r>
              <a:rPr lang="en-US" b="1" dirty="0"/>
              <a:t>incremental</a:t>
            </a:r>
          </a:p>
          <a:p>
            <a:r>
              <a:rPr lang="en-US" dirty="0"/>
              <a:t>This proposal (P1385) is deliberately one for basic linear algebra only</a:t>
            </a:r>
          </a:p>
          <a:p>
            <a:pPr lvl="1"/>
            <a:r>
              <a:rPr lang="en-US" dirty="0"/>
              <a:t>Describes the minimum set of components and arithmetic operations necessary to provide a reasonable, basic level of functionality</a:t>
            </a:r>
          </a:p>
          <a:p>
            <a:r>
              <a:rPr lang="en-US" dirty="0"/>
              <a:t>Higher-level functionality can be built upon the interfaces described the proposal</a:t>
            </a:r>
          </a:p>
          <a:p>
            <a:pPr lvl="1"/>
            <a:r>
              <a:rPr lang="en-US" b="1" dirty="0"/>
              <a:t>We encourage succession papers to explore this possibility!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3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2C91-7F10-46CA-952E-8DC9138F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Required Functionality – 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2F27-8DBA-4B11-B05B-0098CCE2C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the minimal set of types and functions required to perform basic matrix arithmetic in finite dimensional spaces</a:t>
            </a:r>
          </a:p>
          <a:p>
            <a:pPr lvl="1"/>
            <a:r>
              <a:rPr lang="en-US" dirty="0"/>
              <a:t>Facilities for determining if a type </a:t>
            </a:r>
            <a:r>
              <a:rPr lang="en-US" dirty="0">
                <a:solidFill>
                  <a:srgbClr val="2C02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can be a matrix element</a:t>
            </a:r>
          </a:p>
          <a:p>
            <a:pPr lvl="1"/>
            <a:r>
              <a:rPr lang="en-US" dirty="0"/>
              <a:t>Types that that implement engines</a:t>
            </a:r>
          </a:p>
          <a:p>
            <a:pPr lvl="1"/>
            <a:r>
              <a:rPr lang="en-US" dirty="0"/>
              <a:t>Types that model matrices, row vectors, and column vectors</a:t>
            </a:r>
          </a:p>
          <a:p>
            <a:pPr lvl="1"/>
            <a:r>
              <a:rPr lang="en-US" dirty="0"/>
              <a:t>Support for element transforms</a:t>
            </a:r>
          </a:p>
          <a:p>
            <a:pPr lvl="1"/>
            <a:r>
              <a:rPr lang="en-US" dirty="0"/>
              <a:t>Support for element arithmetic</a:t>
            </a:r>
          </a:p>
          <a:p>
            <a:pPr lvl="1"/>
            <a:r>
              <a:rPr lang="en-US" dirty="0"/>
              <a:t>Support for (possibly mixed-type) matrix arithmetic</a:t>
            </a:r>
          </a:p>
          <a:p>
            <a:r>
              <a:rPr lang="en-US" dirty="0"/>
              <a:t>Make it easy-to-use and extensible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6DD45-D8A0-441F-BD29-244535D2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2F573-36E4-4488-A6AF-3F2C7488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5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2C91-7F10-46CA-952E-8DC9138F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Required Functionality - Concrete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2F27-8DBA-4B11-B05B-0098CCE2C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the mathematical ideas</a:t>
            </a:r>
          </a:p>
          <a:p>
            <a:pPr lvl="1"/>
            <a:r>
              <a:rPr lang="en-US" dirty="0"/>
              <a:t>Traits types to validate element type</a:t>
            </a:r>
          </a:p>
          <a:p>
            <a:pPr lvl="1"/>
            <a:r>
              <a:rPr lang="en-US" dirty="0"/>
              <a:t>Class templates that implement engines</a:t>
            </a:r>
          </a:p>
          <a:p>
            <a:pPr lvl="1"/>
            <a:r>
              <a:rPr lang="en-US" dirty="0"/>
              <a:t>Class templates that represent matrices and vectors</a:t>
            </a:r>
          </a:p>
          <a:p>
            <a:pPr lvl="1"/>
            <a:r>
              <a:rPr lang="en-US" dirty="0"/>
              <a:t>Arithmetic operators for addition, subtraction, and negation of matrices and vectors</a:t>
            </a:r>
          </a:p>
          <a:p>
            <a:pPr lvl="1"/>
            <a:r>
              <a:rPr lang="en-US" dirty="0"/>
              <a:t>Arithmetic operators for scalar multiplication of matrices and vectors</a:t>
            </a:r>
          </a:p>
          <a:p>
            <a:pPr lvl="1"/>
            <a:r>
              <a:rPr lang="en-US" dirty="0"/>
              <a:t>Arithmetic operators for non-scalar multiplication of matrices and vectors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6DD45-D8A0-441F-BD29-244535D2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2F573-36E4-4488-A6AF-3F2C7488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4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2C91-7F10-46CA-952E-8DC9138F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Required Functionality - Concrete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2F27-8DBA-4B11-B05B-0098CCE2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1077"/>
            <a:ext cx="13716000" cy="6675120"/>
          </a:xfrm>
        </p:spPr>
        <p:txBody>
          <a:bodyPr>
            <a:normAutofit/>
          </a:bodyPr>
          <a:lstStyle/>
          <a:p>
            <a:r>
              <a:rPr lang="en-US" dirty="0"/>
              <a:t>Make it flexible</a:t>
            </a:r>
          </a:p>
          <a:p>
            <a:pPr lvl="1"/>
            <a:r>
              <a:rPr lang="en-US" dirty="0"/>
              <a:t>Use traits types to ensure mixed-type arithmetic expressions are supported</a:t>
            </a:r>
          </a:p>
          <a:p>
            <a:r>
              <a:rPr lang="en-US" dirty="0"/>
              <a:t>Make it extensible, with well-defined, (relatively) easy-to-use</a:t>
            </a:r>
          </a:p>
          <a:p>
            <a:pPr lvl="1"/>
            <a:r>
              <a:rPr lang="en-US" dirty="0"/>
              <a:t>Facilities for integrating new element types</a:t>
            </a:r>
          </a:p>
          <a:p>
            <a:pPr lvl="1"/>
            <a:r>
              <a:rPr lang="en-US" dirty="0"/>
              <a:t>Facilities for integrating custom engines</a:t>
            </a:r>
          </a:p>
          <a:p>
            <a:pPr lvl="1"/>
            <a:r>
              <a:rPr lang="en-US" dirty="0"/>
              <a:t>Facilities for integrating custom implementations of arithmetic operations</a:t>
            </a:r>
          </a:p>
          <a:p>
            <a:r>
              <a:rPr lang="en-US" dirty="0"/>
              <a:t>Minimize customization points in/under namespace </a:t>
            </a:r>
            <a:r>
              <a:rPr lang="en-US" dirty="0">
                <a:solidFill>
                  <a:srgbClr val="2C02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</a:p>
          <a:p>
            <a:pPr lvl="1"/>
            <a:r>
              <a:rPr lang="en-US" dirty="0"/>
              <a:t>This design requires only </a:t>
            </a:r>
            <a:r>
              <a:rPr lang="en-US" u="sng" dirty="0"/>
              <a:t>two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6DD45-D8A0-441F-BD29-244535D2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2F573-36E4-4488-A6AF-3F2C7488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8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Considered but Excluded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070B-AA20-41E9-8E64-84CA8C09F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Tensors</a:t>
            </a:r>
          </a:p>
          <a:p>
            <a:pPr lvl="1"/>
            <a:r>
              <a:rPr lang="en-US" dirty="0"/>
              <a:t>Every rank-2 tensor can be represented by a square matrix, but not every square matrix is a tensor</a:t>
            </a:r>
          </a:p>
          <a:p>
            <a:pPr lvl="1"/>
            <a:r>
              <a:rPr lang="en-US" dirty="0"/>
              <a:t>The class invariants and public interface are very different from those of a matrix</a:t>
            </a:r>
          </a:p>
          <a:p>
            <a:pPr lvl="1"/>
            <a:r>
              <a:rPr lang="en-US" dirty="0"/>
              <a:t>Matrices are not Liskov-substitutable for tensors</a:t>
            </a:r>
          </a:p>
          <a:p>
            <a:r>
              <a:rPr lang="en-US" dirty="0"/>
              <a:t>Quaternions</a:t>
            </a:r>
          </a:p>
          <a:p>
            <a:pPr lvl="1"/>
            <a:r>
              <a:rPr lang="en-US" dirty="0"/>
              <a:t>Quaternions model math concepts very different from vectors</a:t>
            </a:r>
          </a:p>
          <a:p>
            <a:pPr lvl="1"/>
            <a:r>
              <a:rPr lang="en-US" dirty="0"/>
              <a:t>Class invariants and public interface are also very different from that of vectors</a:t>
            </a:r>
          </a:p>
          <a:p>
            <a:pPr lvl="1"/>
            <a:r>
              <a:rPr lang="en-US" dirty="0"/>
              <a:t>Vectors are not Liskov-substitutable for quaternions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2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endParaRPr lang="en-US" sz="4800" i="1" dirty="0"/>
          </a:p>
          <a:p>
            <a:pPr>
              <a:spcBef>
                <a:spcPts val="1800"/>
              </a:spcBef>
            </a:pPr>
            <a:r>
              <a:rPr lang="en-US" sz="4800" dirty="0"/>
              <a:t>Interface and Components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	</a:t>
            </a:r>
            <a:endParaRPr lang="en-US" sz="48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CD80E-E253-4D49-A3F2-582625F307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23FBB-BC19-4B32-8D11-573A066A5D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58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Overview – Type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070B-AA20-41E9-8E64-84CA8C09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8720"/>
            <a:ext cx="13716000" cy="6675120"/>
          </a:xfrm>
        </p:spPr>
        <p:txBody>
          <a:bodyPr anchor="t">
            <a:normAutofit fontScale="92500" lnSpcReduction="20000"/>
          </a:bodyPr>
          <a:lstStyle/>
          <a:p>
            <a:r>
              <a:rPr lang="en-US" b="1" dirty="0"/>
              <a:t>Engines</a:t>
            </a:r>
            <a:r>
              <a:rPr lang="en-US" dirty="0"/>
              <a:t> are implementation types that manage resources</a:t>
            </a:r>
          </a:p>
          <a:p>
            <a:pPr lvl="1"/>
            <a:r>
              <a:rPr lang="en-US" dirty="0"/>
              <a:t>Memory management, ownership, and lifetime control</a:t>
            </a:r>
          </a:p>
          <a:p>
            <a:pPr lvl="1"/>
            <a:r>
              <a:rPr lang="en-US" dirty="0"/>
              <a:t>Element access and update</a:t>
            </a:r>
          </a:p>
          <a:p>
            <a:r>
              <a:rPr lang="en-US" b="1" dirty="0"/>
              <a:t>Math objects</a:t>
            </a:r>
            <a:r>
              <a:rPr lang="en-US" dirty="0"/>
              <a:t> (</a:t>
            </a:r>
            <a:r>
              <a:rPr lang="en-US" dirty="0">
                <a:solidFill>
                  <a:srgbClr val="2C02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dirty="0"/>
              <a:t> and </a:t>
            </a:r>
            <a:r>
              <a:rPr lang="en-US" dirty="0">
                <a:solidFill>
                  <a:srgbClr val="2C02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dirty="0"/>
              <a:t>) model mathematical abstractions</a:t>
            </a:r>
          </a:p>
          <a:p>
            <a:pPr lvl="1"/>
            <a:r>
              <a:rPr lang="en-US" dirty="0"/>
              <a:t>Use engines to manage elements</a:t>
            </a:r>
          </a:p>
          <a:p>
            <a:pPr lvl="1"/>
            <a:r>
              <a:rPr lang="en-US" dirty="0"/>
              <a:t>Present a consolidated interface to the arithmetic operators</a:t>
            </a:r>
          </a:p>
          <a:p>
            <a:r>
              <a:rPr lang="en-US" b="1" dirty="0"/>
              <a:t>Operators</a:t>
            </a:r>
            <a:r>
              <a:rPr lang="en-US" dirty="0"/>
              <a:t> provide the desired syntax</a:t>
            </a:r>
          </a:p>
          <a:p>
            <a:pPr lvl="1"/>
            <a:r>
              <a:rPr lang="en-US" dirty="0"/>
              <a:t>Addition, subtract, multiplication, and negation</a:t>
            </a:r>
          </a:p>
          <a:p>
            <a:r>
              <a:rPr lang="en-US" b="1" dirty="0"/>
              <a:t>Traits</a:t>
            </a:r>
            <a:r>
              <a:rPr lang="en-US" dirty="0"/>
              <a:t> types support the engines, math object, and operators</a:t>
            </a:r>
          </a:p>
          <a:p>
            <a:pPr lvl="1"/>
            <a:r>
              <a:rPr lang="en-US" dirty="0"/>
              <a:t>Perform type </a:t>
            </a:r>
            <a:r>
              <a:rPr lang="en-US" u="sng" dirty="0"/>
              <a:t>and</a:t>
            </a:r>
            <a:r>
              <a:rPr lang="en-US" dirty="0"/>
              <a:t> value computations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97A6-6E39-4233-8CC4-A4434F68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Overview – Type Categories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15C02-E1B0-4E6F-BFDD-24CA724FB5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582FE-C70C-4B9F-B916-C568237E80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52CFC5-DA82-4B1F-B036-BA80B524E499}"/>
              </a:ext>
            </a:extLst>
          </p:cNvPr>
          <p:cNvSpPr/>
          <p:nvPr/>
        </p:nvSpPr>
        <p:spPr>
          <a:xfrm>
            <a:off x="5943600" y="1463040"/>
            <a:ext cx="2743200" cy="1097280"/>
          </a:xfrm>
          <a:prstGeom prst="rect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Arithmetic Operators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A957E8-23EE-4E10-9C2A-6A37FC85F72C}"/>
              </a:ext>
            </a:extLst>
          </p:cNvPr>
          <p:cNvSpPr/>
          <p:nvPr/>
        </p:nvSpPr>
        <p:spPr>
          <a:xfrm>
            <a:off x="2011680" y="5486400"/>
            <a:ext cx="2743200" cy="109728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10337F-8E1C-474C-A6B5-A1DAD27EE1E4}"/>
              </a:ext>
            </a:extLst>
          </p:cNvPr>
          <p:cNvSpPr/>
          <p:nvPr/>
        </p:nvSpPr>
        <p:spPr>
          <a:xfrm>
            <a:off x="9875520" y="5486400"/>
            <a:ext cx="2743200" cy="10972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 Objects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BB1163-A9A0-41C0-8084-7DCE776A11DC}"/>
              </a:ext>
            </a:extLst>
          </p:cNvPr>
          <p:cNvSpPr/>
          <p:nvPr/>
        </p:nvSpPr>
        <p:spPr>
          <a:xfrm>
            <a:off x="5943600" y="3657600"/>
            <a:ext cx="2743200" cy="1097280"/>
          </a:xfrm>
          <a:prstGeom prst="rect">
            <a:avLst/>
          </a:prstGeom>
          <a:solidFill>
            <a:srgbClr val="FF99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Traits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2F46BD25-5D32-4EA5-BC8A-CD7A20E219B5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rot="5400000" flipH="1" flipV="1">
            <a:off x="2926080" y="2468880"/>
            <a:ext cx="3474720" cy="2560320"/>
          </a:xfrm>
          <a:prstGeom prst="curvedConnector2">
            <a:avLst/>
          </a:prstGeom>
          <a:ln w="63500">
            <a:solidFill>
              <a:srgbClr val="2C02A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131AA42-0FDA-45B0-B15E-30664C95251C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16200000" flipV="1">
            <a:off x="8229600" y="2468880"/>
            <a:ext cx="3474720" cy="2560320"/>
          </a:xfrm>
          <a:prstGeom prst="curvedConnector2">
            <a:avLst/>
          </a:prstGeom>
          <a:ln w="63500">
            <a:solidFill>
              <a:srgbClr val="2C02A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78947CC-25A6-42E5-B72E-7B4D00A16B1C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7315200" y="2651760"/>
            <a:ext cx="12700" cy="7863840"/>
          </a:xfrm>
          <a:prstGeom prst="curvedConnector3">
            <a:avLst>
              <a:gd name="adj1" fmla="val 10500000"/>
            </a:avLst>
          </a:prstGeom>
          <a:ln w="63500">
            <a:solidFill>
              <a:srgbClr val="2C02A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4800D4-E450-465A-9BCD-D07E30D23D76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315200" y="2560320"/>
            <a:ext cx="0" cy="1097280"/>
          </a:xfrm>
          <a:prstGeom prst="straightConnector1">
            <a:avLst/>
          </a:prstGeom>
          <a:ln w="63500">
            <a:solidFill>
              <a:schemeClr val="accent5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CDC0BB-E2CC-4DF6-AC6E-C2637944D7FD}"/>
              </a:ext>
            </a:extLst>
          </p:cNvPr>
          <p:cNvCxnSpPr>
            <a:cxnSpLocks/>
          </p:cNvCxnSpPr>
          <p:nvPr/>
        </p:nvCxnSpPr>
        <p:spPr>
          <a:xfrm flipH="1" flipV="1">
            <a:off x="8686800" y="4754880"/>
            <a:ext cx="1188720" cy="731520"/>
          </a:xfrm>
          <a:prstGeom prst="straightConnector1">
            <a:avLst/>
          </a:prstGeom>
          <a:ln w="63500">
            <a:solidFill>
              <a:schemeClr val="accent5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5B7297-2E96-4208-AEA7-EA8642C1D6B7}"/>
              </a:ext>
            </a:extLst>
          </p:cNvPr>
          <p:cNvCxnSpPr>
            <a:cxnSpLocks/>
          </p:cNvCxnSpPr>
          <p:nvPr/>
        </p:nvCxnSpPr>
        <p:spPr>
          <a:xfrm flipH="1">
            <a:off x="4754880" y="4754880"/>
            <a:ext cx="1188720" cy="731520"/>
          </a:xfrm>
          <a:prstGeom prst="straightConnector1">
            <a:avLst/>
          </a:prstGeom>
          <a:ln w="63500">
            <a:solidFill>
              <a:schemeClr val="accent5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194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Overview – Traits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070B-AA20-41E9-8E64-84CA8C09F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b="1" dirty="0"/>
              <a:t>Numeric traits</a:t>
            </a:r>
          </a:p>
          <a:p>
            <a:pPr lvl="1"/>
            <a:r>
              <a:rPr lang="en-US" dirty="0"/>
              <a:t>Specify and test the properties of numeric types</a:t>
            </a:r>
          </a:p>
          <a:p>
            <a:pPr lvl="1"/>
            <a:r>
              <a:rPr lang="en-US" dirty="0"/>
              <a:t>Customization point permitting partial/full specialization by the user</a:t>
            </a:r>
          </a:p>
          <a:p>
            <a:r>
              <a:rPr lang="en-US" b="1" dirty="0"/>
              <a:t>Element promotion traits</a:t>
            </a:r>
          </a:p>
          <a:p>
            <a:pPr lvl="1"/>
            <a:r>
              <a:rPr lang="en-US" dirty="0"/>
              <a:t>Determine the resulting element type of an </a:t>
            </a:r>
            <a:r>
              <a:rPr lang="en-US" i="1" dirty="0"/>
              <a:t>element</a:t>
            </a:r>
            <a:r>
              <a:rPr lang="en-US" dirty="0"/>
              <a:t> arithmetic operation</a:t>
            </a:r>
          </a:p>
          <a:p>
            <a:r>
              <a:rPr lang="en-US" b="1" dirty="0"/>
              <a:t>Engine promotion traits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Determine the resulting engine type of a </a:t>
            </a:r>
            <a:r>
              <a:rPr lang="en-US" i="1" dirty="0"/>
              <a:t>matrix</a:t>
            </a:r>
            <a:r>
              <a:rPr lang="en-US" dirty="0"/>
              <a:t> arithmetic operation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3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Overview – Traits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070B-AA20-41E9-8E64-84CA8C09F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b="1" dirty="0"/>
              <a:t>Arithmetic traits</a:t>
            </a:r>
          </a:p>
          <a:p>
            <a:pPr lvl="1"/>
            <a:r>
              <a:rPr lang="en-US" dirty="0"/>
              <a:t>Determine the resulting </a:t>
            </a:r>
            <a:r>
              <a:rPr lang="en-US" b="1" dirty="0"/>
              <a:t>type</a:t>
            </a:r>
            <a:r>
              <a:rPr lang="en-US" dirty="0"/>
              <a:t> and </a:t>
            </a:r>
            <a:r>
              <a:rPr lang="en-US" b="1" dirty="0"/>
              <a:t>value</a:t>
            </a:r>
            <a:r>
              <a:rPr lang="en-US" dirty="0"/>
              <a:t> of an arithmetic operation</a:t>
            </a:r>
          </a:p>
          <a:p>
            <a:r>
              <a:rPr lang="en-US" b="1" dirty="0"/>
              <a:t>Operation traits</a:t>
            </a:r>
          </a:p>
          <a:p>
            <a:pPr lvl="1"/>
            <a:r>
              <a:rPr lang="en-US" dirty="0"/>
              <a:t>A “container” for element promotion, engine promotion, and arithmetic traits</a:t>
            </a:r>
          </a:p>
          <a:p>
            <a:pPr lvl="1"/>
            <a:r>
              <a:rPr lang="en-US" dirty="0"/>
              <a:t>Template parameter to </a:t>
            </a:r>
            <a:r>
              <a:rPr lang="en-US" dirty="0">
                <a:solidFill>
                  <a:srgbClr val="2C02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dirty="0"/>
              <a:t> and </a:t>
            </a:r>
            <a:r>
              <a:rPr lang="en-US" dirty="0">
                <a:solidFill>
                  <a:srgbClr val="2C02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</a:p>
          <a:p>
            <a:r>
              <a:rPr lang="en-US" b="1" dirty="0"/>
              <a:t>Operation selector traits</a:t>
            </a:r>
          </a:p>
          <a:p>
            <a:pPr lvl="1"/>
            <a:r>
              <a:rPr lang="en-US" dirty="0"/>
              <a:t>Used by operators to select the result’s operation traits type</a:t>
            </a:r>
          </a:p>
          <a:p>
            <a:pPr lvl="1"/>
            <a:r>
              <a:rPr lang="en-US" dirty="0"/>
              <a:t>Customization point, permitting partial/full specialization by the user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9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3837-106E-49A0-AD7B-4ED628CA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4B5D0-A559-4FA3-837E-B49412B3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of P1385 </a:t>
            </a:r>
          </a:p>
          <a:p>
            <a:pPr lvl="1"/>
            <a:r>
              <a:rPr lang="en-US" i="1" dirty="0"/>
              <a:t>A proposal to add linear algebra support to the C++ standard library</a:t>
            </a:r>
          </a:p>
          <a:p>
            <a:pPr lvl="1"/>
            <a:r>
              <a:rPr lang="en-US" dirty="0">
                <a:hlinkClick r:id="rId2"/>
              </a:rPr>
              <a:t>http://wg21.link/P1385</a:t>
            </a:r>
            <a:endParaRPr lang="en-US" dirty="0"/>
          </a:p>
          <a:p>
            <a:r>
              <a:rPr lang="en-US" dirty="0"/>
              <a:t>Co-author Guy Davidson</a:t>
            </a:r>
          </a:p>
          <a:p>
            <a:r>
              <a:rPr lang="en-US" dirty="0"/>
              <a:t>SG14 Linear Algebra Study Group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1B779-EC56-40B7-BE7A-0ABCA896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ED903-7A68-47BC-AE6D-9C562D48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Overview – Traits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070B-AA20-41E9-8E64-84CA8C09F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Implementation-specific private traits types (many)</a:t>
            </a:r>
          </a:p>
          <a:p>
            <a:r>
              <a:rPr lang="en-US" dirty="0"/>
              <a:t>Employ the usual host of fundamental metaprogramming tools</a:t>
            </a:r>
          </a:p>
          <a:p>
            <a:pPr lvl="1"/>
            <a:r>
              <a:rPr lang="en-US" dirty="0"/>
              <a:t>Traits types</a:t>
            </a:r>
          </a:p>
          <a:p>
            <a:pPr lvl="1"/>
            <a:r>
              <a:rPr lang="en-US" dirty="0"/>
              <a:t>Partial specialization</a:t>
            </a:r>
          </a:p>
          <a:p>
            <a:pPr lvl="1"/>
            <a:r>
              <a:rPr lang="en-US" dirty="0"/>
              <a:t>Variable templates</a:t>
            </a:r>
          </a:p>
          <a:p>
            <a:pPr lvl="1"/>
            <a:r>
              <a:rPr lang="en-US" dirty="0"/>
              <a:t>Type detection idiom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0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6D19D-7E5D-4BD9-AE54-A3897579B7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z="4800" dirty="0"/>
          </a:p>
          <a:p>
            <a:r>
              <a:rPr lang="en-US" sz="4800" dirty="0"/>
              <a:t>Code Overview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20732-ACF5-4F62-A85F-38DBBD2871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712B-7E36-4F00-917D-8EAE01DC88C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</p:spTree>
    <p:extLst>
      <p:ext uri="{BB962C8B-B14F-4D97-AF65-F5344CB8AC3E}">
        <p14:creationId xmlns:p14="http://schemas.microsoft.com/office/powerpoint/2010/main" val="4056031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F8165-2CF3-4863-8D36-7E2A5656C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AEDA4-A506-4FCA-909A-3D9B078D9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806B43-78C7-4FEA-8BCD-D170CD3D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Declarations – Numeric/Element Traits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64A9F-7F5D-459F-A6D9-E6E4CBF91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namespace std::math {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...</a:t>
            </a:r>
            <a:endParaRPr lang="en-US" dirty="0">
              <a:solidFill>
                <a:srgbClr val="007000"/>
              </a:solidFill>
              <a:ea typeface="Calibri" panose="020F0502020204030204" pitchFamily="34" charset="0"/>
            </a:endParaRPr>
          </a:p>
          <a:p>
            <a:endParaRPr lang="en-US" dirty="0">
              <a:solidFill>
                <a:srgbClr val="007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//- A traits type that supplies important information about a numerical type.  Note that </a:t>
            </a: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  </a:t>
            </a:r>
            <a:r>
              <a:rPr lang="en-US" b="1" dirty="0">
                <a:solidFill>
                  <a:srgbClr val="007000"/>
                </a:solidFill>
                <a:ea typeface="Calibri" panose="020F0502020204030204" pitchFamily="34" charset="0"/>
              </a:rPr>
              <a:t>this traits class is a customization point</a:t>
            </a: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.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T&gt;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number_traits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//- Predicate traits for matrix element type inquiries.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T&gt;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is_complex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T&gt;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is_field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T&gt;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is_ring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T&gt;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is_nc_ring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T&gt;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is_matrix_element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/>
              <a:t>...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244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F8165-2CF3-4863-8D36-7E2A5656C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AEDA4-A506-4FCA-909A-3D9B078D9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806B43-78C7-4FEA-8BCD-D170CD3D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Declarations – Engine Tags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64A9F-7F5D-459F-A6D9-E6E4CBF91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namespace std::math {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...</a:t>
            </a:r>
            <a:endParaRPr lang="en-US" dirty="0">
              <a:solidFill>
                <a:srgbClr val="007000"/>
              </a:solidFill>
              <a:ea typeface="Calibri" panose="020F0502020204030204" pitchFamily="34" charset="0"/>
            </a:endParaRPr>
          </a:p>
          <a:p>
            <a:endParaRPr lang="en-US" dirty="0">
              <a:solidFill>
                <a:srgbClr val="007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//- Some type tags for specifying how engines should behave.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scalar_engine_tag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 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integral_constant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const_vector_engine_tag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integral_constant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mutable_vector_engine_tag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integral_constant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resizable_vector_engine_tag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integral_constant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const_matrix_engine_tag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integral_constant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mutable_matrix_engine_tag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integral_constant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resizable_matrix_engine_tag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integral_constant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00"/>
              </a:solidFill>
              <a:ea typeface="Calibri" panose="020F0502020204030204" pitchFamily="34" charset="0"/>
            </a:endParaRPr>
          </a:p>
          <a:p>
            <a:endParaRPr lang="en-US" dirty="0">
              <a:solidFill>
                <a:srgbClr val="007000"/>
              </a:solidFill>
              <a:ea typeface="Calibri" panose="020F0502020204030204" pitchFamily="34" charset="0"/>
            </a:endParaRPr>
          </a:p>
          <a:p>
            <a:endParaRPr lang="en-US" dirty="0">
              <a:solidFill>
                <a:srgbClr val="007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10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F8165-2CF3-4863-8D36-7E2A5656C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AEDA4-A506-4FCA-909A-3D9B078D9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806B43-78C7-4FEA-8BCD-D170CD3D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Declarations – Engines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64A9F-7F5D-459F-A6D9-E6E4CBF91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namespace std::math {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...</a:t>
            </a:r>
            <a:endParaRPr lang="en-US" dirty="0">
              <a:solidFill>
                <a:srgbClr val="007000"/>
              </a:solidFill>
              <a:ea typeface="Calibri" panose="020F0502020204030204" pitchFamily="34" charset="0"/>
            </a:endParaRPr>
          </a:p>
          <a:p>
            <a:endParaRPr lang="en-US" dirty="0">
              <a:solidFill>
                <a:srgbClr val="007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//- Owning engines with dynamically-allocated external storage.</a:t>
            </a: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AT&gt; 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dr_vector_engine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AT&gt; 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0">
              <a:buClr>
                <a:srgbClr val="0061A3"/>
              </a:buClr>
            </a:pPr>
            <a:endParaRPr lang="en-US" dirty="0">
              <a:solidFill>
                <a:srgbClr val="007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//- Owning engines with fixed-size internal storage.</a:t>
            </a: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N&gt;        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fs_vector_engine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R,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endParaRPr lang="en-US" dirty="0">
              <a:solidFill>
                <a:srgbClr val="007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//- Non-owning view-style engine.</a:t>
            </a: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ET&gt;  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matrix_column_view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ET&gt;  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matrix_row_view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ET&gt;  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matrix_transpose_view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endParaRPr lang="en-US" b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0039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F8165-2CF3-4863-8D36-7E2A5656C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AEDA4-A506-4FCA-909A-3D9B078D9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806B43-78C7-4FEA-8BCD-D170CD3D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Declarations – Operation Traits and Math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64A9F-7F5D-459F-A6D9-E6E4CBF91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namespace std::math {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...</a:t>
            </a:r>
            <a:endParaRPr lang="en-US" dirty="0">
              <a:solidFill>
                <a:srgbClr val="007000"/>
              </a:solidFill>
              <a:ea typeface="Calibri" panose="020F0502020204030204" pitchFamily="34" charset="0"/>
            </a:endParaRPr>
          </a:p>
          <a:p>
            <a:endParaRPr lang="en-US" dirty="0">
              <a:solidFill>
                <a:srgbClr val="007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//- The default element promotion, engine promotion, and arithmetic operation traits for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  the four basic arithmetic operations, rolled up under a consolidated traits type.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//- Primary mathematical object types.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OT=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vector;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OT=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matrix;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893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F8165-2CF3-4863-8D36-7E2A5656C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AEDA4-A506-4FCA-909A-3D9B078D9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806B43-78C7-4FEA-8BCD-D170CD3D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Declarations – Element and Engine Promotion Traits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64A9F-7F5D-459F-A6D9-E6E4CBF91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namespace std::math {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...</a:t>
            </a:r>
            <a:endParaRPr lang="en-US" dirty="0">
              <a:solidFill>
                <a:srgbClr val="007000"/>
              </a:solidFill>
              <a:ea typeface="Calibri" panose="020F0502020204030204" pitchFamily="34" charset="0"/>
            </a:endParaRPr>
          </a:p>
          <a:p>
            <a:endParaRPr lang="en-US" dirty="0">
              <a:solidFill>
                <a:srgbClr val="007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//- Math object </a:t>
            </a:r>
            <a:r>
              <a:rPr lang="en-US" b="1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element</a:t>
            </a: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promotion traits, per arithmetical operation.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T1&gt;          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matrix_negation_element_traits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T2&gt;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matrix_addition_element_traits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T2&gt;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matrix_subtraction_element_traits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T2&gt;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matrix_multiplication_element_traits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//- Math object </a:t>
            </a:r>
            <a:r>
              <a:rPr lang="en-US" b="1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engine</a:t>
            </a: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promotion traits, per arithmetical operation.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ET1&gt;           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matrix_negation_engine_traits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ET2&gt;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matrix_addition_engine_traits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ET2&gt;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matrix_subtraction_engine_traits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ET2&gt;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matrix_multiplication_engine_traits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2272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F8165-2CF3-4863-8D36-7E2A5656C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AEDA4-A506-4FCA-909A-3D9B078D9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806B43-78C7-4FEA-8BCD-D170CD3D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Declarations – Arithmetic and Operation Traits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64A9F-7F5D-459F-A6D9-E6E4CBF91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namespace std::math {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...</a:t>
            </a:r>
            <a:endParaRPr lang="en-US" dirty="0">
              <a:solidFill>
                <a:srgbClr val="007000"/>
              </a:solidFill>
              <a:ea typeface="Calibri" panose="020F0502020204030204" pitchFamily="34" charset="0"/>
            </a:endParaRPr>
          </a:p>
          <a:p>
            <a:endParaRPr lang="en-US" dirty="0">
              <a:solidFill>
                <a:srgbClr val="007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//- Math object arithmetic traits.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OP1&gt;           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matrix_negation_traits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OP1,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OP2&gt;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matrix_addition_traits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OP1,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OP2&gt;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matrix_subtraction_traits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OP1,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OP2&gt;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matrix_multiplication_traits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//- A traits type that chooses between two operation traits types in the binary arithmetic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  operators and free functions that act like binary operators (e.g., </a:t>
            </a:r>
            <a:r>
              <a:rPr lang="en-US" dirty="0" err="1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outer_product</a:t>
            </a: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()).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  </a:t>
            </a:r>
            <a:r>
              <a:rPr lang="en-US" b="1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Note that this traits class is a customization point</a:t>
            </a: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T2&gt;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matrix_operation_traits_selector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603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3E9D0-CACE-421D-B8C8-C5D6E23D7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E2268-341F-4C82-A545-5544052898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CF5336-B41D-456E-A97F-3529C42C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Operators – Addition, Subtraction, Negation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E538-984C-4DDF-8D15-2ED50A042A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namespace std::math {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...</a:t>
            </a:r>
            <a:endParaRPr lang="en-US" dirty="0">
              <a:solidFill>
                <a:srgbClr val="007000"/>
              </a:solidFill>
              <a:ea typeface="Calibri" panose="020F0502020204030204" pitchFamily="34" charset="0"/>
            </a:endParaRPr>
          </a:p>
          <a:p>
            <a:endParaRPr lang="en-US" dirty="0">
              <a:solidFill>
                <a:srgbClr val="007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//- Addition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</a:t>
            </a:r>
            <a:endParaRPr lang="en-US" b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OT2&gt;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inline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auto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+(vector&lt;ET1, OT1&gt;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&amp; v1, vector&lt;ET2, OT2&gt;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&amp; v2);</a:t>
            </a:r>
            <a:endParaRPr lang="en-US" dirty="0">
              <a:ea typeface="Calibri" panose="020F0502020204030204" pitchFamily="34" charset="0"/>
            </a:endParaRPr>
          </a:p>
          <a:p>
            <a:endParaRPr lang="en-US" b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OT2&gt;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inline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auto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+(matrix&lt;ET1, OT1&gt;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&amp; m1, matrix&lt;ET2, OT2&gt;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&amp; m2);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...</a:t>
            </a: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743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3E9D0-CACE-421D-B8C8-C5D6E23D7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E2268-341F-4C82-A545-5544052898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CF5336-B41D-456E-A97F-3529C42C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Operators – Addition, Subtraction, Negation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E538-984C-4DDF-8D15-2ED50A042A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namespace std::math {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...</a:t>
            </a:r>
            <a:endParaRPr lang="en-US" dirty="0">
              <a:solidFill>
                <a:srgbClr val="007000"/>
              </a:solidFill>
              <a:ea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//- Subtraction</a:t>
            </a:r>
            <a:endParaRPr lang="en-US" dirty="0"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</a:t>
            </a:r>
            <a:endParaRPr lang="en-US" b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OT2&gt;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inline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auto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-(vector&lt;ET1, OT1&gt;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&amp; v1, vector&lt;ET2, OT2&gt;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&amp; v2);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endParaRPr lang="en-US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OT2&gt;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inline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auto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-(matrix&lt;ET1, OT1&gt;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&amp; m1, matrix&lt;ET2, OT2&gt;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&amp; m2);</a:t>
            </a:r>
          </a:p>
          <a:p>
            <a:pPr lvl="0">
              <a:buClr>
                <a:srgbClr val="0061A3"/>
              </a:buClr>
            </a:pPr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...</a:t>
            </a: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615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endParaRPr lang="en-US" sz="4800" i="1" dirty="0"/>
          </a:p>
          <a:p>
            <a:pPr>
              <a:spcBef>
                <a:spcPts val="1800"/>
              </a:spcBef>
            </a:pPr>
            <a:r>
              <a:rPr lang="en-US" sz="4800" dirty="0"/>
              <a:t>Some Background</a:t>
            </a:r>
          </a:p>
          <a:p>
            <a:pPr>
              <a:spcBef>
                <a:spcPts val="1800"/>
              </a:spcBef>
            </a:pP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	</a:t>
            </a:r>
            <a:endParaRPr lang="en-US" sz="4800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92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3E9D0-CACE-421D-B8C8-C5D6E23D7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E2268-341F-4C82-A545-5544052898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CF5336-B41D-456E-A97F-3529C42C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Operators – Addition, Subtraction, Negation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E538-984C-4DDF-8D15-2ED50A042A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namespace std::math {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...</a:t>
            </a:r>
            <a:endParaRPr lang="en-US" dirty="0">
              <a:solidFill>
                <a:srgbClr val="007000"/>
              </a:solidFill>
              <a:ea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//- Negation</a:t>
            </a:r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</a:t>
            </a:r>
            <a:endParaRPr lang="en-US" b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OT1&gt;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inline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auto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-(vector&lt;ET1, OT1&gt;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&amp; v1);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endParaRPr lang="en-US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OT2&gt;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inline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auto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-(matrix&lt;ET1, OT1&gt;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&amp; m1);</a:t>
            </a:r>
          </a:p>
          <a:p>
            <a:pPr lvl="0">
              <a:buClr>
                <a:srgbClr val="0061A3"/>
              </a:buClr>
            </a:pPr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...</a:t>
            </a: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5270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3E9D0-CACE-421D-B8C8-C5D6E23D7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E2268-341F-4C82-A545-5544052898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CF5336-B41D-456E-A97F-3529C42C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Operators – Scalar/Math Type Multiplication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E538-984C-4DDF-8D15-2ED50A042A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namespace std::math {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...</a:t>
            </a:r>
            <a:endParaRPr lang="en-US" dirty="0">
              <a:solidFill>
                <a:srgbClr val="007000"/>
              </a:solidFill>
              <a:ea typeface="Calibri" panose="020F0502020204030204" pitchFamily="34" charset="0"/>
            </a:endParaRPr>
          </a:p>
          <a:p>
            <a:endParaRPr lang="en-US" dirty="0">
              <a:solidFill>
                <a:srgbClr val="007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//- Vector*Scalar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S2&gt;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inline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auto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*(vector&lt;ET1, OT1&gt;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 v1, S2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 s2);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OT2&gt;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inline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auto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*(S1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 s1, vector&lt;ET2, OT2&gt;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 v2);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//- Matrix*Scalar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S2&gt;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inline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auto  o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*(matrix&lt;ET1, OT1&gt;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 m1, S2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 s2);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OT2&gt;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inline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auto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*(S1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 s1, matrix&lt;ET2, OT2&gt;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 m2);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3660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3E9D0-CACE-421D-B8C8-C5D6E23D7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E2268-341F-4C82-A545-5544052898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CF5336-B41D-456E-A97F-3529C42C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Operators – Math Type / Math Type Multiplication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E538-984C-4DDF-8D15-2ED50A042A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namespace std::math {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...</a:t>
            </a:r>
            <a:endParaRPr lang="en-US" dirty="0">
              <a:solidFill>
                <a:srgbClr val="007000"/>
              </a:solidFill>
              <a:ea typeface="Calibri" panose="020F0502020204030204" pitchFamily="34" charset="0"/>
            </a:endParaRPr>
          </a:p>
          <a:p>
            <a:endParaRPr lang="en-US" dirty="0">
              <a:solidFill>
                <a:srgbClr val="007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//- Vector*Matrix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OT2&gt;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inline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auto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*(vector&lt;ET1, OT1&gt;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&amp; v1, matrix&lt;ET2, OT2&gt;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&amp; m2);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//- Matrix*Vector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OT2&gt;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inline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auto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*(matrix&lt;ET1, OT1&gt;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&amp; m1, vector&lt;ET2, OT2&gt;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&amp; v2);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}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  <a:endParaRPr lang="en-US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032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3E9D0-CACE-421D-B8C8-C5D6E23D7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E2268-341F-4C82-A545-5544052898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CF5336-B41D-456E-A97F-3529C42C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Operators – Math Type / Math Type Multiplication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E538-984C-4DDF-8D15-2ED50A042A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namespace std::math {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...</a:t>
            </a:r>
            <a:endParaRPr lang="en-US" dirty="0">
              <a:solidFill>
                <a:srgbClr val="007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//- Vector*Vector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OT2&gt; 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inline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auto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*(vector&lt;ET1, OT1&gt;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&amp; v1, vector&lt;ET2, OT2&gt;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&amp; v2);</a:t>
            </a:r>
            <a:endParaRPr lang="en-US" dirty="0">
              <a:ea typeface="Calibri" panose="020F0502020204030204" pitchFamily="34" charset="0"/>
            </a:endParaRPr>
          </a:p>
          <a:p>
            <a:endParaRPr lang="en-US" dirty="0">
              <a:solidFill>
                <a:srgbClr val="007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//- Matrix*Matrix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OT1,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OT2&gt;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inline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auto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*(matrix&lt;ET1, OT1&gt;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&amp; m1, matrix&lt;ET2, OT2&gt;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&amp; m2);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}</a:t>
            </a:r>
            <a:endParaRPr lang="en-US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7987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3E9D0-CACE-421D-B8C8-C5D6E23D7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E2268-341F-4C82-A545-5544052898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CF5336-B41D-456E-A97F-3529C42C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Convenience Aliases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E538-984C-4DDF-8D15-2ED50A042A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namespace std::math {</a:t>
            </a:r>
          </a:p>
          <a:p>
            <a:endParaRPr lang="en-US" dirty="0">
              <a:solidFill>
                <a:srgbClr val="007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//- Aliases for vector and matrix objects based on dynamically-resizable engines.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= allocator&lt;T&gt;&gt;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dyn_vector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vector&lt;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dr_vector_engine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&lt;T, A&gt;,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matrix_operation_traits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= allocator&lt;T&gt;&gt;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dyn_matrix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matrix&lt;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&lt;T, A&gt;,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matrix_operation_traits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//- Aliases for vector and matrix objects based on fixed-size engines.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N&gt;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fs_vector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vector&lt;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fs_vector_engine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&lt;T, N&gt;,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matrix_operation_traits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R,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fs_matrix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matrix&lt;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&lt;T, R, C&gt;,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matrix_operation_traits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348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6D19D-7E5D-4BD9-AE54-A3897579B7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z="4800" dirty="0"/>
          </a:p>
          <a:p>
            <a:r>
              <a:rPr lang="en-US" sz="4800" dirty="0"/>
              <a:t>Numeric Traits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20732-ACF5-4F62-A85F-38DBBD2871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712B-7E36-4F00-917D-8EAE01DC88C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</p:spTree>
    <p:extLst>
      <p:ext uri="{BB962C8B-B14F-4D97-AF65-F5344CB8AC3E}">
        <p14:creationId xmlns:p14="http://schemas.microsoft.com/office/powerpoint/2010/main" val="24188108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Overview – Numeric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070B-AA20-41E9-8E64-84CA8C09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7280"/>
            <a:ext cx="13716000" cy="2049780"/>
          </a:xfrm>
        </p:spPr>
        <p:txBody>
          <a:bodyPr anchor="t">
            <a:normAutofit/>
          </a:bodyPr>
          <a:lstStyle/>
          <a:p>
            <a:r>
              <a:rPr lang="en-US" b="1" dirty="0"/>
              <a:t>Numeric traits</a:t>
            </a:r>
          </a:p>
          <a:p>
            <a:pPr lvl="1"/>
            <a:r>
              <a:rPr lang="en-US" dirty="0"/>
              <a:t>Specify and test the properties of numeric types</a:t>
            </a:r>
          </a:p>
          <a:p>
            <a:pPr lvl="1"/>
            <a:r>
              <a:rPr lang="en-US" dirty="0"/>
              <a:t>Customization point intended to be partially/fully </a:t>
            </a:r>
            <a:r>
              <a:rPr lang="en-US" dirty="0" err="1"/>
              <a:t>specializable</a:t>
            </a:r>
            <a:r>
              <a:rPr lang="en-US" dirty="0"/>
              <a:t> by the user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6CD291-A3D2-45B6-9770-83D32EC295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0860"/>
            <a:ext cx="13716000" cy="4792980"/>
          </a:xfrm>
        </p:spPr>
        <p:txBody>
          <a:bodyPr>
            <a:normAutofit/>
          </a:bodyPr>
          <a:lstStyle/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//- A traits type that supplies important information about a numerical type.  Note that </a:t>
            </a: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  </a:t>
            </a:r>
            <a:r>
              <a:rPr lang="en-US" b="1" dirty="0">
                <a:solidFill>
                  <a:srgbClr val="007000"/>
                </a:solidFill>
                <a:ea typeface="Calibri" panose="020F0502020204030204" pitchFamily="34" charset="0"/>
              </a:rPr>
              <a:t>this traits class is a customization point</a:t>
            </a: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.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 T&gt;  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number_traits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highlight>
                <a:srgbClr val="FFFF00"/>
              </a:highlight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//- Predicate traits for matrix element type inquiries.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T&gt;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is_complex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 T&gt;  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is_field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highlight>
                <a:srgbClr val="FFFF00"/>
              </a:highlight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T&gt;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is_ring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T&gt;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is_nc_ring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endParaRPr lang="en-US" b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 T&gt;  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is_matrix_element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</a:rPr>
              <a:t>;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68735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D69C48-A81E-433D-AF8F-841E3D6C3C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8AC1E-3D7E-475A-AF37-094753A1FB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9DDDB0-3651-4874-B419-406FB1D0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 Traits –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number_traits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EF802-6BBB-4251-8357-9915747D4D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detail {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//- Support types for a possible implementation.</a:t>
            </a:r>
          </a:p>
          <a:p>
            <a:r>
              <a:rPr lang="en-US" dirty="0">
                <a:solidFill>
                  <a:srgbClr val="007000"/>
                </a:solidFill>
              </a:rPr>
              <a:t>//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builtin_number_traits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{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is_field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is_ring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is_nc_ring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};</a:t>
            </a:r>
            <a:endParaRPr lang="en-US" dirty="0">
              <a:ea typeface="Calibri" panose="020F0502020204030204" pitchFamily="34" charset="0"/>
            </a:endParaRPr>
          </a:p>
          <a:p>
            <a:endParaRPr lang="en-US" b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non_number_traits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{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is_field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false_type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is_ring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false_type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is_nc_ring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false_type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};</a:t>
            </a:r>
            <a:endParaRPr lang="en-US" dirty="0">
              <a:ea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670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D69C48-A81E-433D-AF8F-841E3D6C3C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8AC1E-3D7E-475A-AF37-094753A1FB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9DDDB0-3651-4874-B419-406FB1D0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 Traits –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number_traits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EF802-6BBB-4251-8357-9915747D4D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detail {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...</a:t>
            </a:r>
          </a:p>
          <a:p>
            <a:endParaRPr lang="en-US" dirty="0">
              <a:solidFill>
                <a:srgbClr val="007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//- More support for a possible implementation.</a:t>
            </a:r>
          </a:p>
          <a:p>
            <a:r>
              <a:rPr lang="en-US" dirty="0">
                <a:solidFill>
                  <a:srgbClr val="007000"/>
                </a:solidFill>
              </a:rPr>
              <a:t>//</a:t>
            </a: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T&gt;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scalar_number_traits_helper_t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=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conditional_t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is_arithmetic_v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&lt;T&gt;,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builtin_number_traits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non_number_traits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&gt;;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endParaRPr lang="en-US" dirty="0">
              <a:solidFill>
                <a:srgbClr val="007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//- A traits type that supplies important information about a numerical type.</a:t>
            </a:r>
          </a:p>
          <a:p>
            <a:r>
              <a:rPr lang="en-US" dirty="0">
                <a:solidFill>
                  <a:srgbClr val="007000"/>
                </a:solidFill>
              </a:rPr>
              <a:t>//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T&gt;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number_traits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: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detail::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scalar_number_traits_helper_t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&lt;T&gt; {};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T&gt;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number_traits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&lt;complex&lt;T&gt;&gt; :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number_traits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&lt;T&gt; {};</a:t>
            </a:r>
            <a:endParaRPr lang="en-US" dirty="0">
              <a:ea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018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D69C48-A81E-433D-AF8F-841E3D6C3C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8AC1E-3D7E-475A-AF37-094753A1FB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9DDDB0-3651-4874-B419-406FB1D0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Number,  Traits –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is_field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is_matrix_element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EF802-6BBB-4251-8357-9915747D4D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05840"/>
            <a:ext cx="13716000" cy="6858000"/>
          </a:xfrm>
        </p:spPr>
        <p:txBody>
          <a:bodyPr>
            <a:noAutofit/>
          </a:bodyPr>
          <a:lstStyle/>
          <a:p>
            <a:endParaRPr lang="en-US" dirty="0">
              <a:solidFill>
                <a:srgbClr val="007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//- Predicate trait types for fields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is_field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bool_constant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number_traits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&lt;T&gt;::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is_field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::value&gt; {};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T&gt;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bool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is_field_v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is_field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&lt;T&gt;::value;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//- Predicate traits type for matrix elements.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</a:rPr>
              <a:t>//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/>
              <a:t>template</a:t>
            </a:r>
            <a:r>
              <a:rPr lang="en-US" dirty="0"/>
              <a:t>&lt;</a:t>
            </a:r>
            <a:r>
              <a:rPr lang="en-US" b="1" dirty="0"/>
              <a:t>class</a:t>
            </a:r>
            <a:r>
              <a:rPr lang="en-US" dirty="0"/>
              <a:t> T&gt;</a:t>
            </a:r>
          </a:p>
          <a:p>
            <a:r>
              <a:rPr lang="en-US" b="1" dirty="0"/>
              <a:t>struct</a:t>
            </a:r>
            <a:r>
              <a:rPr lang="en-US" dirty="0"/>
              <a:t> </a:t>
            </a:r>
            <a:r>
              <a:rPr lang="en-US" dirty="0" err="1"/>
              <a:t>is_matrix_element</a:t>
            </a:r>
            <a:r>
              <a:rPr lang="en-US" dirty="0"/>
              <a:t> :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bool_constant</a:t>
            </a:r>
            <a:r>
              <a:rPr lang="en-US" dirty="0"/>
              <a:t>&lt;</a:t>
            </a:r>
            <a:r>
              <a:rPr lang="en-US" dirty="0" err="1"/>
              <a:t>is_arithmetic_v</a:t>
            </a:r>
            <a:r>
              <a:rPr lang="en-US" dirty="0"/>
              <a:t>&lt;T&gt; || </a:t>
            </a:r>
            <a:r>
              <a:rPr lang="en-US" dirty="0" err="1"/>
              <a:t>is_field_v</a:t>
            </a:r>
            <a:r>
              <a:rPr lang="en-US" dirty="0"/>
              <a:t>&lt;T&gt;&gt; {};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template</a:t>
            </a:r>
            <a:r>
              <a:rPr lang="en-US" dirty="0"/>
              <a:t>&lt;</a:t>
            </a:r>
            <a:r>
              <a:rPr lang="en-US" b="1" dirty="0"/>
              <a:t>class</a:t>
            </a:r>
            <a:r>
              <a:rPr lang="en-US" dirty="0"/>
              <a:t> T&gt;</a:t>
            </a:r>
          </a:p>
          <a:p>
            <a:r>
              <a:rPr lang="en-US" b="1" dirty="0"/>
              <a:t>constexpr</a:t>
            </a:r>
            <a:r>
              <a:rPr lang="en-US" dirty="0"/>
              <a:t> </a:t>
            </a:r>
            <a:r>
              <a:rPr lang="en-US" b="1" dirty="0"/>
              <a:t>bool</a:t>
            </a:r>
            <a:r>
              <a:rPr lang="en-US" dirty="0"/>
              <a:t>  </a:t>
            </a:r>
            <a:r>
              <a:rPr lang="en-US" dirty="0" err="1"/>
              <a:t>is_matrix_element_v</a:t>
            </a:r>
            <a:r>
              <a:rPr lang="en-US" dirty="0"/>
              <a:t> = </a:t>
            </a:r>
            <a:r>
              <a:rPr lang="en-US" dirty="0" err="1"/>
              <a:t>is_matrix_element</a:t>
            </a:r>
            <a:r>
              <a:rPr lang="en-US" dirty="0"/>
              <a:t>&lt;T&gt;::value;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5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9888-0D0B-474F-AF46-DE514BF4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Linear Algebra?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1CF1-0174-498E-B048-E13E2A34E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Linear algebra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branch of mathematics concerning linear equations and linear functions and their representations through matrices and vector spaces.</a:t>
            </a:r>
          </a:p>
          <a:p>
            <a:r>
              <a:rPr lang="en-US" dirty="0"/>
              <a:t>Central to many areas of mathematics</a:t>
            </a:r>
          </a:p>
          <a:p>
            <a:pPr lvl="1"/>
            <a:r>
              <a:rPr lang="en-US" dirty="0"/>
              <a:t>For example, modern treatments of geometry </a:t>
            </a:r>
          </a:p>
          <a:p>
            <a:r>
              <a:rPr lang="en-US" dirty="0"/>
              <a:t>Useful in science and engineering</a:t>
            </a:r>
          </a:p>
          <a:p>
            <a:pPr lvl="1"/>
            <a:r>
              <a:rPr lang="en-US" dirty="0"/>
              <a:t>Allows modeling many phenomena and computing efficiently with such models</a:t>
            </a:r>
          </a:p>
          <a:p>
            <a:pPr lvl="1"/>
            <a:r>
              <a:rPr lang="en-US" dirty="0"/>
              <a:t>Used in many domains (computer graphics, machine learning, finance, analytics, medical imaging, signal processing, nuclear simulations, etc.)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60653-C4E8-4198-81B8-94123843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9FD1D-0BD9-41D8-A8E5-7F2B3C6A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6D19D-7E5D-4BD9-AE54-A3897579B7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z="4800" dirty="0"/>
          </a:p>
          <a:p>
            <a:r>
              <a:rPr lang="en-US" sz="4800" dirty="0"/>
              <a:t>Engines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20732-ACF5-4F62-A85F-38DBBD2871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712B-7E36-4F00-917D-8EAE01DC88C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</p:spTree>
    <p:extLst>
      <p:ext uri="{BB962C8B-B14F-4D97-AF65-F5344CB8AC3E}">
        <p14:creationId xmlns:p14="http://schemas.microsoft.com/office/powerpoint/2010/main" val="36969370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Overview –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070B-AA20-41E9-8E64-84CA8C09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7280"/>
            <a:ext cx="13716000" cy="1942482"/>
          </a:xfrm>
        </p:spPr>
        <p:txBody>
          <a:bodyPr anchor="t">
            <a:normAutofit/>
          </a:bodyPr>
          <a:lstStyle/>
          <a:p>
            <a:r>
              <a:rPr lang="en-US" b="1" dirty="0"/>
              <a:t>Engines</a:t>
            </a:r>
            <a:r>
              <a:rPr lang="en-US" dirty="0"/>
              <a:t> are implementation types that manage resources</a:t>
            </a:r>
          </a:p>
          <a:p>
            <a:pPr lvl="1"/>
            <a:r>
              <a:rPr lang="en-US" dirty="0"/>
              <a:t>Memory management, ownership, and lifetime control</a:t>
            </a:r>
          </a:p>
          <a:p>
            <a:pPr lvl="1"/>
            <a:r>
              <a:rPr lang="en-US" dirty="0"/>
              <a:t>Element access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B5A8A8-3295-4A36-A4B8-F4A9581E27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39762"/>
            <a:ext cx="13716000" cy="4824077"/>
          </a:xfrm>
        </p:spPr>
        <p:txBody>
          <a:bodyPr>
            <a:noAutofit/>
          </a:bodyPr>
          <a:lstStyle/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//- Owning engines with dynamically-allocated external storage.</a:t>
            </a: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AT&gt; 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dr_vector_engine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AT&gt;    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0">
              <a:buClr>
                <a:srgbClr val="0061A3"/>
              </a:buClr>
            </a:pPr>
            <a:endParaRPr lang="en-US" dirty="0">
              <a:solidFill>
                <a:srgbClr val="007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//- Owning engines with fixed-size internal storage.</a:t>
            </a: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N&gt;        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fs_vector_engine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R,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C&gt;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highlight>
                <a:srgbClr val="FFFF0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endParaRPr lang="en-US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//- Non-owning view-style engine.</a:t>
            </a: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ET&gt;  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matrix_column_view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ET&gt;     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matrix_row_view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ET&gt;     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matrix_transpose_view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highlight>
                <a:srgbClr val="FFFF0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590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 Matrix Engine – Nested Type Aliases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AT&gt;  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static_assert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is_matrix_element_v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&lt;T&gt;);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engine_category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resizable_matrix_engine_tag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= 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value_type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= 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allocator_type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= AT;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reference       = T&amp;;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pointer     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allocator_traits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&lt;AT&gt;::pointer;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const_reference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T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const_pointer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allocator_traits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&lt;AT&gt;::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const_pointer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difference_type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ptrdiff_t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ptrdiff_t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ptrdiff_t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size_tuple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= tuple&lt;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 Matrix Engine – Nested Type Aliases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AT&gt;  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is_fixed_size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false_type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is_resizable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is_column_major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false_type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is_dense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is_rectangular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is_row_major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column_view_type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matrix_column_view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row_view_type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matrix_row_view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transpose_view_type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matrix_transpose_view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344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 Matrix Engine – Special Member Functions and Constructors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AT&gt;  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~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&amp;&amp;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&amp;&amp;)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rows,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cols);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rows,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cols,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rowcap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colcap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325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 Matrix Engine – Const Element Access and Properties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AT&gt;  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const_reference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()(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j)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columns()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rows()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size_tuple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size()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column_capacity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row_capacity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size_tuple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capacity()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37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 Matrix Engine – Mutable Element Access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AT&gt;  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reference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()(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j);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assign(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assign(ET2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swap(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 other)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swap_columns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c1,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c2);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swap_rows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r1,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r2);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700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 Matrix Engine – Capacity and Size 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AT&gt;  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reserve(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rowcap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colcap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resize(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rows,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cols);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resize(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rows,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cols,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rowcap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colcap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409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 Matrix Engine – Possible Private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AT&gt;  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dr_matrix_engine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pointer    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mp_elems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m_rows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m_cols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m_rowcap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m_colcap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allocator_type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m_alloc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423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FS Matrix Engine – Nested Type Aliases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C&gt;  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static_assert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is_matrix_element_v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&lt;T&gt;);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static_assert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(R &gt;= </a:t>
            </a:r>
            <a:r>
              <a:rPr lang="en-US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  &amp;&amp;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 &gt;= </a:t>
            </a:r>
            <a:r>
              <a:rPr lang="en-US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engine_category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mutable_matrix_engine_tag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= 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value_type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= 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reference       = T&amp;;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pointer         = T*;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const_reference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T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const_pointer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= T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difference_type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ptrdiff_t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= int_fast32_t;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= int_fast32_t;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size_tuple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= tuple&lt;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3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9888-0D0B-474F-AF46-DE514BF4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1CF1-0174-498E-B048-E13E2A34E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</a:t>
            </a:r>
          </a:p>
          <a:p>
            <a:pPr lvl="1"/>
            <a:r>
              <a:rPr lang="en-US" dirty="0"/>
              <a:t>Ease-of-use</a:t>
            </a:r>
          </a:p>
          <a:p>
            <a:pPr lvl="1"/>
            <a:r>
              <a:rPr lang="en-US" dirty="0"/>
              <a:t>Expressiveness</a:t>
            </a:r>
          </a:p>
          <a:p>
            <a:pPr lvl="1"/>
            <a:r>
              <a:rPr lang="en-US" dirty="0"/>
              <a:t>Performance</a:t>
            </a:r>
          </a:p>
          <a:p>
            <a:r>
              <a:rPr lang="en-US" dirty="0"/>
              <a:t>Super-users</a:t>
            </a:r>
          </a:p>
          <a:p>
            <a:pPr lvl="1"/>
            <a:r>
              <a:rPr lang="en-US" dirty="0"/>
              <a:t>Customization</a:t>
            </a:r>
          </a:p>
          <a:p>
            <a:pPr lvl="1"/>
            <a:r>
              <a:rPr lang="en-US" dirty="0"/>
              <a:t>Support for non-traditional computing environments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60653-C4E8-4198-81B8-94123843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9FD1D-0BD9-41D8-A8E5-7F2B3C6A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7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FS Matrix Engine – Nested Type Aliases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C&gt;  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is_fixed_size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is_resizable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false_type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is_column_major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false_type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is_dense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is_rectangular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is_row_major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column_view_type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matrix_column_view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row_view_type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matrix_row_view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transpose_view_type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matrix_transpose_view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233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FS Matrix Engine – Special Member Functions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C&gt;  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&amp;&amp;)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&amp;)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 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&amp;&amp;)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 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&amp;)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988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FS Matrix Engine – Const Element Access and Properties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C&gt;  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const_reference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()(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j)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columns()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rows()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size_tuple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size()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column_capacity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row_capacity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size_tuple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capacity()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122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FS Matrix Engine – Mutable Element Access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C&gt;  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reference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()(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j);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assign(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assign(ET2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swap(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swap_columns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j1,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j2)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swap_rows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i1,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i2)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16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FS Matrix Engine – Possible Private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int32_t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C&gt;  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fs_matrix_engine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T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ma_elems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[R*C];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778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Transpose View – Nested Type Aliases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ET&gt;  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matrix_transpose_view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static_assert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is_matrix_engine_v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&lt;ET&gt;);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= ET;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engine_category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const_matrix_engine_tag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value_type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value_type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reference   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const_reference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pointer     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const_pointer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const_reference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const_reference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const_pointer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const_pointer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difference_type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difference_type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size_tuple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size_tuple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061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Transpose View – Nested Type Aliases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ET&gt;  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matrix_transpose_view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is_fixed_size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is_fixed_size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is_resizable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false_type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is_column_major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is_row_major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is_dense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is_dense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is_rectangular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is_rectangular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is_row_major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is_column_major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column_view_type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matrix_column_view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matrix_transpose_view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row_view_type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matrix_row_view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matrix_transpose_view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transpose_view_type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matrix_transpose_view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matrix_transpose_view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567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Transpose View – Const Element Access and Properties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ET&gt;  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matrix_transpose_view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const_reference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()(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j)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columns()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rows()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size_tuple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size()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column_capacity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row_capacity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size_tuple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capacity()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44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Transpose View – Possible Private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ET&gt;  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matrix_transpose_view</a:t>
            </a:r>
            <a:endParaRPr lang="en-US" dirty="0"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80"/>
                </a:solidFill>
                <a:ea typeface="Times New Roman" panose="02020603050405020304" pitchFamily="18" charset="0"/>
              </a:rPr>
              <a:t>...</a:t>
            </a:r>
            <a:endParaRPr lang="en-US" dirty="0"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  </a:t>
            </a:r>
            <a:endParaRPr lang="en-US" dirty="0"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*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mp_other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</a:endParaRPr>
          </a:p>
          <a:p>
            <a:endParaRPr lang="en-US" dirty="0"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359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6D19D-7E5D-4BD9-AE54-A3897579B7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z="4800" dirty="0"/>
          </a:p>
          <a:p>
            <a:r>
              <a:rPr lang="en-US" sz="4800" dirty="0" err="1">
                <a:latin typeface="Consolas" panose="020B0609020204030204" pitchFamily="49" charset="0"/>
              </a:rPr>
              <a:t>matrix_operation_traits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20732-ACF5-4F62-A85F-38DBBD2871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712B-7E36-4F00-917D-8EAE01DC88C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</p:spTree>
    <p:extLst>
      <p:ext uri="{BB962C8B-B14F-4D97-AF65-F5344CB8AC3E}">
        <p14:creationId xmlns:p14="http://schemas.microsoft.com/office/powerpoint/2010/main" val="359280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E67E-D682-4BBA-8220-E8439CAB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High-Level Goals –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4D9C-6037-4487-9AC4-DC12A504C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/>
              <a:t>Provide a set of linear algebra vocabulary types</a:t>
            </a:r>
          </a:p>
          <a:p>
            <a:r>
              <a:rPr lang="en-US" dirty="0"/>
              <a:t>Provide a public interface that is </a:t>
            </a:r>
          </a:p>
          <a:p>
            <a:pPr lvl="1"/>
            <a:r>
              <a:rPr lang="en-US" dirty="0"/>
              <a:t>Intuitive</a:t>
            </a:r>
          </a:p>
          <a:p>
            <a:pPr lvl="1"/>
            <a:r>
              <a:rPr lang="en-US" dirty="0"/>
              <a:t>Teachable </a:t>
            </a:r>
          </a:p>
          <a:p>
            <a:pPr lvl="1"/>
            <a:r>
              <a:rPr lang="en-US" dirty="0"/>
              <a:t>Customizable</a:t>
            </a:r>
          </a:p>
          <a:p>
            <a:pPr marL="508701" lvl="1" indent="0">
              <a:buNone/>
            </a:pPr>
            <a:r>
              <a:rPr lang="en-US" dirty="0"/>
              <a:t>-- and --</a:t>
            </a:r>
          </a:p>
          <a:p>
            <a:pPr lvl="1"/>
            <a:r>
              <a:rPr lang="en-US" dirty="0"/>
              <a:t>Mimics traditional mathematical notation</a:t>
            </a:r>
          </a:p>
          <a:p>
            <a:r>
              <a:rPr lang="en-US" dirty="0"/>
              <a:t>Exhibit competitive out-of-box 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5A6CF-AEDA-453E-8BBA-2EB178F2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A8C63-58F4-4F79-9120-768CE3BE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9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7BE3-9039-4F39-90B4-0A30100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Overview – Math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070B-AA20-41E9-8E64-84CA8C09F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b="1" dirty="0"/>
              <a:t>Math objects</a:t>
            </a:r>
            <a:r>
              <a:rPr lang="en-US" dirty="0"/>
              <a:t> (</a:t>
            </a:r>
            <a:r>
              <a:rPr lang="en-US" dirty="0">
                <a:solidFill>
                  <a:srgbClr val="2C02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dirty="0"/>
              <a:t> and </a:t>
            </a:r>
            <a:r>
              <a:rPr lang="en-US" dirty="0">
                <a:solidFill>
                  <a:srgbClr val="2C02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dirty="0"/>
              <a:t>) model mathematical abstractions</a:t>
            </a:r>
          </a:p>
          <a:p>
            <a:pPr lvl="1"/>
            <a:r>
              <a:rPr lang="en-US" dirty="0"/>
              <a:t>Use engines to manage elements</a:t>
            </a:r>
          </a:p>
          <a:p>
            <a:pPr lvl="1"/>
            <a:r>
              <a:rPr lang="en-US" dirty="0"/>
              <a:t>Use operation traits to suggest arithmetic implementation</a:t>
            </a:r>
          </a:p>
          <a:p>
            <a:pPr lvl="1"/>
            <a:r>
              <a:rPr lang="en-US" dirty="0"/>
              <a:t>Present a consolidated interface to the arithmetic 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5EA0-A462-4948-8D34-081980C6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D00B-0BBD-4B57-86AE-E7A77175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1FE8E2-C55C-456F-BE67-B2BC49A167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lvl="0">
              <a:buClr>
                <a:srgbClr val="0061A3"/>
              </a:buClr>
            </a:pPr>
            <a:endParaRPr lang="en-US" dirty="0">
              <a:solidFill>
                <a:srgbClr val="007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//- The default element promotion, engine promotion, and arithmetic operation traits for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  the four basic arithmetic operations.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highlight>
                <a:srgbClr val="FFFF0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endParaRPr lang="en-US" dirty="0">
              <a:solidFill>
                <a:srgbClr val="007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//- Primary mathematical object types.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7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ET,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OT=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&gt; 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vector;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highlight>
                <a:srgbClr val="FFFF0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ET,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OT=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matrix_operation_traits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&gt; 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matrix;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highlight>
                <a:srgbClr val="FFFF0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311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Operation Traits – Element Promotion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>
              <a:buClr>
                <a:srgbClr val="0061A3"/>
              </a:buClr>
            </a:pPr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Default element promotion traits.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T1&gt;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element_negation_traits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matrix_negation_element_traits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&lt;T1&gt;;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element_addition_traits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matrix_addition_element_traits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&lt;T1, 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element_subtraction_traits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matrix_subtraction_element_traits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&lt;T1, 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element_multiplication_traits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matrix_multiplication_element_traits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&lt;T1, 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863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Operation Traits – Engine Promotion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>
              <a:buClr>
                <a:srgbClr val="0061A3"/>
              </a:buClr>
            </a:pPr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Default engine promotion traits.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OTR,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ET1&gt;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engine_negation_traits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matrix_negation_engine_traits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&lt;OTR, ET1&gt;;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OTR,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engine_addition_traits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matrix_addition_engine_traits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&lt;OTR, ET1, ET2&gt;;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OTR,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engine_subtraction_traits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matrix_subtraction_engine_traits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&lt;OTR, ET1, ET2&gt;;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OTR,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engine_multiplication_traits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matrix_multiplication_engine_traits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&lt;OTR, ET1, ET2&gt;;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202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Operation Traits – Arithmetic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>
              <a:buClr>
                <a:srgbClr val="0061A3"/>
              </a:buClr>
            </a:pPr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matrix_operation_traits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//- Default arithmetic operation traits.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7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OP1,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OTR&gt;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negation_traits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matrix_negation_traits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&lt;OP1, OTR&gt;;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OTR,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OP1,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OP2&gt;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addition_traits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matrix_addition_traits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&lt;OTR, OP1, OP2&gt;;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OTR,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OP1,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OP2&gt;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subtraction_traits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matrix_subtraction_traits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&lt;OTR, OP1, OP2&gt;;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OTR,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OP1,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OP2&gt;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multiplication_traits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matrix_multiplication_traits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&lt;OTR, OP1, OP2&gt;;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04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6D19D-7E5D-4BD9-AE54-A3897579B7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z="4800" dirty="0"/>
          </a:p>
          <a:p>
            <a:r>
              <a:rPr lang="en-US" sz="4800" dirty="0">
                <a:latin typeface="Consolas" panose="020B0609020204030204" pitchFamily="49" charset="0"/>
              </a:rPr>
              <a:t>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20732-ACF5-4F62-A85F-38DBBD2871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712B-7E36-4F00-917D-8EAE01DC88C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</p:spTree>
    <p:extLst>
      <p:ext uri="{BB962C8B-B14F-4D97-AF65-F5344CB8AC3E}">
        <p14:creationId xmlns:p14="http://schemas.microsoft.com/office/powerpoint/2010/main" val="16906181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– Nested Type Aliases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OT&gt;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vector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static_assert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is_vector_engine_v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&lt;ET&gt;);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= ET;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reference   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::reference;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const_reference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const_reference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iterator    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::iterator;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const_iterator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const_iterator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729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– Nested Type Aliases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OT&gt;  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vector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transpose_type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= vector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hermitian_type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conditional_t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is_complex_v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&gt;, vector,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transpose_type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is_fixed_size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is_fixed_size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is_resizable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is_resizable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is_column_major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is_column_major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is_dense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is_dense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is_rectangular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is_rectangular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is_row_major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is_row_major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– Special Member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OT&gt; 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vector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~vector()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vector()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vector(vector&amp;&amp;)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vector(vector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&amp;)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vector&amp;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=(vector&amp;&amp;)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vector&amp;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=(vector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&amp;)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57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– Other Constructors and Assignment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OT&gt;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vector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vector(vector&lt;ET2, OT2&gt;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 = ET, 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enable_if_resizable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&lt;ET, ET2&gt;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vector(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 = ET, 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enable_if_resizable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&lt;ET, ET2&gt;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vector(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elemcap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vector&amp; 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=(vector&lt;ET2, OT2&gt;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298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– Const Element Access and Properties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OT&gt;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vector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const_reference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()(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const_iterator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begin()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const_iterator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end()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capacity()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elements()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size()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transpose_type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t()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hermitian_type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h()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5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E67E-D682-4BBA-8220-E8439CAB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High-Level Goals – Customization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4D9C-6037-4487-9AC4-DC12A504C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dirty="0"/>
              <a:t>Provide a set of building blocks for</a:t>
            </a:r>
          </a:p>
          <a:p>
            <a:pPr lvl="1"/>
            <a:r>
              <a:rPr lang="en-US" dirty="0"/>
              <a:t>Managing memory (source, ownership, lifetime, layout, access)</a:t>
            </a:r>
          </a:p>
          <a:p>
            <a:pPr lvl="1"/>
            <a:r>
              <a:rPr lang="en-US" dirty="0"/>
              <a:t>Managing other resources (e.g., execution context)</a:t>
            </a:r>
          </a:p>
          <a:p>
            <a:pPr lvl="1"/>
            <a:r>
              <a:rPr lang="en-US" dirty="0"/>
              <a:t>Possibly representing other interesting math types (e.g., tensors, quaternions)</a:t>
            </a:r>
          </a:p>
          <a:p>
            <a:r>
              <a:rPr lang="en-US" dirty="0"/>
              <a:t>Provide </a:t>
            </a:r>
            <a:r>
              <a:rPr lang="en-US" i="1" dirty="0"/>
              <a:t>straightforward</a:t>
            </a:r>
            <a:r>
              <a:rPr lang="en-US" dirty="0"/>
              <a:t> tools for customization</a:t>
            </a:r>
          </a:p>
          <a:p>
            <a:pPr lvl="1"/>
            <a:r>
              <a:rPr lang="en-US" dirty="0"/>
              <a:t>Enable users to optimize performance for their specific problem/hardware</a:t>
            </a:r>
          </a:p>
          <a:p>
            <a:r>
              <a:rPr lang="en-US" dirty="0"/>
              <a:t>Provide a </a:t>
            </a:r>
            <a:r>
              <a:rPr lang="en-US" i="1" dirty="0"/>
              <a:t>reasonable</a:t>
            </a:r>
            <a:r>
              <a:rPr lang="en-US" dirty="0"/>
              <a:t> level of granularity for customization</a:t>
            </a:r>
          </a:p>
          <a:p>
            <a:pPr lvl="1"/>
            <a:r>
              <a:rPr lang="en-US" dirty="0"/>
              <a:t>Users have to implement a minimum set of types/functions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5A6CF-AEDA-453E-8BBA-2EB178F2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A8C63-58F4-4F79-9120-768CE3BE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– Mutable Element Operations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OT&gt;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vector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reference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()(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iterator  begin()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iterator  end()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assign(vector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assign(vector&lt;ET2, OT2&gt;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swap(vector&amp;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swap_elements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j)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0061A3"/>
              </a:buClr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767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– Size and Capacity 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05840"/>
            <a:ext cx="13716000" cy="685800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OT&gt;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vector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 = ET, 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enable_if_resizable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&lt;ET, ET2&gt;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reserve(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elemcap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 = ET, 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enable_if_resizable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&lt;ET, ET2&gt;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resize(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 = ET, 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enable_if_resizable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&lt;ET, ET2&gt;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resize(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elemcap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6751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– Private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OT&gt;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vector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m_engine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797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6D19D-7E5D-4BD9-AE54-A3897579B7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z="4800" dirty="0"/>
          </a:p>
          <a:p>
            <a:r>
              <a:rPr lang="en-US" sz="4800" dirty="0">
                <a:latin typeface="Consolas" panose="020B0609020204030204" pitchFamily="49" charset="0"/>
              </a:rPr>
              <a:t>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20732-ACF5-4F62-A85F-38DBBD2871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712B-7E36-4F00-917D-8EAE01DC88C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C++Now 2019</a:t>
            </a:r>
          </a:p>
        </p:txBody>
      </p:sp>
    </p:spTree>
    <p:extLst>
      <p:ext uri="{BB962C8B-B14F-4D97-AF65-F5344CB8AC3E}">
        <p14:creationId xmlns:p14="http://schemas.microsoft.com/office/powerpoint/2010/main" val="19174047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– Nested Type Aliases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OT&gt;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matrix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static_assert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is_matrix_engine_v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&lt;ET&gt;);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= ET;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reference   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::reference;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const_reference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const_reference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size_tuple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size_tuple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073494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– Nested Type Aliases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OT&gt;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matrix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column_type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= vector&lt;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matrix_column_view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&gt;, OT&gt;;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row_type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= vector&lt;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matrix_row_view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&gt;, OT&gt;;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transpose_type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= matrix&lt;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matrix_transpose_view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&gt;, OT&gt;;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hermitian_type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conditional_t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is_complex_v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&gt;, matrix,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transpose_type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is_fixed_size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is_fixed_size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is_resizable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is_resizable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is_column_major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is_column_major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is_dense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is_dense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is_rectangular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is_rectangular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is_row_major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engine_type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is_row_major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358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– Special Member Functions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OT&gt;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matrix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~matrix()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matrix()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matrix(matrix&amp;&amp;)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matrix(matrix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&amp;)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matrix&amp;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=(matrix&amp;&amp;)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matrix&amp;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=(matrix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&amp;)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405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– Other Constructors and Assignment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05840"/>
            <a:ext cx="13716000" cy="68580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OT&gt; 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matrix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matrix(matrix&lt;ET2, OT2&gt;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matrix&amp;    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=(matrix&lt;ET2, OT2&gt;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 = ET, 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enable_if_resizable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&lt;ET, ET2&gt;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matrix(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size_tuple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size);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 = ET, 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enable_if_resizable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&lt;ET, ET2&gt;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matrix(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rows,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cols);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 = ET, 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enable_if_resizable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&lt;ET, ET2&gt;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matrix(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size_tuple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size,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size_tuple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cap);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 = ET, 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enable_if_resizable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&lt;ET, ET2&gt;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matrix(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rows,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cols,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rowcap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colcap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9631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– Const Element Access and Properties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OT&gt;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matrix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const_reference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()(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j)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columns()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rows()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size_tuple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size()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column_capacity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row_capacity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size_tuple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capacity()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column_type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column(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j)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row_type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row(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transpose_type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t()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hermitian_type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h()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0558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5B466-6E4E-43E0-BB16-E80C0F70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8943-DA58-4003-B3E3-9A4F68E263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C++Now 2019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A6044-76EC-4A41-AF1C-DCC4FBE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– Mutable Element Operations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60720-0E72-49E9-B12D-937A1A9D4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05840"/>
            <a:ext cx="13716000" cy="6858000"/>
          </a:xfrm>
        </p:spPr>
        <p:txBody>
          <a:bodyPr>
            <a:noAutofit/>
          </a:bodyPr>
          <a:lstStyle/>
          <a:p>
            <a:endParaRPr lang="en-US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OT&gt;</a:t>
            </a:r>
          </a:p>
          <a:p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matrix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reference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()(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j);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assign(matrix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ET2,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OT2&gt;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assign(matrix&lt;ET2, OT2&gt;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 = ET, 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enable_if_mutable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&lt;ET, ET2&gt;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swap(matrix&amp;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 = ET, 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enable_if_mutable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&lt;ET, ET2&gt;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swap_columns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j)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ET2 = ET, detail::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enable_if_mutable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&lt;ET, ET2&gt; = 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swap_rows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j)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noexcept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216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TMGRSHORTCUTS2" val="140000004300060003000E0000004D6F64756C65312E546F436F6465310006000300120000004D6F64756C65312E546F436F6465426C7565320006000300130000004D6F64756C65312E546F436F6465477265656E330006000300110000004D6F64756C65312E546F436F6465526564340006000300130000004D6F64756C65312E546F436F6465426C61636B"/>
</p:tagLst>
</file>

<file path=ppt/theme/theme1.xml><?xml version="1.0" encoding="utf-8"?>
<a:theme xmlns:a="http://schemas.openxmlformats.org/drawingml/2006/main" name="Bob's C++ Theme">
  <a:themeElements>
    <a:clrScheme name="VRSN Corporate Colors 2013">
      <a:dk1>
        <a:srgbClr val="000000"/>
      </a:dk1>
      <a:lt1>
        <a:srgbClr val="FFFFFF"/>
      </a:lt1>
      <a:dk2>
        <a:srgbClr val="707070"/>
      </a:dk2>
      <a:lt2>
        <a:srgbClr val="0061A3"/>
      </a:lt2>
      <a:accent1>
        <a:srgbClr val="61A1D4"/>
      </a:accent1>
      <a:accent2>
        <a:srgbClr val="6BB02E"/>
      </a:accent2>
      <a:accent3>
        <a:srgbClr val="99D4F5"/>
      </a:accent3>
      <a:accent4>
        <a:srgbClr val="FFCB03"/>
      </a:accent4>
      <a:accent5>
        <a:srgbClr val="5B8F22"/>
      </a:accent5>
      <a:accent6>
        <a:srgbClr val="F2821D"/>
      </a:accent6>
      <a:hlink>
        <a:srgbClr val="1DA4FF"/>
      </a:hlink>
      <a:folHlink>
        <a:srgbClr val="995BD7"/>
      </a:folHlink>
    </a:clrScheme>
    <a:fontScheme name="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12676</Words>
  <Application>Microsoft Office PowerPoint</Application>
  <PresentationFormat>Custom</PresentationFormat>
  <Paragraphs>2850</Paragraphs>
  <Slides>178</Slides>
  <Notes>23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178</vt:i4>
      </vt:variant>
    </vt:vector>
  </HeadingPairs>
  <TitlesOfParts>
    <vt:vector size="183" baseType="lpstr">
      <vt:lpstr>Arial</vt:lpstr>
      <vt:lpstr>Calibri</vt:lpstr>
      <vt:lpstr>Consolas</vt:lpstr>
      <vt:lpstr>Helvetica</vt:lpstr>
      <vt:lpstr>Bob's C++ Theme</vt:lpstr>
      <vt:lpstr>Linear Algebra for the Standard C++ Library (A Proposal)    </vt:lpstr>
      <vt:lpstr>Linear Algebra for the Standard C++ Library (A Proposal)  Sponsored by:  The American East Const Association of America®  </vt:lpstr>
      <vt:lpstr>Overview</vt:lpstr>
      <vt:lpstr>Overview</vt:lpstr>
      <vt:lpstr>PowerPoint Presentation</vt:lpstr>
      <vt:lpstr>What is Linear Algebra?</vt:lpstr>
      <vt:lpstr>User Requirements</vt:lpstr>
      <vt:lpstr>High-Level Goals – General</vt:lpstr>
      <vt:lpstr>High-Level Goals – Customization</vt:lpstr>
      <vt:lpstr>PowerPoint Presentation</vt:lpstr>
      <vt:lpstr>Mathematical Terms</vt:lpstr>
      <vt:lpstr>Mathematical Terms</vt:lpstr>
      <vt:lpstr>Mathematical Terms</vt:lpstr>
      <vt:lpstr>Mathematical Terms</vt:lpstr>
      <vt:lpstr>Mathematical Terms</vt:lpstr>
      <vt:lpstr>Terms Regarding C++ Types</vt:lpstr>
      <vt:lpstr>Terms Regarding C++ Types</vt:lpstr>
      <vt:lpstr>Terms Regarding C++ Types</vt:lpstr>
      <vt:lpstr>Terms Regarding C++ Types</vt:lpstr>
      <vt:lpstr>Disambiguating Math and C++ Terms</vt:lpstr>
      <vt:lpstr>Disambiguating Math and C++ Terms</vt:lpstr>
      <vt:lpstr>Disambiguating Math and C++ Terms</vt:lpstr>
      <vt:lpstr>Disambiguating Math and C++ Terms</vt:lpstr>
      <vt:lpstr>PowerPoint Presentation</vt:lpstr>
      <vt:lpstr>Design Aspects – Memory</vt:lpstr>
      <vt:lpstr>Design Aspects – Memory</vt:lpstr>
      <vt:lpstr>Design Aspects – Elements</vt:lpstr>
      <vt:lpstr>Design Aspects – Arithmetic </vt:lpstr>
      <vt:lpstr>PowerPoint Presentation</vt:lpstr>
      <vt:lpstr>Scope</vt:lpstr>
      <vt:lpstr>Required Functionality – Abstract </vt:lpstr>
      <vt:lpstr>Required Functionality - Concrete</vt:lpstr>
      <vt:lpstr>Required Functionality - Concrete</vt:lpstr>
      <vt:lpstr>Considered but Excluded</vt:lpstr>
      <vt:lpstr>PowerPoint Presentation</vt:lpstr>
      <vt:lpstr>Interface Overview – Type Categories</vt:lpstr>
      <vt:lpstr>Interface Overview – Type Categories</vt:lpstr>
      <vt:lpstr>Interface Overview – Traits Support</vt:lpstr>
      <vt:lpstr>Interface Overview – Traits Support</vt:lpstr>
      <vt:lpstr>Interface Overview – Traits Support</vt:lpstr>
      <vt:lpstr>PowerPoint Presentation</vt:lpstr>
      <vt:lpstr>Type Declarations – Numeric/Element Traits</vt:lpstr>
      <vt:lpstr>Type Declarations – Engine Tags </vt:lpstr>
      <vt:lpstr>Type Declarations – Engines</vt:lpstr>
      <vt:lpstr>Type Declarations – Operation Traits and Math Objects</vt:lpstr>
      <vt:lpstr>Type Declarations – Element and Engine Promotion Traits</vt:lpstr>
      <vt:lpstr>Type Declarations – Arithmetic and Operation Traits</vt:lpstr>
      <vt:lpstr>Operators – Addition, Subtraction, Negation</vt:lpstr>
      <vt:lpstr>Operators – Addition, Subtraction, Negation</vt:lpstr>
      <vt:lpstr>Operators – Addition, Subtraction, Negation</vt:lpstr>
      <vt:lpstr>Operators – Scalar/Math Type Multiplication</vt:lpstr>
      <vt:lpstr>Operators – Math Type / Math Type Multiplication</vt:lpstr>
      <vt:lpstr>Operators – Math Type / Math Type Multiplication</vt:lpstr>
      <vt:lpstr>Convenience Aliases</vt:lpstr>
      <vt:lpstr>PowerPoint Presentation</vt:lpstr>
      <vt:lpstr>Interface Overview – Numeric Traits</vt:lpstr>
      <vt:lpstr>Numeric Traits – number_traits&lt;T&gt;</vt:lpstr>
      <vt:lpstr>Numeric Traits – number_traits&lt;T&gt;</vt:lpstr>
      <vt:lpstr>Number,  Traits – is_field&lt;T&gt;, is_matrix_element&lt;T&gt;</vt:lpstr>
      <vt:lpstr>PowerPoint Presentation</vt:lpstr>
      <vt:lpstr>Interface Overview – Engines</vt:lpstr>
      <vt:lpstr>DR Matrix Engine – Nested Type Aliases</vt:lpstr>
      <vt:lpstr>DR Matrix Engine – Nested Type Aliases</vt:lpstr>
      <vt:lpstr>DR Matrix Engine – Special Member Functions and Constructors</vt:lpstr>
      <vt:lpstr>DR Matrix Engine – Const Element Access and Properties </vt:lpstr>
      <vt:lpstr>DR Matrix Engine – Mutable Element Access</vt:lpstr>
      <vt:lpstr>DR Matrix Engine – Capacity and Size Management</vt:lpstr>
      <vt:lpstr>DR Matrix Engine – Possible Private Implementation</vt:lpstr>
      <vt:lpstr>FS Matrix Engine – Nested Type Aliases</vt:lpstr>
      <vt:lpstr>FS Matrix Engine – Nested Type Aliases </vt:lpstr>
      <vt:lpstr>FS Matrix Engine – Special Member Functions </vt:lpstr>
      <vt:lpstr>FS Matrix Engine – Const Element Access and Properties </vt:lpstr>
      <vt:lpstr>FS Matrix Engine – Mutable Element Access</vt:lpstr>
      <vt:lpstr>FS Matrix Engine – Possible Private Implementation</vt:lpstr>
      <vt:lpstr>Matrix Transpose View – Nested Type Aliases </vt:lpstr>
      <vt:lpstr>Matrix Transpose View – Nested Type Aliases </vt:lpstr>
      <vt:lpstr>Matrix Transpose View – Const Element Access and Properties</vt:lpstr>
      <vt:lpstr>Matrix Transpose View – Possible Private Implementation</vt:lpstr>
      <vt:lpstr>PowerPoint Presentation</vt:lpstr>
      <vt:lpstr>Interface Overview – Math Objects</vt:lpstr>
      <vt:lpstr>Matrix Operation Traits – Element Promotion</vt:lpstr>
      <vt:lpstr>Matrix Operation Traits – Engine Promotion</vt:lpstr>
      <vt:lpstr>Matrix Operation Traits – Arithmetic </vt:lpstr>
      <vt:lpstr>PowerPoint Presentation</vt:lpstr>
      <vt:lpstr>Vector – Nested Type Aliases</vt:lpstr>
      <vt:lpstr>Vector – Nested Type Aliases</vt:lpstr>
      <vt:lpstr>Vector – Special Member Functions</vt:lpstr>
      <vt:lpstr>Vector – Other Constructors and Assignment Operators</vt:lpstr>
      <vt:lpstr>Vector – Const Element Access and Properties</vt:lpstr>
      <vt:lpstr>Vector – Mutable Element Operations </vt:lpstr>
      <vt:lpstr>Vector – Size and Capacity Management</vt:lpstr>
      <vt:lpstr>Vector – Private Implementation</vt:lpstr>
      <vt:lpstr>PowerPoint Presentation</vt:lpstr>
      <vt:lpstr>Matrix – Nested Type Aliases  </vt:lpstr>
      <vt:lpstr>Matrix – Nested Type Aliases  </vt:lpstr>
      <vt:lpstr>Matrix – Special Member Functions  </vt:lpstr>
      <vt:lpstr>Matrix – Other Constructors and Assignment  </vt:lpstr>
      <vt:lpstr>Matrix – Const Element Access and Properties  </vt:lpstr>
      <vt:lpstr>Matrix – Mutable Element Operations  </vt:lpstr>
      <vt:lpstr>Matrix – Capacity Management  </vt:lpstr>
      <vt:lpstr>Matrix – Size Management  </vt:lpstr>
      <vt:lpstr>Matrix – Size and Capacity Management  </vt:lpstr>
      <vt:lpstr>Matrix – Private Implementation  </vt:lpstr>
      <vt:lpstr>PowerPoint Presentation</vt:lpstr>
      <vt:lpstr>Let’s Add Two Matrices</vt:lpstr>
      <vt:lpstr>Let’s Add Two Matrices</vt:lpstr>
      <vt:lpstr>Let’s Add Two Matrices</vt:lpstr>
      <vt:lpstr>Let’s Add Two Matrices</vt:lpstr>
      <vt:lpstr>Let’s Add Two Matrices</vt:lpstr>
      <vt:lpstr>Matrix Addition Operator</vt:lpstr>
      <vt:lpstr>Matrix Addition Operator</vt:lpstr>
      <vt:lpstr>Operation Traits Selector</vt:lpstr>
      <vt:lpstr>Operation Traits Selector</vt:lpstr>
      <vt:lpstr>Matrix Addition Operator</vt:lpstr>
      <vt:lpstr>Matrix Addition Operator</vt:lpstr>
      <vt:lpstr>Matrix Addition Operator</vt:lpstr>
      <vt:lpstr>Matrix Addition Operator</vt:lpstr>
      <vt:lpstr>Matrix Addition Traits</vt:lpstr>
      <vt:lpstr>Matrix Addition Traits</vt:lpstr>
      <vt:lpstr>Matrix Addition Engine Traits </vt:lpstr>
      <vt:lpstr>Matrix Addition Engine Traits </vt:lpstr>
      <vt:lpstr>Matrix Addition Engine Traits </vt:lpstr>
      <vt:lpstr>Matrix Element Addition Traits</vt:lpstr>
      <vt:lpstr>Matrix Element Addition Traits</vt:lpstr>
      <vt:lpstr>Matrix Addition Engine Traits </vt:lpstr>
      <vt:lpstr>Matrix Addition Engine Traits </vt:lpstr>
      <vt:lpstr>Matrix Addition Engine Traits </vt:lpstr>
      <vt:lpstr>Matrix Addition Traits</vt:lpstr>
      <vt:lpstr>Matrix Addition Traits</vt:lpstr>
      <vt:lpstr>Matrix Addition Traits</vt:lpstr>
      <vt:lpstr>Matrix Addition Operator</vt:lpstr>
      <vt:lpstr>Matrix Addition Operator</vt:lpstr>
      <vt:lpstr>Matrix Addition Traits</vt:lpstr>
      <vt:lpstr>Matrix Addition Traits – add()</vt:lpstr>
      <vt:lpstr>Matrix Addition Traits – add()</vt:lpstr>
      <vt:lpstr>Matrix Addition Operator</vt:lpstr>
      <vt:lpstr>Let’s Add Two Matrices</vt:lpstr>
      <vt:lpstr>PowerPoint Presentation</vt:lpstr>
      <vt:lpstr>PowerPoint Presentation</vt:lpstr>
      <vt:lpstr>Custom Element Type</vt:lpstr>
      <vt:lpstr>Custom Element Type</vt:lpstr>
      <vt:lpstr>Custom Element Type</vt:lpstr>
      <vt:lpstr>Custom Element Type</vt:lpstr>
      <vt:lpstr>Custom Element Type</vt:lpstr>
      <vt:lpstr>Custom Element Type</vt:lpstr>
      <vt:lpstr>Custom Element Type</vt:lpstr>
      <vt:lpstr>Custom Element Type</vt:lpstr>
      <vt:lpstr>PowerPoint Presentation</vt:lpstr>
      <vt:lpstr>Custom Element Promotion</vt:lpstr>
      <vt:lpstr>Custom Element Promotion</vt:lpstr>
      <vt:lpstr>Custom Element Promotion</vt:lpstr>
      <vt:lpstr>Custom Element Promotion</vt:lpstr>
      <vt:lpstr>Custom Element Promotion</vt:lpstr>
      <vt:lpstr>Custom Element Promotion</vt:lpstr>
      <vt:lpstr>PowerPoint Presentation</vt:lpstr>
      <vt:lpstr>Custom Engine</vt:lpstr>
      <vt:lpstr>Custom Engine</vt:lpstr>
      <vt:lpstr>Custom Engine</vt:lpstr>
      <vt:lpstr>Custom Engine</vt:lpstr>
      <vt:lpstr>Custom Engine</vt:lpstr>
      <vt:lpstr>Custom Engine</vt:lpstr>
      <vt:lpstr>Custom Engine</vt:lpstr>
      <vt:lpstr>Custom Engine</vt:lpstr>
      <vt:lpstr>PowerPoint Presentation</vt:lpstr>
      <vt:lpstr>Custom Arithmetic</vt:lpstr>
      <vt:lpstr>Custom Arithmetic</vt:lpstr>
      <vt:lpstr>Custom Arithmetic</vt:lpstr>
      <vt:lpstr>Custom Arithmetic</vt:lpstr>
      <vt:lpstr>Custom Arithmetic</vt:lpstr>
      <vt:lpstr>Custom Arithmetic</vt:lpstr>
      <vt:lpstr>Custom Arithmetic</vt:lpstr>
      <vt:lpstr>PowerPoint Presentation</vt:lpstr>
      <vt:lpstr>Ongoing Work</vt:lpstr>
      <vt:lpstr>PowerPoint Presentation</vt:lpstr>
      <vt:lpstr>PowerPoint Presentation</vt:lpstr>
      <vt:lpstr>PowerPoint Presentation</vt:lpstr>
      <vt:lpstr>PowerPoint Presentation</vt:lpstr>
      <vt:lpstr>Mathematical Terms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2016-08-31T12:51:44Z</dcterms:created>
  <dcterms:modified xsi:type="dcterms:W3CDTF">2019-05-08T21:23:15Z</dcterms:modified>
</cp:coreProperties>
</file>