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78" r:id="rId2"/>
    <p:sldId id="312" r:id="rId3"/>
    <p:sldId id="313" r:id="rId4"/>
    <p:sldId id="257" r:id="rId5"/>
    <p:sldId id="314" r:id="rId6"/>
    <p:sldId id="315" r:id="rId7"/>
    <p:sldId id="316" r:id="rId8"/>
    <p:sldId id="31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A3FF"/>
    <a:srgbClr val="7043A2"/>
    <a:srgbClr val="8250B4"/>
    <a:srgbClr val="B66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87"/>
    <p:restoredTop sz="84682" autoAdjust="0"/>
  </p:normalViewPr>
  <p:slideViewPr>
    <p:cSldViewPr snapToGrid="0" snapToObjects="1">
      <p:cViewPr varScale="1">
        <p:scale>
          <a:sx n="73" d="100"/>
          <a:sy n="73" d="100"/>
        </p:scale>
        <p:origin x="85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94AA50-9046-43A7-886B-83C929404742}"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108FA02-47F2-44D1-82FA-30B5AC62907F}">
      <dgm:prSet phldrT="[Text]"/>
      <dgm:spPr>
        <a:solidFill>
          <a:srgbClr val="8250B4"/>
        </a:solidFill>
      </dgm:spPr>
      <dgm:t>
        <a:bodyPr/>
        <a:lstStyle/>
        <a:p>
          <a:r>
            <a:rPr lang="en-US" dirty="0"/>
            <a:t>Entity Sets</a:t>
          </a:r>
        </a:p>
      </dgm:t>
    </dgm:pt>
    <dgm:pt modelId="{952A59C4-8471-4FCF-A83F-FCF1DDA10155}" type="parTrans" cxnId="{F1524C9E-DA80-44A4-9A4C-E1160956C90D}">
      <dgm:prSet/>
      <dgm:spPr/>
      <dgm:t>
        <a:bodyPr/>
        <a:lstStyle/>
        <a:p>
          <a:endParaRPr lang="en-US"/>
        </a:p>
      </dgm:t>
    </dgm:pt>
    <dgm:pt modelId="{1C403654-BD81-41C9-8115-F7EEA0C5F978}" type="sibTrans" cxnId="{F1524C9E-DA80-44A4-9A4C-E1160956C90D}">
      <dgm:prSet/>
      <dgm:spPr/>
      <dgm:t>
        <a:bodyPr/>
        <a:lstStyle/>
        <a:p>
          <a:endParaRPr lang="en-US"/>
        </a:p>
      </dgm:t>
    </dgm:pt>
    <dgm:pt modelId="{8AAB07E1-E987-4171-9B99-AF2A469C33FE}">
      <dgm:prSet phldrT="[Text]"/>
      <dgm:spPr>
        <a:solidFill>
          <a:srgbClr val="7043A2"/>
        </a:solidFill>
      </dgm:spPr>
      <dgm:t>
        <a:bodyPr/>
        <a:lstStyle/>
        <a:p>
          <a:r>
            <a:rPr lang="en-US" dirty="0"/>
            <a:t>Attributes</a:t>
          </a:r>
        </a:p>
      </dgm:t>
    </dgm:pt>
    <dgm:pt modelId="{E83C2635-183D-4587-84B5-9F0DD452917D}" type="parTrans" cxnId="{A006D7BE-B3DE-4AFC-8511-8E7B14235CAB}">
      <dgm:prSet/>
      <dgm:spPr/>
      <dgm:t>
        <a:bodyPr/>
        <a:lstStyle/>
        <a:p>
          <a:endParaRPr lang="en-US"/>
        </a:p>
      </dgm:t>
    </dgm:pt>
    <dgm:pt modelId="{0FC8603C-69F6-41B5-91A4-E399D6109C20}" type="sibTrans" cxnId="{A006D7BE-B3DE-4AFC-8511-8E7B14235CAB}">
      <dgm:prSet/>
      <dgm:spPr/>
      <dgm:t>
        <a:bodyPr/>
        <a:lstStyle/>
        <a:p>
          <a:endParaRPr lang="en-US"/>
        </a:p>
      </dgm:t>
    </dgm:pt>
    <dgm:pt modelId="{034BFBE2-8B6F-43D7-AD82-27C1A441EA47}">
      <dgm:prSet phldrT="[Text]"/>
      <dgm:spPr>
        <a:solidFill>
          <a:srgbClr val="7043A2"/>
        </a:solidFill>
      </dgm:spPr>
      <dgm:t>
        <a:bodyPr/>
        <a:lstStyle/>
        <a:p>
          <a:r>
            <a:rPr lang="en-US" dirty="0"/>
            <a:t>Relationships</a:t>
          </a:r>
        </a:p>
      </dgm:t>
    </dgm:pt>
    <dgm:pt modelId="{0C6E6A79-A239-48F3-BF1A-35E0443FBCDF}" type="parTrans" cxnId="{988393C1-C622-4F72-87A4-01CEB90FF372}">
      <dgm:prSet/>
      <dgm:spPr/>
      <dgm:t>
        <a:bodyPr/>
        <a:lstStyle/>
        <a:p>
          <a:endParaRPr lang="en-US"/>
        </a:p>
      </dgm:t>
    </dgm:pt>
    <dgm:pt modelId="{6F36E0F1-CF7B-4D53-BB67-2C44EBDD615A}" type="sibTrans" cxnId="{988393C1-C622-4F72-87A4-01CEB90FF372}">
      <dgm:prSet/>
      <dgm:spPr/>
      <dgm:t>
        <a:bodyPr/>
        <a:lstStyle/>
        <a:p>
          <a:endParaRPr lang="en-US"/>
        </a:p>
      </dgm:t>
    </dgm:pt>
    <dgm:pt modelId="{80488E4C-4F61-496C-AE5F-8C47964529D9}">
      <dgm:prSet phldrT="[Text]"/>
      <dgm:spPr>
        <a:solidFill>
          <a:srgbClr val="D1A3FF">
            <a:alpha val="90000"/>
          </a:srgbClr>
        </a:solidFill>
      </dgm:spPr>
      <dgm:t>
        <a:bodyPr/>
        <a:lstStyle/>
        <a:p>
          <a:r>
            <a:rPr lang="en-US" dirty="0"/>
            <a:t>The tables in your database</a:t>
          </a:r>
        </a:p>
      </dgm:t>
    </dgm:pt>
    <dgm:pt modelId="{538FDBE7-620F-4FE7-9399-2A65C64AF4C4}" type="parTrans" cxnId="{CE2DC19C-9DCA-45F6-ACD2-A074188C2404}">
      <dgm:prSet/>
      <dgm:spPr/>
      <dgm:t>
        <a:bodyPr/>
        <a:lstStyle/>
        <a:p>
          <a:endParaRPr lang="en-US"/>
        </a:p>
      </dgm:t>
    </dgm:pt>
    <dgm:pt modelId="{E7D94FBC-375D-4943-B8AE-F6CF9C00E147}" type="sibTrans" cxnId="{CE2DC19C-9DCA-45F6-ACD2-A074188C2404}">
      <dgm:prSet/>
      <dgm:spPr/>
      <dgm:t>
        <a:bodyPr/>
        <a:lstStyle/>
        <a:p>
          <a:endParaRPr lang="en-US"/>
        </a:p>
      </dgm:t>
    </dgm:pt>
    <dgm:pt modelId="{BCBCCB18-BA41-4A3C-B854-A0EC20A574BA}">
      <dgm:prSet phldrT="[Text]"/>
      <dgm:spPr>
        <a:solidFill>
          <a:srgbClr val="D1A3FF">
            <a:alpha val="90000"/>
          </a:srgbClr>
        </a:solidFill>
      </dgm:spPr>
      <dgm:t>
        <a:bodyPr/>
        <a:lstStyle/>
        <a:p>
          <a:r>
            <a:rPr lang="en-US" dirty="0"/>
            <a:t>Information such as property, facts you need to describe </a:t>
          </a:r>
          <a:r>
            <a:rPr lang="en-US"/>
            <a:t>each table</a:t>
          </a:r>
          <a:endParaRPr lang="en-US" dirty="0"/>
        </a:p>
      </dgm:t>
    </dgm:pt>
    <dgm:pt modelId="{0BAB2FED-38D7-4E79-BB57-C9FAC7D8D131}" type="parTrans" cxnId="{C4D63B14-CF20-4812-971D-1A72F1C4DE6D}">
      <dgm:prSet/>
      <dgm:spPr/>
      <dgm:t>
        <a:bodyPr/>
        <a:lstStyle/>
        <a:p>
          <a:endParaRPr lang="en-US"/>
        </a:p>
      </dgm:t>
    </dgm:pt>
    <dgm:pt modelId="{73E164FE-3CA9-465E-8F7A-8914914FE751}" type="sibTrans" cxnId="{C4D63B14-CF20-4812-971D-1A72F1C4DE6D}">
      <dgm:prSet/>
      <dgm:spPr/>
      <dgm:t>
        <a:bodyPr/>
        <a:lstStyle/>
        <a:p>
          <a:endParaRPr lang="en-US"/>
        </a:p>
      </dgm:t>
    </dgm:pt>
    <dgm:pt modelId="{E925BE7A-A609-4DF0-9FA5-F6115729EF47}">
      <dgm:prSet phldrT="[Text]"/>
      <dgm:spPr>
        <a:solidFill>
          <a:srgbClr val="D1A3FF">
            <a:alpha val="90000"/>
          </a:srgbClr>
        </a:solidFill>
      </dgm:spPr>
      <dgm:t>
        <a:bodyPr/>
        <a:lstStyle/>
        <a:p>
          <a:r>
            <a:rPr lang="en-US" dirty="0"/>
            <a:t>How tables are linked together: one-to-one, one-to-many, many-to-many</a:t>
          </a:r>
        </a:p>
      </dgm:t>
    </dgm:pt>
    <dgm:pt modelId="{FE33F549-0BC4-4CAD-B57B-C96ECEAE5DB3}" type="parTrans" cxnId="{9D16708E-A1AA-41C6-A749-DDF44C3F0B92}">
      <dgm:prSet/>
      <dgm:spPr/>
      <dgm:t>
        <a:bodyPr/>
        <a:lstStyle/>
        <a:p>
          <a:endParaRPr lang="en-US"/>
        </a:p>
      </dgm:t>
    </dgm:pt>
    <dgm:pt modelId="{1F049CCA-9740-4A5C-9F0D-694E3B4BC0CC}" type="sibTrans" cxnId="{9D16708E-A1AA-41C6-A749-DDF44C3F0B92}">
      <dgm:prSet/>
      <dgm:spPr/>
      <dgm:t>
        <a:bodyPr/>
        <a:lstStyle/>
        <a:p>
          <a:endParaRPr lang="en-US"/>
        </a:p>
      </dgm:t>
    </dgm:pt>
    <dgm:pt modelId="{674F9A28-BAE7-40E2-8C59-BD6F959B9D9F}" type="pres">
      <dgm:prSet presAssocID="{0F94AA50-9046-43A7-886B-83C929404742}" presName="linear" presStyleCnt="0">
        <dgm:presLayoutVars>
          <dgm:dir/>
          <dgm:animLvl val="lvl"/>
          <dgm:resizeHandles val="exact"/>
        </dgm:presLayoutVars>
      </dgm:prSet>
      <dgm:spPr/>
    </dgm:pt>
    <dgm:pt modelId="{F311221D-25F6-4CDA-9717-89470327E8F9}" type="pres">
      <dgm:prSet presAssocID="{C108FA02-47F2-44D1-82FA-30B5AC62907F}" presName="parentLin" presStyleCnt="0"/>
      <dgm:spPr/>
    </dgm:pt>
    <dgm:pt modelId="{41470006-6681-4E9B-9151-44AFC65E7E59}" type="pres">
      <dgm:prSet presAssocID="{C108FA02-47F2-44D1-82FA-30B5AC62907F}" presName="parentLeftMargin" presStyleLbl="node1" presStyleIdx="0" presStyleCnt="3"/>
      <dgm:spPr/>
    </dgm:pt>
    <dgm:pt modelId="{21F57EE4-2468-4DD0-8275-1DECBED1BE8D}" type="pres">
      <dgm:prSet presAssocID="{C108FA02-47F2-44D1-82FA-30B5AC62907F}" presName="parentText" presStyleLbl="node1" presStyleIdx="0" presStyleCnt="3">
        <dgm:presLayoutVars>
          <dgm:chMax val="0"/>
          <dgm:bulletEnabled val="1"/>
        </dgm:presLayoutVars>
      </dgm:prSet>
      <dgm:spPr/>
    </dgm:pt>
    <dgm:pt modelId="{AF5AAD22-5766-41BA-B307-E14F24B303F1}" type="pres">
      <dgm:prSet presAssocID="{C108FA02-47F2-44D1-82FA-30B5AC62907F}" presName="negativeSpace" presStyleCnt="0"/>
      <dgm:spPr/>
    </dgm:pt>
    <dgm:pt modelId="{2C2E95E7-6FE8-4BBC-B727-F24B9E5D3F75}" type="pres">
      <dgm:prSet presAssocID="{C108FA02-47F2-44D1-82FA-30B5AC62907F}" presName="childText" presStyleLbl="conFgAcc1" presStyleIdx="0" presStyleCnt="3">
        <dgm:presLayoutVars>
          <dgm:bulletEnabled val="1"/>
        </dgm:presLayoutVars>
      </dgm:prSet>
      <dgm:spPr/>
    </dgm:pt>
    <dgm:pt modelId="{34B388B6-DFC3-4236-A68D-CA495E2177DC}" type="pres">
      <dgm:prSet presAssocID="{1C403654-BD81-41C9-8115-F7EEA0C5F978}" presName="spaceBetweenRectangles" presStyleCnt="0"/>
      <dgm:spPr/>
    </dgm:pt>
    <dgm:pt modelId="{C547B7CC-A99F-4309-B2A0-062D9F30AE83}" type="pres">
      <dgm:prSet presAssocID="{8AAB07E1-E987-4171-9B99-AF2A469C33FE}" presName="parentLin" presStyleCnt="0"/>
      <dgm:spPr/>
    </dgm:pt>
    <dgm:pt modelId="{10AAA1FC-F98E-45F6-AD1E-7F35232A96BA}" type="pres">
      <dgm:prSet presAssocID="{8AAB07E1-E987-4171-9B99-AF2A469C33FE}" presName="parentLeftMargin" presStyleLbl="node1" presStyleIdx="0" presStyleCnt="3"/>
      <dgm:spPr/>
    </dgm:pt>
    <dgm:pt modelId="{7FCC37B0-344D-41A3-A6BB-2E7CA38581C1}" type="pres">
      <dgm:prSet presAssocID="{8AAB07E1-E987-4171-9B99-AF2A469C33FE}" presName="parentText" presStyleLbl="node1" presStyleIdx="1" presStyleCnt="3">
        <dgm:presLayoutVars>
          <dgm:chMax val="0"/>
          <dgm:bulletEnabled val="1"/>
        </dgm:presLayoutVars>
      </dgm:prSet>
      <dgm:spPr/>
    </dgm:pt>
    <dgm:pt modelId="{C31ED96B-5E75-40DE-ADCF-302EB51B917A}" type="pres">
      <dgm:prSet presAssocID="{8AAB07E1-E987-4171-9B99-AF2A469C33FE}" presName="negativeSpace" presStyleCnt="0"/>
      <dgm:spPr/>
    </dgm:pt>
    <dgm:pt modelId="{61640AC8-ECB8-49F6-A33E-0C4C808F267D}" type="pres">
      <dgm:prSet presAssocID="{8AAB07E1-E987-4171-9B99-AF2A469C33FE}" presName="childText" presStyleLbl="conFgAcc1" presStyleIdx="1" presStyleCnt="3">
        <dgm:presLayoutVars>
          <dgm:bulletEnabled val="1"/>
        </dgm:presLayoutVars>
      </dgm:prSet>
      <dgm:spPr/>
    </dgm:pt>
    <dgm:pt modelId="{36F7CC03-6E22-4C4A-8712-5E9A3C29BA81}" type="pres">
      <dgm:prSet presAssocID="{0FC8603C-69F6-41B5-91A4-E399D6109C20}" presName="spaceBetweenRectangles" presStyleCnt="0"/>
      <dgm:spPr/>
    </dgm:pt>
    <dgm:pt modelId="{B10B6664-50B6-4F90-8BF2-406881132ADD}" type="pres">
      <dgm:prSet presAssocID="{034BFBE2-8B6F-43D7-AD82-27C1A441EA47}" presName="parentLin" presStyleCnt="0"/>
      <dgm:spPr/>
    </dgm:pt>
    <dgm:pt modelId="{22BF598D-44DB-4EDD-BF7C-FA0C3530F499}" type="pres">
      <dgm:prSet presAssocID="{034BFBE2-8B6F-43D7-AD82-27C1A441EA47}" presName="parentLeftMargin" presStyleLbl="node1" presStyleIdx="1" presStyleCnt="3"/>
      <dgm:spPr/>
    </dgm:pt>
    <dgm:pt modelId="{668370EA-FB77-42C4-92A5-59BF814D9014}" type="pres">
      <dgm:prSet presAssocID="{034BFBE2-8B6F-43D7-AD82-27C1A441EA47}" presName="parentText" presStyleLbl="node1" presStyleIdx="2" presStyleCnt="3">
        <dgm:presLayoutVars>
          <dgm:chMax val="0"/>
          <dgm:bulletEnabled val="1"/>
        </dgm:presLayoutVars>
      </dgm:prSet>
      <dgm:spPr/>
    </dgm:pt>
    <dgm:pt modelId="{3AB105B1-4700-40BF-814D-11D06D593CDD}" type="pres">
      <dgm:prSet presAssocID="{034BFBE2-8B6F-43D7-AD82-27C1A441EA47}" presName="negativeSpace" presStyleCnt="0"/>
      <dgm:spPr/>
    </dgm:pt>
    <dgm:pt modelId="{ED90D40A-9CF3-4F67-A32C-08DC20B88905}" type="pres">
      <dgm:prSet presAssocID="{034BFBE2-8B6F-43D7-AD82-27C1A441EA47}" presName="childText" presStyleLbl="conFgAcc1" presStyleIdx="2" presStyleCnt="3">
        <dgm:presLayoutVars>
          <dgm:bulletEnabled val="1"/>
        </dgm:presLayoutVars>
      </dgm:prSet>
      <dgm:spPr/>
    </dgm:pt>
  </dgm:ptLst>
  <dgm:cxnLst>
    <dgm:cxn modelId="{C4D63B14-CF20-4812-971D-1A72F1C4DE6D}" srcId="{8AAB07E1-E987-4171-9B99-AF2A469C33FE}" destId="{BCBCCB18-BA41-4A3C-B854-A0EC20A574BA}" srcOrd="0" destOrd="0" parTransId="{0BAB2FED-38D7-4E79-BB57-C9FAC7D8D131}" sibTransId="{73E164FE-3CA9-465E-8F7A-8914914FE751}"/>
    <dgm:cxn modelId="{2CB61143-1A3F-40B2-864D-912DCDE904D0}" type="presOf" srcId="{E925BE7A-A609-4DF0-9FA5-F6115729EF47}" destId="{ED90D40A-9CF3-4F67-A32C-08DC20B88905}" srcOrd="0" destOrd="0" presId="urn:microsoft.com/office/officeart/2005/8/layout/list1"/>
    <dgm:cxn modelId="{9EC47F54-284F-47DE-8922-73C8BF8AE1A1}" type="presOf" srcId="{8AAB07E1-E987-4171-9B99-AF2A469C33FE}" destId="{7FCC37B0-344D-41A3-A6BB-2E7CA38581C1}" srcOrd="1" destOrd="0" presId="urn:microsoft.com/office/officeart/2005/8/layout/list1"/>
    <dgm:cxn modelId="{547C4478-7211-4FAE-AB0E-47AB92C8051B}" type="presOf" srcId="{034BFBE2-8B6F-43D7-AD82-27C1A441EA47}" destId="{668370EA-FB77-42C4-92A5-59BF814D9014}" srcOrd="1" destOrd="0" presId="urn:microsoft.com/office/officeart/2005/8/layout/list1"/>
    <dgm:cxn modelId="{9D16708E-A1AA-41C6-A749-DDF44C3F0B92}" srcId="{034BFBE2-8B6F-43D7-AD82-27C1A441EA47}" destId="{E925BE7A-A609-4DF0-9FA5-F6115729EF47}" srcOrd="0" destOrd="0" parTransId="{FE33F549-0BC4-4CAD-B57B-C96ECEAE5DB3}" sibTransId="{1F049CCA-9740-4A5C-9F0D-694E3B4BC0CC}"/>
    <dgm:cxn modelId="{CE2DC19C-9DCA-45F6-ACD2-A074188C2404}" srcId="{C108FA02-47F2-44D1-82FA-30B5AC62907F}" destId="{80488E4C-4F61-496C-AE5F-8C47964529D9}" srcOrd="0" destOrd="0" parTransId="{538FDBE7-620F-4FE7-9399-2A65C64AF4C4}" sibTransId="{E7D94FBC-375D-4943-B8AE-F6CF9C00E147}"/>
    <dgm:cxn modelId="{F1524C9E-DA80-44A4-9A4C-E1160956C90D}" srcId="{0F94AA50-9046-43A7-886B-83C929404742}" destId="{C108FA02-47F2-44D1-82FA-30B5AC62907F}" srcOrd="0" destOrd="0" parTransId="{952A59C4-8471-4FCF-A83F-FCF1DDA10155}" sibTransId="{1C403654-BD81-41C9-8115-F7EEA0C5F978}"/>
    <dgm:cxn modelId="{DB13C19F-4234-445D-877A-F4C59607C0F9}" type="presOf" srcId="{80488E4C-4F61-496C-AE5F-8C47964529D9}" destId="{2C2E95E7-6FE8-4BBC-B727-F24B9E5D3F75}" srcOrd="0" destOrd="0" presId="urn:microsoft.com/office/officeart/2005/8/layout/list1"/>
    <dgm:cxn modelId="{99CD0DAB-9118-4096-81C6-87CE30287639}" type="presOf" srcId="{0F94AA50-9046-43A7-886B-83C929404742}" destId="{674F9A28-BAE7-40E2-8C59-BD6F959B9D9F}" srcOrd="0" destOrd="0" presId="urn:microsoft.com/office/officeart/2005/8/layout/list1"/>
    <dgm:cxn modelId="{CF7390AD-B10B-4D58-8D82-4267C844EB93}" type="presOf" srcId="{C108FA02-47F2-44D1-82FA-30B5AC62907F}" destId="{41470006-6681-4E9B-9151-44AFC65E7E59}" srcOrd="0" destOrd="0" presId="urn:microsoft.com/office/officeart/2005/8/layout/list1"/>
    <dgm:cxn modelId="{79C219B0-A688-4AA0-A81D-5C1249E8E0B1}" type="presOf" srcId="{C108FA02-47F2-44D1-82FA-30B5AC62907F}" destId="{21F57EE4-2468-4DD0-8275-1DECBED1BE8D}" srcOrd="1" destOrd="0" presId="urn:microsoft.com/office/officeart/2005/8/layout/list1"/>
    <dgm:cxn modelId="{A006D7BE-B3DE-4AFC-8511-8E7B14235CAB}" srcId="{0F94AA50-9046-43A7-886B-83C929404742}" destId="{8AAB07E1-E987-4171-9B99-AF2A469C33FE}" srcOrd="1" destOrd="0" parTransId="{E83C2635-183D-4587-84B5-9F0DD452917D}" sibTransId="{0FC8603C-69F6-41B5-91A4-E399D6109C20}"/>
    <dgm:cxn modelId="{988393C1-C622-4F72-87A4-01CEB90FF372}" srcId="{0F94AA50-9046-43A7-886B-83C929404742}" destId="{034BFBE2-8B6F-43D7-AD82-27C1A441EA47}" srcOrd="2" destOrd="0" parTransId="{0C6E6A79-A239-48F3-BF1A-35E0443FBCDF}" sibTransId="{6F36E0F1-CF7B-4D53-BB67-2C44EBDD615A}"/>
    <dgm:cxn modelId="{5A9F3FCC-FD44-4AAA-BC37-7F47316D7FD1}" type="presOf" srcId="{BCBCCB18-BA41-4A3C-B854-A0EC20A574BA}" destId="{61640AC8-ECB8-49F6-A33E-0C4C808F267D}" srcOrd="0" destOrd="0" presId="urn:microsoft.com/office/officeart/2005/8/layout/list1"/>
    <dgm:cxn modelId="{92A9FDCC-300D-4A47-81A7-A6636C8882D8}" type="presOf" srcId="{034BFBE2-8B6F-43D7-AD82-27C1A441EA47}" destId="{22BF598D-44DB-4EDD-BF7C-FA0C3530F499}" srcOrd="0" destOrd="0" presId="urn:microsoft.com/office/officeart/2005/8/layout/list1"/>
    <dgm:cxn modelId="{73E2C7E2-C76B-4552-85FA-5A4964336ACD}" type="presOf" srcId="{8AAB07E1-E987-4171-9B99-AF2A469C33FE}" destId="{10AAA1FC-F98E-45F6-AD1E-7F35232A96BA}" srcOrd="0" destOrd="0" presId="urn:microsoft.com/office/officeart/2005/8/layout/list1"/>
    <dgm:cxn modelId="{8528FCBE-1756-4E90-BE48-9D473AD3FA71}" type="presParOf" srcId="{674F9A28-BAE7-40E2-8C59-BD6F959B9D9F}" destId="{F311221D-25F6-4CDA-9717-89470327E8F9}" srcOrd="0" destOrd="0" presId="urn:microsoft.com/office/officeart/2005/8/layout/list1"/>
    <dgm:cxn modelId="{90A7271F-E52C-4DBC-A030-A461C8BE323C}" type="presParOf" srcId="{F311221D-25F6-4CDA-9717-89470327E8F9}" destId="{41470006-6681-4E9B-9151-44AFC65E7E59}" srcOrd="0" destOrd="0" presId="urn:microsoft.com/office/officeart/2005/8/layout/list1"/>
    <dgm:cxn modelId="{2A5D38E2-2463-4302-8B74-2F22F5143412}" type="presParOf" srcId="{F311221D-25F6-4CDA-9717-89470327E8F9}" destId="{21F57EE4-2468-4DD0-8275-1DECBED1BE8D}" srcOrd="1" destOrd="0" presId="urn:microsoft.com/office/officeart/2005/8/layout/list1"/>
    <dgm:cxn modelId="{2E08FC2D-60EC-4D18-94C5-4368EA3E23FF}" type="presParOf" srcId="{674F9A28-BAE7-40E2-8C59-BD6F959B9D9F}" destId="{AF5AAD22-5766-41BA-B307-E14F24B303F1}" srcOrd="1" destOrd="0" presId="urn:microsoft.com/office/officeart/2005/8/layout/list1"/>
    <dgm:cxn modelId="{468F6EB8-6541-4F66-8CB5-9F7238AB5CD4}" type="presParOf" srcId="{674F9A28-BAE7-40E2-8C59-BD6F959B9D9F}" destId="{2C2E95E7-6FE8-4BBC-B727-F24B9E5D3F75}" srcOrd="2" destOrd="0" presId="urn:microsoft.com/office/officeart/2005/8/layout/list1"/>
    <dgm:cxn modelId="{6227EA97-C490-4A60-BF89-63AA55EEA38B}" type="presParOf" srcId="{674F9A28-BAE7-40E2-8C59-BD6F959B9D9F}" destId="{34B388B6-DFC3-4236-A68D-CA495E2177DC}" srcOrd="3" destOrd="0" presId="urn:microsoft.com/office/officeart/2005/8/layout/list1"/>
    <dgm:cxn modelId="{23283905-B48A-4EC8-9A9B-C47B1464F008}" type="presParOf" srcId="{674F9A28-BAE7-40E2-8C59-BD6F959B9D9F}" destId="{C547B7CC-A99F-4309-B2A0-062D9F30AE83}" srcOrd="4" destOrd="0" presId="urn:microsoft.com/office/officeart/2005/8/layout/list1"/>
    <dgm:cxn modelId="{83997086-BD2E-4D4A-8755-068A0E203878}" type="presParOf" srcId="{C547B7CC-A99F-4309-B2A0-062D9F30AE83}" destId="{10AAA1FC-F98E-45F6-AD1E-7F35232A96BA}" srcOrd="0" destOrd="0" presId="urn:microsoft.com/office/officeart/2005/8/layout/list1"/>
    <dgm:cxn modelId="{F1C3B39D-E234-4857-A32C-0CFB938C293D}" type="presParOf" srcId="{C547B7CC-A99F-4309-B2A0-062D9F30AE83}" destId="{7FCC37B0-344D-41A3-A6BB-2E7CA38581C1}" srcOrd="1" destOrd="0" presId="urn:microsoft.com/office/officeart/2005/8/layout/list1"/>
    <dgm:cxn modelId="{67597A25-08C7-470A-B8B4-767031502EC6}" type="presParOf" srcId="{674F9A28-BAE7-40E2-8C59-BD6F959B9D9F}" destId="{C31ED96B-5E75-40DE-ADCF-302EB51B917A}" srcOrd="5" destOrd="0" presId="urn:microsoft.com/office/officeart/2005/8/layout/list1"/>
    <dgm:cxn modelId="{D2886162-9B59-4B97-864E-E60712BDFE5B}" type="presParOf" srcId="{674F9A28-BAE7-40E2-8C59-BD6F959B9D9F}" destId="{61640AC8-ECB8-49F6-A33E-0C4C808F267D}" srcOrd="6" destOrd="0" presId="urn:microsoft.com/office/officeart/2005/8/layout/list1"/>
    <dgm:cxn modelId="{759EE82C-8270-4C22-BAF3-8DF59009879C}" type="presParOf" srcId="{674F9A28-BAE7-40E2-8C59-BD6F959B9D9F}" destId="{36F7CC03-6E22-4C4A-8712-5E9A3C29BA81}" srcOrd="7" destOrd="0" presId="urn:microsoft.com/office/officeart/2005/8/layout/list1"/>
    <dgm:cxn modelId="{42DD4ED3-8704-4096-A7E8-191AD90138C4}" type="presParOf" srcId="{674F9A28-BAE7-40E2-8C59-BD6F959B9D9F}" destId="{B10B6664-50B6-4F90-8BF2-406881132ADD}" srcOrd="8" destOrd="0" presId="urn:microsoft.com/office/officeart/2005/8/layout/list1"/>
    <dgm:cxn modelId="{0F16B11A-3D3C-4C5C-B0EE-A4FD72D451E6}" type="presParOf" srcId="{B10B6664-50B6-4F90-8BF2-406881132ADD}" destId="{22BF598D-44DB-4EDD-BF7C-FA0C3530F499}" srcOrd="0" destOrd="0" presId="urn:microsoft.com/office/officeart/2005/8/layout/list1"/>
    <dgm:cxn modelId="{357C8EB5-7C90-49D7-A743-94BBDB124757}" type="presParOf" srcId="{B10B6664-50B6-4F90-8BF2-406881132ADD}" destId="{668370EA-FB77-42C4-92A5-59BF814D9014}" srcOrd="1" destOrd="0" presId="urn:microsoft.com/office/officeart/2005/8/layout/list1"/>
    <dgm:cxn modelId="{4F5F8461-6933-4869-8893-CAD8BA9037FC}" type="presParOf" srcId="{674F9A28-BAE7-40E2-8C59-BD6F959B9D9F}" destId="{3AB105B1-4700-40BF-814D-11D06D593CDD}" srcOrd="9" destOrd="0" presId="urn:microsoft.com/office/officeart/2005/8/layout/list1"/>
    <dgm:cxn modelId="{95DC5C9B-BC41-4C37-A912-E123E3DB1552}" type="presParOf" srcId="{674F9A28-BAE7-40E2-8C59-BD6F959B9D9F}" destId="{ED90D40A-9CF3-4F67-A32C-08DC20B8890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E95E7-6FE8-4BBC-B727-F24B9E5D3F75}">
      <dsp:nvSpPr>
        <dsp:cNvPr id="0" name=""/>
        <dsp:cNvSpPr/>
      </dsp:nvSpPr>
      <dsp:spPr>
        <a:xfrm>
          <a:off x="0" y="446176"/>
          <a:ext cx="9023659" cy="807975"/>
        </a:xfrm>
        <a:prstGeom prst="rect">
          <a:avLst/>
        </a:prstGeom>
        <a:solidFill>
          <a:srgbClr val="D1A3FF">
            <a:alpha val="90000"/>
          </a:srgb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0336" tIns="395732" rIns="70033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The tables in your database</a:t>
          </a:r>
        </a:p>
      </dsp:txBody>
      <dsp:txXfrm>
        <a:off x="0" y="446176"/>
        <a:ext cx="9023659" cy="807975"/>
      </dsp:txXfrm>
    </dsp:sp>
    <dsp:sp modelId="{21F57EE4-2468-4DD0-8275-1DECBED1BE8D}">
      <dsp:nvSpPr>
        <dsp:cNvPr id="0" name=""/>
        <dsp:cNvSpPr/>
      </dsp:nvSpPr>
      <dsp:spPr>
        <a:xfrm>
          <a:off x="451182" y="165736"/>
          <a:ext cx="6316561" cy="560880"/>
        </a:xfrm>
        <a:prstGeom prst="roundRect">
          <a:avLst/>
        </a:prstGeom>
        <a:solidFill>
          <a:srgbClr val="8250B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8751" tIns="0" rIns="238751" bIns="0" numCol="1" spcCol="1270" anchor="ctr" anchorCtr="0">
          <a:noAutofit/>
        </a:bodyPr>
        <a:lstStyle/>
        <a:p>
          <a:pPr marL="0" lvl="0" indent="0" algn="l" defTabSz="844550">
            <a:lnSpc>
              <a:spcPct val="90000"/>
            </a:lnSpc>
            <a:spcBef>
              <a:spcPct val="0"/>
            </a:spcBef>
            <a:spcAft>
              <a:spcPct val="35000"/>
            </a:spcAft>
            <a:buNone/>
          </a:pPr>
          <a:r>
            <a:rPr lang="en-US" sz="1900" kern="1200" dirty="0"/>
            <a:t>Entity Sets</a:t>
          </a:r>
        </a:p>
      </dsp:txBody>
      <dsp:txXfrm>
        <a:off x="478562" y="193116"/>
        <a:ext cx="6261801" cy="506120"/>
      </dsp:txXfrm>
    </dsp:sp>
    <dsp:sp modelId="{61640AC8-ECB8-49F6-A33E-0C4C808F267D}">
      <dsp:nvSpPr>
        <dsp:cNvPr id="0" name=""/>
        <dsp:cNvSpPr/>
      </dsp:nvSpPr>
      <dsp:spPr>
        <a:xfrm>
          <a:off x="0" y="1637191"/>
          <a:ext cx="9023659" cy="807975"/>
        </a:xfrm>
        <a:prstGeom prst="rect">
          <a:avLst/>
        </a:prstGeom>
        <a:solidFill>
          <a:srgbClr val="D1A3FF">
            <a:alpha val="90000"/>
          </a:srgb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0336" tIns="395732" rIns="70033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Information such as property, facts you need to describe </a:t>
          </a:r>
          <a:r>
            <a:rPr lang="en-US" sz="1900" kern="1200"/>
            <a:t>each table</a:t>
          </a:r>
          <a:endParaRPr lang="en-US" sz="1900" kern="1200" dirty="0"/>
        </a:p>
      </dsp:txBody>
      <dsp:txXfrm>
        <a:off x="0" y="1637191"/>
        <a:ext cx="9023659" cy="807975"/>
      </dsp:txXfrm>
    </dsp:sp>
    <dsp:sp modelId="{7FCC37B0-344D-41A3-A6BB-2E7CA38581C1}">
      <dsp:nvSpPr>
        <dsp:cNvPr id="0" name=""/>
        <dsp:cNvSpPr/>
      </dsp:nvSpPr>
      <dsp:spPr>
        <a:xfrm>
          <a:off x="451182" y="1356751"/>
          <a:ext cx="6316561" cy="560880"/>
        </a:xfrm>
        <a:prstGeom prst="roundRect">
          <a:avLst/>
        </a:prstGeom>
        <a:solidFill>
          <a:srgbClr val="7043A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8751" tIns="0" rIns="238751" bIns="0" numCol="1" spcCol="1270" anchor="ctr" anchorCtr="0">
          <a:noAutofit/>
        </a:bodyPr>
        <a:lstStyle/>
        <a:p>
          <a:pPr marL="0" lvl="0" indent="0" algn="l" defTabSz="844550">
            <a:lnSpc>
              <a:spcPct val="90000"/>
            </a:lnSpc>
            <a:spcBef>
              <a:spcPct val="0"/>
            </a:spcBef>
            <a:spcAft>
              <a:spcPct val="35000"/>
            </a:spcAft>
            <a:buNone/>
          </a:pPr>
          <a:r>
            <a:rPr lang="en-US" sz="1900" kern="1200" dirty="0"/>
            <a:t>Attributes</a:t>
          </a:r>
        </a:p>
      </dsp:txBody>
      <dsp:txXfrm>
        <a:off x="478562" y="1384131"/>
        <a:ext cx="6261801" cy="506120"/>
      </dsp:txXfrm>
    </dsp:sp>
    <dsp:sp modelId="{ED90D40A-9CF3-4F67-A32C-08DC20B88905}">
      <dsp:nvSpPr>
        <dsp:cNvPr id="0" name=""/>
        <dsp:cNvSpPr/>
      </dsp:nvSpPr>
      <dsp:spPr>
        <a:xfrm>
          <a:off x="0" y="2828206"/>
          <a:ext cx="9023659" cy="807975"/>
        </a:xfrm>
        <a:prstGeom prst="rect">
          <a:avLst/>
        </a:prstGeom>
        <a:solidFill>
          <a:srgbClr val="D1A3FF">
            <a:alpha val="90000"/>
          </a:srgb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0336" tIns="395732" rIns="70033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How tables are linked together: one-to-one, one-to-many, many-to-many</a:t>
          </a:r>
        </a:p>
      </dsp:txBody>
      <dsp:txXfrm>
        <a:off x="0" y="2828206"/>
        <a:ext cx="9023659" cy="807975"/>
      </dsp:txXfrm>
    </dsp:sp>
    <dsp:sp modelId="{668370EA-FB77-42C4-92A5-59BF814D9014}">
      <dsp:nvSpPr>
        <dsp:cNvPr id="0" name=""/>
        <dsp:cNvSpPr/>
      </dsp:nvSpPr>
      <dsp:spPr>
        <a:xfrm>
          <a:off x="451182" y="2547766"/>
          <a:ext cx="6316561" cy="560880"/>
        </a:xfrm>
        <a:prstGeom prst="roundRect">
          <a:avLst/>
        </a:prstGeom>
        <a:solidFill>
          <a:srgbClr val="7043A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8751" tIns="0" rIns="238751" bIns="0" numCol="1" spcCol="1270" anchor="ctr" anchorCtr="0">
          <a:noAutofit/>
        </a:bodyPr>
        <a:lstStyle/>
        <a:p>
          <a:pPr marL="0" lvl="0" indent="0" algn="l" defTabSz="844550">
            <a:lnSpc>
              <a:spcPct val="90000"/>
            </a:lnSpc>
            <a:spcBef>
              <a:spcPct val="0"/>
            </a:spcBef>
            <a:spcAft>
              <a:spcPct val="35000"/>
            </a:spcAft>
            <a:buNone/>
          </a:pPr>
          <a:r>
            <a:rPr lang="en-US" sz="1900" kern="1200" dirty="0"/>
            <a:t>Relationships</a:t>
          </a:r>
        </a:p>
      </dsp:txBody>
      <dsp:txXfrm>
        <a:off x="478562" y="2575146"/>
        <a:ext cx="6261801"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551F1-3E25-2744-9BE7-0A04F579F8FB}" type="datetimeFigureOut">
              <a:rPr lang="en-US" smtClean="0"/>
              <a:t>7/14/2019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FCC0C-D0C0-7443-B7C0-AFE35D3A82E0}" type="slidenum">
              <a:rPr lang="en-US" smtClean="0"/>
              <a:t>‹#›</a:t>
            </a:fld>
            <a:endParaRPr lang="en-US"/>
          </a:p>
        </p:txBody>
      </p:sp>
    </p:spTree>
    <p:extLst>
      <p:ext uri="{BB962C8B-B14F-4D97-AF65-F5344CB8AC3E}">
        <p14:creationId xmlns:p14="http://schemas.microsoft.com/office/powerpoint/2010/main" val="2108898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demand for database would only go up as complexity of information increases.</a:t>
            </a:r>
            <a:endParaRPr lang="en-US" dirty="0"/>
          </a:p>
        </p:txBody>
      </p:sp>
      <p:sp>
        <p:nvSpPr>
          <p:cNvPr id="4" name="Slide Number Placeholder 3"/>
          <p:cNvSpPr>
            <a:spLocks noGrp="1"/>
          </p:cNvSpPr>
          <p:nvPr>
            <p:ph type="sldNum" sz="quarter" idx="5"/>
          </p:nvPr>
        </p:nvSpPr>
        <p:spPr/>
        <p:txBody>
          <a:bodyPr/>
          <a:lstStyle/>
          <a:p>
            <a:fld id="{CDDFCC0C-D0C0-7443-B7C0-AFE35D3A82E0}" type="slidenum">
              <a:rPr lang="en-US" smtClean="0"/>
              <a:t>3</a:t>
            </a:fld>
            <a:endParaRPr lang="en-US"/>
          </a:p>
        </p:txBody>
      </p:sp>
    </p:spTree>
    <p:extLst>
      <p:ext uri="{BB962C8B-B14F-4D97-AF65-F5344CB8AC3E}">
        <p14:creationId xmlns:p14="http://schemas.microsoft.com/office/powerpoint/2010/main" val="218160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4</a:t>
            </a:fld>
            <a:endParaRPr lang="en-US"/>
          </a:p>
        </p:txBody>
      </p:sp>
    </p:spTree>
    <p:extLst>
      <p:ext uri="{BB962C8B-B14F-4D97-AF65-F5344CB8AC3E}">
        <p14:creationId xmlns:p14="http://schemas.microsoft.com/office/powerpoint/2010/main" val="1401296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Each entity has a unique ID/primary key and followed by attributes.</a:t>
            </a:r>
          </a:p>
          <a:p>
            <a:pPr marL="171450" indent="-171450">
              <a:buFontTx/>
              <a:buChar char="-"/>
            </a:pPr>
            <a:r>
              <a:rPr lang="en-US" dirty="0"/>
              <a:t>Explain </a:t>
            </a:r>
            <a:r>
              <a:rPr lang="en-US" b="1" dirty="0"/>
              <a:t>one mandatory to optional many relationship: </a:t>
            </a:r>
            <a:r>
              <a:rPr lang="en-US" b="0" dirty="0"/>
              <a:t>one video can have none to many transcriptions and 1 transcription must belong to one and only one video</a:t>
            </a:r>
            <a:endParaRPr lang="en-US" b="1" dirty="0"/>
          </a:p>
          <a:p>
            <a:pPr marL="171450" indent="-171450">
              <a:buFontTx/>
              <a:buChar char="-"/>
            </a:pPr>
            <a:r>
              <a:rPr lang="en-US" sz="1200" b="1" i="0" kern="1200" dirty="0">
                <a:solidFill>
                  <a:schemeClr val="tx1"/>
                </a:solidFill>
                <a:effectLst/>
                <a:latin typeface="+mn-lt"/>
                <a:ea typeface="+mn-ea"/>
                <a:cs typeface="+mn-cs"/>
              </a:rPr>
              <a:t>Foreign key</a:t>
            </a:r>
            <a:r>
              <a:rPr lang="en-US" sz="1200" b="0" i="0" kern="1200" dirty="0">
                <a:solidFill>
                  <a:schemeClr val="tx1"/>
                </a:solidFill>
                <a:effectLst/>
                <a:latin typeface="+mn-lt"/>
                <a:ea typeface="+mn-ea"/>
                <a:cs typeface="+mn-cs"/>
              </a:rPr>
              <a:t>: For a typical one-to many, the foreign key stays with the child entity set on the many side, where it references the primary key of the parent entity set on the one side</a:t>
            </a:r>
          </a:p>
          <a:p>
            <a:pPr marL="171450" indent="-171450" fontAlgn="base">
              <a:buFontTx/>
              <a:buChar char="-"/>
            </a:pPr>
            <a:r>
              <a:rPr lang="en-US" sz="1200" b="0" i="0" kern="1200" dirty="0">
                <a:solidFill>
                  <a:schemeClr val="tx1"/>
                </a:solidFill>
                <a:effectLst/>
                <a:latin typeface="+mn-lt"/>
                <a:ea typeface="+mn-ea"/>
                <a:cs typeface="+mn-cs"/>
              </a:rPr>
              <a:t>If the foreign key becomes part of the primary key in the child entity set, that makes the entity set weak. Which means, you can also create the Transcription table with the FK </a:t>
            </a:r>
            <a:r>
              <a:rPr lang="en-US" sz="1200" b="0" i="0" kern="1200" dirty="0" err="1">
                <a:solidFill>
                  <a:schemeClr val="tx1"/>
                </a:solidFill>
                <a:effectLst/>
                <a:latin typeface="+mn-lt"/>
                <a:ea typeface="+mn-ea"/>
                <a:cs typeface="+mn-cs"/>
              </a:rPr>
              <a:t>VideoID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StartTime</a:t>
            </a:r>
            <a:r>
              <a:rPr lang="en-US" sz="1200" b="0" i="0" kern="1200" dirty="0">
                <a:solidFill>
                  <a:schemeClr val="tx1"/>
                </a:solidFill>
                <a:effectLst/>
                <a:latin typeface="+mn-lt"/>
                <a:ea typeface="+mn-ea"/>
                <a:cs typeface="+mn-cs"/>
              </a:rPr>
              <a:t> both being the Primary Key, but it will make your Transcription entity set </a:t>
            </a:r>
            <a:r>
              <a:rPr lang="en-US" sz="1200" b="1" i="0" kern="1200" dirty="0">
                <a:solidFill>
                  <a:schemeClr val="tx1"/>
                </a:solidFill>
                <a:effectLst/>
                <a:latin typeface="+mn-lt"/>
                <a:ea typeface="+mn-ea"/>
                <a:cs typeface="+mn-cs"/>
              </a:rPr>
              <a:t>weak</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CDDFCC0C-D0C0-7443-B7C0-AFE35D3A82E0}" type="slidenum">
              <a:rPr lang="en-US" smtClean="0"/>
              <a:t>5</a:t>
            </a:fld>
            <a:endParaRPr lang="en-US"/>
          </a:p>
        </p:txBody>
      </p:sp>
    </p:spTree>
    <p:extLst>
      <p:ext uri="{BB962C8B-B14F-4D97-AF65-F5344CB8AC3E}">
        <p14:creationId xmlns:p14="http://schemas.microsoft.com/office/powerpoint/2010/main" val="2535150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AU"/>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AU"/>
              <a:t>Click to edit Master subtitle style</a:t>
            </a:r>
            <a:endParaRPr lang="en-US"/>
          </a:p>
        </p:txBody>
      </p:sp>
      <p:sp>
        <p:nvSpPr>
          <p:cNvPr id="4" name="Date Placeholder 3"/>
          <p:cNvSpPr>
            <a:spLocks noGrp="1"/>
          </p:cNvSpPr>
          <p:nvPr>
            <p:ph type="dt" sz="half" idx="10"/>
          </p:nvPr>
        </p:nvSpPr>
        <p:spPr/>
        <p:txBody>
          <a:bodyPr/>
          <a:lstStyle/>
          <a:p>
            <a:fld id="{F4356D17-FE2B-4A42-AE6B-E0B8894B79EA}"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31989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F4356D17-FE2B-4A42-AE6B-E0B8894B79EA}"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82675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F4356D17-FE2B-4A42-AE6B-E0B8894B79EA}"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079316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4695" y="2557902"/>
            <a:ext cx="3423519" cy="1184085"/>
          </a:xfrm>
          <a:prstGeom prst="rect">
            <a:avLst/>
          </a:prstGeom>
        </p:spPr>
      </p:pic>
      <p:cxnSp>
        <p:nvCxnSpPr>
          <p:cNvPr id="9" name="Straight Connector 8"/>
          <p:cNvCxnSpPr>
            <a:cxnSpLocks/>
          </p:cNvCxnSpPr>
          <p:nvPr userDrawn="1"/>
        </p:nvCxnSpPr>
        <p:spPr>
          <a:xfrm>
            <a:off x="5877645" y="1219200"/>
            <a:ext cx="0" cy="454342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0" hasCustomPrompt="1"/>
          </p:nvPr>
        </p:nvSpPr>
        <p:spPr>
          <a:xfrm>
            <a:off x="6265869" y="2483910"/>
            <a:ext cx="5926137" cy="1410758"/>
          </a:xfrm>
          <a:ln>
            <a:noFill/>
          </a:ln>
        </p:spPr>
        <p:txBody>
          <a:bodyPr>
            <a:normAutofit/>
          </a:bodyPr>
          <a:lstStyle>
            <a:lvl1pPr marL="0" indent="0">
              <a:buNone/>
              <a:defRPr sz="9600">
                <a:latin typeface="Segoe UI Light" panose="020B0502040204020203" pitchFamily="34" charset="0"/>
                <a:cs typeface="Segoe UI Light" panose="020B0502040204020203" pitchFamily="34" charset="0"/>
              </a:defRPr>
            </a:lvl1pPr>
          </a:lstStyle>
          <a:p>
            <a:pPr lvl="0"/>
            <a:r>
              <a:rPr lang="en-US" dirty="0"/>
              <a:t>Title</a:t>
            </a:r>
            <a:endParaRPr lang="en-NZ" dirty="0"/>
          </a:p>
        </p:txBody>
      </p:sp>
      <p:sp>
        <p:nvSpPr>
          <p:cNvPr id="14" name="Text Placeholder 13"/>
          <p:cNvSpPr>
            <a:spLocks noGrp="1"/>
          </p:cNvSpPr>
          <p:nvPr>
            <p:ph type="body" sz="quarter" idx="11" hasCustomPrompt="1"/>
          </p:nvPr>
        </p:nvSpPr>
        <p:spPr>
          <a:xfrm>
            <a:off x="6265863" y="4071946"/>
            <a:ext cx="5715000" cy="1482725"/>
          </a:xfrm>
        </p:spPr>
        <p:txBody>
          <a:bodyPr/>
          <a:lstStyle>
            <a:lvl1pPr marL="0" indent="0">
              <a:buNone/>
              <a:defRPr baseline="0"/>
            </a:lvl1pPr>
          </a:lstStyle>
          <a:p>
            <a:pPr lvl="0"/>
            <a:r>
              <a:rPr lang="en-NZ" dirty="0"/>
              <a:t>Subtitle</a:t>
            </a:r>
          </a:p>
        </p:txBody>
      </p:sp>
    </p:spTree>
    <p:extLst>
      <p:ext uri="{BB962C8B-B14F-4D97-AF65-F5344CB8AC3E}">
        <p14:creationId xmlns:p14="http://schemas.microsoft.com/office/powerpoint/2010/main" val="3343250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1006475"/>
          </a:xfrm>
        </p:spPr>
        <p:txBody>
          <a:bodyPr/>
          <a:lstStyle/>
          <a:p>
            <a:r>
              <a:rPr lang="en-AU"/>
              <a:t>Click to edit Master title style</a:t>
            </a:r>
            <a:endParaRPr lang="en-US" dirty="0"/>
          </a:p>
        </p:txBody>
      </p:sp>
      <p:sp>
        <p:nvSpPr>
          <p:cNvPr id="3" name="Content Placeholder 2"/>
          <p:cNvSpPr>
            <a:spLocks noGrp="1"/>
          </p:cNvSpPr>
          <p:nvPr>
            <p:ph idx="1"/>
          </p:nvPr>
        </p:nvSpPr>
        <p:spPr>
          <a:xfrm>
            <a:off x="838200" y="1558637"/>
            <a:ext cx="10515600" cy="4260273"/>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F4356D17-FE2B-4A42-AE6B-E0B8894B79EA}"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280169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6"/>
            <a:ext cx="10515600" cy="2852737"/>
          </a:xfrm>
        </p:spPr>
        <p:txBody>
          <a:bodyPr anchor="b"/>
          <a:lstStyle>
            <a:lvl1pPr>
              <a:defRPr sz="6000"/>
            </a:lvl1pPr>
          </a:lstStyle>
          <a:p>
            <a:r>
              <a:rPr lang="en-AU"/>
              <a:t>Click to edit Master title style</a:t>
            </a:r>
            <a:endParaRPr lang="en-US"/>
          </a:p>
        </p:txBody>
      </p:sp>
      <p:sp>
        <p:nvSpPr>
          <p:cNvPr id="3" name="Text Placeholder 2"/>
          <p:cNvSpPr>
            <a:spLocks noGrp="1"/>
          </p:cNvSpPr>
          <p:nvPr>
            <p:ph type="body" idx="1"/>
          </p:nvPr>
        </p:nvSpPr>
        <p:spPr>
          <a:xfrm>
            <a:off x="831851" y="4589471"/>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F4356D17-FE2B-4A42-AE6B-E0B8894B79EA}"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7273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F4356D17-FE2B-4A42-AE6B-E0B8894B79EA}"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86122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AU"/>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F4356D17-FE2B-4A42-AE6B-E0B8894B79EA}" type="datetimeFigureOut">
              <a:rPr lang="en-US" smtClean="0"/>
              <a:t>7/14/2019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35415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F4356D17-FE2B-4A42-AE6B-E0B8894B79EA}" type="datetimeFigureOut">
              <a:rPr lang="en-US" smtClean="0"/>
              <a:t>7/14/2019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32243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56D17-FE2B-4A42-AE6B-E0B8894B79EA}" type="datetimeFigureOut">
              <a:rPr lang="en-US" smtClean="0"/>
              <a:t>7/14/2019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102174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AU"/>
              <a:t>Click to edit Master title style</a:t>
            </a:r>
            <a:endParaRPr lang="en-US"/>
          </a:p>
        </p:txBody>
      </p:sp>
      <p:sp>
        <p:nvSpPr>
          <p:cNvPr id="3" name="Content Placeholder 2"/>
          <p:cNvSpPr>
            <a:spLocks noGrp="1"/>
          </p:cNvSpPr>
          <p:nvPr>
            <p:ph idx="1"/>
          </p:nvPr>
        </p:nvSpPr>
        <p:spPr>
          <a:xfrm>
            <a:off x="5183188" y="98743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a:t>Click to edit Master text styles</a:t>
            </a:r>
          </a:p>
        </p:txBody>
      </p:sp>
      <p:sp>
        <p:nvSpPr>
          <p:cNvPr id="5" name="Date Placeholder 4"/>
          <p:cNvSpPr>
            <a:spLocks noGrp="1"/>
          </p:cNvSpPr>
          <p:nvPr>
            <p:ph type="dt" sz="half" idx="10"/>
          </p:nvPr>
        </p:nvSpPr>
        <p:spPr/>
        <p:txBody>
          <a:bodyPr/>
          <a:lstStyle/>
          <a:p>
            <a:fld id="{F4356D17-FE2B-4A42-AE6B-E0B8894B79EA}"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44478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AU"/>
              <a:t>Click to edit Master title style</a:t>
            </a:r>
            <a:endParaRPr lang="en-US"/>
          </a:p>
        </p:txBody>
      </p:sp>
      <p:sp>
        <p:nvSpPr>
          <p:cNvPr id="3" name="Picture Placeholder 2"/>
          <p:cNvSpPr>
            <a:spLocks noGrp="1"/>
          </p:cNvSpPr>
          <p:nvPr>
            <p:ph type="pic" idx="1"/>
          </p:nvPr>
        </p:nvSpPr>
        <p:spPr>
          <a:xfrm>
            <a:off x="5183188" y="98743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a:t>Click to edit Master text styles</a:t>
            </a:r>
          </a:p>
        </p:txBody>
      </p:sp>
      <p:sp>
        <p:nvSpPr>
          <p:cNvPr id="5" name="Date Placeholder 4"/>
          <p:cNvSpPr>
            <a:spLocks noGrp="1"/>
          </p:cNvSpPr>
          <p:nvPr>
            <p:ph type="dt" sz="half" idx="10"/>
          </p:nvPr>
        </p:nvSpPr>
        <p:spPr/>
        <p:txBody>
          <a:bodyPr/>
          <a:lstStyle/>
          <a:p>
            <a:fld id="{F4356D17-FE2B-4A42-AE6B-E0B8894B79EA}"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23387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AU"/>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838200" y="635635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56D17-FE2B-4A42-AE6B-E0B8894B79EA}" type="datetimeFigureOut">
              <a:rPr lang="en-US" smtClean="0"/>
              <a:t>7/14/2019</a:t>
            </a:fld>
            <a:endParaRPr lang="en-US"/>
          </a:p>
        </p:txBody>
      </p:sp>
      <p:sp>
        <p:nvSpPr>
          <p:cNvPr id="5" name="Footer Placeholder 4"/>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0EFF4-F54B-2545-810D-BBBBC8A7D728}" type="slidenum">
              <a:rPr lang="en-US" smtClean="0"/>
              <a:t>‹#›</a:t>
            </a:fld>
            <a:endParaRPr lang="en-US"/>
          </a:p>
        </p:txBody>
      </p:sp>
      <p:sp>
        <p:nvSpPr>
          <p:cNvPr id="7" name="Rectangle 6"/>
          <p:cNvSpPr/>
          <p:nvPr userDrawn="1"/>
        </p:nvSpPr>
        <p:spPr>
          <a:xfrm>
            <a:off x="1" y="6061588"/>
            <a:ext cx="12192000" cy="796412"/>
          </a:xfrm>
          <a:prstGeom prst="rect">
            <a:avLst/>
          </a:prstGeom>
          <a:solidFill>
            <a:srgbClr val="7043A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1788" y="6169862"/>
            <a:ext cx="1649515" cy="606763"/>
          </a:xfrm>
          <a:prstGeom prst="rect">
            <a:avLst/>
          </a:prstGeom>
        </p:spPr>
      </p:pic>
      <p:pic>
        <p:nvPicPr>
          <p:cNvPr id="9" name="Picture 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1698579" y="6147475"/>
            <a:ext cx="401820" cy="599731"/>
          </a:xfrm>
          <a:prstGeom prst="rect">
            <a:avLst/>
          </a:prstGeom>
        </p:spPr>
      </p:pic>
    </p:spTree>
    <p:extLst>
      <p:ext uri="{BB962C8B-B14F-4D97-AF65-F5344CB8AC3E}">
        <p14:creationId xmlns:p14="http://schemas.microsoft.com/office/powerpoint/2010/main" val="128158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C71BF7-DE40-47A5-9CFC-4BB0EF6BC82F}"/>
              </a:ext>
            </a:extLst>
          </p:cNvPr>
          <p:cNvSpPr>
            <a:spLocks noGrp="1"/>
          </p:cNvSpPr>
          <p:nvPr>
            <p:ph type="body" sz="quarter" idx="10"/>
          </p:nvPr>
        </p:nvSpPr>
        <p:spPr>
          <a:xfrm>
            <a:off x="7234866" y="2867320"/>
            <a:ext cx="4654209" cy="591683"/>
          </a:xfrm>
        </p:spPr>
        <p:txBody>
          <a:bodyPr>
            <a:noAutofit/>
          </a:bodyPr>
          <a:lstStyle/>
          <a:p>
            <a:r>
              <a:rPr lang="en-NZ" sz="3600" dirty="0">
                <a:solidFill>
                  <a:srgbClr val="7043A2"/>
                </a:solidFill>
              </a:rPr>
              <a:t>Relational Database</a:t>
            </a:r>
          </a:p>
        </p:txBody>
      </p:sp>
    </p:spTree>
    <p:extLst>
      <p:ext uri="{BB962C8B-B14F-4D97-AF65-F5344CB8AC3E}">
        <p14:creationId xmlns:p14="http://schemas.microsoft.com/office/powerpoint/2010/main" val="90381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4F6F-D847-4F48-A68B-DBCF69D730AB}"/>
              </a:ext>
            </a:extLst>
          </p:cNvPr>
          <p:cNvSpPr>
            <a:spLocks noGrp="1"/>
          </p:cNvSpPr>
          <p:nvPr>
            <p:ph type="title"/>
          </p:nvPr>
        </p:nvSpPr>
        <p:spPr/>
        <p:txBody>
          <a:bodyPr>
            <a:noAutofit/>
          </a:bodyPr>
          <a:lstStyle/>
          <a:p>
            <a:r>
              <a:rPr lang="en-US" sz="3600" dirty="0"/>
              <a:t>Content</a:t>
            </a:r>
          </a:p>
        </p:txBody>
      </p:sp>
      <p:sp>
        <p:nvSpPr>
          <p:cNvPr id="3" name="Content Placeholder 2">
            <a:extLst>
              <a:ext uri="{FF2B5EF4-FFF2-40B4-BE49-F238E27FC236}">
                <a16:creationId xmlns:a16="http://schemas.microsoft.com/office/drawing/2014/main" id="{41F59AA9-2AAB-43AB-9B91-2DB12F921C1B}"/>
              </a:ext>
            </a:extLst>
          </p:cNvPr>
          <p:cNvSpPr>
            <a:spLocks noGrp="1"/>
          </p:cNvSpPr>
          <p:nvPr>
            <p:ph idx="1"/>
          </p:nvPr>
        </p:nvSpPr>
        <p:spPr/>
        <p:txBody>
          <a:bodyPr/>
          <a:lstStyle/>
          <a:p>
            <a:r>
              <a:rPr lang="en-US" dirty="0"/>
              <a:t>Overview</a:t>
            </a:r>
          </a:p>
          <a:p>
            <a:r>
              <a:rPr lang="en-US" dirty="0"/>
              <a:t>Data Model</a:t>
            </a:r>
          </a:p>
          <a:p>
            <a:r>
              <a:rPr lang="en-US" dirty="0"/>
              <a:t>Entity Relationship Diagram (ERD)</a:t>
            </a:r>
          </a:p>
          <a:p>
            <a:r>
              <a:rPr lang="en-US" dirty="0"/>
              <a:t>Associative entity set</a:t>
            </a:r>
          </a:p>
          <a:p>
            <a:r>
              <a:rPr lang="en-US" dirty="0"/>
              <a:t>Further learning topic</a:t>
            </a:r>
          </a:p>
          <a:p>
            <a:r>
              <a:rPr lang="en-US" dirty="0"/>
              <a:t>Summary</a:t>
            </a:r>
          </a:p>
        </p:txBody>
      </p:sp>
    </p:spTree>
    <p:extLst>
      <p:ext uri="{BB962C8B-B14F-4D97-AF65-F5344CB8AC3E}">
        <p14:creationId xmlns:p14="http://schemas.microsoft.com/office/powerpoint/2010/main" val="260744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E0B40-6035-42C3-8EF0-F0BC4371477F}"/>
              </a:ext>
            </a:extLst>
          </p:cNvPr>
          <p:cNvSpPr>
            <a:spLocks noGrp="1"/>
          </p:cNvSpPr>
          <p:nvPr>
            <p:ph type="title"/>
          </p:nvPr>
        </p:nvSpPr>
        <p:spPr>
          <a:xfrm>
            <a:off x="838200" y="365129"/>
            <a:ext cx="10515600" cy="691611"/>
          </a:xfrm>
        </p:spPr>
        <p:txBody>
          <a:bodyPr>
            <a:normAutofit fontScale="90000"/>
          </a:bodyPr>
          <a:lstStyle/>
          <a:p>
            <a:r>
              <a:rPr lang="en-US" dirty="0"/>
              <a:t>Relational Database Overview</a:t>
            </a:r>
          </a:p>
        </p:txBody>
      </p:sp>
      <p:sp>
        <p:nvSpPr>
          <p:cNvPr id="3" name="Content Placeholder 2">
            <a:extLst>
              <a:ext uri="{FF2B5EF4-FFF2-40B4-BE49-F238E27FC236}">
                <a16:creationId xmlns:a16="http://schemas.microsoft.com/office/drawing/2014/main" id="{E0374235-EA78-4BAE-B63D-AD4321FD3B12}"/>
              </a:ext>
            </a:extLst>
          </p:cNvPr>
          <p:cNvSpPr>
            <a:spLocks noGrp="1"/>
          </p:cNvSpPr>
          <p:nvPr>
            <p:ph idx="1"/>
          </p:nvPr>
        </p:nvSpPr>
        <p:spPr>
          <a:xfrm>
            <a:off x="838200" y="1128410"/>
            <a:ext cx="10515600" cy="1371600"/>
          </a:xfrm>
        </p:spPr>
        <p:txBody>
          <a:bodyPr>
            <a:normAutofit fontScale="85000" lnSpcReduction="10000"/>
          </a:bodyPr>
          <a:lstStyle/>
          <a:p>
            <a:r>
              <a:rPr lang="en-US" sz="2000" dirty="0"/>
              <a:t>Database is a structured collection of information that recognizes relations between stored items of information.</a:t>
            </a:r>
          </a:p>
          <a:p>
            <a:r>
              <a:rPr lang="en-US" sz="2000" dirty="0"/>
              <a:t>Data are stored in tables (entities) with columns (attributes).</a:t>
            </a:r>
          </a:p>
          <a:p>
            <a:r>
              <a:rPr lang="en-US" sz="2000" dirty="0"/>
              <a:t>Most software applications require a database.</a:t>
            </a:r>
          </a:p>
          <a:p>
            <a:r>
              <a:rPr lang="en-US" sz="2000" dirty="0"/>
              <a:t>Example: Video table that we are using for phase 2</a:t>
            </a:r>
          </a:p>
        </p:txBody>
      </p:sp>
      <p:graphicFrame>
        <p:nvGraphicFramePr>
          <p:cNvPr id="5" name="Table 4">
            <a:extLst>
              <a:ext uri="{FF2B5EF4-FFF2-40B4-BE49-F238E27FC236}">
                <a16:creationId xmlns:a16="http://schemas.microsoft.com/office/drawing/2014/main" id="{19578384-0498-4098-8EE2-741B3EDA5BA4}"/>
              </a:ext>
            </a:extLst>
          </p:cNvPr>
          <p:cNvGraphicFramePr>
            <a:graphicFrameLocks noGrp="1"/>
          </p:cNvGraphicFramePr>
          <p:nvPr>
            <p:extLst>
              <p:ext uri="{D42A27DB-BD31-4B8C-83A1-F6EECF244321}">
                <p14:modId xmlns:p14="http://schemas.microsoft.com/office/powerpoint/2010/main" val="3700593929"/>
              </p:ext>
            </p:extLst>
          </p:nvPr>
        </p:nvGraphicFramePr>
        <p:xfrm>
          <a:off x="1" y="2687220"/>
          <a:ext cx="12192001" cy="3114040"/>
        </p:xfrm>
        <a:graphic>
          <a:graphicData uri="http://schemas.openxmlformats.org/drawingml/2006/table">
            <a:tbl>
              <a:tblPr firstRow="1" bandRow="1">
                <a:tableStyleId>{5C22544A-7EE6-4342-B048-85BDC9FD1C3A}</a:tableStyleId>
              </a:tblPr>
              <a:tblGrid>
                <a:gridCol w="960551">
                  <a:extLst>
                    <a:ext uri="{9D8B030D-6E8A-4147-A177-3AD203B41FA5}">
                      <a16:colId xmlns:a16="http://schemas.microsoft.com/office/drawing/2014/main" val="2858333645"/>
                    </a:ext>
                  </a:extLst>
                </a:gridCol>
                <a:gridCol w="2001849">
                  <a:extLst>
                    <a:ext uri="{9D8B030D-6E8A-4147-A177-3AD203B41FA5}">
                      <a16:colId xmlns:a16="http://schemas.microsoft.com/office/drawing/2014/main" val="1344806829"/>
                    </a:ext>
                  </a:extLst>
                </a:gridCol>
                <a:gridCol w="1384352">
                  <a:extLst>
                    <a:ext uri="{9D8B030D-6E8A-4147-A177-3AD203B41FA5}">
                      <a16:colId xmlns:a16="http://schemas.microsoft.com/office/drawing/2014/main" val="2395490369"/>
                    </a:ext>
                  </a:extLst>
                </a:gridCol>
                <a:gridCol w="3425647">
                  <a:extLst>
                    <a:ext uri="{9D8B030D-6E8A-4147-A177-3AD203B41FA5}">
                      <a16:colId xmlns:a16="http://schemas.microsoft.com/office/drawing/2014/main" val="797863438"/>
                    </a:ext>
                  </a:extLst>
                </a:gridCol>
                <a:gridCol w="3112851">
                  <a:extLst>
                    <a:ext uri="{9D8B030D-6E8A-4147-A177-3AD203B41FA5}">
                      <a16:colId xmlns:a16="http://schemas.microsoft.com/office/drawing/2014/main" val="1098143576"/>
                    </a:ext>
                  </a:extLst>
                </a:gridCol>
                <a:gridCol w="1306751">
                  <a:extLst>
                    <a:ext uri="{9D8B030D-6E8A-4147-A177-3AD203B41FA5}">
                      <a16:colId xmlns:a16="http://schemas.microsoft.com/office/drawing/2014/main" val="2682756932"/>
                    </a:ext>
                  </a:extLst>
                </a:gridCol>
              </a:tblGrid>
              <a:tr h="370840">
                <a:tc>
                  <a:txBody>
                    <a:bodyPr/>
                    <a:lstStyle/>
                    <a:p>
                      <a:r>
                        <a:rPr lang="en-US" dirty="0" err="1"/>
                        <a:t>VideoID</a:t>
                      </a:r>
                      <a:endParaRPr lang="en-US" dirty="0"/>
                    </a:p>
                  </a:txBody>
                  <a:tcPr>
                    <a:solidFill>
                      <a:srgbClr val="8250B4"/>
                    </a:solidFill>
                  </a:tcPr>
                </a:tc>
                <a:tc>
                  <a:txBody>
                    <a:bodyPr/>
                    <a:lstStyle/>
                    <a:p>
                      <a:r>
                        <a:rPr lang="en-US" dirty="0" err="1"/>
                        <a:t>VideoTitle</a:t>
                      </a:r>
                      <a:endParaRPr lang="en-US" dirty="0"/>
                    </a:p>
                  </a:txBody>
                  <a:tcPr>
                    <a:solidFill>
                      <a:srgbClr val="8250B4"/>
                    </a:solidFill>
                  </a:tcPr>
                </a:tc>
                <a:tc>
                  <a:txBody>
                    <a:bodyPr/>
                    <a:lstStyle/>
                    <a:p>
                      <a:r>
                        <a:rPr lang="en-US" dirty="0" err="1"/>
                        <a:t>VideoLength</a:t>
                      </a:r>
                      <a:endParaRPr lang="en-US" dirty="0"/>
                    </a:p>
                  </a:txBody>
                  <a:tcPr>
                    <a:solidFill>
                      <a:srgbClr val="8250B4"/>
                    </a:solidFill>
                  </a:tcPr>
                </a:tc>
                <a:tc>
                  <a:txBody>
                    <a:bodyPr/>
                    <a:lstStyle/>
                    <a:p>
                      <a:r>
                        <a:rPr lang="en-US" dirty="0" err="1"/>
                        <a:t>WebURL</a:t>
                      </a:r>
                      <a:endParaRPr lang="en-US" dirty="0"/>
                    </a:p>
                  </a:txBody>
                  <a:tcPr>
                    <a:solidFill>
                      <a:srgbClr val="8250B4"/>
                    </a:solidFill>
                  </a:tcPr>
                </a:tc>
                <a:tc>
                  <a:txBody>
                    <a:bodyPr/>
                    <a:lstStyle/>
                    <a:p>
                      <a:r>
                        <a:rPr lang="en-US" dirty="0" err="1"/>
                        <a:t>ThumbnailURL</a:t>
                      </a:r>
                      <a:endParaRPr lang="en-US" dirty="0"/>
                    </a:p>
                  </a:txBody>
                  <a:tcPr>
                    <a:solidFill>
                      <a:srgbClr val="8250B4"/>
                    </a:solidFill>
                  </a:tcPr>
                </a:tc>
                <a:tc>
                  <a:txBody>
                    <a:bodyPr/>
                    <a:lstStyle/>
                    <a:p>
                      <a:r>
                        <a:rPr lang="en-US" dirty="0" err="1"/>
                        <a:t>isFavourite</a:t>
                      </a:r>
                      <a:endParaRPr lang="en-US" dirty="0"/>
                    </a:p>
                  </a:txBody>
                  <a:tcPr>
                    <a:solidFill>
                      <a:srgbClr val="8250B4"/>
                    </a:solidFill>
                  </a:tcPr>
                </a:tc>
                <a:extLst>
                  <a:ext uri="{0D108BD9-81ED-4DB2-BD59-A6C34878D82A}">
                    <a16:rowId xmlns:a16="http://schemas.microsoft.com/office/drawing/2014/main" val="2713613186"/>
                  </a:ext>
                </a:extLst>
              </a:tr>
              <a:tr h="370840">
                <a:tc>
                  <a:txBody>
                    <a:bodyPr/>
                    <a:lstStyle/>
                    <a:p>
                      <a:r>
                        <a:rPr lang="en-US" dirty="0"/>
                        <a:t>1</a:t>
                      </a:r>
                    </a:p>
                  </a:txBody>
                  <a:tcPr>
                    <a:solidFill>
                      <a:srgbClr val="D1A3FF"/>
                    </a:solidFill>
                  </a:tcPr>
                </a:tc>
                <a:tc>
                  <a:txBody>
                    <a:bodyPr/>
                    <a:lstStyle/>
                    <a:p>
                      <a:r>
                        <a:rPr lang="en-US" dirty="0"/>
                        <a:t>CS50 2018 - Lecture 0 - Computational Thinking, Scratch</a:t>
                      </a:r>
                    </a:p>
                  </a:txBody>
                  <a:tcPr>
                    <a:solidFill>
                      <a:srgbClr val="D1A3FF"/>
                    </a:solidFill>
                  </a:tcPr>
                </a:tc>
                <a:tc>
                  <a:txBody>
                    <a:bodyPr/>
                    <a:lstStyle/>
                    <a:p>
                      <a:r>
                        <a:rPr lang="en-US" dirty="0"/>
                        <a:t>4235</a:t>
                      </a:r>
                    </a:p>
                  </a:txBody>
                  <a:tcPr>
                    <a:solidFill>
                      <a:srgbClr val="D1A3FF"/>
                    </a:solidFill>
                  </a:tcPr>
                </a:tc>
                <a:tc>
                  <a:txBody>
                    <a:bodyPr/>
                    <a:lstStyle/>
                    <a:p>
                      <a:r>
                        <a:rPr lang="en-US" dirty="0"/>
                        <a:t>https://www.youtube.com/watch?v=5azaK2cBKGw</a:t>
                      </a:r>
                    </a:p>
                  </a:txBody>
                  <a:tcPr>
                    <a:solidFill>
                      <a:srgbClr val="D1A3FF"/>
                    </a:solidFill>
                  </a:tcPr>
                </a:tc>
                <a:tc>
                  <a:txBody>
                    <a:bodyPr/>
                    <a:lstStyle/>
                    <a:p>
                      <a:r>
                        <a:rPr lang="en-US" dirty="0"/>
                        <a:t>https://i.ytimg.com/vi/5azaK2cBKGw/mqdefault.jpg</a:t>
                      </a:r>
                    </a:p>
                  </a:txBody>
                  <a:tcPr>
                    <a:solidFill>
                      <a:srgbClr val="D1A3FF"/>
                    </a:solidFill>
                  </a:tcPr>
                </a:tc>
                <a:tc>
                  <a:txBody>
                    <a:bodyPr/>
                    <a:lstStyle/>
                    <a:p>
                      <a:r>
                        <a:rPr lang="en-US" dirty="0"/>
                        <a:t>false</a:t>
                      </a:r>
                    </a:p>
                  </a:txBody>
                  <a:tcPr>
                    <a:solidFill>
                      <a:srgbClr val="D1A3FF"/>
                    </a:solidFill>
                  </a:tcPr>
                </a:tc>
                <a:extLst>
                  <a:ext uri="{0D108BD9-81ED-4DB2-BD59-A6C34878D82A}">
                    <a16:rowId xmlns:a16="http://schemas.microsoft.com/office/drawing/2014/main" val="728105340"/>
                  </a:ext>
                </a:extLst>
              </a:tr>
              <a:tr h="370840">
                <a:tc>
                  <a:txBody>
                    <a:bodyPr/>
                    <a:lstStyle/>
                    <a:p>
                      <a:r>
                        <a:rPr lang="en-US" dirty="0"/>
                        <a:t>10</a:t>
                      </a:r>
                    </a:p>
                  </a:txBody>
                  <a:tcPr>
                    <a:solidFill>
                      <a:srgbClr val="D1A3FF"/>
                    </a:solidFill>
                  </a:tcPr>
                </a:tc>
                <a:tc>
                  <a:txBody>
                    <a:bodyPr/>
                    <a:lstStyle/>
                    <a:p>
                      <a:r>
                        <a:rPr lang="en-US" dirty="0"/>
                        <a:t>On board Virgin Orbit’s flying launchpad</a:t>
                      </a:r>
                    </a:p>
                  </a:txBody>
                  <a:tcPr>
                    <a:solidFill>
                      <a:srgbClr val="D1A3FF"/>
                    </a:solidFill>
                  </a:tcPr>
                </a:tc>
                <a:tc>
                  <a:txBody>
                    <a:bodyPr/>
                    <a:lstStyle/>
                    <a:p>
                      <a:r>
                        <a:rPr lang="en-US" dirty="0"/>
                        <a:t>479</a:t>
                      </a:r>
                    </a:p>
                  </a:txBody>
                  <a:tcPr>
                    <a:solidFill>
                      <a:srgbClr val="D1A3FF"/>
                    </a:solidFill>
                  </a:tcPr>
                </a:tc>
                <a:tc>
                  <a:txBody>
                    <a:bodyPr/>
                    <a:lstStyle/>
                    <a:p>
                      <a:r>
                        <a:rPr lang="en-US" dirty="0"/>
                        <a:t>https://www.youtube.com/watch?v=cBP4sXT-TO0</a:t>
                      </a:r>
                    </a:p>
                  </a:txBody>
                  <a:tcPr>
                    <a:solidFill>
                      <a:srgbClr val="D1A3FF"/>
                    </a:solidFill>
                  </a:tcPr>
                </a:tc>
                <a:tc>
                  <a:txBody>
                    <a:bodyPr/>
                    <a:lstStyle/>
                    <a:p>
                      <a:r>
                        <a:rPr lang="en-US" dirty="0"/>
                        <a:t>https://i.ytimg.com/vi/cBP4sXT-TO0/mqdefault.jpg</a:t>
                      </a:r>
                    </a:p>
                  </a:txBody>
                  <a:tcPr>
                    <a:solidFill>
                      <a:srgbClr val="D1A3FF"/>
                    </a:solidFill>
                  </a:tcPr>
                </a:tc>
                <a:tc>
                  <a:txBody>
                    <a:bodyPr/>
                    <a:lstStyle/>
                    <a:p>
                      <a:r>
                        <a:rPr lang="en-US" dirty="0"/>
                        <a:t>false</a:t>
                      </a:r>
                    </a:p>
                  </a:txBody>
                  <a:tcPr>
                    <a:solidFill>
                      <a:srgbClr val="D1A3FF"/>
                    </a:solidFill>
                  </a:tcPr>
                </a:tc>
                <a:extLst>
                  <a:ext uri="{0D108BD9-81ED-4DB2-BD59-A6C34878D82A}">
                    <a16:rowId xmlns:a16="http://schemas.microsoft.com/office/drawing/2014/main" val="3584756118"/>
                  </a:ext>
                </a:extLst>
              </a:tr>
              <a:tr h="370840">
                <a:tc>
                  <a:txBody>
                    <a:bodyPr/>
                    <a:lstStyle/>
                    <a:p>
                      <a:r>
                        <a:rPr lang="en-US" dirty="0"/>
                        <a:t>12</a:t>
                      </a:r>
                    </a:p>
                  </a:txBody>
                  <a:tcPr>
                    <a:solidFill>
                      <a:srgbClr val="D1A3FF"/>
                    </a:solidFill>
                  </a:tcPr>
                </a:tc>
                <a:tc>
                  <a:txBody>
                    <a:bodyPr/>
                    <a:lstStyle/>
                    <a:p>
                      <a:r>
                        <a:rPr lang="en-US" dirty="0"/>
                        <a:t>Winter of Xamarin</a:t>
                      </a:r>
                    </a:p>
                  </a:txBody>
                  <a:tcPr>
                    <a:solidFill>
                      <a:srgbClr val="D1A3FF"/>
                    </a:solidFill>
                  </a:tcPr>
                </a:tc>
                <a:tc>
                  <a:txBody>
                    <a:bodyPr/>
                    <a:lstStyle/>
                    <a:p>
                      <a:r>
                        <a:rPr lang="en-US" dirty="0"/>
                        <a:t>101</a:t>
                      </a:r>
                    </a:p>
                  </a:txBody>
                  <a:tcPr>
                    <a:solidFill>
                      <a:srgbClr val="D1A3FF"/>
                    </a:solidFill>
                  </a:tcPr>
                </a:tc>
                <a:tc>
                  <a:txBody>
                    <a:bodyPr/>
                    <a:lstStyle/>
                    <a:p>
                      <a:r>
                        <a:rPr lang="en-US" dirty="0"/>
                        <a:t>https://www.youtube.com/watch?v=jZ3JJ0hIJTE</a:t>
                      </a:r>
                    </a:p>
                  </a:txBody>
                  <a:tcPr>
                    <a:solidFill>
                      <a:srgbClr val="D1A3FF"/>
                    </a:solidFill>
                  </a:tcPr>
                </a:tc>
                <a:tc>
                  <a:txBody>
                    <a:bodyPr/>
                    <a:lstStyle/>
                    <a:p>
                      <a:r>
                        <a:rPr lang="en-US" dirty="0"/>
                        <a:t>https://i.ytimg.com/vi/jZ3JJ0hIJTE/mqdefault.jpg</a:t>
                      </a:r>
                    </a:p>
                  </a:txBody>
                  <a:tcPr>
                    <a:solidFill>
                      <a:srgbClr val="D1A3FF"/>
                    </a:solidFill>
                  </a:tcPr>
                </a:tc>
                <a:tc>
                  <a:txBody>
                    <a:bodyPr/>
                    <a:lstStyle/>
                    <a:p>
                      <a:r>
                        <a:rPr lang="en-US" dirty="0"/>
                        <a:t>true</a:t>
                      </a:r>
                    </a:p>
                  </a:txBody>
                  <a:tcPr>
                    <a:solidFill>
                      <a:srgbClr val="D1A3FF"/>
                    </a:solidFill>
                  </a:tcPr>
                </a:tc>
                <a:extLst>
                  <a:ext uri="{0D108BD9-81ED-4DB2-BD59-A6C34878D82A}">
                    <a16:rowId xmlns:a16="http://schemas.microsoft.com/office/drawing/2014/main" val="2994810923"/>
                  </a:ext>
                </a:extLst>
              </a:tr>
            </a:tbl>
          </a:graphicData>
        </a:graphic>
      </p:graphicFrame>
    </p:spTree>
    <p:extLst>
      <p:ext uri="{BB962C8B-B14F-4D97-AF65-F5344CB8AC3E}">
        <p14:creationId xmlns:p14="http://schemas.microsoft.com/office/powerpoint/2010/main" val="2733959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30"/>
            <a:ext cx="10515600" cy="528005"/>
          </a:xfrm>
        </p:spPr>
        <p:txBody>
          <a:bodyPr>
            <a:normAutofit fontScale="90000"/>
          </a:bodyPr>
          <a:lstStyle/>
          <a:p>
            <a:r>
              <a:rPr lang="en-US" dirty="0"/>
              <a:t>Entity Relationship Diagram (ERD)</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idx="1"/>
          </p:nvPr>
        </p:nvSpPr>
        <p:spPr>
          <a:xfrm>
            <a:off x="838200" y="1112071"/>
            <a:ext cx="10515600" cy="1264462"/>
          </a:xfrm>
        </p:spPr>
        <p:txBody>
          <a:bodyPr>
            <a:normAutofit/>
          </a:bodyPr>
          <a:lstStyle/>
          <a:p>
            <a:r>
              <a:rPr lang="en-US" sz="1800" dirty="0"/>
              <a:t>The Entity Relationship Diagram (</a:t>
            </a:r>
            <a:r>
              <a:rPr lang="en-US" sz="1800" b="1" dirty="0"/>
              <a:t>ERD</a:t>
            </a:r>
            <a:r>
              <a:rPr lang="en-US" sz="1800" dirty="0"/>
              <a:t>) is an abstraction for the data model.</a:t>
            </a:r>
          </a:p>
          <a:p>
            <a:r>
              <a:rPr lang="en-US" sz="1800" dirty="0"/>
              <a:t>An ERD is crucial to creating a good database design. Once an ERD is carefully constructed, it can readily be converted into a database structure.</a:t>
            </a:r>
          </a:p>
        </p:txBody>
      </p:sp>
      <p:graphicFrame>
        <p:nvGraphicFramePr>
          <p:cNvPr id="5" name="Diagram 4">
            <a:extLst>
              <a:ext uri="{FF2B5EF4-FFF2-40B4-BE49-F238E27FC236}">
                <a16:creationId xmlns:a16="http://schemas.microsoft.com/office/drawing/2014/main" id="{6950328A-6B8C-407F-AF62-EB8C14EB414C}"/>
              </a:ext>
            </a:extLst>
          </p:cNvPr>
          <p:cNvGraphicFramePr/>
          <p:nvPr>
            <p:extLst>
              <p:ext uri="{D42A27DB-BD31-4B8C-83A1-F6EECF244321}">
                <p14:modId xmlns:p14="http://schemas.microsoft.com/office/powerpoint/2010/main" val="2948016064"/>
              </p:ext>
            </p:extLst>
          </p:nvPr>
        </p:nvGraphicFramePr>
        <p:xfrm>
          <a:off x="1584170" y="2174513"/>
          <a:ext cx="9023659" cy="38019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640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BEE0-CA3C-4D0B-BCEF-42B6F15A6349}"/>
              </a:ext>
            </a:extLst>
          </p:cNvPr>
          <p:cNvSpPr>
            <a:spLocks noGrp="1"/>
          </p:cNvSpPr>
          <p:nvPr>
            <p:ph type="title"/>
          </p:nvPr>
        </p:nvSpPr>
        <p:spPr>
          <a:xfrm>
            <a:off x="838200" y="365129"/>
            <a:ext cx="10515600" cy="1006475"/>
          </a:xfrm>
        </p:spPr>
        <p:txBody>
          <a:bodyPr/>
          <a:lstStyle/>
          <a:p>
            <a:r>
              <a:rPr lang="en-US" dirty="0"/>
              <a:t>Database Schema for phase 2</a:t>
            </a:r>
          </a:p>
        </p:txBody>
      </p:sp>
      <p:pic>
        <p:nvPicPr>
          <p:cNvPr id="5" name="Content Placeholder 4">
            <a:extLst>
              <a:ext uri="{FF2B5EF4-FFF2-40B4-BE49-F238E27FC236}">
                <a16:creationId xmlns:a16="http://schemas.microsoft.com/office/drawing/2014/main" id="{09848021-6535-4AFF-A7A9-5267AD7758FD}"/>
              </a:ext>
            </a:extLst>
          </p:cNvPr>
          <p:cNvPicPr>
            <a:picLocks noGrp="1" noChangeAspect="1"/>
          </p:cNvPicPr>
          <p:nvPr>
            <p:ph idx="1"/>
          </p:nvPr>
        </p:nvPicPr>
        <p:blipFill>
          <a:blip r:embed="rId3"/>
          <a:stretch>
            <a:fillRect/>
          </a:stretch>
        </p:blipFill>
        <p:spPr>
          <a:xfrm>
            <a:off x="2005056" y="1650749"/>
            <a:ext cx="8181888" cy="3422150"/>
          </a:xfrm>
        </p:spPr>
      </p:pic>
    </p:spTree>
    <p:extLst>
      <p:ext uri="{BB962C8B-B14F-4D97-AF65-F5344CB8AC3E}">
        <p14:creationId xmlns:p14="http://schemas.microsoft.com/office/powerpoint/2010/main" val="739119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825D-D2BE-4186-9CAE-7D37B63C26FF}"/>
              </a:ext>
            </a:extLst>
          </p:cNvPr>
          <p:cNvSpPr>
            <a:spLocks noGrp="1"/>
          </p:cNvSpPr>
          <p:nvPr>
            <p:ph type="title"/>
          </p:nvPr>
        </p:nvSpPr>
        <p:spPr/>
        <p:txBody>
          <a:bodyPr>
            <a:normAutofit/>
          </a:bodyPr>
          <a:lstStyle/>
          <a:p>
            <a:r>
              <a:rPr lang="en-US" dirty="0"/>
              <a:t>Associative entity set</a:t>
            </a:r>
          </a:p>
        </p:txBody>
      </p:sp>
      <p:sp>
        <p:nvSpPr>
          <p:cNvPr id="3" name="Content Placeholder 2">
            <a:extLst>
              <a:ext uri="{FF2B5EF4-FFF2-40B4-BE49-F238E27FC236}">
                <a16:creationId xmlns:a16="http://schemas.microsoft.com/office/drawing/2014/main" id="{2920C2EB-C33D-46D6-91EA-CC2F6EA2BBC7}"/>
              </a:ext>
            </a:extLst>
          </p:cNvPr>
          <p:cNvSpPr>
            <a:spLocks noGrp="1"/>
          </p:cNvSpPr>
          <p:nvPr>
            <p:ph idx="1"/>
          </p:nvPr>
        </p:nvSpPr>
        <p:spPr>
          <a:xfrm>
            <a:off x="838200" y="1558637"/>
            <a:ext cx="10515600" cy="1198851"/>
          </a:xfrm>
        </p:spPr>
        <p:txBody>
          <a:bodyPr>
            <a:normAutofit/>
          </a:bodyPr>
          <a:lstStyle/>
          <a:p>
            <a:r>
              <a:rPr lang="en-US" sz="2000" dirty="0"/>
              <a:t>Associative entity set is to resolve many-to-many relationship in the conceptual data model</a:t>
            </a:r>
          </a:p>
          <a:p>
            <a:r>
              <a:rPr lang="en-US" sz="2000" dirty="0"/>
              <a:t>Each many-to-many relationship would be resolved into two one-to-many relationships with an associative entity set</a:t>
            </a:r>
          </a:p>
        </p:txBody>
      </p:sp>
      <p:pic>
        <p:nvPicPr>
          <p:cNvPr id="5" name="Picture 4">
            <a:extLst>
              <a:ext uri="{FF2B5EF4-FFF2-40B4-BE49-F238E27FC236}">
                <a16:creationId xmlns:a16="http://schemas.microsoft.com/office/drawing/2014/main" id="{61EA9283-24FB-4B49-A940-E7D728289AC2}"/>
              </a:ext>
            </a:extLst>
          </p:cNvPr>
          <p:cNvPicPr>
            <a:picLocks noChangeAspect="1"/>
          </p:cNvPicPr>
          <p:nvPr/>
        </p:nvPicPr>
        <p:blipFill>
          <a:blip r:embed="rId2"/>
          <a:stretch>
            <a:fillRect/>
          </a:stretch>
        </p:blipFill>
        <p:spPr>
          <a:xfrm>
            <a:off x="1139558" y="3144482"/>
            <a:ext cx="9912884" cy="1912061"/>
          </a:xfrm>
          <a:prstGeom prst="rect">
            <a:avLst/>
          </a:prstGeom>
        </p:spPr>
      </p:pic>
    </p:spTree>
    <p:extLst>
      <p:ext uri="{BB962C8B-B14F-4D97-AF65-F5344CB8AC3E}">
        <p14:creationId xmlns:p14="http://schemas.microsoft.com/office/powerpoint/2010/main" val="50783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2E29-D237-479D-91EC-F4C080AFE1F1}"/>
              </a:ext>
            </a:extLst>
          </p:cNvPr>
          <p:cNvSpPr>
            <a:spLocks noGrp="1"/>
          </p:cNvSpPr>
          <p:nvPr>
            <p:ph type="title"/>
          </p:nvPr>
        </p:nvSpPr>
        <p:spPr/>
        <p:txBody>
          <a:bodyPr/>
          <a:lstStyle/>
          <a:p>
            <a:r>
              <a:rPr lang="en-US" dirty="0"/>
              <a:t>You’re encouraged to learn more about:</a:t>
            </a:r>
          </a:p>
        </p:txBody>
      </p:sp>
      <p:sp>
        <p:nvSpPr>
          <p:cNvPr id="3" name="Content Placeholder 2">
            <a:extLst>
              <a:ext uri="{FF2B5EF4-FFF2-40B4-BE49-F238E27FC236}">
                <a16:creationId xmlns:a16="http://schemas.microsoft.com/office/drawing/2014/main" id="{8D184126-F57A-4F6F-9761-57480F191EA8}"/>
              </a:ext>
            </a:extLst>
          </p:cNvPr>
          <p:cNvSpPr>
            <a:spLocks noGrp="1"/>
          </p:cNvSpPr>
          <p:nvPr>
            <p:ph idx="1"/>
          </p:nvPr>
        </p:nvSpPr>
        <p:spPr/>
        <p:txBody>
          <a:bodyPr/>
          <a:lstStyle/>
          <a:p>
            <a:r>
              <a:rPr lang="en-US" dirty="0"/>
              <a:t>Crow's foot notation</a:t>
            </a:r>
          </a:p>
          <a:p>
            <a:r>
              <a:rPr lang="en-US" dirty="0"/>
              <a:t>Strong and Weak Entity Set</a:t>
            </a:r>
          </a:p>
          <a:p>
            <a:r>
              <a:rPr lang="en-US" dirty="0"/>
              <a:t>Superset and subset in ER model</a:t>
            </a:r>
          </a:p>
          <a:p>
            <a:r>
              <a:rPr lang="en-US" dirty="0"/>
              <a:t>Specialisation and generalisation</a:t>
            </a:r>
          </a:p>
          <a:p>
            <a:r>
              <a:rPr lang="en-US" dirty="0"/>
              <a:t>Completeness and disjointness</a:t>
            </a:r>
          </a:p>
        </p:txBody>
      </p:sp>
    </p:spTree>
    <p:extLst>
      <p:ext uri="{BB962C8B-B14F-4D97-AF65-F5344CB8AC3E}">
        <p14:creationId xmlns:p14="http://schemas.microsoft.com/office/powerpoint/2010/main" val="3926559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5313-E967-45F5-92BE-63F59951213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785718A-2A78-4527-AD44-6A14AAFA6FF8}"/>
              </a:ext>
            </a:extLst>
          </p:cNvPr>
          <p:cNvSpPr>
            <a:spLocks noGrp="1"/>
          </p:cNvSpPr>
          <p:nvPr>
            <p:ph idx="1"/>
          </p:nvPr>
        </p:nvSpPr>
        <p:spPr/>
        <p:txBody>
          <a:bodyPr/>
          <a:lstStyle/>
          <a:p>
            <a:pPr fontAlgn="base"/>
            <a:r>
              <a:rPr lang="en-US" dirty="0"/>
              <a:t>Have an overview about relational database.</a:t>
            </a:r>
          </a:p>
          <a:p>
            <a:pPr fontAlgn="base"/>
            <a:r>
              <a:rPr lang="en-US" dirty="0"/>
              <a:t>Know the vocabulary of the ER model: entity, entity set, attribute, relationship, foreign key, etc.</a:t>
            </a:r>
          </a:p>
          <a:p>
            <a:pPr fontAlgn="base"/>
            <a:r>
              <a:rPr lang="en-US" dirty="0"/>
              <a:t>Design ERD to be ready to convert into building a database</a:t>
            </a:r>
          </a:p>
          <a:p>
            <a:pPr fontAlgn="base"/>
            <a:r>
              <a:rPr lang="en-US" dirty="0"/>
              <a:t>How to resolve many-to-many relationship with an associative entity set</a:t>
            </a:r>
          </a:p>
        </p:txBody>
      </p:sp>
    </p:spTree>
    <p:extLst>
      <p:ext uri="{BB962C8B-B14F-4D97-AF65-F5344CB8AC3E}">
        <p14:creationId xmlns:p14="http://schemas.microsoft.com/office/powerpoint/2010/main" val="1440627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2337</TotalTime>
  <Words>533</Words>
  <Application>Microsoft Office PowerPoint</Application>
  <PresentationFormat>Widescreen</PresentationFormat>
  <Paragraphs>69</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Segoe UI Light</vt:lpstr>
      <vt:lpstr>Office Theme</vt:lpstr>
      <vt:lpstr>PowerPoint Presentation</vt:lpstr>
      <vt:lpstr>Content</vt:lpstr>
      <vt:lpstr>Relational Database Overview</vt:lpstr>
      <vt:lpstr>Entity Relationship Diagram (ERD)</vt:lpstr>
      <vt:lpstr>Database Schema for phase 2</vt:lpstr>
      <vt:lpstr>Associative entity set</vt:lpstr>
      <vt:lpstr>You’re encouraged to learn more about: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Janarthana</dc:creator>
  <cp:lastModifiedBy>Nguyen Nguyen</cp:lastModifiedBy>
  <cp:revision>162</cp:revision>
  <dcterms:created xsi:type="dcterms:W3CDTF">2015-11-28T01:04:47Z</dcterms:created>
  <dcterms:modified xsi:type="dcterms:W3CDTF">2019-07-14T11:40:01Z</dcterms:modified>
</cp:coreProperties>
</file>