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9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2" r:id="rId13"/>
    <p:sldId id="268" r:id="rId14"/>
    <p:sldId id="280" r:id="rId15"/>
    <p:sldId id="267" r:id="rId16"/>
    <p:sldId id="276" r:id="rId17"/>
    <p:sldId id="271" r:id="rId18"/>
    <p:sldId id="274" r:id="rId19"/>
    <p:sldId id="261" r:id="rId20"/>
    <p:sldId id="277" r:id="rId21"/>
    <p:sldId id="278" r:id="rId22"/>
    <p:sldId id="28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5559" autoAdjust="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___1111.xlsx"/><Relationship Id="rId4" Type="http://schemas.openxmlformats.org/officeDocument/2006/relationships/image" Target="../media/image2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5438170161454877"/>
          <c:y val="7.7110102783516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30"/>
        <c:axId val="668435264"/>
        <c:axId val="668435824"/>
      </c:barChart>
      <c:catAx>
        <c:axId val="66843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435824"/>
        <c:crosses val="autoZero"/>
        <c:auto val="1"/>
        <c:lblAlgn val="ctr"/>
        <c:lblOffset val="100"/>
        <c:noMultiLvlLbl val="0"/>
      </c:catAx>
      <c:valAx>
        <c:axId val="66843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4352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8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25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2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7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1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5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8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8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543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81933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79944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4226"/>
      </p:ext>
    </p:extLst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69149"/>
      </p:ext>
    </p:extLst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20320"/>
      </p:ext>
    </p:extLst>
  </p:cSld>
  <p:clrMapOvr>
    <a:masterClrMapping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31531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9408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0171"/>
      </p:ext>
    </p:extLst>
  </p:cSld>
  <p:clrMapOvr>
    <a:masterClrMapping/>
  </p:clrMapOvr>
  <p:transition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3182"/>
      </p:ext>
    </p:extLst>
  </p:cSld>
  <p:clrMapOvr>
    <a:masterClrMapping/>
  </p:clrMapOvr>
  <p:transition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019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20081" y="2008914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15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毕业答辩模板</a:t>
            </a:r>
            <a:endParaRPr lang="zh-CN" altLang="en-US" sz="7200" spc="15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3724" y="3557717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答辩人：小李</a:t>
            </a:r>
            <a:endParaRPr lang="en-US" altLang="zh-CN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导师：广告集装箱</a:t>
            </a:r>
            <a:endParaRPr lang="zh-CN" altLang="en-US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8081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原因分析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H="1">
            <a:off x="962824" y="4876436"/>
            <a:ext cx="4807188" cy="0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358962" y="6116869"/>
            <a:ext cx="5466771" cy="221240"/>
            <a:chOff x="3354176" y="6292409"/>
            <a:chExt cx="5466771" cy="221240"/>
          </a:xfrm>
        </p:grpSpPr>
        <p:cxnSp>
          <p:nvCxnSpPr>
            <p:cNvPr id="141" name="直接连接符 140"/>
            <p:cNvCxnSpPr/>
            <p:nvPr/>
          </p:nvCxnSpPr>
          <p:spPr>
            <a:xfrm flipH="1">
              <a:off x="3354176" y="6513647"/>
              <a:ext cx="5308513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8662689" y="6292409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接连接符 142"/>
          <p:cNvCxnSpPr/>
          <p:nvPr/>
        </p:nvCxnSpPr>
        <p:spPr>
          <a:xfrm flipH="1">
            <a:off x="904463" y="3353575"/>
            <a:ext cx="4449595" cy="0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75"/>
          <p:cNvSpPr txBox="1"/>
          <p:nvPr/>
        </p:nvSpPr>
        <p:spPr>
          <a:xfrm>
            <a:off x="1206602" y="2576594"/>
            <a:ext cx="341199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在问题空间中进行搜索，以便使问题的初始状态达到目标状态的思维过程。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75"/>
          <p:cNvSpPr txBox="1"/>
          <p:nvPr/>
        </p:nvSpPr>
        <p:spPr>
          <a:xfrm>
            <a:off x="1206602" y="3936360"/>
            <a:ext cx="341199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在问题空间中进行搜索，以便使问题的初始状态达到目标状态的思维过程。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75"/>
          <p:cNvSpPr txBox="1"/>
          <p:nvPr/>
        </p:nvSpPr>
        <p:spPr>
          <a:xfrm>
            <a:off x="1660363" y="5440702"/>
            <a:ext cx="341199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在问题空间中进行搜索，以便使问题的初始状态达到目标状态的思维过程。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75"/>
          <p:cNvSpPr txBox="1"/>
          <p:nvPr/>
        </p:nvSpPr>
        <p:spPr>
          <a:xfrm>
            <a:off x="1660363" y="1274810"/>
            <a:ext cx="341199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在问题空间中进行搜索，以便使问题的初始状态达到目标状态的思维过程。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981451" y="1778964"/>
            <a:ext cx="2948595" cy="4559143"/>
            <a:chOff x="7627163" y="1071834"/>
            <a:chExt cx="3513677" cy="5432878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627163" y="1071834"/>
              <a:ext cx="3513677" cy="5432878"/>
              <a:chOff x="3416300" y="-3752850"/>
              <a:chExt cx="5359400" cy="8286750"/>
            </a:xfrm>
          </p:grpSpPr>
          <p:pic>
            <p:nvPicPr>
              <p:cNvPr id="111" name="图片 110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85028" y="-3565272"/>
                <a:ext cx="5021944" cy="5903614"/>
              </a:xfrm>
              <a:prstGeom prst="rect">
                <a:avLst/>
              </a:prstGeom>
            </p:spPr>
          </p:pic>
          <p:grpSp>
            <p:nvGrpSpPr>
              <p:cNvPr id="120" name="Group 4"/>
              <p:cNvGrpSpPr>
                <a:grpSpLocks noChangeAspect="1"/>
              </p:cNvGrpSpPr>
              <p:nvPr/>
            </p:nvGrpSpPr>
            <p:grpSpPr bwMode="auto">
              <a:xfrm>
                <a:off x="5003800" y="2324100"/>
                <a:ext cx="2184400" cy="2209800"/>
                <a:chOff x="3152" y="1464"/>
                <a:chExt cx="1376" cy="1392"/>
              </a:xfrm>
            </p:grpSpPr>
            <p:sp>
              <p:nvSpPr>
                <p:cNvPr id="12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52" y="1464"/>
                  <a:ext cx="1376" cy="13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Rectangle 5"/>
                <p:cNvSpPr>
                  <a:spLocks noChangeArrowheads="1"/>
                </p:cNvSpPr>
                <p:nvPr/>
              </p:nvSpPr>
              <p:spPr bwMode="auto">
                <a:xfrm>
                  <a:off x="3152" y="1461"/>
                  <a:ext cx="1376" cy="24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6"/>
                <p:cNvSpPr>
                  <a:spLocks noChangeArrowheads="1"/>
                </p:cNvSpPr>
                <p:nvPr/>
              </p:nvSpPr>
              <p:spPr bwMode="auto">
                <a:xfrm>
                  <a:off x="3257" y="1708"/>
                  <a:ext cx="1145" cy="684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7"/>
                <p:cNvSpPr>
                  <a:spLocks/>
                </p:cNvSpPr>
                <p:nvPr/>
              </p:nvSpPr>
              <p:spPr bwMode="auto">
                <a:xfrm>
                  <a:off x="3152" y="2392"/>
                  <a:ext cx="1352" cy="461"/>
                </a:xfrm>
                <a:custGeom>
                  <a:avLst/>
                  <a:gdLst>
                    <a:gd name="T0" fmla="*/ 0 w 504"/>
                    <a:gd name="T1" fmla="*/ 0 h 172"/>
                    <a:gd name="T2" fmla="*/ 252 w 504"/>
                    <a:gd name="T3" fmla="*/ 172 h 172"/>
                    <a:gd name="T4" fmla="*/ 504 w 504"/>
                    <a:gd name="T5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4" h="172">
                      <a:moveTo>
                        <a:pt x="0" y="0"/>
                      </a:moveTo>
                      <a:cubicBezTo>
                        <a:pt x="0" y="46"/>
                        <a:pt x="113" y="172"/>
                        <a:pt x="252" y="172"/>
                      </a:cubicBezTo>
                      <a:cubicBezTo>
                        <a:pt x="391" y="172"/>
                        <a:pt x="504" y="46"/>
                        <a:pt x="504" y="0"/>
                      </a:cubicBezTo>
                    </a:path>
                  </a:pathLst>
                </a:custGeom>
                <a:gradFill flip="none" rotWithShape="1">
                  <a:gsLst>
                    <a:gs pos="33000">
                      <a:srgbClr val="2F5597"/>
                    </a:gs>
                    <a:gs pos="2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35" name="Freeform 8"/>
                <p:cNvSpPr>
                  <a:spLocks/>
                </p:cNvSpPr>
                <p:nvPr/>
              </p:nvSpPr>
              <p:spPr bwMode="auto">
                <a:xfrm>
                  <a:off x="3211" y="1724"/>
                  <a:ext cx="1237" cy="250"/>
                </a:xfrm>
                <a:custGeom>
                  <a:avLst/>
                  <a:gdLst>
                    <a:gd name="T0" fmla="*/ 17 w 461"/>
                    <a:gd name="T1" fmla="*/ 93 h 93"/>
                    <a:gd name="T2" fmla="*/ 1 w 461"/>
                    <a:gd name="T3" fmla="*/ 79 h 93"/>
                    <a:gd name="T4" fmla="*/ 14 w 461"/>
                    <a:gd name="T5" fmla="*/ 61 h 93"/>
                    <a:gd name="T6" fmla="*/ 442 w 461"/>
                    <a:gd name="T7" fmla="*/ 2 h 93"/>
                    <a:gd name="T8" fmla="*/ 460 w 461"/>
                    <a:gd name="T9" fmla="*/ 15 h 93"/>
                    <a:gd name="T10" fmla="*/ 446 w 461"/>
                    <a:gd name="T11" fmla="*/ 33 h 93"/>
                    <a:gd name="T12" fmla="*/ 19 w 461"/>
                    <a:gd name="T13" fmla="*/ 93 h 93"/>
                    <a:gd name="T14" fmla="*/ 17 w 461"/>
                    <a:gd name="T15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3">
                      <a:moveTo>
                        <a:pt x="17" y="93"/>
                      </a:moveTo>
                      <a:cubicBezTo>
                        <a:pt x="9" y="93"/>
                        <a:pt x="2" y="87"/>
                        <a:pt x="1" y="79"/>
                      </a:cubicBezTo>
                      <a:cubicBezTo>
                        <a:pt x="0" y="70"/>
                        <a:pt x="6" y="62"/>
                        <a:pt x="14" y="61"/>
                      </a:cubicBezTo>
                      <a:cubicBezTo>
                        <a:pt x="442" y="2"/>
                        <a:pt x="442" y="2"/>
                        <a:pt x="442" y="2"/>
                      </a:cubicBezTo>
                      <a:cubicBezTo>
                        <a:pt x="450" y="0"/>
                        <a:pt x="458" y="7"/>
                        <a:pt x="460" y="15"/>
                      </a:cubicBezTo>
                      <a:cubicBezTo>
                        <a:pt x="461" y="24"/>
                        <a:pt x="455" y="32"/>
                        <a:pt x="446" y="3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8" y="93"/>
                        <a:pt x="17" y="93"/>
                        <a:pt x="17" y="93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9"/>
                <p:cNvSpPr>
                  <a:spLocks/>
                </p:cNvSpPr>
                <p:nvPr/>
              </p:nvSpPr>
              <p:spPr bwMode="auto">
                <a:xfrm>
                  <a:off x="3211" y="1925"/>
                  <a:ext cx="1237" cy="247"/>
                </a:xfrm>
                <a:custGeom>
                  <a:avLst/>
                  <a:gdLst>
                    <a:gd name="T0" fmla="*/ 17 w 461"/>
                    <a:gd name="T1" fmla="*/ 92 h 92"/>
                    <a:gd name="T2" fmla="*/ 1 w 461"/>
                    <a:gd name="T3" fmla="*/ 78 h 92"/>
                    <a:gd name="T4" fmla="*/ 14 w 461"/>
                    <a:gd name="T5" fmla="*/ 60 h 92"/>
                    <a:gd name="T6" fmla="*/ 442 w 461"/>
                    <a:gd name="T7" fmla="*/ 1 h 92"/>
                    <a:gd name="T8" fmla="*/ 460 w 461"/>
                    <a:gd name="T9" fmla="*/ 14 h 92"/>
                    <a:gd name="T10" fmla="*/ 446 w 461"/>
                    <a:gd name="T11" fmla="*/ 33 h 92"/>
                    <a:gd name="T12" fmla="*/ 19 w 461"/>
                    <a:gd name="T13" fmla="*/ 92 h 92"/>
                    <a:gd name="T14" fmla="*/ 17 w 461"/>
                    <a:gd name="T1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2">
                      <a:moveTo>
                        <a:pt x="17" y="92"/>
                      </a:moveTo>
                      <a:cubicBezTo>
                        <a:pt x="9" y="92"/>
                        <a:pt x="2" y="86"/>
                        <a:pt x="1" y="78"/>
                      </a:cubicBezTo>
                      <a:cubicBezTo>
                        <a:pt x="0" y="69"/>
                        <a:pt x="6" y="61"/>
                        <a:pt x="14" y="60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50" y="0"/>
                        <a:pt x="458" y="6"/>
                        <a:pt x="460" y="14"/>
                      </a:cubicBezTo>
                      <a:cubicBezTo>
                        <a:pt x="461" y="23"/>
                        <a:pt x="455" y="31"/>
                        <a:pt x="446" y="33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8" y="92"/>
                        <a:pt x="17" y="92"/>
                        <a:pt x="17" y="9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10"/>
                <p:cNvSpPr>
                  <a:spLocks/>
                </p:cNvSpPr>
                <p:nvPr/>
              </p:nvSpPr>
              <p:spPr bwMode="auto">
                <a:xfrm>
                  <a:off x="3211" y="2124"/>
                  <a:ext cx="1237" cy="246"/>
                </a:xfrm>
                <a:custGeom>
                  <a:avLst/>
                  <a:gdLst>
                    <a:gd name="T0" fmla="*/ 17 w 461"/>
                    <a:gd name="T1" fmla="*/ 92 h 92"/>
                    <a:gd name="T2" fmla="*/ 1 w 461"/>
                    <a:gd name="T3" fmla="*/ 78 h 92"/>
                    <a:gd name="T4" fmla="*/ 14 w 461"/>
                    <a:gd name="T5" fmla="*/ 60 h 92"/>
                    <a:gd name="T6" fmla="*/ 442 w 461"/>
                    <a:gd name="T7" fmla="*/ 1 h 92"/>
                    <a:gd name="T8" fmla="*/ 460 w 461"/>
                    <a:gd name="T9" fmla="*/ 15 h 92"/>
                    <a:gd name="T10" fmla="*/ 446 w 461"/>
                    <a:gd name="T11" fmla="*/ 33 h 92"/>
                    <a:gd name="T12" fmla="*/ 19 w 461"/>
                    <a:gd name="T13" fmla="*/ 92 h 92"/>
                    <a:gd name="T14" fmla="*/ 17 w 461"/>
                    <a:gd name="T1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2">
                      <a:moveTo>
                        <a:pt x="17" y="92"/>
                      </a:moveTo>
                      <a:cubicBezTo>
                        <a:pt x="9" y="92"/>
                        <a:pt x="2" y="86"/>
                        <a:pt x="1" y="78"/>
                      </a:cubicBezTo>
                      <a:cubicBezTo>
                        <a:pt x="0" y="70"/>
                        <a:pt x="6" y="62"/>
                        <a:pt x="14" y="60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50" y="0"/>
                        <a:pt x="458" y="6"/>
                        <a:pt x="460" y="15"/>
                      </a:cubicBezTo>
                      <a:cubicBezTo>
                        <a:pt x="461" y="23"/>
                        <a:pt x="455" y="31"/>
                        <a:pt x="446" y="33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8" y="92"/>
                        <a:pt x="17" y="92"/>
                        <a:pt x="17" y="9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1" name="Freeform 29"/>
              <p:cNvSpPr>
                <a:spLocks noEditPoints="1"/>
              </p:cNvSpPr>
              <p:nvPr/>
            </p:nvSpPr>
            <p:spPr bwMode="auto">
              <a:xfrm>
                <a:off x="3416300" y="-3752850"/>
                <a:ext cx="5359400" cy="6191250"/>
              </a:xfrm>
              <a:custGeom>
                <a:avLst/>
                <a:gdLst>
                  <a:gd name="T0" fmla="*/ 638 w 1263"/>
                  <a:gd name="T1" fmla="*/ 68 h 1459"/>
                  <a:gd name="T2" fmla="*/ 1195 w 1263"/>
                  <a:gd name="T3" fmla="*/ 646 h 1459"/>
                  <a:gd name="T4" fmla="*/ 1053 w 1263"/>
                  <a:gd name="T5" fmla="*/ 1008 h 1459"/>
                  <a:gd name="T6" fmla="*/ 952 w 1263"/>
                  <a:gd name="T7" fmla="*/ 1248 h 1459"/>
                  <a:gd name="T8" fmla="*/ 884 w 1263"/>
                  <a:gd name="T9" fmla="*/ 1391 h 1459"/>
                  <a:gd name="T10" fmla="*/ 632 w 1263"/>
                  <a:gd name="T11" fmla="*/ 1391 h 1459"/>
                  <a:gd name="T12" fmla="*/ 380 w 1263"/>
                  <a:gd name="T13" fmla="*/ 1391 h 1459"/>
                  <a:gd name="T14" fmla="*/ 311 w 1263"/>
                  <a:gd name="T15" fmla="*/ 1248 h 1459"/>
                  <a:gd name="T16" fmla="*/ 210 w 1263"/>
                  <a:gd name="T17" fmla="*/ 1008 h 1459"/>
                  <a:gd name="T18" fmla="*/ 68 w 1263"/>
                  <a:gd name="T19" fmla="*/ 646 h 1459"/>
                  <a:gd name="T20" fmla="*/ 632 w 1263"/>
                  <a:gd name="T21" fmla="*/ 68 h 1459"/>
                  <a:gd name="T22" fmla="*/ 638 w 1263"/>
                  <a:gd name="T23" fmla="*/ 68 h 1459"/>
                  <a:gd name="T24" fmla="*/ 638 w 1263"/>
                  <a:gd name="T25" fmla="*/ 0 h 1459"/>
                  <a:gd name="T26" fmla="*/ 638 w 1263"/>
                  <a:gd name="T27" fmla="*/ 68 h 1459"/>
                  <a:gd name="T28" fmla="*/ 638 w 1263"/>
                  <a:gd name="T29" fmla="*/ 0 h 1459"/>
                  <a:gd name="T30" fmla="*/ 631 w 1263"/>
                  <a:gd name="T31" fmla="*/ 0 h 1459"/>
                  <a:gd name="T32" fmla="*/ 439 w 1263"/>
                  <a:gd name="T33" fmla="*/ 31 h 1459"/>
                  <a:gd name="T34" fmla="*/ 233 w 1263"/>
                  <a:gd name="T35" fmla="*/ 135 h 1459"/>
                  <a:gd name="T36" fmla="*/ 67 w 1263"/>
                  <a:gd name="T37" fmla="*/ 336 h 1459"/>
                  <a:gd name="T38" fmla="*/ 0 w 1263"/>
                  <a:gd name="T39" fmla="*/ 646 h 1459"/>
                  <a:gd name="T40" fmla="*/ 159 w 1263"/>
                  <a:gd name="T41" fmla="*/ 1053 h 1459"/>
                  <a:gd name="T42" fmla="*/ 239 w 1263"/>
                  <a:gd name="T43" fmla="*/ 1188 h 1459"/>
                  <a:gd name="T44" fmla="*/ 245 w 1263"/>
                  <a:gd name="T45" fmla="*/ 1233 h 1459"/>
                  <a:gd name="T46" fmla="*/ 245 w 1263"/>
                  <a:gd name="T47" fmla="*/ 1233 h 1459"/>
                  <a:gd name="T48" fmla="*/ 244 w 1263"/>
                  <a:gd name="T49" fmla="*/ 1236 h 1459"/>
                  <a:gd name="T50" fmla="*/ 273 w 1263"/>
                  <a:gd name="T51" fmla="*/ 1399 h 1459"/>
                  <a:gd name="T52" fmla="*/ 369 w 1263"/>
                  <a:gd name="T53" fmla="*/ 1458 h 1459"/>
                  <a:gd name="T54" fmla="*/ 374 w 1263"/>
                  <a:gd name="T55" fmla="*/ 1459 h 1459"/>
                  <a:gd name="T56" fmla="*/ 380 w 1263"/>
                  <a:gd name="T57" fmla="*/ 1459 h 1459"/>
                  <a:gd name="T58" fmla="*/ 632 w 1263"/>
                  <a:gd name="T59" fmla="*/ 1459 h 1459"/>
                  <a:gd name="T60" fmla="*/ 884 w 1263"/>
                  <a:gd name="T61" fmla="*/ 1459 h 1459"/>
                  <a:gd name="T62" fmla="*/ 889 w 1263"/>
                  <a:gd name="T63" fmla="*/ 1459 h 1459"/>
                  <a:gd name="T64" fmla="*/ 895 w 1263"/>
                  <a:gd name="T65" fmla="*/ 1458 h 1459"/>
                  <a:gd name="T66" fmla="*/ 991 w 1263"/>
                  <a:gd name="T67" fmla="*/ 1399 h 1459"/>
                  <a:gd name="T68" fmla="*/ 1019 w 1263"/>
                  <a:gd name="T69" fmla="*/ 1236 h 1459"/>
                  <a:gd name="T70" fmla="*/ 1018 w 1263"/>
                  <a:gd name="T71" fmla="*/ 1233 h 1459"/>
                  <a:gd name="T72" fmla="*/ 1018 w 1263"/>
                  <a:gd name="T73" fmla="*/ 1232 h 1459"/>
                  <a:gd name="T74" fmla="*/ 1024 w 1263"/>
                  <a:gd name="T75" fmla="*/ 1187 h 1459"/>
                  <a:gd name="T76" fmla="*/ 1104 w 1263"/>
                  <a:gd name="T77" fmla="*/ 1053 h 1459"/>
                  <a:gd name="T78" fmla="*/ 1263 w 1263"/>
                  <a:gd name="T79" fmla="*/ 646 h 1459"/>
                  <a:gd name="T80" fmla="*/ 1035 w 1263"/>
                  <a:gd name="T81" fmla="*/ 138 h 1459"/>
                  <a:gd name="T82" fmla="*/ 638 w 1263"/>
                  <a:gd name="T83" fmla="*/ 0 h 1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3" h="1459">
                    <a:moveTo>
                      <a:pt x="638" y="68"/>
                    </a:moveTo>
                    <a:cubicBezTo>
                      <a:pt x="841" y="68"/>
                      <a:pt x="1195" y="203"/>
                      <a:pt x="1195" y="646"/>
                    </a:cubicBezTo>
                    <a:cubicBezTo>
                      <a:pt x="1195" y="744"/>
                      <a:pt x="1180" y="863"/>
                      <a:pt x="1053" y="1008"/>
                    </a:cubicBezTo>
                    <a:cubicBezTo>
                      <a:pt x="925" y="1154"/>
                      <a:pt x="952" y="1248"/>
                      <a:pt x="952" y="1248"/>
                    </a:cubicBezTo>
                    <a:cubicBezTo>
                      <a:pt x="952" y="1248"/>
                      <a:pt x="976" y="1376"/>
                      <a:pt x="884" y="1391"/>
                    </a:cubicBezTo>
                    <a:cubicBezTo>
                      <a:pt x="632" y="1391"/>
                      <a:pt x="632" y="1391"/>
                      <a:pt x="632" y="1391"/>
                    </a:cubicBezTo>
                    <a:cubicBezTo>
                      <a:pt x="380" y="1391"/>
                      <a:pt x="380" y="1391"/>
                      <a:pt x="380" y="1391"/>
                    </a:cubicBezTo>
                    <a:cubicBezTo>
                      <a:pt x="288" y="1376"/>
                      <a:pt x="311" y="1248"/>
                      <a:pt x="311" y="1248"/>
                    </a:cubicBezTo>
                    <a:cubicBezTo>
                      <a:pt x="311" y="1248"/>
                      <a:pt x="337" y="1155"/>
                      <a:pt x="210" y="1008"/>
                    </a:cubicBezTo>
                    <a:cubicBezTo>
                      <a:pt x="75" y="851"/>
                      <a:pt x="68" y="744"/>
                      <a:pt x="68" y="646"/>
                    </a:cubicBezTo>
                    <a:cubicBezTo>
                      <a:pt x="68" y="195"/>
                      <a:pt x="430" y="71"/>
                      <a:pt x="632" y="68"/>
                    </a:cubicBezTo>
                    <a:cubicBezTo>
                      <a:pt x="634" y="68"/>
                      <a:pt x="636" y="68"/>
                      <a:pt x="638" y="68"/>
                    </a:cubicBezTo>
                    <a:moveTo>
                      <a:pt x="638" y="0"/>
                    </a:moveTo>
                    <a:cubicBezTo>
                      <a:pt x="638" y="68"/>
                      <a:pt x="638" y="68"/>
                      <a:pt x="638" y="68"/>
                    </a:cubicBezTo>
                    <a:cubicBezTo>
                      <a:pt x="638" y="0"/>
                      <a:pt x="638" y="0"/>
                      <a:pt x="638" y="0"/>
                    </a:cubicBezTo>
                    <a:cubicBezTo>
                      <a:pt x="635" y="0"/>
                      <a:pt x="633" y="0"/>
                      <a:pt x="631" y="0"/>
                    </a:cubicBezTo>
                    <a:cubicBezTo>
                      <a:pt x="568" y="1"/>
                      <a:pt x="502" y="12"/>
                      <a:pt x="439" y="31"/>
                    </a:cubicBezTo>
                    <a:cubicBezTo>
                      <a:pt x="362" y="54"/>
                      <a:pt x="293" y="89"/>
                      <a:pt x="233" y="135"/>
                    </a:cubicBezTo>
                    <a:cubicBezTo>
                      <a:pt x="162" y="189"/>
                      <a:pt x="106" y="257"/>
                      <a:pt x="67" y="336"/>
                    </a:cubicBezTo>
                    <a:cubicBezTo>
                      <a:pt x="23" y="426"/>
                      <a:pt x="0" y="530"/>
                      <a:pt x="0" y="646"/>
                    </a:cubicBezTo>
                    <a:cubicBezTo>
                      <a:pt x="0" y="759"/>
                      <a:pt x="12" y="882"/>
                      <a:pt x="159" y="1053"/>
                    </a:cubicBezTo>
                    <a:cubicBezTo>
                      <a:pt x="210" y="1112"/>
                      <a:pt x="231" y="1159"/>
                      <a:pt x="239" y="1188"/>
                    </a:cubicBezTo>
                    <a:cubicBezTo>
                      <a:pt x="247" y="1214"/>
                      <a:pt x="245" y="1230"/>
                      <a:pt x="245" y="1233"/>
                    </a:cubicBezTo>
                    <a:cubicBezTo>
                      <a:pt x="245" y="1233"/>
                      <a:pt x="245" y="1233"/>
                      <a:pt x="245" y="1233"/>
                    </a:cubicBezTo>
                    <a:cubicBezTo>
                      <a:pt x="244" y="1236"/>
                      <a:pt x="244" y="1236"/>
                      <a:pt x="244" y="1236"/>
                    </a:cubicBezTo>
                    <a:cubicBezTo>
                      <a:pt x="241" y="1252"/>
                      <a:pt x="229" y="1336"/>
                      <a:pt x="273" y="1399"/>
                    </a:cubicBezTo>
                    <a:cubicBezTo>
                      <a:pt x="295" y="1431"/>
                      <a:pt x="328" y="1451"/>
                      <a:pt x="369" y="1458"/>
                    </a:cubicBezTo>
                    <a:cubicBezTo>
                      <a:pt x="374" y="1459"/>
                      <a:pt x="374" y="1459"/>
                      <a:pt x="374" y="1459"/>
                    </a:cubicBezTo>
                    <a:cubicBezTo>
                      <a:pt x="380" y="1459"/>
                      <a:pt x="380" y="1459"/>
                      <a:pt x="380" y="1459"/>
                    </a:cubicBezTo>
                    <a:cubicBezTo>
                      <a:pt x="632" y="1459"/>
                      <a:pt x="632" y="1459"/>
                      <a:pt x="632" y="1459"/>
                    </a:cubicBezTo>
                    <a:cubicBezTo>
                      <a:pt x="884" y="1459"/>
                      <a:pt x="884" y="1459"/>
                      <a:pt x="884" y="1459"/>
                    </a:cubicBezTo>
                    <a:cubicBezTo>
                      <a:pt x="889" y="1459"/>
                      <a:pt x="889" y="1459"/>
                      <a:pt x="889" y="1459"/>
                    </a:cubicBezTo>
                    <a:cubicBezTo>
                      <a:pt x="895" y="1458"/>
                      <a:pt x="895" y="1458"/>
                      <a:pt x="895" y="1458"/>
                    </a:cubicBezTo>
                    <a:cubicBezTo>
                      <a:pt x="935" y="1451"/>
                      <a:pt x="968" y="1431"/>
                      <a:pt x="991" y="1399"/>
                    </a:cubicBezTo>
                    <a:cubicBezTo>
                      <a:pt x="1035" y="1336"/>
                      <a:pt x="1022" y="1252"/>
                      <a:pt x="1019" y="1236"/>
                    </a:cubicBezTo>
                    <a:cubicBezTo>
                      <a:pt x="1018" y="1233"/>
                      <a:pt x="1018" y="1233"/>
                      <a:pt x="1018" y="1233"/>
                    </a:cubicBezTo>
                    <a:cubicBezTo>
                      <a:pt x="1018" y="1232"/>
                      <a:pt x="1018" y="1232"/>
                      <a:pt x="1018" y="1232"/>
                    </a:cubicBezTo>
                    <a:cubicBezTo>
                      <a:pt x="1018" y="1229"/>
                      <a:pt x="1016" y="1213"/>
                      <a:pt x="1024" y="1187"/>
                    </a:cubicBezTo>
                    <a:cubicBezTo>
                      <a:pt x="1032" y="1158"/>
                      <a:pt x="1052" y="1112"/>
                      <a:pt x="1104" y="1053"/>
                    </a:cubicBezTo>
                    <a:cubicBezTo>
                      <a:pt x="1244" y="893"/>
                      <a:pt x="1263" y="758"/>
                      <a:pt x="1263" y="646"/>
                    </a:cubicBezTo>
                    <a:cubicBezTo>
                      <a:pt x="1263" y="374"/>
                      <a:pt x="1139" y="219"/>
                      <a:pt x="1035" y="138"/>
                    </a:cubicBezTo>
                    <a:cubicBezTo>
                      <a:pt x="925" y="51"/>
                      <a:pt x="776" y="0"/>
                      <a:pt x="638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641" y="4179051"/>
              <a:ext cx="822782" cy="822782"/>
            </a:xfrm>
            <a:prstGeom prst="rect">
              <a:avLst/>
            </a:prstGeom>
          </p:spPr>
        </p:pic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833" y="2450762"/>
              <a:ext cx="647832" cy="647832"/>
            </a:xfrm>
            <a:prstGeom prst="rect">
              <a:avLst/>
            </a:prstGeom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ChalkSketch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085" y="3327566"/>
              <a:ext cx="583328" cy="583328"/>
            </a:xfrm>
            <a:prstGeom prst="rect">
              <a:avLst/>
            </a:prstGeom>
          </p:spPr>
        </p:pic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1318" y="1493489"/>
              <a:ext cx="658596" cy="658596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660364" y="2063703"/>
            <a:ext cx="4866971" cy="221240"/>
            <a:chOff x="1660364" y="2063703"/>
            <a:chExt cx="4866971" cy="221240"/>
          </a:xfrm>
        </p:grpSpPr>
        <p:cxnSp>
          <p:nvCxnSpPr>
            <p:cNvPr id="138" name="直接连接符 137"/>
            <p:cNvCxnSpPr/>
            <p:nvPr/>
          </p:nvCxnSpPr>
          <p:spPr>
            <a:xfrm flipH="1">
              <a:off x="1660364" y="2066558"/>
              <a:ext cx="4704346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H="1" flipV="1">
              <a:off x="6369077" y="2063703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6218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4" grpId="0"/>
      <p:bldP spid="145" grpId="0"/>
      <p:bldP spid="146" grpId="0"/>
      <p:bldP spid="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170614" y="2919881"/>
            <a:ext cx="2420426" cy="575353"/>
            <a:chOff x="5644787" y="2096154"/>
            <a:chExt cx="2420426" cy="575353"/>
          </a:xfrm>
          <a:solidFill>
            <a:schemeClr val="bg1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644787" y="2096154"/>
              <a:ext cx="575353" cy="57535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研究思路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56704" y="2369171"/>
            <a:ext cx="5284620" cy="333653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886866" y="2199074"/>
            <a:ext cx="2415868" cy="575353"/>
            <a:chOff x="5876818" y="2106202"/>
            <a:chExt cx="2415868" cy="575353"/>
          </a:xfrm>
        </p:grpSpPr>
        <p:sp>
          <p:nvSpPr>
            <p:cNvPr id="2" name="矩形 1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717333" y="2106202"/>
              <a:ext cx="575353" cy="575353"/>
            </a:xfrm>
            <a:prstGeom prst="ellipse">
              <a:avLst/>
            </a:prstGeom>
            <a:solidFill>
              <a:srgbClr val="2F559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86866" y="3462292"/>
            <a:ext cx="2415868" cy="575353"/>
            <a:chOff x="5876818" y="2106202"/>
            <a:chExt cx="2415868" cy="575353"/>
          </a:xfrm>
        </p:grpSpPr>
        <p:sp>
          <p:nvSpPr>
            <p:cNvPr id="54" name="矩形 53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17333" y="2106202"/>
              <a:ext cx="575353" cy="575353"/>
            </a:xfrm>
            <a:prstGeom prst="ellipse">
              <a:avLst/>
            </a:prstGeom>
            <a:solidFill>
              <a:srgbClr val="2F559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166628" y="4006823"/>
            <a:ext cx="2420426" cy="575353"/>
            <a:chOff x="5644787" y="2096154"/>
            <a:chExt cx="2420426" cy="575353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644787" y="2096154"/>
              <a:ext cx="575353" cy="57535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023921" y="2102007"/>
            <a:ext cx="1814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对比借鉴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总结归纳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23921" y="3268159"/>
            <a:ext cx="1814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对比借鉴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总结归纳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0521" y="2840671"/>
            <a:ext cx="1814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对比借鉴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总结归纳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0521" y="3919804"/>
            <a:ext cx="1814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对比借鉴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总结归纳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34065243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7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23866" y="1515979"/>
            <a:ext cx="6506424" cy="5111690"/>
            <a:chOff x="251677" y="967011"/>
            <a:chExt cx="7235808" cy="5684721"/>
          </a:xfrm>
        </p:grpSpPr>
        <p:grpSp>
          <p:nvGrpSpPr>
            <p:cNvPr id="4" name="组合 3"/>
            <p:cNvGrpSpPr/>
            <p:nvPr/>
          </p:nvGrpSpPr>
          <p:grpSpPr>
            <a:xfrm>
              <a:off x="251677" y="1867031"/>
              <a:ext cx="4778120" cy="4784701"/>
              <a:chOff x="3392129" y="759441"/>
              <a:chExt cx="5427406" cy="543488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392129" y="766916"/>
                <a:ext cx="5427406" cy="542740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8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" name="饼形 5"/>
              <p:cNvSpPr/>
              <p:nvPr/>
            </p:nvSpPr>
            <p:spPr>
              <a:xfrm>
                <a:off x="3411579" y="776640"/>
                <a:ext cx="5407956" cy="5407956"/>
              </a:xfrm>
              <a:prstGeom prst="pie">
                <a:avLst>
                  <a:gd name="adj1" fmla="val 21557660"/>
                  <a:gd name="adj2" fmla="val 469602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52424" y="1427211"/>
                <a:ext cx="4106816" cy="41068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ln w="38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" name="饼形 7"/>
              <p:cNvSpPr/>
              <p:nvPr/>
            </p:nvSpPr>
            <p:spPr>
              <a:xfrm>
                <a:off x="4052425" y="1427211"/>
                <a:ext cx="4106814" cy="4106814"/>
              </a:xfrm>
              <a:prstGeom prst="pie">
                <a:avLst>
                  <a:gd name="adj1" fmla="val 21557660"/>
                  <a:gd name="adj2" fmla="val 11740143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731891" y="2106678"/>
                <a:ext cx="2747882" cy="27478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 w="38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" name="饼形 9"/>
              <p:cNvSpPr/>
              <p:nvPr/>
            </p:nvSpPr>
            <p:spPr>
              <a:xfrm>
                <a:off x="4758814" y="2133600"/>
                <a:ext cx="2694036" cy="2694036"/>
              </a:xfrm>
              <a:prstGeom prst="pie">
                <a:avLst>
                  <a:gd name="adj1" fmla="val 21557660"/>
                  <a:gd name="adj2" fmla="val 14588361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467963" y="2842751"/>
                <a:ext cx="1275738" cy="1275736"/>
              </a:xfrm>
              <a:prstGeom prst="ellipse">
                <a:avLst/>
              </a:prstGeom>
              <a:gradFill>
                <a:gsLst>
                  <a:gs pos="75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215900" sx="110000" sy="110000" algn="c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5740146" y="3123044"/>
                <a:ext cx="732342" cy="715150"/>
                <a:chOff x="2988" y="1328"/>
                <a:chExt cx="1704" cy="1664"/>
              </a:xfrm>
            </p:grpSpPr>
            <p:sp>
              <p:nvSpPr>
                <p:cNvPr id="16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988" y="1328"/>
                  <a:ext cx="1704" cy="1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7" name="Oval 5"/>
                <p:cNvSpPr>
                  <a:spLocks noChangeArrowheads="1"/>
                </p:cNvSpPr>
                <p:nvPr/>
              </p:nvSpPr>
              <p:spPr bwMode="auto">
                <a:xfrm>
                  <a:off x="3762" y="1700"/>
                  <a:ext cx="199" cy="201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8" name="Oval 6"/>
                <p:cNvSpPr>
                  <a:spLocks noChangeArrowheads="1"/>
                </p:cNvSpPr>
                <p:nvPr/>
              </p:nvSpPr>
              <p:spPr bwMode="auto">
                <a:xfrm>
                  <a:off x="4277" y="1491"/>
                  <a:ext cx="201" cy="201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4143" y="2518"/>
                  <a:ext cx="198" cy="201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3401" y="2518"/>
                  <a:ext cx="201" cy="201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1" name="Oval 9"/>
                <p:cNvSpPr>
                  <a:spLocks noChangeArrowheads="1"/>
                </p:cNvSpPr>
                <p:nvPr/>
              </p:nvSpPr>
              <p:spPr bwMode="auto">
                <a:xfrm>
                  <a:off x="2991" y="2060"/>
                  <a:ext cx="201" cy="2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7101">
                      <a:srgbClr val="FCFDFE">
                        <a:alpha val="84000"/>
                      </a:srgbClr>
                    </a:gs>
                    <a:gs pos="45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3042" y="1331"/>
                  <a:ext cx="1650" cy="1658"/>
                </a:xfrm>
                <a:custGeom>
                  <a:avLst/>
                  <a:gdLst>
                    <a:gd name="T0" fmla="*/ 524 w 616"/>
                    <a:gd name="T1" fmla="*/ 141 h 619"/>
                    <a:gd name="T2" fmla="*/ 489 w 616"/>
                    <a:gd name="T3" fmla="*/ 299 h 619"/>
                    <a:gd name="T4" fmla="*/ 469 w 616"/>
                    <a:gd name="T5" fmla="*/ 139 h 619"/>
                    <a:gd name="T6" fmla="*/ 451 w 616"/>
                    <a:gd name="T7" fmla="*/ 123 h 619"/>
                    <a:gd name="T8" fmla="*/ 403 w 616"/>
                    <a:gd name="T9" fmla="*/ 51 h 619"/>
                    <a:gd name="T10" fmla="*/ 477 w 616"/>
                    <a:gd name="T11" fmla="*/ 52 h 619"/>
                    <a:gd name="T12" fmla="*/ 0 w 616"/>
                    <a:gd name="T13" fmla="*/ 263 h 619"/>
                    <a:gd name="T14" fmla="*/ 34 w 616"/>
                    <a:gd name="T15" fmla="*/ 262 h 619"/>
                    <a:gd name="T16" fmla="*/ 152 w 616"/>
                    <a:gd name="T17" fmla="*/ 144 h 619"/>
                    <a:gd name="T18" fmla="*/ 68 w 616"/>
                    <a:gd name="T19" fmla="*/ 299 h 619"/>
                    <a:gd name="T20" fmla="*/ 68 w 616"/>
                    <a:gd name="T21" fmla="*/ 321 h 619"/>
                    <a:gd name="T22" fmla="*/ 141 w 616"/>
                    <a:gd name="T23" fmla="*/ 441 h 619"/>
                    <a:gd name="T24" fmla="*/ 146 w 616"/>
                    <a:gd name="T25" fmla="*/ 321 h 619"/>
                    <a:gd name="T26" fmla="*/ 295 w 616"/>
                    <a:gd name="T27" fmla="*/ 434 h 619"/>
                    <a:gd name="T28" fmla="*/ 221 w 616"/>
                    <a:gd name="T29" fmla="*/ 469 h 619"/>
                    <a:gd name="T30" fmla="*/ 295 w 616"/>
                    <a:gd name="T31" fmla="*/ 586 h 619"/>
                    <a:gd name="T32" fmla="*/ 201 w 616"/>
                    <a:gd name="T33" fmla="*/ 522 h 619"/>
                    <a:gd name="T34" fmla="*/ 209 w 616"/>
                    <a:gd name="T35" fmla="*/ 568 h 619"/>
                    <a:gd name="T36" fmla="*/ 134 w 616"/>
                    <a:gd name="T37" fmla="*/ 515 h 619"/>
                    <a:gd name="T38" fmla="*/ 111 w 616"/>
                    <a:gd name="T39" fmla="*/ 505 h 619"/>
                    <a:gd name="T40" fmla="*/ 19 w 616"/>
                    <a:gd name="T41" fmla="*/ 360 h 619"/>
                    <a:gd name="T42" fmla="*/ 306 w 616"/>
                    <a:gd name="T43" fmla="*/ 619 h 619"/>
                    <a:gd name="T44" fmla="*/ 546 w 616"/>
                    <a:gd name="T45" fmla="*/ 115 h 619"/>
                    <a:gd name="T46" fmla="*/ 209 w 616"/>
                    <a:gd name="T47" fmla="*/ 51 h 619"/>
                    <a:gd name="T48" fmla="*/ 161 w 616"/>
                    <a:gd name="T49" fmla="*/ 123 h 619"/>
                    <a:gd name="T50" fmla="*/ 306 w 616"/>
                    <a:gd name="T51" fmla="*/ 226 h 619"/>
                    <a:gd name="T52" fmla="*/ 295 w 616"/>
                    <a:gd name="T53" fmla="*/ 299 h 619"/>
                    <a:gd name="T54" fmla="*/ 172 w 616"/>
                    <a:gd name="T55" fmla="*/ 155 h 619"/>
                    <a:gd name="T56" fmla="*/ 255 w 616"/>
                    <a:gd name="T57" fmla="*/ 176 h 619"/>
                    <a:gd name="T58" fmla="*/ 181 w 616"/>
                    <a:gd name="T59" fmla="*/ 134 h 619"/>
                    <a:gd name="T60" fmla="*/ 267 w 616"/>
                    <a:gd name="T61" fmla="*/ 37 h 619"/>
                    <a:gd name="T62" fmla="*/ 295 w 616"/>
                    <a:gd name="T63" fmla="*/ 126 h 619"/>
                    <a:gd name="T64" fmla="*/ 317 w 616"/>
                    <a:gd name="T65" fmla="*/ 126 h 619"/>
                    <a:gd name="T66" fmla="*/ 345 w 616"/>
                    <a:gd name="T67" fmla="*/ 37 h 619"/>
                    <a:gd name="T68" fmla="*/ 431 w 616"/>
                    <a:gd name="T69" fmla="*/ 134 h 619"/>
                    <a:gd name="T70" fmla="*/ 357 w 616"/>
                    <a:gd name="T71" fmla="*/ 176 h 619"/>
                    <a:gd name="T72" fmla="*/ 440 w 616"/>
                    <a:gd name="T73" fmla="*/ 155 h 619"/>
                    <a:gd name="T74" fmla="*/ 317 w 616"/>
                    <a:gd name="T75" fmla="*/ 299 h 619"/>
                    <a:gd name="T76" fmla="*/ 306 w 616"/>
                    <a:gd name="T77" fmla="*/ 226 h 619"/>
                    <a:gd name="T78" fmla="*/ 495 w 616"/>
                    <a:gd name="T79" fmla="*/ 500 h 619"/>
                    <a:gd name="T80" fmla="*/ 484 w 616"/>
                    <a:gd name="T81" fmla="*/ 520 h 619"/>
                    <a:gd name="T82" fmla="*/ 433 w 616"/>
                    <a:gd name="T83" fmla="*/ 529 h 619"/>
                    <a:gd name="T84" fmla="*/ 345 w 616"/>
                    <a:gd name="T85" fmla="*/ 583 h 619"/>
                    <a:gd name="T86" fmla="*/ 317 w 616"/>
                    <a:gd name="T87" fmla="*/ 456 h 619"/>
                    <a:gd name="T88" fmla="*/ 407 w 616"/>
                    <a:gd name="T89" fmla="*/ 451 h 619"/>
                    <a:gd name="T90" fmla="*/ 317 w 616"/>
                    <a:gd name="T91" fmla="*/ 321 h 619"/>
                    <a:gd name="T92" fmla="*/ 451 w 616"/>
                    <a:gd name="T93" fmla="*/ 430 h 619"/>
                    <a:gd name="T94" fmla="*/ 489 w 616"/>
                    <a:gd name="T95" fmla="*/ 321 h 619"/>
                    <a:gd name="T96" fmla="*/ 501 w 616"/>
                    <a:gd name="T97" fmla="*/ 505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16" h="619">
                      <a:moveTo>
                        <a:pt x="546" y="115"/>
                      </a:moveTo>
                      <a:cubicBezTo>
                        <a:pt x="542" y="126"/>
                        <a:pt x="534" y="135"/>
                        <a:pt x="524" y="141"/>
                      </a:cubicBezTo>
                      <a:cubicBezTo>
                        <a:pt x="558" y="185"/>
                        <a:pt x="579" y="240"/>
                        <a:pt x="582" y="299"/>
                      </a:cubicBezTo>
                      <a:cubicBezTo>
                        <a:pt x="489" y="299"/>
                        <a:pt x="489" y="299"/>
                        <a:pt x="489" y="299"/>
                      </a:cubicBezTo>
                      <a:cubicBezTo>
                        <a:pt x="487" y="243"/>
                        <a:pt x="477" y="190"/>
                        <a:pt x="460" y="144"/>
                      </a:cubicBezTo>
                      <a:cubicBezTo>
                        <a:pt x="463" y="142"/>
                        <a:pt x="466" y="140"/>
                        <a:pt x="469" y="139"/>
                      </a:cubicBezTo>
                      <a:cubicBezTo>
                        <a:pt x="462" y="134"/>
                        <a:pt x="457" y="128"/>
                        <a:pt x="454" y="121"/>
                      </a:cubicBezTo>
                      <a:cubicBezTo>
                        <a:pt x="453" y="122"/>
                        <a:pt x="452" y="123"/>
                        <a:pt x="451" y="123"/>
                      </a:cubicBezTo>
                      <a:cubicBezTo>
                        <a:pt x="446" y="114"/>
                        <a:pt x="442" y="105"/>
                        <a:pt x="437" y="97"/>
                      </a:cubicBezTo>
                      <a:cubicBezTo>
                        <a:pt x="427" y="79"/>
                        <a:pt x="415" y="64"/>
                        <a:pt x="403" y="51"/>
                      </a:cubicBezTo>
                      <a:cubicBezTo>
                        <a:pt x="420" y="58"/>
                        <a:pt x="437" y="66"/>
                        <a:pt x="453" y="76"/>
                      </a:cubicBezTo>
                      <a:cubicBezTo>
                        <a:pt x="458" y="66"/>
                        <a:pt x="467" y="57"/>
                        <a:pt x="477" y="52"/>
                      </a:cubicBezTo>
                      <a:cubicBezTo>
                        <a:pt x="428" y="19"/>
                        <a:pt x="369" y="0"/>
                        <a:pt x="306" y="0"/>
                      </a:cubicBezTo>
                      <a:cubicBezTo>
                        <a:pt x="151" y="0"/>
                        <a:pt x="23" y="114"/>
                        <a:pt x="0" y="263"/>
                      </a:cubicBezTo>
                      <a:cubicBezTo>
                        <a:pt x="6" y="260"/>
                        <a:pt x="12" y="259"/>
                        <a:pt x="19" y="259"/>
                      </a:cubicBezTo>
                      <a:cubicBezTo>
                        <a:pt x="24" y="259"/>
                        <a:pt x="29" y="260"/>
                        <a:pt x="34" y="262"/>
                      </a:cubicBezTo>
                      <a:cubicBezTo>
                        <a:pt x="44" y="205"/>
                        <a:pt x="72" y="154"/>
                        <a:pt x="111" y="115"/>
                      </a:cubicBezTo>
                      <a:cubicBezTo>
                        <a:pt x="124" y="126"/>
                        <a:pt x="138" y="136"/>
                        <a:pt x="152" y="144"/>
                      </a:cubicBezTo>
                      <a:cubicBezTo>
                        <a:pt x="135" y="190"/>
                        <a:pt x="124" y="243"/>
                        <a:pt x="123" y="299"/>
                      </a:cubicBezTo>
                      <a:cubicBezTo>
                        <a:pt x="68" y="299"/>
                        <a:pt x="68" y="299"/>
                        <a:pt x="68" y="299"/>
                      </a:cubicBezTo>
                      <a:cubicBezTo>
                        <a:pt x="69" y="302"/>
                        <a:pt x="69" y="306"/>
                        <a:pt x="69" y="310"/>
                      </a:cubicBezTo>
                      <a:cubicBezTo>
                        <a:pt x="69" y="314"/>
                        <a:pt x="69" y="317"/>
                        <a:pt x="68" y="321"/>
                      </a:cubicBezTo>
                      <a:cubicBezTo>
                        <a:pt x="123" y="321"/>
                        <a:pt x="123" y="321"/>
                        <a:pt x="123" y="321"/>
                      </a:cubicBezTo>
                      <a:cubicBezTo>
                        <a:pt x="124" y="363"/>
                        <a:pt x="130" y="404"/>
                        <a:pt x="141" y="441"/>
                      </a:cubicBezTo>
                      <a:cubicBezTo>
                        <a:pt x="147" y="436"/>
                        <a:pt x="154" y="433"/>
                        <a:pt x="161" y="431"/>
                      </a:cubicBezTo>
                      <a:cubicBezTo>
                        <a:pt x="152" y="397"/>
                        <a:pt x="147" y="360"/>
                        <a:pt x="146" y="321"/>
                      </a:cubicBezTo>
                      <a:cubicBezTo>
                        <a:pt x="295" y="321"/>
                        <a:pt x="295" y="321"/>
                        <a:pt x="295" y="321"/>
                      </a:cubicBezTo>
                      <a:cubicBezTo>
                        <a:pt x="295" y="434"/>
                        <a:pt x="295" y="434"/>
                        <a:pt x="295" y="434"/>
                      </a:cubicBezTo>
                      <a:cubicBezTo>
                        <a:pt x="266" y="435"/>
                        <a:pt x="238" y="440"/>
                        <a:pt x="211" y="449"/>
                      </a:cubicBezTo>
                      <a:cubicBezTo>
                        <a:pt x="216" y="455"/>
                        <a:pt x="219" y="462"/>
                        <a:pt x="221" y="469"/>
                      </a:cubicBezTo>
                      <a:cubicBezTo>
                        <a:pt x="244" y="462"/>
                        <a:pt x="269" y="457"/>
                        <a:pt x="295" y="456"/>
                      </a:cubicBezTo>
                      <a:cubicBezTo>
                        <a:pt x="295" y="586"/>
                        <a:pt x="295" y="586"/>
                        <a:pt x="295" y="586"/>
                      </a:cubicBezTo>
                      <a:cubicBezTo>
                        <a:pt x="286" y="585"/>
                        <a:pt x="276" y="584"/>
                        <a:pt x="267" y="583"/>
                      </a:cubicBezTo>
                      <a:cubicBezTo>
                        <a:pt x="243" y="572"/>
                        <a:pt x="220" y="552"/>
                        <a:pt x="201" y="522"/>
                      </a:cubicBezTo>
                      <a:cubicBezTo>
                        <a:pt x="195" y="526"/>
                        <a:pt x="188" y="529"/>
                        <a:pt x="180" y="531"/>
                      </a:cubicBezTo>
                      <a:cubicBezTo>
                        <a:pt x="189" y="545"/>
                        <a:pt x="199" y="557"/>
                        <a:pt x="209" y="568"/>
                      </a:cubicBezTo>
                      <a:cubicBezTo>
                        <a:pt x="179" y="557"/>
                        <a:pt x="151" y="540"/>
                        <a:pt x="127" y="520"/>
                      </a:cubicBezTo>
                      <a:cubicBezTo>
                        <a:pt x="130" y="518"/>
                        <a:pt x="132" y="516"/>
                        <a:pt x="134" y="515"/>
                      </a:cubicBezTo>
                      <a:cubicBezTo>
                        <a:pt x="129" y="509"/>
                        <a:pt x="125" y="502"/>
                        <a:pt x="123" y="495"/>
                      </a:cubicBezTo>
                      <a:cubicBezTo>
                        <a:pt x="119" y="498"/>
                        <a:pt x="115" y="501"/>
                        <a:pt x="111" y="505"/>
                      </a:cubicBezTo>
                      <a:cubicBezTo>
                        <a:pt x="72" y="466"/>
                        <a:pt x="44" y="415"/>
                        <a:pt x="34" y="358"/>
                      </a:cubicBezTo>
                      <a:cubicBezTo>
                        <a:pt x="29" y="360"/>
                        <a:pt x="24" y="360"/>
                        <a:pt x="19" y="360"/>
                      </a:cubicBezTo>
                      <a:cubicBezTo>
                        <a:pt x="12" y="360"/>
                        <a:pt x="6" y="359"/>
                        <a:pt x="0" y="357"/>
                      </a:cubicBezTo>
                      <a:cubicBezTo>
                        <a:pt x="23" y="505"/>
                        <a:pt x="151" y="619"/>
                        <a:pt x="306" y="619"/>
                      </a:cubicBezTo>
                      <a:cubicBezTo>
                        <a:pt x="477" y="619"/>
                        <a:pt x="616" y="480"/>
                        <a:pt x="616" y="310"/>
                      </a:cubicBezTo>
                      <a:cubicBezTo>
                        <a:pt x="616" y="236"/>
                        <a:pt x="590" y="168"/>
                        <a:pt x="546" y="115"/>
                      </a:cubicBezTo>
                      <a:close/>
                      <a:moveTo>
                        <a:pt x="127" y="100"/>
                      </a:moveTo>
                      <a:cubicBezTo>
                        <a:pt x="151" y="79"/>
                        <a:pt x="179" y="63"/>
                        <a:pt x="209" y="51"/>
                      </a:cubicBezTo>
                      <a:cubicBezTo>
                        <a:pt x="197" y="64"/>
                        <a:pt x="185" y="79"/>
                        <a:pt x="175" y="97"/>
                      </a:cubicBezTo>
                      <a:cubicBezTo>
                        <a:pt x="170" y="105"/>
                        <a:pt x="166" y="114"/>
                        <a:pt x="161" y="123"/>
                      </a:cubicBezTo>
                      <a:cubicBezTo>
                        <a:pt x="149" y="116"/>
                        <a:pt x="138" y="108"/>
                        <a:pt x="127" y="100"/>
                      </a:cubicBezTo>
                      <a:close/>
                      <a:moveTo>
                        <a:pt x="306" y="226"/>
                      </a:moveTo>
                      <a:cubicBezTo>
                        <a:pt x="302" y="226"/>
                        <a:pt x="298" y="226"/>
                        <a:pt x="295" y="225"/>
                      </a:cubicBezTo>
                      <a:cubicBezTo>
                        <a:pt x="295" y="299"/>
                        <a:pt x="295" y="299"/>
                        <a:pt x="295" y="299"/>
                      </a:cubicBezTo>
                      <a:cubicBezTo>
                        <a:pt x="146" y="299"/>
                        <a:pt x="146" y="299"/>
                        <a:pt x="146" y="299"/>
                      </a:cubicBezTo>
                      <a:cubicBezTo>
                        <a:pt x="147" y="247"/>
                        <a:pt x="156" y="197"/>
                        <a:pt x="172" y="155"/>
                      </a:cubicBezTo>
                      <a:cubicBezTo>
                        <a:pt x="198" y="168"/>
                        <a:pt x="226" y="177"/>
                        <a:pt x="256" y="182"/>
                      </a:cubicBezTo>
                      <a:cubicBezTo>
                        <a:pt x="255" y="180"/>
                        <a:pt x="255" y="178"/>
                        <a:pt x="255" y="176"/>
                      </a:cubicBezTo>
                      <a:cubicBezTo>
                        <a:pt x="255" y="170"/>
                        <a:pt x="256" y="165"/>
                        <a:pt x="258" y="159"/>
                      </a:cubicBezTo>
                      <a:cubicBezTo>
                        <a:pt x="231" y="155"/>
                        <a:pt x="205" y="146"/>
                        <a:pt x="181" y="134"/>
                      </a:cubicBezTo>
                      <a:cubicBezTo>
                        <a:pt x="185" y="125"/>
                        <a:pt x="189" y="117"/>
                        <a:pt x="194" y="108"/>
                      </a:cubicBezTo>
                      <a:cubicBezTo>
                        <a:pt x="215" y="73"/>
                        <a:pt x="240" y="48"/>
                        <a:pt x="267" y="37"/>
                      </a:cubicBezTo>
                      <a:cubicBezTo>
                        <a:pt x="276" y="35"/>
                        <a:pt x="286" y="34"/>
                        <a:pt x="295" y="34"/>
                      </a:cubicBezTo>
                      <a:cubicBezTo>
                        <a:pt x="295" y="126"/>
                        <a:pt x="295" y="126"/>
                        <a:pt x="295" y="126"/>
                      </a:cubicBezTo>
                      <a:cubicBezTo>
                        <a:pt x="298" y="126"/>
                        <a:pt x="302" y="125"/>
                        <a:pt x="306" y="125"/>
                      </a:cubicBezTo>
                      <a:cubicBezTo>
                        <a:pt x="310" y="125"/>
                        <a:pt x="314" y="126"/>
                        <a:pt x="317" y="126"/>
                      </a:cubicBezTo>
                      <a:cubicBezTo>
                        <a:pt x="317" y="34"/>
                        <a:pt x="317" y="34"/>
                        <a:pt x="317" y="34"/>
                      </a:cubicBezTo>
                      <a:cubicBezTo>
                        <a:pt x="326" y="34"/>
                        <a:pt x="336" y="35"/>
                        <a:pt x="345" y="37"/>
                      </a:cubicBezTo>
                      <a:cubicBezTo>
                        <a:pt x="372" y="48"/>
                        <a:pt x="397" y="73"/>
                        <a:pt x="418" y="108"/>
                      </a:cubicBezTo>
                      <a:cubicBezTo>
                        <a:pt x="422" y="117"/>
                        <a:pt x="427" y="125"/>
                        <a:pt x="431" y="134"/>
                      </a:cubicBezTo>
                      <a:cubicBezTo>
                        <a:pt x="407" y="146"/>
                        <a:pt x="381" y="155"/>
                        <a:pt x="354" y="159"/>
                      </a:cubicBezTo>
                      <a:cubicBezTo>
                        <a:pt x="356" y="165"/>
                        <a:pt x="357" y="170"/>
                        <a:pt x="357" y="176"/>
                      </a:cubicBezTo>
                      <a:cubicBezTo>
                        <a:pt x="357" y="178"/>
                        <a:pt x="356" y="180"/>
                        <a:pt x="356" y="182"/>
                      </a:cubicBezTo>
                      <a:cubicBezTo>
                        <a:pt x="386" y="177"/>
                        <a:pt x="414" y="168"/>
                        <a:pt x="440" y="155"/>
                      </a:cubicBezTo>
                      <a:cubicBezTo>
                        <a:pt x="456" y="197"/>
                        <a:pt x="465" y="247"/>
                        <a:pt x="466" y="299"/>
                      </a:cubicBezTo>
                      <a:cubicBezTo>
                        <a:pt x="317" y="299"/>
                        <a:pt x="317" y="299"/>
                        <a:pt x="317" y="299"/>
                      </a:cubicBezTo>
                      <a:cubicBezTo>
                        <a:pt x="317" y="225"/>
                        <a:pt x="317" y="225"/>
                        <a:pt x="317" y="225"/>
                      </a:cubicBezTo>
                      <a:cubicBezTo>
                        <a:pt x="314" y="226"/>
                        <a:pt x="310" y="226"/>
                        <a:pt x="306" y="226"/>
                      </a:cubicBezTo>
                      <a:close/>
                      <a:moveTo>
                        <a:pt x="501" y="505"/>
                      </a:moveTo>
                      <a:cubicBezTo>
                        <a:pt x="499" y="503"/>
                        <a:pt x="497" y="501"/>
                        <a:pt x="495" y="500"/>
                      </a:cubicBezTo>
                      <a:cubicBezTo>
                        <a:pt x="492" y="507"/>
                        <a:pt x="487" y="513"/>
                        <a:pt x="482" y="518"/>
                      </a:cubicBezTo>
                      <a:cubicBezTo>
                        <a:pt x="483" y="519"/>
                        <a:pt x="484" y="519"/>
                        <a:pt x="484" y="520"/>
                      </a:cubicBezTo>
                      <a:cubicBezTo>
                        <a:pt x="460" y="540"/>
                        <a:pt x="433" y="557"/>
                        <a:pt x="403" y="568"/>
                      </a:cubicBezTo>
                      <a:cubicBezTo>
                        <a:pt x="414" y="557"/>
                        <a:pt x="424" y="544"/>
                        <a:pt x="433" y="529"/>
                      </a:cubicBezTo>
                      <a:cubicBezTo>
                        <a:pt x="426" y="527"/>
                        <a:pt x="419" y="523"/>
                        <a:pt x="414" y="518"/>
                      </a:cubicBezTo>
                      <a:cubicBezTo>
                        <a:pt x="394" y="550"/>
                        <a:pt x="370" y="572"/>
                        <a:pt x="345" y="583"/>
                      </a:cubicBezTo>
                      <a:cubicBezTo>
                        <a:pt x="336" y="584"/>
                        <a:pt x="326" y="585"/>
                        <a:pt x="317" y="586"/>
                      </a:cubicBezTo>
                      <a:cubicBezTo>
                        <a:pt x="317" y="456"/>
                        <a:pt x="317" y="456"/>
                        <a:pt x="317" y="456"/>
                      </a:cubicBezTo>
                      <a:cubicBezTo>
                        <a:pt x="345" y="457"/>
                        <a:pt x="373" y="463"/>
                        <a:pt x="398" y="472"/>
                      </a:cubicBezTo>
                      <a:cubicBezTo>
                        <a:pt x="400" y="464"/>
                        <a:pt x="403" y="457"/>
                        <a:pt x="407" y="451"/>
                      </a:cubicBezTo>
                      <a:cubicBezTo>
                        <a:pt x="379" y="441"/>
                        <a:pt x="349" y="435"/>
                        <a:pt x="317" y="434"/>
                      </a:cubicBezTo>
                      <a:cubicBezTo>
                        <a:pt x="317" y="321"/>
                        <a:pt x="317" y="321"/>
                        <a:pt x="317" y="321"/>
                      </a:cubicBezTo>
                      <a:cubicBezTo>
                        <a:pt x="466" y="321"/>
                        <a:pt x="466" y="321"/>
                        <a:pt x="466" y="321"/>
                      </a:cubicBezTo>
                      <a:cubicBezTo>
                        <a:pt x="465" y="359"/>
                        <a:pt x="460" y="396"/>
                        <a:pt x="451" y="430"/>
                      </a:cubicBezTo>
                      <a:cubicBezTo>
                        <a:pt x="459" y="431"/>
                        <a:pt x="466" y="433"/>
                        <a:pt x="472" y="436"/>
                      </a:cubicBezTo>
                      <a:cubicBezTo>
                        <a:pt x="482" y="400"/>
                        <a:pt x="488" y="361"/>
                        <a:pt x="489" y="321"/>
                      </a:cubicBezTo>
                      <a:cubicBezTo>
                        <a:pt x="582" y="321"/>
                        <a:pt x="582" y="321"/>
                        <a:pt x="582" y="321"/>
                      </a:cubicBezTo>
                      <a:cubicBezTo>
                        <a:pt x="579" y="393"/>
                        <a:pt x="549" y="457"/>
                        <a:pt x="501" y="50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852555" y="2139078"/>
                <a:ext cx="506556" cy="66423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2F5597"/>
                    </a:solidFill>
                    <a:latin typeface="Agency FB" panose="020B0503020202020204" pitchFamily="34" charset="0"/>
                    <a:ea typeface="苹方 特粗" panose="020B0800000000000000" pitchFamily="34" charset="-122"/>
                  </a:rPr>
                  <a:t>01</a:t>
                </a:r>
                <a:endParaRPr lang="en-US" altLang="zh-CN" sz="3200" dirty="0">
                  <a:solidFill>
                    <a:srgbClr val="2F5597"/>
                  </a:solidFill>
                  <a:latin typeface="Agency FB" panose="020B0503020202020204" pitchFamily="34" charset="0"/>
                  <a:ea typeface="苹方 常规" panose="020B0300000000000000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808855" y="1415497"/>
                <a:ext cx="593955" cy="66423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2F5597"/>
                    </a:solidFill>
                    <a:latin typeface="Agency FB" panose="020B0503020202020204" pitchFamily="34" charset="0"/>
                    <a:ea typeface="苹方 特粗" panose="020B0800000000000000" pitchFamily="34" charset="-122"/>
                  </a:rPr>
                  <a:t>02</a:t>
                </a:r>
                <a:endParaRPr lang="en-US" altLang="zh-CN" sz="3200" dirty="0">
                  <a:solidFill>
                    <a:srgbClr val="2F5597"/>
                  </a:solidFill>
                  <a:latin typeface="Agency FB" panose="020B0503020202020204" pitchFamily="34" charset="0"/>
                  <a:ea typeface="苹方 常规" panose="020B0300000000000000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01571" y="759441"/>
                <a:ext cx="608522" cy="66423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2F5597"/>
                    </a:solidFill>
                    <a:latin typeface="Agency FB" panose="020B0503020202020204" pitchFamily="34" charset="0"/>
                    <a:ea typeface="苹方 特粗" panose="020B0800000000000000" pitchFamily="34" charset="-122"/>
                  </a:rPr>
                  <a:t>03</a:t>
                </a:r>
                <a:endParaRPr lang="en-US" altLang="zh-CN" sz="3200" dirty="0">
                  <a:solidFill>
                    <a:srgbClr val="2F5597"/>
                  </a:solidFill>
                  <a:latin typeface="Agency FB" panose="020B0503020202020204" pitchFamily="34" charset="0"/>
                  <a:ea typeface="苹方 常规" panose="020B0300000000000000" pitchFamily="34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 flipV="1">
              <a:off x="2940030" y="1516018"/>
              <a:ext cx="492344" cy="62673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432374" y="1516016"/>
              <a:ext cx="401183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940030" y="2088762"/>
              <a:ext cx="492344" cy="62673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432374" y="2088760"/>
              <a:ext cx="401183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940030" y="2767074"/>
              <a:ext cx="492344" cy="62673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432374" y="2767072"/>
              <a:ext cx="401183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343703" y="1115669"/>
              <a:ext cx="11047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latin typeface="Agency FB" panose="020B0503020202020204" pitchFamily="34" charset="0"/>
                  <a:ea typeface="苹方 特粗" panose="020B0800000000000000" pitchFamily="34" charset="-122"/>
                </a:rPr>
                <a:t>ALTERNATIVE</a:t>
              </a:r>
              <a:endParaRPr lang="en-US" altLang="zh-CN" dirty="0"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29184" y="1458604"/>
              <a:ext cx="39150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>
                  <a:latin typeface="Agency FB" panose="020B0503020202020204" pitchFamily="34" charset="0"/>
                  <a:ea typeface="微软雅黑 Light" panose="020B0502040204020203" pitchFamily="34" charset="-122"/>
                </a:rPr>
                <a:t>Option Text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97873" y="967011"/>
              <a:ext cx="64633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2F5597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15%</a:t>
              </a:r>
              <a:endParaRPr lang="en-US" altLang="zh-CN" sz="2800" dirty="0">
                <a:solidFill>
                  <a:srgbClr val="2F5597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43703" y="1761951"/>
              <a:ext cx="11047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latin typeface="Agency FB" panose="020B0503020202020204" pitchFamily="34" charset="0"/>
                  <a:ea typeface="苹方 特粗" panose="020B0800000000000000" pitchFamily="34" charset="-122"/>
                </a:rPr>
                <a:t>ALTERNATIVE</a:t>
              </a:r>
              <a:endParaRPr lang="en-US" altLang="zh-CN" dirty="0"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29184" y="2104886"/>
              <a:ext cx="39150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>
                  <a:latin typeface="Agency FB" panose="020B0503020202020204" pitchFamily="34" charset="0"/>
                  <a:ea typeface="微软雅黑 Light" panose="020B0502040204020203" pitchFamily="34" charset="-122"/>
                </a:rPr>
                <a:t>Option Text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54591" y="1613293"/>
              <a:ext cx="73289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2F5597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30%</a:t>
              </a:r>
              <a:endParaRPr lang="en-US" altLang="zh-CN" sz="2800" dirty="0">
                <a:solidFill>
                  <a:srgbClr val="2F5597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703" y="2424137"/>
              <a:ext cx="11047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latin typeface="Agency FB" panose="020B0503020202020204" pitchFamily="34" charset="0"/>
                  <a:ea typeface="苹方 特粗" panose="020B0800000000000000" pitchFamily="34" charset="-122"/>
                </a:rPr>
                <a:t>ALTERNATIVE</a:t>
              </a:r>
              <a:endParaRPr lang="en-US" altLang="zh-CN" dirty="0"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29184" y="2767072"/>
              <a:ext cx="39150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>
                  <a:latin typeface="Agency FB" panose="020B0503020202020204" pitchFamily="34" charset="0"/>
                  <a:ea typeface="微软雅黑 Light" panose="020B0502040204020203" pitchFamily="34" charset="-122"/>
                </a:rPr>
                <a:t>Option Text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756195" y="2275479"/>
              <a:ext cx="72968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2F5597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66%</a:t>
              </a:r>
              <a:endParaRPr lang="en-US" altLang="zh-CN" sz="2800" dirty="0">
                <a:solidFill>
                  <a:srgbClr val="2F5597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46" name="组合 45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3" name="椭圆 52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49" name="椭圆 48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数据分析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8233169" y="4251821"/>
            <a:ext cx="3031958" cy="2371338"/>
            <a:chOff x="8352204" y="3957997"/>
            <a:chExt cx="3031958" cy="2371338"/>
          </a:xfrm>
        </p:grpSpPr>
        <p:sp>
          <p:nvSpPr>
            <p:cNvPr id="57" name="文本框 56"/>
            <p:cNvSpPr txBox="1"/>
            <p:nvPr/>
          </p:nvSpPr>
          <p:spPr>
            <a:xfrm>
              <a:off x="8352204" y="4513453"/>
              <a:ext cx="303195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减少数据输入错误，并能使数据库高效工作，表设计应按照一定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原则对信息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进行分类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，同时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为确保表结构设计的合理性，通常还要对表进行规范化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设计，以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消除表中存在的冗余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，保证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一个表只围绕一个主题，并使表容易维护。</a:t>
              </a:r>
            </a:p>
            <a:p>
              <a:pPr algn="just"/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65433" y="395799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3832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数据分析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919451710"/>
              </p:ext>
            </p:extLst>
          </p:nvPr>
        </p:nvGraphicFramePr>
        <p:xfrm>
          <a:off x="1010652" y="1115873"/>
          <a:ext cx="10262937" cy="390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矩形 21"/>
          <p:cNvSpPr/>
          <p:nvPr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62013" y="5574830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4167653" y="5672666"/>
            <a:ext cx="6341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减少数据输入错误，并能使数据库高效工作，表设计应按照一定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原则对信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进行分类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为确保表结构设计的合理性，通常还要对表进行规范化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计，以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消除表中存在的冗余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，保证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一个表只围绕一个主题，并使表容易维护。</a:t>
            </a:r>
          </a:p>
          <a:p>
            <a:pPr algn="just"/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58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8" grpId="0">
        <p:bldAsOne/>
      </p:bldGraphic>
      <p:bldP spid="22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运用</a:t>
            </a:r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202" y="1323554"/>
            <a:ext cx="3772150" cy="16088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10683" y="1320798"/>
            <a:ext cx="6411519" cy="1614313"/>
            <a:chOff x="810683" y="1320798"/>
            <a:chExt cx="6411519" cy="1614313"/>
          </a:xfrm>
        </p:grpSpPr>
        <p:sp>
          <p:nvSpPr>
            <p:cNvPr id="19" name="矩形 18"/>
            <p:cNvSpPr/>
            <p:nvPr/>
          </p:nvSpPr>
          <p:spPr>
            <a:xfrm>
              <a:off x="993422" y="1320798"/>
              <a:ext cx="6228780" cy="1614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基础研究没有特定的应用目的或目标主要表现在，在进行研究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时对其成果的实际应用前景如何并不很清楚，或者虽然确知其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应用前景但并不知道达到应用目标的具体方法和技术途径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0683" y="1941688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202" y="4992442"/>
            <a:ext cx="3772150" cy="16088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10683" y="4989685"/>
            <a:ext cx="6411519" cy="1614313"/>
            <a:chOff x="810683" y="4989685"/>
            <a:chExt cx="6411519" cy="1614313"/>
          </a:xfrm>
        </p:grpSpPr>
        <p:sp>
          <p:nvSpPr>
            <p:cNvPr id="20" name="矩形 19"/>
            <p:cNvSpPr/>
            <p:nvPr/>
          </p:nvSpPr>
          <p:spPr>
            <a:xfrm>
              <a:off x="993422" y="4989685"/>
              <a:ext cx="6228780" cy="1614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基础研究没有特定的应用目的或目标主要表现在，在进行研究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时对其成果的实际应用前景如何并不很清楚，或者虽然确知其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应用前景但并不知道达到应用目标的具体方法和技术途径。</a:t>
              </a:r>
              <a:endParaRPr lang="zh-CN" altLang="en-US" sz="14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10683" y="5614102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202" y="3157998"/>
            <a:ext cx="3772150" cy="16088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80344" y="3155242"/>
            <a:ext cx="6441858" cy="1614313"/>
            <a:chOff x="780344" y="3155242"/>
            <a:chExt cx="6441858" cy="1614313"/>
          </a:xfrm>
        </p:grpSpPr>
        <p:sp>
          <p:nvSpPr>
            <p:cNvPr id="21" name="矩形 20"/>
            <p:cNvSpPr/>
            <p:nvPr/>
          </p:nvSpPr>
          <p:spPr>
            <a:xfrm>
              <a:off x="993422" y="3155242"/>
              <a:ext cx="6228780" cy="1614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基础研究没有特定的应用目的或目标主要表现在，在进行研究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时对其成果的实际应用前景如何并不很清楚，或者虽然确知其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应用前景但并不知道达到应用目标的具体方法和技术途径。</a:t>
              </a:r>
              <a:endParaRPr lang="zh-CN" altLang="en-US" sz="14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0344" y="3779659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2834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运用研究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9"/>
          <a:stretch/>
        </p:blipFill>
        <p:spPr>
          <a:xfrm>
            <a:off x="999102" y="2101532"/>
            <a:ext cx="3695601" cy="3173779"/>
          </a:xfrm>
          <a:prstGeom prst="hexagon">
            <a:avLst/>
          </a:prstGeom>
        </p:spPr>
      </p:pic>
      <p:sp>
        <p:nvSpPr>
          <p:cNvPr id="15" name="六边形 14"/>
          <p:cNvSpPr/>
          <p:nvPr/>
        </p:nvSpPr>
        <p:spPr>
          <a:xfrm>
            <a:off x="4082716" y="4614902"/>
            <a:ext cx="1546456" cy="1354953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375148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737295" y="1734271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93617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20397" y="3445714"/>
            <a:ext cx="554020" cy="485415"/>
            <a:chOff x="5620397" y="3445714"/>
            <a:chExt cx="554020" cy="485415"/>
          </a:xfrm>
        </p:grpSpPr>
        <p:sp>
          <p:nvSpPr>
            <p:cNvPr id="19" name="六边形 18"/>
            <p:cNvSpPr/>
            <p:nvPr/>
          </p:nvSpPr>
          <p:spPr>
            <a:xfrm>
              <a:off x="5620397" y="3445714"/>
              <a:ext cx="554020" cy="485414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19194" y="3445715"/>
              <a:ext cx="334766" cy="4854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942067" y="3445714"/>
            <a:ext cx="41344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6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6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研究没有特定的应用目的或目标主要表现在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研究时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对其成果的实际应用前景如何并不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清楚，或者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虽然确知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其应用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前景但并不知道达到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目标的具体方法和技术途径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。应用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研究的特定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目的不外乎二类：或是发展基础研究成果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确定其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，或是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为达到具体的、预定的目标确定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采取的新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的方法和途径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。应用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研究虽然也是为了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科学技术知识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，这种新知识是在开辟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途径的基础上获得的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，是对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现有知识的扩展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解决实际问题提供科学依据，对应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用具有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响。基础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研究获取的知识必须经过应用研究才能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实际运用的形式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5493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75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23" grpId="0" animBg="1"/>
      <p:bldP spid="17" grpId="0" animBg="1"/>
      <p:bldP spid="18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案例分析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31" y="1549149"/>
            <a:ext cx="2003272" cy="29957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41" y="1535044"/>
            <a:ext cx="2005828" cy="302398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035633" y="4852509"/>
            <a:ext cx="2103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案例分析题是向考生提供一段背景资料，然后提出问题，在问题中要求考生阅读分析给定的资料，依据一定的理论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，或做出决策，或作出评价，或提出具体的解决问题的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87524" y="4837098"/>
            <a:ext cx="2103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案例分析题是向考生提供一段背景资料，然后提出问题，在问题中要求考生阅读分析给定的资料，依据一定的理论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，或做出决策，或作出评价，或提出具体的解决问题的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62020" y="4852509"/>
            <a:ext cx="2103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案例分析题是向考生提供一段背景资料，然后提出问题，在问题中要求考生阅读分析给定的资料，依据一定的理论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，或做出决策，或作出评价，或提出具体的解决问题的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9" y="1563254"/>
            <a:ext cx="2021539" cy="29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95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25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732742" cy="4708981"/>
            <a:chOff x="3125165" y="868100"/>
            <a:chExt cx="67327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1743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总结展望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15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9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研究总结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3656823"/>
            <a:ext cx="12192000" cy="318820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51104" y="1743456"/>
            <a:ext cx="3716549" cy="3716549"/>
            <a:chOff x="451104" y="1743456"/>
            <a:chExt cx="3716549" cy="3716549"/>
          </a:xfrm>
        </p:grpSpPr>
        <p:sp>
          <p:nvSpPr>
            <p:cNvPr id="63" name="椭圆 62"/>
            <p:cNvSpPr/>
            <p:nvPr/>
          </p:nvSpPr>
          <p:spPr>
            <a:xfrm>
              <a:off x="451104" y="1743456"/>
              <a:ext cx="3716549" cy="3716549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16341" y="1877822"/>
              <a:ext cx="3386074" cy="3386074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33805" y="2187946"/>
              <a:ext cx="2751143" cy="2751143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85700" y="2047181"/>
              <a:ext cx="3047355" cy="3047355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064423" y="2369711"/>
              <a:ext cx="2419233" cy="2419233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246188" y="2504077"/>
              <a:ext cx="2121936" cy="2121936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399277" y="2671448"/>
              <a:ext cx="1815757" cy="1815757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852479" y="25440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5750" y="4052846"/>
            <a:ext cx="587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公司在上年度获得最佳影视获得者的奖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公司上半年资金收入突破十几万亿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伴随着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商业经济的高速发展，我公司的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生产规模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也随之扩大时，并且旅游业更是兴旺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财政部的员工年均收入居本县内最高水平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，凭借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着优良的环境，员工的高效率办公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的公司业绩将会更上一层楼，为公司的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明天共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辉煌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公司在上年度获得最佳影视获得者的奖，并且公司上半年资金收入突破十几万亿伴随着商业经济的高速发展，我公司的生产规模也随之扩大时，并且旅游业更是兴旺，各财政部的员工年均收入居本县内最高水平，凭借着优良的环境，员工的高效率办公，我们的公司业绩将会更上一层楼，为公司的明天共创辉煌！</a:t>
            </a:r>
          </a:p>
          <a:p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08" y="2639217"/>
            <a:ext cx="238374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 animBg="1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2133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论题大纲</a:t>
              </a:r>
              <a:endParaRPr lang="zh-CN" altLang="en-US" sz="28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74710" y="1181528"/>
            <a:ext cx="2091512" cy="637518"/>
            <a:chOff x="7343421" y="1194013"/>
            <a:chExt cx="2091512" cy="63751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19401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绪论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320799"/>
            <a:ext cx="2707065" cy="613458"/>
            <a:chOff x="7343421" y="2320799"/>
            <a:chExt cx="2707065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现状分析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43421" y="3528018"/>
            <a:ext cx="2707065" cy="613458"/>
            <a:chOff x="7343421" y="3528018"/>
            <a:chExt cx="2707065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研究过程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43421" y="4735237"/>
            <a:ext cx="2665838" cy="613458"/>
            <a:chOff x="7343421" y="4735237"/>
            <a:chExt cx="2665838" cy="613458"/>
          </a:xfrm>
        </p:grpSpPr>
        <p:sp>
          <p:nvSpPr>
            <p:cNvPr id="28" name="文本框 27"/>
            <p:cNvSpPr txBox="1"/>
            <p:nvPr/>
          </p:nvSpPr>
          <p:spPr>
            <a:xfrm>
              <a:off x="8593487" y="48111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总结展望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0988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815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展望未来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33106" y="4918608"/>
            <a:ext cx="1302527" cy="1302527"/>
            <a:chOff x="3577091" y="4859316"/>
            <a:chExt cx="1302527" cy="1302527"/>
          </a:xfrm>
        </p:grpSpPr>
        <p:sp>
          <p:nvSpPr>
            <p:cNvPr id="15" name="椭圆 14"/>
            <p:cNvSpPr/>
            <p:nvPr/>
          </p:nvSpPr>
          <p:spPr>
            <a:xfrm>
              <a:off x="3601843" y="4880289"/>
              <a:ext cx="1260580" cy="1260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577091" y="4859316"/>
              <a:ext cx="1302527" cy="1302527"/>
              <a:chOff x="7370862" y="3365017"/>
              <a:chExt cx="1302527" cy="130252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370862" y="3365017"/>
                <a:ext cx="1302527" cy="1302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434618" y="3454734"/>
                <a:ext cx="1139888" cy="11398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7512714" y="3506870"/>
                <a:ext cx="1018824" cy="1018824"/>
                <a:chOff x="3313641" y="5273557"/>
                <a:chExt cx="1018824" cy="1018824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313641" y="5273557"/>
                  <a:ext cx="1018824" cy="10188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0000" y="5464142"/>
                  <a:ext cx="637653" cy="637653"/>
                </a:xfrm>
                <a:prstGeom prst="rect">
                  <a:avLst/>
                </a:prstGeom>
                <a:grpFill/>
              </p:spPr>
            </p:pic>
          </p:grpSp>
        </p:grpSp>
      </p:grpSp>
      <p:grpSp>
        <p:nvGrpSpPr>
          <p:cNvPr id="22" name="组合 21"/>
          <p:cNvGrpSpPr/>
          <p:nvPr/>
        </p:nvGrpSpPr>
        <p:grpSpPr>
          <a:xfrm>
            <a:off x="2686614" y="3468963"/>
            <a:ext cx="1761412" cy="1761412"/>
            <a:chOff x="8366310" y="982210"/>
            <a:chExt cx="1761412" cy="1761412"/>
          </a:xfrm>
        </p:grpSpPr>
        <p:sp>
          <p:nvSpPr>
            <p:cNvPr id="23" name="椭圆 22"/>
            <p:cNvSpPr/>
            <p:nvPr/>
          </p:nvSpPr>
          <p:spPr>
            <a:xfrm>
              <a:off x="8366310" y="982210"/>
              <a:ext cx="1761412" cy="1761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493624" y="1109524"/>
              <a:ext cx="1506784" cy="1506784"/>
              <a:chOff x="8382512" y="3345501"/>
              <a:chExt cx="1506784" cy="150678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382512" y="3345501"/>
                <a:ext cx="1506784" cy="15067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466011" y="3429000"/>
                <a:ext cx="1339787" cy="1339787"/>
                <a:chOff x="8466011" y="3429000"/>
                <a:chExt cx="1339787" cy="1339787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8466011" y="3429000"/>
                  <a:ext cx="1339787" cy="1339787"/>
                </a:xfrm>
                <a:prstGeom prst="ellipse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3158" y="3526147"/>
                  <a:ext cx="1145492" cy="114549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9" name="组合 28"/>
          <p:cNvGrpSpPr/>
          <p:nvPr/>
        </p:nvGrpSpPr>
        <p:grpSpPr>
          <a:xfrm>
            <a:off x="1328664" y="1898198"/>
            <a:ext cx="2094543" cy="2094543"/>
            <a:chOff x="1050521" y="1349635"/>
            <a:chExt cx="2094543" cy="2094543"/>
          </a:xfrm>
        </p:grpSpPr>
        <p:sp>
          <p:nvSpPr>
            <p:cNvPr id="30" name="椭圆 29"/>
            <p:cNvSpPr/>
            <p:nvPr/>
          </p:nvSpPr>
          <p:spPr>
            <a:xfrm>
              <a:off x="1050521" y="1349635"/>
              <a:ext cx="2094543" cy="2094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62299" y="1461413"/>
              <a:ext cx="1870989" cy="1870989"/>
              <a:chOff x="640113" y="1539448"/>
              <a:chExt cx="1870989" cy="1870989"/>
            </a:xfrm>
            <a:effectLst>
              <a:outerShdw dist="50800" sx="1000" sy="1000" algn="ctr" rotWithShape="0">
                <a:schemeClr val="bg2"/>
              </a:outerShdw>
            </a:effectLst>
          </p:grpSpPr>
          <p:sp>
            <p:nvSpPr>
              <p:cNvPr id="32" name="椭圆 31"/>
              <p:cNvSpPr/>
              <p:nvPr/>
            </p:nvSpPr>
            <p:spPr>
              <a:xfrm>
                <a:off x="640113" y="1539448"/>
                <a:ext cx="1870989" cy="18709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762809" y="1662144"/>
                <a:ext cx="1625600" cy="1625600"/>
                <a:chOff x="762809" y="1662144"/>
                <a:chExt cx="1625600" cy="162560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762809" y="1662144"/>
                  <a:ext cx="1625600" cy="16256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091325" y="1978784"/>
                  <a:ext cx="868104" cy="868104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37" name="文本框 36"/>
          <p:cNvSpPr txBox="1"/>
          <p:nvPr/>
        </p:nvSpPr>
        <p:spPr>
          <a:xfrm>
            <a:off x="4366806" y="1995425"/>
            <a:ext cx="6748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未来二十年，城市化仍是中国社会变迁的主旋律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以上的人口生活在城市里，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中国改革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的主轴是经济发展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经济发展的主要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推动力量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是城市化进程。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73523" y="3549243"/>
            <a:ext cx="6748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未来二十年，城市化仍是中国社会变迁的主旋律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以上的人口生活在城市里，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中国改革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的主轴是经济发展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经济发展的主要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推动力量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是城市化进程。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873318" y="5103061"/>
            <a:ext cx="6748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未来二十年，城市化仍是中国社会变迁的主旋律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以上的人口生活在城市里，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中国改革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的主轴是经济发展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经济发展的主要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推动力量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是城市化进程。</a:t>
            </a:r>
          </a:p>
        </p:txBody>
      </p:sp>
    </p:spTree>
    <p:extLst>
      <p:ext uri="{BB962C8B-B14F-4D97-AF65-F5344CB8AC3E}">
        <p14:creationId xmlns:p14="http://schemas.microsoft.com/office/powerpoint/2010/main" val="18934144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347966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7646" y="878374"/>
            <a:ext cx="6589920" cy="4708981"/>
            <a:chOff x="3967646" y="878374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5" y="2648087"/>
              <a:ext cx="283998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绪论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98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研究背景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3" y="1861851"/>
            <a:ext cx="5712037" cy="23906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897407" y="1861851"/>
            <a:ext cx="6294593" cy="2390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即提出问题，阐述研究该课题的原因。研究背景包括理论背景和现实需要。还要综述国内外关于同类课题研究的现状：人家在研究什么、研究到什么程度？找出你想研究而别人还没有做的问题。他人已做过，你认为做得不够（或有缺陷），提出完善的想法或措施。别人已做过，你重做实验来验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43678" y="5202410"/>
            <a:ext cx="85074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已基本实现了自动化生产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但是工件表面质量检测技术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仍然停留在人工检测阶段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较进口的生产线落后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[2-4]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。人工检测工件质量问题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分拣速度慢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无法与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1600" kern="20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工件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生产线相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准确率也依赖于质检工人 的熟练程度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和主观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同时工人劳动强度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成本也随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之增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加</a:t>
            </a:r>
            <a:r>
              <a:rPr lang="zh-CN" altLang="en-US" sz="1600" kern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20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376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研究意义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60832" y="5679232"/>
            <a:ext cx="1085088" cy="10850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75697" y="2032003"/>
            <a:ext cx="1934626" cy="361945"/>
            <a:chOff x="796763" y="1397003"/>
            <a:chExt cx="1934626" cy="361945"/>
          </a:xfrm>
        </p:grpSpPr>
        <p:sp>
          <p:nvSpPr>
            <p:cNvPr id="22" name="圆角矩形 21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34076" y="3188305"/>
            <a:ext cx="1934626" cy="361945"/>
            <a:chOff x="796763" y="1397003"/>
            <a:chExt cx="1934626" cy="361945"/>
          </a:xfrm>
        </p:grpSpPr>
        <p:sp>
          <p:nvSpPr>
            <p:cNvPr id="25" name="圆角矩形 24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75697" y="4312566"/>
            <a:ext cx="1934626" cy="361945"/>
            <a:chOff x="796763" y="1397003"/>
            <a:chExt cx="1934626" cy="361945"/>
          </a:xfrm>
        </p:grpSpPr>
        <p:sp>
          <p:nvSpPr>
            <p:cNvPr id="29" name="圆角矩形 28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440152" y="1979599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写意义的时候根据你的选题来决定形式，可以分现实意义和理论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也可以不细分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把目的和意义和在一起写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总之突出你观点的新颖和重要性即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40152" y="3104553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写意义的时候根据你的选题来决定形式，可以分现实意义和理论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也可以不细分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把目的和意义和在一起写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总之突出你观点的新颖和重要性即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0152" y="4230488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写意义的时候根据你的选题来决定形式，可以分现实意义和理论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也可以不细分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把目的和意义和在一起写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总之突出你观点的新颖和重要性即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6569" y="5932372"/>
            <a:ext cx="562258" cy="599765"/>
            <a:chOff x="776569" y="5932372"/>
            <a:chExt cx="562258" cy="599765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9" y="5932372"/>
              <a:ext cx="431070" cy="43107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52" y="6269762"/>
              <a:ext cx="262375" cy="262375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654709" y="5937521"/>
            <a:ext cx="86645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写意义的时候根据你的选题来决定形式，可以分现实意义和理论意义，</a:t>
            </a:r>
            <a:b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也可以不细分</a:t>
            </a:r>
            <a:r>
              <a: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把目的和意义和在一起写</a:t>
            </a:r>
            <a:r>
              <a: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总之突出你观点的新颖和重要性即可。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132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文献综述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759182" y="2492726"/>
            <a:ext cx="4770575" cy="3453485"/>
            <a:chOff x="6349074" y="2159000"/>
            <a:chExt cx="5817709" cy="4211520"/>
          </a:xfrm>
        </p:grpSpPr>
        <p:sp>
          <p:nvSpPr>
            <p:cNvPr id="60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977" y="2159000"/>
              <a:ext cx="1048269" cy="104826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074" y="3962674"/>
              <a:ext cx="1048269" cy="104826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467"/>
                      </a14:imgEffect>
                      <a14:imgEffect>
                        <a14:saturation sat="5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226042"/>
              <a:ext cx="2144478" cy="2144478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3" name="组合 2"/>
          <p:cNvGrpSpPr/>
          <p:nvPr/>
        </p:nvGrpSpPr>
        <p:grpSpPr>
          <a:xfrm>
            <a:off x="466244" y="2087044"/>
            <a:ext cx="5903517" cy="523220"/>
            <a:chOff x="466244" y="2087044"/>
            <a:chExt cx="5903517" cy="523220"/>
          </a:xfrm>
        </p:grpSpPr>
        <p:sp>
          <p:nvSpPr>
            <p:cNvPr id="64" name="椭圆 63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78542" y="2087044"/>
              <a:ext cx="539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文献综述是对某一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或研究专题搜集大量相关资料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，阅读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，做出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综合性介绍和阐述的一种学术论文。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244" y="2961880"/>
            <a:ext cx="5885191" cy="523220"/>
            <a:chOff x="466244" y="2961880"/>
            <a:chExt cx="5885191" cy="523220"/>
          </a:xfrm>
        </p:grpSpPr>
        <p:sp>
          <p:nvSpPr>
            <p:cNvPr id="65" name="椭圆 64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60216" y="2961880"/>
              <a:ext cx="539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文献综述是对某一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或研究专题搜集大量相关资料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，阅读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，做出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综合性介绍和阐述的一种学术论文。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6244" y="3852732"/>
            <a:ext cx="5903516" cy="523220"/>
            <a:chOff x="466244" y="3852732"/>
            <a:chExt cx="5903516" cy="523220"/>
          </a:xfrm>
        </p:grpSpPr>
        <p:sp>
          <p:nvSpPr>
            <p:cNvPr id="66" name="椭圆 65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8541" y="3852732"/>
              <a:ext cx="539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文献综述是对某一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或研究专题搜集大量相关资料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，阅读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，做出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综合性介绍和阐述的一种学术论文。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6243" y="4602702"/>
            <a:ext cx="5903517" cy="523220"/>
            <a:chOff x="466243" y="4602702"/>
            <a:chExt cx="5903517" cy="523220"/>
          </a:xfrm>
        </p:grpSpPr>
        <p:sp>
          <p:nvSpPr>
            <p:cNvPr id="67" name="椭圆 6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8541" y="4602702"/>
              <a:ext cx="539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文献综述是对某一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或研究专题搜集大量相关资料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，阅读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，做出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综合性介绍和阐述的一种学术论文。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6243" y="5422991"/>
            <a:ext cx="5903517" cy="523220"/>
            <a:chOff x="466243" y="5422991"/>
            <a:chExt cx="5903517" cy="523220"/>
          </a:xfrm>
        </p:grpSpPr>
        <p:sp>
          <p:nvSpPr>
            <p:cNvPr id="68" name="椭圆 67"/>
            <p:cNvSpPr/>
            <p:nvPr/>
          </p:nvSpPr>
          <p:spPr>
            <a:xfrm>
              <a:off x="466243" y="5541465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8541" y="5422991"/>
              <a:ext cx="539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文献综述是对某一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或研究专题搜集大量相关资料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，阅读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，做出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综合性介绍和阐述的一种学术论文。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647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现状分析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发展过程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20203" y="3424815"/>
            <a:ext cx="422031" cy="422031"/>
            <a:chOff x="2856077" y="2212611"/>
            <a:chExt cx="422031" cy="422031"/>
          </a:xfrm>
        </p:grpSpPr>
        <p:sp>
          <p:nvSpPr>
            <p:cNvPr id="45" name="椭圆 44"/>
            <p:cNvSpPr/>
            <p:nvPr/>
          </p:nvSpPr>
          <p:spPr>
            <a:xfrm>
              <a:off x="2856077" y="221261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879380" y="225462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34818" y="228157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103116" y="3451165"/>
            <a:ext cx="422031" cy="422031"/>
            <a:chOff x="6119007" y="2238961"/>
            <a:chExt cx="422031" cy="422031"/>
          </a:xfrm>
        </p:grpSpPr>
        <p:sp>
          <p:nvSpPr>
            <p:cNvPr id="66" name="椭圆 65"/>
            <p:cNvSpPr/>
            <p:nvPr/>
          </p:nvSpPr>
          <p:spPr>
            <a:xfrm>
              <a:off x="6119007" y="223896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43112" y="228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72613" y="226530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208" y="1459291"/>
            <a:ext cx="1327942" cy="1960859"/>
            <a:chOff x="1143208" y="1459291"/>
            <a:chExt cx="1327942" cy="1960859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086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61169" y="1700253"/>
              <a:ext cx="62068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text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87773" y="1459291"/>
            <a:ext cx="1327942" cy="1960859"/>
            <a:chOff x="5487773" y="1459291"/>
            <a:chExt cx="1327942" cy="1960859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735480" y="1700253"/>
              <a:ext cx="62068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text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32338" y="1459291"/>
            <a:ext cx="1327942" cy="1960859"/>
            <a:chOff x="9832338" y="1459291"/>
            <a:chExt cx="1327942" cy="1960859"/>
          </a:xfrm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064689" y="1700253"/>
              <a:ext cx="62068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text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0134" y="3899545"/>
            <a:ext cx="1761984" cy="2601772"/>
            <a:chOff x="3070134" y="3899545"/>
            <a:chExt cx="1761984" cy="2601772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 rot="10800000">
              <a:off x="3070134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0800000">
              <a:off x="3233987" y="4927519"/>
              <a:ext cx="1429314" cy="1426799"/>
            </a:xfrm>
            <a:prstGeom prst="ellipse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351721" y="5200431"/>
              <a:ext cx="62068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text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7376" y="3899545"/>
            <a:ext cx="1761984" cy="2601772"/>
            <a:chOff x="7457376" y="3899545"/>
            <a:chExt cx="1761984" cy="2601772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 rot="10800000">
              <a:off x="7457376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 rot="10800000">
              <a:off x="7623711" y="4927519"/>
              <a:ext cx="1429314" cy="1426799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8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792774" y="5200431"/>
              <a:ext cx="62068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text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sp>
        <p:nvSpPr>
          <p:cNvPr id="92" name="TextBox 40"/>
          <p:cNvSpPr txBox="1"/>
          <p:nvPr/>
        </p:nvSpPr>
        <p:spPr>
          <a:xfrm>
            <a:off x="3076372" y="1961863"/>
            <a:ext cx="18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对于某个产品而言，就是从自然中来回到自然中去的全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40"/>
          <p:cNvSpPr txBox="1"/>
          <p:nvPr/>
        </p:nvSpPr>
        <p:spPr>
          <a:xfrm>
            <a:off x="5330540" y="4647091"/>
            <a:ext cx="18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对于某个产品而言，就是从自然中来回到自然中去的全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40"/>
          <p:cNvSpPr txBox="1"/>
          <p:nvPr/>
        </p:nvSpPr>
        <p:spPr>
          <a:xfrm>
            <a:off x="7410606" y="1970041"/>
            <a:ext cx="18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对于某个产品而言，就是从自然中来回到自然中去的全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9444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" grpId="0"/>
      <p:bldP spid="93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存在问题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68374" y="1685709"/>
            <a:ext cx="4619795" cy="4333803"/>
            <a:chOff x="3119630" y="1356961"/>
            <a:chExt cx="4619795" cy="4333803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9630" y="1356961"/>
              <a:ext cx="4619795" cy="4333803"/>
              <a:chOff x="3119630" y="1356961"/>
              <a:chExt cx="4838892" cy="453933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119630" y="1356961"/>
                <a:ext cx="4805804" cy="4539337"/>
                <a:chOff x="2958265" y="1092389"/>
                <a:chExt cx="5473138" cy="5169669"/>
              </a:xfrm>
            </p:grpSpPr>
            <p:sp>
              <p:nvSpPr>
                <p:cNvPr id="71" name="矩形 4"/>
                <p:cNvSpPr/>
                <p:nvPr/>
              </p:nvSpPr>
              <p:spPr>
                <a:xfrm rot="7281351">
                  <a:off x="6104269" y="3931472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矩形 4"/>
                <p:cNvSpPr/>
                <p:nvPr/>
              </p:nvSpPr>
              <p:spPr>
                <a:xfrm>
                  <a:off x="4933392" y="1602319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矩形 4"/>
                <p:cNvSpPr/>
                <p:nvPr/>
              </p:nvSpPr>
              <p:spPr>
                <a:xfrm rot="3184689">
                  <a:off x="3601624" y="3986244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 rot="1388479">
                  <a:off x="4744657" y="425069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" name="椭圆 1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 rot="8549104">
                  <a:off x="2958265" y="2127473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 rot="15384708">
                  <a:off x="5763144" y="174928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64" name="椭圆 6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8" name="文本框 17"/>
              <p:cNvSpPr txBox="1"/>
              <p:nvPr/>
            </p:nvSpPr>
            <p:spPr>
              <a:xfrm>
                <a:off x="4657459" y="2192331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269213" y="215825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7140500" y="3454383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930453" y="3475038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793086" y="4810594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279887" y="4777228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06" y="3016907"/>
              <a:ext cx="1116521" cy="111652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40612" y="2015380"/>
            <a:ext cx="3607078" cy="638011"/>
            <a:chOff x="640612" y="2015380"/>
            <a:chExt cx="3607078" cy="638011"/>
          </a:xfrm>
        </p:grpSpPr>
        <p:sp>
          <p:nvSpPr>
            <p:cNvPr id="78" name="文本框 77"/>
            <p:cNvSpPr txBox="1"/>
            <p:nvPr/>
          </p:nvSpPr>
          <p:spPr>
            <a:xfrm>
              <a:off x="640612" y="2015380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40612" y="2653391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97287" y="3559425"/>
            <a:ext cx="3687834" cy="649900"/>
            <a:chOff x="197287" y="3559425"/>
            <a:chExt cx="3687834" cy="649900"/>
          </a:xfrm>
        </p:grpSpPr>
        <p:sp>
          <p:nvSpPr>
            <p:cNvPr id="80" name="文本框 79"/>
            <p:cNvSpPr txBox="1"/>
            <p:nvPr/>
          </p:nvSpPr>
          <p:spPr>
            <a:xfrm>
              <a:off x="278043" y="355942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97287" y="420932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908081" y="2010411"/>
            <a:ext cx="3616095" cy="670255"/>
            <a:chOff x="7908081" y="2010411"/>
            <a:chExt cx="3616095" cy="670255"/>
          </a:xfrm>
        </p:grpSpPr>
        <p:sp>
          <p:nvSpPr>
            <p:cNvPr id="84" name="文本框 83"/>
            <p:cNvSpPr txBox="1"/>
            <p:nvPr/>
          </p:nvSpPr>
          <p:spPr>
            <a:xfrm>
              <a:off x="7908081" y="2010411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8089796" y="2680666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307008" y="3591001"/>
            <a:ext cx="3607078" cy="723584"/>
            <a:chOff x="8307008" y="3591001"/>
            <a:chExt cx="3607078" cy="723584"/>
          </a:xfrm>
        </p:grpSpPr>
        <p:sp>
          <p:nvSpPr>
            <p:cNvPr id="83" name="文本框 82"/>
            <p:cNvSpPr txBox="1"/>
            <p:nvPr/>
          </p:nvSpPr>
          <p:spPr>
            <a:xfrm>
              <a:off x="8307008" y="3591001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8393357" y="431458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956579" y="5041385"/>
            <a:ext cx="3607078" cy="660539"/>
            <a:chOff x="7956579" y="5041385"/>
            <a:chExt cx="3607078" cy="660539"/>
          </a:xfrm>
        </p:grpSpPr>
        <p:sp>
          <p:nvSpPr>
            <p:cNvPr id="82" name="文本框 81"/>
            <p:cNvSpPr txBox="1"/>
            <p:nvPr/>
          </p:nvSpPr>
          <p:spPr>
            <a:xfrm>
              <a:off x="7956579" y="504138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073043" y="5701924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622" y="5041385"/>
            <a:ext cx="3607078" cy="673375"/>
            <a:chOff x="593622" y="5041385"/>
            <a:chExt cx="3607078" cy="673375"/>
          </a:xfrm>
        </p:grpSpPr>
        <p:sp>
          <p:nvSpPr>
            <p:cNvPr id="81" name="文本框 80"/>
            <p:cNvSpPr txBox="1"/>
            <p:nvPr/>
          </p:nvSpPr>
          <p:spPr>
            <a:xfrm>
              <a:off x="593622" y="504138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31588" y="5714760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1723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5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750"/>
                            </p:stCondLst>
                            <p:childTnLst>
                              <p:par>
                                <p:cTn id="52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2822</Words>
  <Application>Microsoft Office PowerPoint</Application>
  <PresentationFormat>宽屏</PresentationFormat>
  <Paragraphs>204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Adobe Caslon Pro Bold</vt:lpstr>
      <vt:lpstr>Kozuka Gothic Pro B</vt:lpstr>
      <vt:lpstr>Kozuka Mincho Pro H</vt:lpstr>
      <vt:lpstr>Meiryo</vt:lpstr>
      <vt:lpstr>汉仪菱心体简</vt:lpstr>
      <vt:lpstr>苹方 常规</vt:lpstr>
      <vt:lpstr>苹方 特粗</vt:lpstr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Administrator</cp:lastModifiedBy>
  <cp:revision>126</cp:revision>
  <dcterms:created xsi:type="dcterms:W3CDTF">2016-05-06T03:10:53Z</dcterms:created>
  <dcterms:modified xsi:type="dcterms:W3CDTF">2018-06-03T01:23:38Z</dcterms:modified>
</cp:coreProperties>
</file>