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7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7CB7E-48B4-4C50-96AA-CBCE54CFE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altLang="zh-CN" dirty="0"/>
              <a:t>Travelling Tournament Problem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8D0FD1-CFEB-4406-B5CF-1DE66587F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altLang="zh-CN" dirty="0"/>
              <a:t>Xiao Tianqi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26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EBF-F269-4DE5-9D57-ADE6EB6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Swap Teams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16724-1883-4F4F-A36E-CC6B347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36366"/>
          </a:xfrm>
        </p:spPr>
        <p:txBody>
          <a:bodyPr/>
          <a:lstStyle/>
          <a:p>
            <a:r>
              <a:rPr lang="en-US" altLang="zh-CN" dirty="0"/>
              <a:t>Completely switches the schedule of two teams</a:t>
            </a:r>
            <a:endParaRPr lang="en-SG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258C80-238B-41C0-9999-1C40FD50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04124"/>
              </p:ext>
            </p:extLst>
          </p:nvPr>
        </p:nvGraphicFramePr>
        <p:xfrm>
          <a:off x="7331242" y="3694006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413101425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23236139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0448413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4479676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9166759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445475029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285506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954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07462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08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@3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40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@2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1299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668AF2-13CB-47F8-AF5B-88CED3BD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76"/>
              </p:ext>
            </p:extLst>
          </p:nvPr>
        </p:nvGraphicFramePr>
        <p:xfrm>
          <a:off x="1260759" y="3694006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152106524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91543593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07006915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21536874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2433087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1657338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96839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2380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1573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785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4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@2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3940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0D747BC-CE3F-44B8-A503-3A5843A3C53B}"/>
              </a:ext>
            </a:extLst>
          </p:cNvPr>
          <p:cNvSpPr txBox="1"/>
          <p:nvPr/>
        </p:nvSpPr>
        <p:spPr>
          <a:xfrm>
            <a:off x="3060759" y="6041480"/>
            <a:ext cx="607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effect of Swap Teams on Team 0 and Team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7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EBF-F269-4DE5-9D57-ADE6EB6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Swap Partial Rounds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16724-1883-4F4F-A36E-CC6B347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36366"/>
          </a:xfrm>
        </p:spPr>
        <p:txBody>
          <a:bodyPr/>
          <a:lstStyle/>
          <a:p>
            <a:r>
              <a:rPr lang="en-US" altLang="zh-CN" dirty="0"/>
              <a:t>Switches two rounds of games of a certain team</a:t>
            </a:r>
            <a:endParaRPr lang="en-SG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258C80-238B-41C0-9999-1C40FD50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96781"/>
              </p:ext>
            </p:extLst>
          </p:nvPr>
        </p:nvGraphicFramePr>
        <p:xfrm>
          <a:off x="8331368" y="3735381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413101425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23236139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0448413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4479676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9166759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445475029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285506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954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07462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08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40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1299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668AF2-13CB-47F8-AF5B-88CED3BD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60214"/>
              </p:ext>
            </p:extLst>
          </p:nvPr>
        </p:nvGraphicFramePr>
        <p:xfrm>
          <a:off x="260630" y="3735381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152106524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91543593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07006915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21536874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2433087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1657338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96839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2380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1573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785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4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3940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0D747BC-CE3F-44B8-A503-3A5843A3C53B}"/>
              </a:ext>
            </a:extLst>
          </p:cNvPr>
          <p:cNvSpPr txBox="1"/>
          <p:nvPr/>
        </p:nvSpPr>
        <p:spPr>
          <a:xfrm>
            <a:off x="1935379" y="6041480"/>
            <a:ext cx="83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effect of Swap Partial Rounds on Round2 and Round 5 on Team 1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006E08C-5F9D-4245-A571-4634E61AD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97121"/>
              </p:ext>
            </p:extLst>
          </p:nvPr>
        </p:nvGraphicFramePr>
        <p:xfrm>
          <a:off x="4296001" y="3735381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3603848615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870727099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147784592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74621878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14512166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17558893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3393623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0465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9751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0722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11569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18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47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EBF-F269-4DE5-9D57-ADE6EB6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Swap Partial Teams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16724-1883-4F4F-A36E-CC6B347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36366"/>
          </a:xfrm>
        </p:spPr>
        <p:txBody>
          <a:bodyPr/>
          <a:lstStyle/>
          <a:p>
            <a:r>
              <a:rPr lang="en-US" altLang="zh-CN" dirty="0"/>
              <a:t>Switches the opponent of two teams of a certain round</a:t>
            </a:r>
            <a:endParaRPr lang="en-SG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258C80-238B-41C0-9999-1C40FD50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68559"/>
              </p:ext>
            </p:extLst>
          </p:nvPr>
        </p:nvGraphicFramePr>
        <p:xfrm>
          <a:off x="8331368" y="3735381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413101425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23236139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0448413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4479676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9166759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445475029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285506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954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07462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08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40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zh-CN" sz="100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1299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668AF2-13CB-47F8-AF5B-88CED3BD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28139"/>
              </p:ext>
            </p:extLst>
          </p:nvPr>
        </p:nvGraphicFramePr>
        <p:xfrm>
          <a:off x="260630" y="3735381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152106524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91543593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07006915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21536874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2433087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1657338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96839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2380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1573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785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4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3940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0D747BC-CE3F-44B8-A503-3A5843A3C53B}"/>
              </a:ext>
            </a:extLst>
          </p:cNvPr>
          <p:cNvSpPr txBox="1"/>
          <p:nvPr/>
        </p:nvSpPr>
        <p:spPr>
          <a:xfrm>
            <a:off x="1935379" y="6041480"/>
            <a:ext cx="83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effect of Swap Partial Teams on Team 0 and Team 2 on Round 0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006E08C-5F9D-4245-A571-4634E61AD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72782"/>
              </p:ext>
            </p:extLst>
          </p:nvPr>
        </p:nvGraphicFramePr>
        <p:xfrm>
          <a:off x="4296001" y="3735381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3603848615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870727099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147784592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74621878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14512166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17558893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3393623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0465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9751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0722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altLang="zh-CN" sz="10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11569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18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6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2627E-C6AD-470A-B879-FBEB5429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9BB03-CB93-49FE-AD36-CABE6346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CN" dirty="0"/>
              <a:t>Randomly generating a double round robin schedule</a:t>
            </a:r>
          </a:p>
          <a:p>
            <a:r>
              <a:rPr lang="en-SG" altLang="zh-CN" dirty="0"/>
              <a:t>Randomly select one of the 5 operators to perform on it</a:t>
            </a:r>
          </a:p>
          <a:p>
            <a:r>
              <a:rPr lang="en-SG" altLang="zh-CN" dirty="0"/>
              <a:t>Evaluate its performance</a:t>
            </a:r>
          </a:p>
          <a:p>
            <a:pPr marL="0" indent="0">
              <a:buNone/>
            </a:pPr>
            <a:r>
              <a:rPr lang="en-SG" altLang="zh-CN" dirty="0"/>
              <a:t>	Objective + Penalization</a:t>
            </a:r>
          </a:p>
          <a:p>
            <a:r>
              <a:rPr lang="en-SG" altLang="zh-CN" dirty="0"/>
              <a:t>Update the solution based on the rules of simulated annealing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40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C2C9B8-62F3-4B1B-91A0-5F28D99D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Result</a:t>
            </a:r>
          </a:p>
        </p:txBody>
      </p:sp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45827B4A-D7AA-43AE-8028-ECEF80A65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1" y="152103"/>
            <a:ext cx="6268062" cy="40063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A071C8-6E01-40C2-8385-22B45F37BA39}"/>
              </a:ext>
            </a:extLst>
          </p:cNvPr>
          <p:cNvSpPr txBox="1"/>
          <p:nvPr/>
        </p:nvSpPr>
        <p:spPr>
          <a:xfrm>
            <a:off x="5088519" y="4652211"/>
            <a:ext cx="6493881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SG" altLang="zh-CN" dirty="0"/>
              <a:t>The final result is 24509 and the lower bound is 23916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SG" altLang="zh-CN" dirty="0"/>
              <a:t>Not much improvement on spending more time on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8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F7B324-263E-4675-89DB-D5CD40B1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Thank you for listening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59D024CA-FF90-43D3-BC8D-80BD1B8A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692" y="884810"/>
            <a:ext cx="3853423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0B656-570F-455F-B38B-14754C56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E0E8E-FC27-4C91-9AAC-3B3C0E21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CN" dirty="0"/>
              <a:t>Double Round Robin Schedule</a:t>
            </a:r>
          </a:p>
          <a:p>
            <a:pPr marL="0" indent="0">
              <a:buNone/>
            </a:pPr>
            <a:r>
              <a:rPr lang="en-US" altLang="zh-CN" dirty="0"/>
              <a:t>	In a double round-robin schedule, each participant plays every other participant </a:t>
            </a:r>
            <a:r>
              <a:rPr lang="en-SG" altLang="zh-CN" dirty="0"/>
              <a:t>twice.</a:t>
            </a:r>
          </a:p>
          <a:p>
            <a:r>
              <a:rPr lang="en-SG" altLang="zh-CN" dirty="0"/>
              <a:t>Home Stand</a:t>
            </a:r>
          </a:p>
          <a:p>
            <a:pPr marL="0" indent="0">
              <a:buNone/>
            </a:pPr>
            <a:r>
              <a:rPr lang="en-SG" altLang="zh-CN" dirty="0"/>
              <a:t>	Length of consecutive home games</a:t>
            </a:r>
          </a:p>
          <a:p>
            <a:r>
              <a:rPr lang="en-SG" altLang="zh-CN" dirty="0"/>
              <a:t>Road Trip</a:t>
            </a:r>
          </a:p>
          <a:p>
            <a:pPr marL="0" indent="0">
              <a:buNone/>
            </a:pPr>
            <a:r>
              <a:rPr lang="en-SG" altLang="zh-CN" dirty="0"/>
              <a:t>	Length of consecutive away games</a:t>
            </a:r>
          </a:p>
          <a:p>
            <a:r>
              <a:rPr lang="en-SG" altLang="zh-CN" dirty="0"/>
              <a:t>Back-to-back</a:t>
            </a:r>
          </a:p>
          <a:p>
            <a:pPr marL="0" indent="0">
              <a:buNone/>
            </a:pPr>
            <a:r>
              <a:rPr lang="en-SG" altLang="zh-CN" dirty="0"/>
              <a:t>	Play against the same team for two consecutive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AC6B7-B6AC-47F7-9399-77611A3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Problem 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619B7-85BB-4A90-86CA-76A66F5B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CN" dirty="0"/>
              <a:t>Objective</a:t>
            </a:r>
          </a:p>
          <a:p>
            <a:pPr marL="0" indent="0">
              <a:buNone/>
            </a:pPr>
            <a:r>
              <a:rPr lang="en-SG" altLang="zh-CN" dirty="0"/>
              <a:t>	</a:t>
            </a:r>
            <a:r>
              <a:rPr lang="en-US" altLang="zh-CN" dirty="0"/>
              <a:t>Find a double-round robin schedule that minimize the total distance travelled</a:t>
            </a:r>
          </a:p>
          <a:p>
            <a:r>
              <a:rPr lang="en-US" altLang="zh-CN" dirty="0"/>
              <a:t>Constraints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No back-to-back games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No home stands and road trips longer than 3 games.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7417-DD55-4A23-963C-4D7035D0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Nature of the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94FED-37B1-422C-9D70-CE5FCDCC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CN" dirty="0"/>
              <a:t>Hard to solve using traditional optimization methods</a:t>
            </a:r>
          </a:p>
          <a:p>
            <a:r>
              <a:rPr lang="en-SG" altLang="zh-CN" dirty="0"/>
              <a:t>Large amount of parameters in the objective function</a:t>
            </a:r>
          </a:p>
          <a:p>
            <a:r>
              <a:rPr lang="en-SG" altLang="zh-CN" dirty="0"/>
              <a:t>Huge space of solutions</a:t>
            </a:r>
          </a:p>
          <a:p>
            <a:r>
              <a:rPr lang="en-SG" altLang="zh-CN" dirty="0"/>
              <a:t>More suitable for metaheuristic approaches. E.g. Simulated Annealing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7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A2CB-FA82-4B86-AB2B-913E6092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Solution Encoding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9AAC7-38F7-4251-8BFE-A333796E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CN" dirty="0"/>
              <a:t>A n by 2n-2 table where n in the number of teams</a:t>
            </a:r>
          </a:p>
          <a:p>
            <a:r>
              <a:rPr lang="en-SG" altLang="zh-CN" dirty="0"/>
              <a:t>Row</a:t>
            </a:r>
          </a:p>
          <a:p>
            <a:pPr marL="0" indent="0">
              <a:buNone/>
            </a:pPr>
            <a:r>
              <a:rPr lang="en-SG" altLang="zh-CN" dirty="0"/>
              <a:t>	</a:t>
            </a:r>
            <a:r>
              <a:rPr lang="en-US" altLang="zh-CN" dirty="0"/>
              <a:t>The schedule of a certain team</a:t>
            </a:r>
            <a:endParaRPr lang="en-SG" altLang="zh-CN" dirty="0"/>
          </a:p>
          <a:p>
            <a:r>
              <a:rPr lang="en-SG" altLang="zh-CN" dirty="0"/>
              <a:t>Column </a:t>
            </a:r>
          </a:p>
          <a:p>
            <a:pPr marL="0" indent="0">
              <a:buNone/>
            </a:pPr>
            <a:r>
              <a:rPr lang="en-SG" altLang="zh-CN" dirty="0"/>
              <a:t>	The schedule of a certain round</a:t>
            </a:r>
          </a:p>
          <a:p>
            <a:r>
              <a:rPr lang="en-SG" altLang="zh-CN" dirty="0"/>
              <a:t>Entry</a:t>
            </a:r>
          </a:p>
          <a:p>
            <a:pPr>
              <a:buFont typeface="+mj-lt"/>
              <a:buAutoNum type="arabicPeriod"/>
            </a:pPr>
            <a:r>
              <a:rPr lang="en-SG" altLang="zh-CN" dirty="0"/>
              <a:t>	‘@’ means away game, otherwise, it is a home game</a:t>
            </a:r>
          </a:p>
          <a:p>
            <a:pPr>
              <a:buFont typeface="+mj-lt"/>
              <a:buAutoNum type="arabicPeriod"/>
            </a:pPr>
            <a:r>
              <a:rPr lang="en-SG" altLang="zh-CN" dirty="0"/>
              <a:t>The number represent the opponent.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8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FFC40-A507-4CFA-A589-3F63CCBC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Solution Encoding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1A47A4-BE4A-4EA5-A034-B71621504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890627"/>
              </p:ext>
            </p:extLst>
          </p:nvPr>
        </p:nvGraphicFramePr>
        <p:xfrm>
          <a:off x="810000" y="2551126"/>
          <a:ext cx="10571995" cy="259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285">
                  <a:extLst>
                    <a:ext uri="{9D8B030D-6E8A-4147-A177-3AD203B41FA5}">
                      <a16:colId xmlns:a16="http://schemas.microsoft.com/office/drawing/2014/main" val="254785928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845548389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3637357732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1305266830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1195972615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1481603130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846979815"/>
                    </a:ext>
                  </a:extLst>
                </a:gridCol>
              </a:tblGrid>
              <a:tr h="519631">
                <a:tc>
                  <a:txBody>
                    <a:bodyPr/>
                    <a:lstStyle/>
                    <a:p>
                      <a:pPr algn="just"/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277667"/>
                  </a:ext>
                </a:extLst>
              </a:tr>
              <a:tr h="51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356505"/>
                  </a:ext>
                </a:extLst>
              </a:tr>
              <a:tr h="51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26480"/>
                  </a:ext>
                </a:extLst>
              </a:tr>
              <a:tr h="51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143741"/>
                  </a:ext>
                </a:extLst>
              </a:tr>
              <a:tr h="519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8389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2D7DC66-CD18-4538-9F25-A6C60C3F4A53}"/>
              </a:ext>
            </a:extLst>
          </p:cNvPr>
          <p:cNvSpPr txBox="1"/>
          <p:nvPr/>
        </p:nvSpPr>
        <p:spPr>
          <a:xfrm>
            <a:off x="3902239" y="6041480"/>
            <a:ext cx="438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altLang="zh-CN" dirty="0"/>
              <a:t>An example of a solution of 4 teams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6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0578-AA58-478B-BB44-2C0836F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Search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26FBF-858C-48B9-9EAC-1A39660D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zh-CN" dirty="0"/>
              <a:t>Swap Homes</a:t>
            </a:r>
          </a:p>
          <a:p>
            <a:r>
              <a:rPr lang="en-SG" altLang="zh-CN" dirty="0"/>
              <a:t>Swap Rounds</a:t>
            </a:r>
          </a:p>
          <a:p>
            <a:r>
              <a:rPr lang="en-SG" altLang="zh-CN" dirty="0"/>
              <a:t>Swap Teams</a:t>
            </a:r>
          </a:p>
          <a:p>
            <a:r>
              <a:rPr lang="en-SG" altLang="zh-CN" dirty="0"/>
              <a:t>Swap Partial Rounds</a:t>
            </a:r>
          </a:p>
          <a:p>
            <a:r>
              <a:rPr lang="en-SG" altLang="zh-CN" dirty="0"/>
              <a:t>Swap Partial Teams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0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EBF-F269-4DE5-9D57-ADE6EB6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Swap Homes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16724-1883-4F4F-A36E-CC6B347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36366"/>
          </a:xfrm>
        </p:spPr>
        <p:txBody>
          <a:bodyPr/>
          <a:lstStyle/>
          <a:p>
            <a:r>
              <a:rPr lang="en-SG" altLang="zh-CN" dirty="0"/>
              <a:t>Change the order of home and away games against a certain team.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258C80-238B-41C0-9999-1C40FD50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59859"/>
              </p:ext>
            </p:extLst>
          </p:nvPr>
        </p:nvGraphicFramePr>
        <p:xfrm>
          <a:off x="7331242" y="3694006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413101425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23236139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0448413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4479676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9166759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445475029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285506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954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@2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@3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07462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@2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@3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08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@1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@3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@0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40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@0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@1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</a:rPr>
                        <a:t>@2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1299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668AF2-13CB-47F8-AF5B-88CED3BD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54531"/>
              </p:ext>
            </p:extLst>
          </p:nvPr>
        </p:nvGraphicFramePr>
        <p:xfrm>
          <a:off x="1260759" y="3694006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152106524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91543593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07006915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21536874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2433087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1657338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96839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2380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@3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1573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@2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@3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785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@3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4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@2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3940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0D747BC-CE3F-44B8-A503-3A5843A3C53B}"/>
              </a:ext>
            </a:extLst>
          </p:cNvPr>
          <p:cNvSpPr txBox="1"/>
          <p:nvPr/>
        </p:nvSpPr>
        <p:spPr>
          <a:xfrm>
            <a:off x="3060759" y="6041480"/>
            <a:ext cx="607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effect of Swap Homes on Team 0 and Team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5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EBF-F269-4DE5-9D57-ADE6EB6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Swap Rounds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16724-1883-4F4F-A36E-CC6B347D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36366"/>
          </a:xfrm>
        </p:spPr>
        <p:txBody>
          <a:bodyPr/>
          <a:lstStyle/>
          <a:p>
            <a:r>
              <a:rPr lang="en-US" altLang="zh-CN" dirty="0"/>
              <a:t>Completely switches the schedule of two rounds</a:t>
            </a:r>
            <a:endParaRPr lang="en-SG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258C80-238B-41C0-9999-1C40FD50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63329"/>
              </p:ext>
            </p:extLst>
          </p:nvPr>
        </p:nvGraphicFramePr>
        <p:xfrm>
          <a:off x="7331242" y="3694006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4131014256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23236139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0448413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4479676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9166759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445475029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2855066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954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@1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07462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@0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@3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08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@1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@3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@0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1401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@0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kern="100" dirty="0"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@2</a:t>
                      </a:r>
                      <a:endParaRPr lang="zh-CN" sz="1050" kern="1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1299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668AF2-13CB-47F8-AF5B-88CED3BD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2683"/>
              </p:ext>
            </p:extLst>
          </p:nvPr>
        </p:nvGraphicFramePr>
        <p:xfrm>
          <a:off x="1260759" y="3694006"/>
          <a:ext cx="3600000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44">
                  <a:extLst>
                    <a:ext uri="{9D8B030D-6E8A-4147-A177-3AD203B41FA5}">
                      <a16:colId xmlns:a16="http://schemas.microsoft.com/office/drawing/2014/main" val="1521065248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791543593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07006915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215368747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1243308791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3716573384"/>
                    </a:ext>
                  </a:extLst>
                </a:gridCol>
                <a:gridCol w="542926">
                  <a:extLst>
                    <a:ext uri="{9D8B030D-6E8A-4147-A177-3AD203B41FA5}">
                      <a16:colId xmlns:a16="http://schemas.microsoft.com/office/drawing/2014/main" val="2696839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2380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1573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effectLst/>
                        </a:rPr>
                        <a:t>@3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785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47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@0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rgbClr val="FF0000"/>
                          </a:solidFill>
                          <a:effectLst/>
                        </a:rPr>
                        <a:t>@1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kern="100" dirty="0">
                          <a:solidFill>
                            <a:schemeClr val="bg1"/>
                          </a:solidFill>
                          <a:effectLst/>
                        </a:rPr>
                        <a:t>@2</a:t>
                      </a:r>
                      <a:endParaRPr lang="zh-CN" sz="105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3940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0D747BC-CE3F-44B8-A503-3A5843A3C53B}"/>
              </a:ext>
            </a:extLst>
          </p:cNvPr>
          <p:cNvSpPr txBox="1"/>
          <p:nvPr/>
        </p:nvSpPr>
        <p:spPr>
          <a:xfrm>
            <a:off x="3060759" y="6041480"/>
            <a:ext cx="607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effect of Swap Rounds on Team 1 and Team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516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75</TotalTime>
  <Words>984</Words>
  <Application>Microsoft Office PowerPoint</Application>
  <PresentationFormat>宽屏</PresentationFormat>
  <Paragraphs>519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Century Gothic</vt:lpstr>
      <vt:lpstr>Times New Roman</vt:lpstr>
      <vt:lpstr>Wingdings</vt:lpstr>
      <vt:lpstr>Wingdings 2</vt:lpstr>
      <vt:lpstr>引用</vt:lpstr>
      <vt:lpstr>Travelling Tournament Problem</vt:lpstr>
      <vt:lpstr>Introduction</vt:lpstr>
      <vt:lpstr>Problem Formulation</vt:lpstr>
      <vt:lpstr>Nature of the Problem</vt:lpstr>
      <vt:lpstr>Solution Encoding</vt:lpstr>
      <vt:lpstr>Solution Encoding</vt:lpstr>
      <vt:lpstr>Search Operators</vt:lpstr>
      <vt:lpstr>Swap Homes</vt:lpstr>
      <vt:lpstr>Swap Rounds</vt:lpstr>
      <vt:lpstr>Swap Teams</vt:lpstr>
      <vt:lpstr>Swap Partial Rounds</vt:lpstr>
      <vt:lpstr>Swap Partial Teams</vt:lpstr>
      <vt:lpstr>Process</vt:lpstr>
      <vt:lpstr>Result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Tournament Problem</dc:title>
  <dc:creator>MEng - Xiao Tianqi</dc:creator>
  <cp:lastModifiedBy>MEng - Xiao Tianqi</cp:lastModifiedBy>
  <cp:revision>9</cp:revision>
  <dcterms:created xsi:type="dcterms:W3CDTF">2022-04-18T14:11:19Z</dcterms:created>
  <dcterms:modified xsi:type="dcterms:W3CDTF">2022-04-18T15:26:32Z</dcterms:modified>
</cp:coreProperties>
</file>