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  <p:sldMasterId id="2147483692" r:id="rId6"/>
    <p:sldMasterId id="2147483707" r:id="rId7"/>
    <p:sldMasterId id="2147483755" r:id="rId8"/>
    <p:sldMasterId id="2147483805" r:id="rId9"/>
    <p:sldMasterId id="2147483833" r:id="rId10"/>
    <p:sldMasterId id="2147483923" r:id="rId11"/>
    <p:sldMasterId id="2147483938" r:id="rId12"/>
  </p:sldMasterIdLst>
  <p:notesMasterIdLst>
    <p:notesMasterId r:id="rId27"/>
  </p:notesMasterIdLst>
  <p:handoutMasterIdLst>
    <p:handoutMasterId r:id="rId28"/>
  </p:handoutMasterIdLst>
  <p:sldIdLst>
    <p:sldId id="501" r:id="rId13"/>
    <p:sldId id="567" r:id="rId14"/>
    <p:sldId id="51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486" r:id="rId2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de Kinoshita" initials="HK" lastIdx="4" clrIdx="0"/>
  <p:cmAuthor id="1" name="Hao2 Wu" initials="HW" lastIdx="1" clrIdx="1"/>
  <p:cmAuthor id="2" name="Tom XF4 Guo" initials="TXG" lastIdx="1" clrIdx="2">
    <p:extLst>
      <p:ext uri="{19B8F6BF-5375-455C-9EA6-DF929625EA0E}">
        <p15:presenceInfo xmlns:p15="http://schemas.microsoft.com/office/powerpoint/2012/main" userId="S::guoxf4@Lenovo.com::4112a69f-8e59-4cad-a3ef-fa2a63550d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9900"/>
    <a:srgbClr val="00CC00"/>
    <a:srgbClr val="FFC9C9"/>
    <a:srgbClr val="FF0000"/>
    <a:srgbClr val="FFFF57"/>
    <a:srgbClr val="00B0F0"/>
    <a:srgbClr val="FDEDF6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86387" autoAdjust="0"/>
  </p:normalViewPr>
  <p:slideViewPr>
    <p:cSldViewPr snapToGrid="0">
      <p:cViewPr varScale="1">
        <p:scale>
          <a:sx n="68" d="100"/>
          <a:sy n="68" d="100"/>
        </p:scale>
        <p:origin x="888" y="66"/>
      </p:cViewPr>
      <p:guideLst>
        <p:guide pos="360"/>
        <p:guide orient="horz" pos="2160"/>
      </p:guideLst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16" y="-84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9A42DBE-9A40-44C2-85E2-CEF4A643DC9B}" type="datetimeFigureOut">
              <a:rPr lang="en-US" sz="800">
                <a:solidFill>
                  <a:schemeClr val="accent5"/>
                </a:solidFill>
              </a:rPr>
              <a:pPr/>
              <a:t>10/28/2020</a:t>
            </a:fld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10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4541" y="8051038"/>
            <a:ext cx="369664" cy="1320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64541" y="9371284"/>
            <a:ext cx="369664" cy="294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77" tIns="46589" rIns="93177" bIns="46589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64541" y="9170879"/>
            <a:ext cx="369664" cy="4359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ctr"/>
            <a:fld id="{8DDAB1B0-62E0-495F-BA6F-EBA55831B881}" type="slidenum">
              <a:rPr lang="en-US" sz="1100">
                <a:solidFill>
                  <a:schemeClr val="bg1"/>
                </a:solidFill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9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1F76B152-1ECA-402E-91CD-B4EAAE3B91C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9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6366880" y="8051038"/>
            <a:ext cx="369664" cy="13202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66880" y="9371284"/>
            <a:ext cx="369664" cy="294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77" tIns="46589" rIns="93177" bIns="4658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4541" y="9090374"/>
            <a:ext cx="369664" cy="49502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4F12C0E-25FE-46A6-97F3-45A20C972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3225" indent="-17145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71500" indent="-111125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accent5"/>
        </a:solidFill>
        <a:latin typeface="+mn-lt"/>
        <a:ea typeface="+mn-ea"/>
        <a:cs typeface="+mn-cs"/>
      </a:defRPr>
    </a:lvl4pPr>
    <a:lvl5pPr marL="860425" indent="-114300" algn="l" defTabSz="914400" rtl="0" eaLnBrk="1" latinLnBrk="0" hangingPunct="1">
      <a:buFont typeface="Arial" panose="020B0604020202020204" pitchFamily="34" charset="0"/>
      <a:buChar char="•"/>
      <a:tabLst>
        <a:tab pos="1203325" algn="l"/>
      </a:tabLst>
      <a:defRPr sz="1000" kern="1200">
        <a:solidFill>
          <a:schemeClr val="accent5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2C0E-25FE-46A6-97F3-45A20C972E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9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93.png"/><Relationship Id="rId3" Type="http://schemas.openxmlformats.org/officeDocument/2006/relationships/image" Target="../media/image67.png"/><Relationship Id="rId21" Type="http://schemas.openxmlformats.org/officeDocument/2006/relationships/image" Target="../media/image41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4.jpeg"/><Relationship Id="rId16" Type="http://schemas.openxmlformats.org/officeDocument/2006/relationships/image" Target="../media/image92.png"/><Relationship Id="rId20" Type="http://schemas.openxmlformats.org/officeDocument/2006/relationships/image" Target="../media/image9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91.png"/><Relationship Id="rId10" Type="http://schemas.openxmlformats.org/officeDocument/2006/relationships/image" Target="../media/image74.png"/><Relationship Id="rId19" Type="http://schemas.openxmlformats.org/officeDocument/2006/relationships/image" Target="../media/image9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90.png"/><Relationship Id="rId22" Type="http://schemas.openxmlformats.org/officeDocument/2006/relationships/image" Target="../media/image8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3.jpe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93.png"/><Relationship Id="rId3" Type="http://schemas.openxmlformats.org/officeDocument/2006/relationships/image" Target="../media/image67.png"/><Relationship Id="rId21" Type="http://schemas.openxmlformats.org/officeDocument/2006/relationships/image" Target="../media/image41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4.jpeg"/><Relationship Id="rId16" Type="http://schemas.openxmlformats.org/officeDocument/2006/relationships/image" Target="../media/image92.png"/><Relationship Id="rId20" Type="http://schemas.openxmlformats.org/officeDocument/2006/relationships/image" Target="../media/image9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91.png"/><Relationship Id="rId10" Type="http://schemas.openxmlformats.org/officeDocument/2006/relationships/image" Target="../media/image74.png"/><Relationship Id="rId19" Type="http://schemas.openxmlformats.org/officeDocument/2006/relationships/image" Target="../media/image9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90.png"/><Relationship Id="rId22" Type="http://schemas.openxmlformats.org/officeDocument/2006/relationships/image" Target="../media/image85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jpe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jpe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1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3.jpe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11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20.jpeg"/><Relationship Id="rId16" Type="http://schemas.openxmlformats.org/officeDocument/2006/relationships/image" Target="../media/image121.png"/><Relationship Id="rId20" Type="http://schemas.openxmlformats.org/officeDocument/2006/relationships/image" Target="../media/image6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jpe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2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9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93.png"/><Relationship Id="rId3" Type="http://schemas.openxmlformats.org/officeDocument/2006/relationships/image" Target="../media/image67.png"/><Relationship Id="rId21" Type="http://schemas.openxmlformats.org/officeDocument/2006/relationships/image" Target="../media/image41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4.jpeg"/><Relationship Id="rId16" Type="http://schemas.openxmlformats.org/officeDocument/2006/relationships/image" Target="../media/image92.png"/><Relationship Id="rId20" Type="http://schemas.openxmlformats.org/officeDocument/2006/relationships/image" Target="../media/image9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91.png"/><Relationship Id="rId10" Type="http://schemas.openxmlformats.org/officeDocument/2006/relationships/image" Target="../media/image74.png"/><Relationship Id="rId19" Type="http://schemas.openxmlformats.org/officeDocument/2006/relationships/image" Target="../media/image9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90.png"/><Relationship Id="rId22" Type="http://schemas.openxmlformats.org/officeDocument/2006/relationships/image" Target="../media/image85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25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4.emf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4.emf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6.jpe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861806" cy="184666"/>
          </a:xfrm>
        </p:spPr>
        <p:txBody>
          <a:bodyPr lIns="0"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  Bob Xie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46B871-818A-4FBC-8E37-8A659387CE34}"/>
              </a:ext>
            </a:extLst>
          </p:cNvPr>
          <p:cNvSpPr/>
          <p:nvPr userDrawn="1"/>
        </p:nvSpPr>
        <p:spPr>
          <a:xfrm>
            <a:off x="0" y="-14288"/>
            <a:ext cx="12206292" cy="687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A1FA7F0B-02FF-420C-B221-C742D5E9D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129" y="6194426"/>
            <a:ext cx="336637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8"/>
          <p:cNvSpPr>
            <a:spLocks noGrp="1"/>
          </p:cNvSpPr>
          <p:nvPr>
            <p:ph type="title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810714012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2" y="274638"/>
            <a:ext cx="1097248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6"/>
            <a:ext cx="541002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20" y="1600206"/>
            <a:ext cx="541002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8484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2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4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2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4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7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5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1" y="408756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7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6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8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4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DFF99A-19F6-4F96-A216-6CD934D68E7A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41621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2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8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8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6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" y="352580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33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2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6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9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4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3504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5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1810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2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6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2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0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2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31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8" y="1260536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47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36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5747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9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2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9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6" y="408761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9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6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6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319374" cy="184666"/>
          </a:xfrm>
        </p:spPr>
        <p:txBody>
          <a:bodyPr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97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8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2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8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1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" y="352585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540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1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4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9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813" y="6458564"/>
            <a:ext cx="3967243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0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7951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3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1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3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84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16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86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2" y="4087602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2" y="6458564"/>
            <a:ext cx="321457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1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8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4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2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2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2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5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813" y="6458564"/>
            <a:ext cx="3119297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8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04"/>
            <a:ext cx="4423766" cy="39216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" y="3525847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141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3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02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34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88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4698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3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3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7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3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1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3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2" y="6458564"/>
            <a:ext cx="332890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49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74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6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0CFC9D2-48D2-445C-9F62-214D515FDECE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969771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03347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6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23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0" y="1260520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39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20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91293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9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63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9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6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88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72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8" y="4087574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9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56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1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4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1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76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" y="3525819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885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9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74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06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60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7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6557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9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7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9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rot="21365145">
            <a:off x="8003084" y="1892325"/>
            <a:ext cx="4288955" cy="258286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0 w 5434373"/>
              <a:gd name="connsiteY0" fmla="*/ 28971 h 1011057"/>
              <a:gd name="connsiteX1" fmla="*/ 5434373 w 5434373"/>
              <a:gd name="connsiteY1" fmla="*/ 0 h 1011057"/>
              <a:gd name="connsiteX2" fmla="*/ 3575489 w 5434373"/>
              <a:gd name="connsiteY2" fmla="*/ 1011057 h 1011057"/>
              <a:gd name="connsiteX3" fmla="*/ 0 w 5434373"/>
              <a:gd name="connsiteY3" fmla="*/ 1008255 h 1011057"/>
              <a:gd name="connsiteX4" fmla="*/ 0 w 5434373"/>
              <a:gd name="connsiteY4" fmla="*/ 28971 h 1011057"/>
              <a:gd name="connsiteX0" fmla="*/ 0 w 3710877"/>
              <a:gd name="connsiteY0" fmla="*/ 21612 h 1003698"/>
              <a:gd name="connsiteX1" fmla="*/ 3710878 w 3710877"/>
              <a:gd name="connsiteY1" fmla="*/ 0 h 1003698"/>
              <a:gd name="connsiteX2" fmla="*/ 3575489 w 3710877"/>
              <a:gd name="connsiteY2" fmla="*/ 1003698 h 1003698"/>
              <a:gd name="connsiteX3" fmla="*/ 0 w 3710877"/>
              <a:gd name="connsiteY3" fmla="*/ 1000896 h 1003698"/>
              <a:gd name="connsiteX4" fmla="*/ 0 w 3710877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9612"/>
              <a:gd name="connsiteY0" fmla="*/ 6729 h 988815"/>
              <a:gd name="connsiteX1" fmla="*/ 3719612 w 3719612"/>
              <a:gd name="connsiteY1" fmla="*/ 0 h 988815"/>
              <a:gd name="connsiteX2" fmla="*/ 3575489 w 3719612"/>
              <a:gd name="connsiteY2" fmla="*/ 988815 h 988815"/>
              <a:gd name="connsiteX3" fmla="*/ 0 w 3719612"/>
              <a:gd name="connsiteY3" fmla="*/ 986013 h 988815"/>
              <a:gd name="connsiteX4" fmla="*/ 0 w 3719612"/>
              <a:gd name="connsiteY4" fmla="*/ 6729 h 98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612" h="988815">
                <a:moveTo>
                  <a:pt x="0" y="6729"/>
                </a:moveTo>
                <a:lnTo>
                  <a:pt x="3719612" y="0"/>
                </a:lnTo>
                <a:cubicBezTo>
                  <a:pt x="3686881" y="338931"/>
                  <a:pt x="3631493" y="650689"/>
                  <a:pt x="3575489" y="988815"/>
                </a:cubicBezTo>
                <a:lnTo>
                  <a:pt x="0" y="986013"/>
                </a:lnTo>
                <a:lnTo>
                  <a:pt x="0" y="6729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 rot="21365145">
            <a:off x="10272226" y="3155950"/>
            <a:ext cx="1322731" cy="457200"/>
          </a:xfrm>
          <a:custGeom>
            <a:avLst/>
            <a:gdLst>
              <a:gd name="connsiteX0" fmla="*/ 0 w 855342"/>
              <a:gd name="connsiteY0" fmla="*/ 0 h 519360"/>
              <a:gd name="connsiteX1" fmla="*/ 855342 w 855342"/>
              <a:gd name="connsiteY1" fmla="*/ 0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55342"/>
              <a:gd name="connsiteY0" fmla="*/ 0 h 519360"/>
              <a:gd name="connsiteX1" fmla="*/ 569438 w 855342"/>
              <a:gd name="connsiteY1" fmla="*/ 14374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48589"/>
              <a:gd name="connsiteY0" fmla="*/ 0 h 519360"/>
              <a:gd name="connsiteX1" fmla="*/ 569438 w 848589"/>
              <a:gd name="connsiteY1" fmla="*/ 14374 h 519360"/>
              <a:gd name="connsiteX2" fmla="*/ 848589 w 848589"/>
              <a:gd name="connsiteY2" fmla="*/ 332367 h 519360"/>
              <a:gd name="connsiteX3" fmla="*/ 0 w 848589"/>
              <a:gd name="connsiteY3" fmla="*/ 519360 h 519360"/>
              <a:gd name="connsiteX4" fmla="*/ 0 w 848589"/>
              <a:gd name="connsiteY4" fmla="*/ 0 h 519360"/>
              <a:gd name="connsiteX0" fmla="*/ 0 w 1144262"/>
              <a:gd name="connsiteY0" fmla="*/ 0 h 569570"/>
              <a:gd name="connsiteX1" fmla="*/ 569438 w 1144262"/>
              <a:gd name="connsiteY1" fmla="*/ 14374 h 569570"/>
              <a:gd name="connsiteX2" fmla="*/ 1144262 w 1144262"/>
              <a:gd name="connsiteY2" fmla="*/ 569571 h 569570"/>
              <a:gd name="connsiteX3" fmla="*/ 0 w 1144262"/>
              <a:gd name="connsiteY3" fmla="*/ 519360 h 569570"/>
              <a:gd name="connsiteX4" fmla="*/ 0 w 1144262"/>
              <a:gd name="connsiteY4" fmla="*/ 0 h 569570"/>
              <a:gd name="connsiteX0" fmla="*/ 3094 w 1147356"/>
              <a:gd name="connsiteY0" fmla="*/ 0 h 586267"/>
              <a:gd name="connsiteX1" fmla="*/ 572532 w 1147356"/>
              <a:gd name="connsiteY1" fmla="*/ 14374 h 586267"/>
              <a:gd name="connsiteX2" fmla="*/ 1147356 w 1147356"/>
              <a:gd name="connsiteY2" fmla="*/ 569571 h 586267"/>
              <a:gd name="connsiteX3" fmla="*/ 0 w 1147356"/>
              <a:gd name="connsiteY3" fmla="*/ 586268 h 586267"/>
              <a:gd name="connsiteX4" fmla="*/ 3094 w 1147356"/>
              <a:gd name="connsiteY4" fmla="*/ 0 h 5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356" h="586267">
                <a:moveTo>
                  <a:pt x="3094" y="0"/>
                </a:moveTo>
                <a:lnTo>
                  <a:pt x="572532" y="14374"/>
                </a:lnTo>
                <a:lnTo>
                  <a:pt x="1147356" y="569571"/>
                </a:lnTo>
                <a:lnTo>
                  <a:pt x="0" y="586268"/>
                </a:lnTo>
                <a:cubicBezTo>
                  <a:pt x="1031" y="390845"/>
                  <a:pt x="2063" y="195423"/>
                  <a:pt x="3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gray">
          <a:xfrm rot="21365145">
            <a:off x="4863779" y="3752875"/>
            <a:ext cx="6802622" cy="148431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82 w 5434770"/>
              <a:gd name="connsiteY0" fmla="*/ 0 h 1023513"/>
              <a:gd name="connsiteX1" fmla="*/ 5434770 w 5434770"/>
              <a:gd name="connsiteY1" fmla="*/ 15258 h 1023513"/>
              <a:gd name="connsiteX2" fmla="*/ 5431262 w 5434770"/>
              <a:gd name="connsiteY2" fmla="*/ 1023513 h 1023513"/>
              <a:gd name="connsiteX3" fmla="*/ 397 w 5434770"/>
              <a:gd name="connsiteY3" fmla="*/ 1023513 h 1023513"/>
              <a:gd name="connsiteX4" fmla="*/ 82 w 5434770"/>
              <a:gd name="connsiteY4" fmla="*/ 0 h 1023513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373" h="1029855">
                <a:moveTo>
                  <a:pt x="3983" y="0"/>
                </a:moveTo>
                <a:lnTo>
                  <a:pt x="5434373" y="21600"/>
                </a:lnTo>
                <a:cubicBezTo>
                  <a:pt x="5433204" y="357685"/>
                  <a:pt x="5432034" y="693770"/>
                  <a:pt x="5430865" y="1029855"/>
                </a:cubicBezTo>
                <a:lnTo>
                  <a:pt x="0" y="1029855"/>
                </a:lnTo>
                <a:cubicBezTo>
                  <a:pt x="379" y="698610"/>
                  <a:pt x="3604" y="331245"/>
                  <a:pt x="398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12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5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6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3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4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0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7" name="Picture 3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 descr="C:\Users\Kathy\Documents\Corporate PPT Template\Phase 2\TM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11056655" y="5924550"/>
            <a:ext cx="73044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 rot="21366623">
            <a:off x="5220001" y="4086627"/>
            <a:ext cx="5811624" cy="84992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70243" y="870347"/>
            <a:ext cx="9732896" cy="2790117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9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2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9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0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6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37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3" name="Picture 3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94746" y="910719"/>
            <a:ext cx="9714592" cy="357046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1963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18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20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6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335026"/>
            <a:ext cx="11726436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39781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974787"/>
            <a:ext cx="11726436" cy="4399636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70491" y="1335049"/>
            <a:ext cx="11726436" cy="639763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88281638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AF7FE431-34D8-46D5-80D0-19E048DBC0A3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gray">
          <a:xfrm flipH="1">
            <a:off x="205517" y="255906"/>
            <a:ext cx="5678460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gray">
          <a:xfrm rot="10800000" flipH="1">
            <a:off x="6249510" y="255905"/>
            <a:ext cx="5737007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gray">
          <a:xfrm>
            <a:off x="11987160" y="60325"/>
            <a:ext cx="204840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83550" y="1335028"/>
            <a:ext cx="5606749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83538" y="255906"/>
            <a:ext cx="5600426" cy="597132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6249510" y="1335028"/>
            <a:ext cx="5737007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249510" y="255906"/>
            <a:ext cx="5737007" cy="597132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446469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828B0DDD-5B32-4AA9-B90F-3EFE38840A1B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 rot="21422542">
            <a:off x="-98438" y="2462213"/>
            <a:ext cx="3323503" cy="3732212"/>
          </a:xfrm>
          <a:custGeom>
            <a:avLst/>
            <a:gdLst>
              <a:gd name="connsiteX0" fmla="*/ 0 w 3383749"/>
              <a:gd name="connsiteY0" fmla="*/ 0 h 3725641"/>
              <a:gd name="connsiteX1" fmla="*/ 3383749 w 3383749"/>
              <a:gd name="connsiteY1" fmla="*/ 0 h 3725641"/>
              <a:gd name="connsiteX2" fmla="*/ 3383749 w 3383749"/>
              <a:gd name="connsiteY2" fmla="*/ 3725641 h 3725641"/>
              <a:gd name="connsiteX3" fmla="*/ 0 w 3383749"/>
              <a:gd name="connsiteY3" fmla="*/ 3725641 h 3725641"/>
              <a:gd name="connsiteX4" fmla="*/ 0 w 3383749"/>
              <a:gd name="connsiteY4" fmla="*/ 0 h 3725641"/>
              <a:gd name="connsiteX0" fmla="*/ 253417 w 3383749"/>
              <a:gd name="connsiteY0" fmla="*/ 0 h 3729563"/>
              <a:gd name="connsiteX1" fmla="*/ 3383749 w 3383749"/>
              <a:gd name="connsiteY1" fmla="*/ 3922 h 3729563"/>
              <a:gd name="connsiteX2" fmla="*/ 3383749 w 3383749"/>
              <a:gd name="connsiteY2" fmla="*/ 3729563 h 3729563"/>
              <a:gd name="connsiteX3" fmla="*/ 0 w 3383749"/>
              <a:gd name="connsiteY3" fmla="*/ 3729563 h 3729563"/>
              <a:gd name="connsiteX4" fmla="*/ 253417 w 3383749"/>
              <a:gd name="connsiteY4" fmla="*/ 0 h 3729563"/>
              <a:gd name="connsiteX0" fmla="*/ 192855 w 3323187"/>
              <a:gd name="connsiteY0" fmla="*/ 0 h 3732692"/>
              <a:gd name="connsiteX1" fmla="*/ 3323187 w 3323187"/>
              <a:gd name="connsiteY1" fmla="*/ 3922 h 3732692"/>
              <a:gd name="connsiteX2" fmla="*/ 3323187 w 3323187"/>
              <a:gd name="connsiteY2" fmla="*/ 3729563 h 3732692"/>
              <a:gd name="connsiteX3" fmla="*/ 0 w 3323187"/>
              <a:gd name="connsiteY3" fmla="*/ 3732692 h 3732692"/>
              <a:gd name="connsiteX4" fmla="*/ 192855 w 3323187"/>
              <a:gd name="connsiteY4" fmla="*/ 0 h 37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187" h="3732692">
                <a:moveTo>
                  <a:pt x="192855" y="0"/>
                </a:moveTo>
                <a:lnTo>
                  <a:pt x="3323187" y="3922"/>
                </a:lnTo>
                <a:lnTo>
                  <a:pt x="3323187" y="3729563"/>
                </a:lnTo>
                <a:lnTo>
                  <a:pt x="0" y="3732692"/>
                </a:lnTo>
                <a:lnTo>
                  <a:pt x="192855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gray">
          <a:xfrm rot="21422542">
            <a:off x="1111552" y="4672038"/>
            <a:ext cx="2175442" cy="14874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  <a:gd name="connsiteX0" fmla="*/ 53753 w 1652866"/>
              <a:gd name="connsiteY0" fmla="*/ 0 h 1116419"/>
              <a:gd name="connsiteX1" fmla="*/ 1652866 w 1652866"/>
              <a:gd name="connsiteY1" fmla="*/ 0 h 1116419"/>
              <a:gd name="connsiteX2" fmla="*/ 1652866 w 1652866"/>
              <a:gd name="connsiteY2" fmla="*/ 1116419 h 1116419"/>
              <a:gd name="connsiteX3" fmla="*/ 0 w 1652866"/>
              <a:gd name="connsiteY3" fmla="*/ 383893 h 1116419"/>
              <a:gd name="connsiteX4" fmla="*/ 53753 w 1652866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66" h="1116419">
                <a:moveTo>
                  <a:pt x="53753" y="0"/>
                </a:moveTo>
                <a:lnTo>
                  <a:pt x="1652866" y="0"/>
                </a:lnTo>
                <a:lnTo>
                  <a:pt x="1652866" y="1116419"/>
                </a:lnTo>
                <a:lnTo>
                  <a:pt x="0" y="383893"/>
                </a:lnTo>
                <a:lnTo>
                  <a:pt x="53753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gray">
          <a:xfrm rot="21422542">
            <a:off x="981330" y="622325"/>
            <a:ext cx="9533833" cy="4373563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2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2542">
            <a:off x="7185566" y="-767353"/>
            <a:ext cx="1974850" cy="45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 bwMode="gray">
          <a:xfrm rot="21420000">
            <a:off x="1265443" y="972758"/>
            <a:ext cx="8950513" cy="3231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84" indent="-154484">
              <a:lnSpc>
                <a:spcPct val="100000"/>
              </a:lnSpc>
              <a:spcBef>
                <a:spcPts val="0"/>
              </a:spcBef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1"/>
          </p:nvPr>
        </p:nvSpPr>
        <p:spPr bwMode="gray">
          <a:xfrm rot="21420000">
            <a:off x="1565252" y="4340558"/>
            <a:ext cx="8736396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06930637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gray">
          <a:xfrm flipH="1">
            <a:off x="9921284" y="2339975"/>
            <a:ext cx="2270716" cy="2927350"/>
          </a:xfrm>
          <a:prstGeom prst="rect">
            <a:avLst/>
          </a:pr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 flipH="1">
            <a:off x="9916521" y="4097363"/>
            <a:ext cx="1710182" cy="11699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364" h="1116419">
                <a:moveTo>
                  <a:pt x="54251" y="0"/>
                </a:moveTo>
                <a:lnTo>
                  <a:pt x="1653364" y="0"/>
                </a:lnTo>
                <a:lnTo>
                  <a:pt x="1653364" y="1116419"/>
                </a:lnTo>
                <a:lnTo>
                  <a:pt x="1" y="393405"/>
                </a:lnTo>
                <a:lnTo>
                  <a:pt x="54251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 flipH="1">
            <a:off x="6219870" y="584225"/>
            <a:ext cx="5406845" cy="391477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E315B082-E0B6-4C44-9E0A-2C0FDCF4FB55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200000">
            <a:off x="8363004" y="-687185"/>
            <a:ext cx="1974850" cy="45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23972" y="673008"/>
            <a:ext cx="5796206" cy="5541527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568153" y="3937000"/>
            <a:ext cx="4673600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427375" y="795690"/>
            <a:ext cx="4850237" cy="200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90" indent="-154490">
              <a:lnSpc>
                <a:spcPct val="95000"/>
              </a:lnSpc>
              <a:spcBef>
                <a:spcPts val="400"/>
              </a:spcBef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35977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BB7AB13B-A96D-4EFD-B297-29A2670A3210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2865504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3524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 bwMode="gray">
          <a:xfrm>
            <a:off x="222423" y="1456767"/>
            <a:ext cx="11747155" cy="488188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icon </a:t>
            </a:r>
            <a:r>
              <a:rPr lang="en-US" altLang="zh-CN" noProof="0" dirty="0"/>
              <a:t>to add chart</a:t>
            </a:r>
            <a:endParaRPr lang="en-US" noProof="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7071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9198784" y="3483000"/>
            <a:ext cx="2993216" cy="1685925"/>
          </a:xfrm>
          <a:prstGeom prst="rect">
            <a:avLst/>
          </a:pr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9198783" y="3482975"/>
            <a:ext cx="2743915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>
            <a:off x="0" y="3965600"/>
            <a:ext cx="11942698" cy="168592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F914E569-9A1F-4346-B81D-7B742FE6A76A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5400000">
            <a:off x="1059364" y="2949099"/>
            <a:ext cx="1633537" cy="375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12" y="5698899"/>
            <a:ext cx="10972801" cy="638756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 algn="r" defTabSz="1218987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kern="1200" cap="none" spc="0" dirty="0" smtClean="0">
                <a:solidFill>
                  <a:srgbClr val="961E1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12" y="4141177"/>
            <a:ext cx="10972801" cy="1321448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cap="all" spc="-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181614" y="621991"/>
            <a:ext cx="6084710" cy="27082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buFontTx/>
              <a:buNone/>
              <a:defRPr lang="en-US" sz="2400" dirty="0" smtClean="0">
                <a:solidFill>
                  <a:srgbClr val="41404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58780943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3" y="1591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337023" cy="1684338"/>
          </a:xfrm>
          <a:prstGeom prst="rect">
            <a:avLst/>
          </a:prstGeom>
          <a:solidFill>
            <a:srgbClr val="711617"/>
          </a:solidFill>
          <a:ln>
            <a:noFill/>
          </a:ln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087721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2143696" y="4619650"/>
            <a:ext cx="9799015" cy="1685925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pic>
        <p:nvPicPr>
          <p:cNvPr id="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5400000">
            <a:off x="3210986" y="3603150"/>
            <a:ext cx="1633537" cy="37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6"/>
          <p:cNvSpPr>
            <a:spLocks noGrp="1"/>
          </p:cNvSpPr>
          <p:nvPr>
            <p:ph type="title"/>
          </p:nvPr>
        </p:nvSpPr>
        <p:spPr bwMode="gray">
          <a:xfrm>
            <a:off x="2602173" y="4905633"/>
            <a:ext cx="8980227" cy="1143000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79712394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athy\Documents\Corporate PPT Template\FINAL\ppt-images\NoTexture_Closi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" y="2990850"/>
            <a:ext cx="12192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2870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65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64.jpe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43.jpe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image" Target="../media/image9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44.png"/><Relationship Id="rId5" Type="http://schemas.openxmlformats.org/officeDocument/2006/relationships/image" Target="../media/image120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26" Type="http://schemas.openxmlformats.org/officeDocument/2006/relationships/image" Target="../media/image65.png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image" Target="../media/image64.jpeg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6" Type="http://schemas.openxmlformats.org/officeDocument/2006/relationships/image" Target="../media/image122.emf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image" Target="../media/image65.png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image" Target="../media/image64.jpe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550560"/>
            <a:ext cx="410762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2015 Lenovo Confidential. All rights reserved.  Bob Xie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971" r:id="rId9"/>
    <p:sldLayoutId id="2147483972" r:id="rId10"/>
  </p:sldLayoutIdLs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8" y="6473825"/>
            <a:ext cx="2413629" cy="1539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none">
                <a:solidFill>
                  <a:srgbClr val="939598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AB225CA-C8AE-4E13-92CA-D8A017B4F38F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611412-390B-40C3-A3B7-721592C1576C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0" y="6481763"/>
            <a:ext cx="2413629" cy="138112"/>
          </a:xfrm>
          <a:prstGeom prst="rect">
            <a:avLst/>
          </a:prstGeom>
        </p:spPr>
        <p:txBody>
          <a:bodyPr wrap="none"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defTabSz="12176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black">
          <a:xfrm>
            <a:off x="512909" y="6451624"/>
            <a:ext cx="3660575" cy="276977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8" name="Freeform 8"/>
          <p:cNvSpPr>
            <a:spLocks/>
          </p:cNvSpPr>
          <p:nvPr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/>
        </p:nvSpPr>
        <p:spPr bwMode="invGray">
          <a:xfrm>
            <a:off x="100068" y="6445274"/>
            <a:ext cx="403273" cy="2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5333CBF0-83E8-4E5A-8B65-E44C84C60F0F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6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</p:sldLayoutIdLst>
  <p:transition spd="med">
    <p:fade/>
  </p:transition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7.png"/><Relationship Id="rId4" Type="http://schemas.openxmlformats.org/officeDocument/2006/relationships/image" Target="../media/image14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8783" y="2048256"/>
            <a:ext cx="10394988" cy="1581912"/>
          </a:xfrm>
        </p:spPr>
        <p:txBody>
          <a:bodyPr/>
          <a:lstStyle/>
          <a:p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en-US" altLang="zh-CN" sz="5400" dirty="0"/>
              <a:t>Pandas</a:t>
            </a:r>
            <a:r>
              <a:rPr lang="zh-CN" altLang="en-US" sz="5400" dirty="0"/>
              <a:t>基础知识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Tom Guo		Oct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tx1"/>
                </a:solidFill>
              </a:rPr>
              <a:t> 2020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C9E484-F7E5-42EC-8572-D583A2A1E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417C34-134A-4F7F-B86B-76B4307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C17C72-7216-48FE-BDC5-FC797A3C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70" y="1065969"/>
            <a:ext cx="7312065" cy="35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74C9B4-DC05-4C3A-A5C4-9C1D411859C9}"/>
              </a:ext>
            </a:extLst>
          </p:cNvPr>
          <p:cNvSpPr txBox="1"/>
          <p:nvPr/>
        </p:nvSpPr>
        <p:spPr>
          <a:xfrm>
            <a:off x="2668755" y="5151312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通常与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matplotlib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seaborn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等可视化工具包联用，效果更佳！</a:t>
            </a:r>
          </a:p>
        </p:txBody>
      </p:sp>
    </p:spTree>
    <p:extLst>
      <p:ext uri="{BB962C8B-B14F-4D97-AF65-F5344CB8AC3E}">
        <p14:creationId xmlns:p14="http://schemas.microsoft.com/office/powerpoint/2010/main" val="412547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FBB94D1-4B60-4F5F-93D8-25728C76AB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9D160D-F634-4FB3-A058-1EB67A5E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B7AFC5-8186-488D-9CAF-4E8B25943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16601"/>
              </p:ext>
            </p:extLst>
          </p:nvPr>
        </p:nvGraphicFramePr>
        <p:xfrm>
          <a:off x="6215550" y="2376876"/>
          <a:ext cx="3052738" cy="12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3" imgW="1000080" imgH="409680" progId="Package">
                  <p:embed/>
                </p:oleObj>
              </mc:Choice>
              <mc:Fallback>
                <p:oleObj name="包装程序外壳对象" showAsIcon="1" r:id="rId3" imgW="1000080" imgH="40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5550" y="2376876"/>
                        <a:ext cx="3052738" cy="1250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88C8FD6-1465-45D0-A6C0-015CC103F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523" y="1121165"/>
            <a:ext cx="3595394" cy="50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E2A481-6F8F-4AD8-B81E-2B7C94713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FAA8E9-EA6E-41B3-A2AF-AA8DA419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battery </a:t>
            </a:r>
            <a:r>
              <a:rPr lang="en-US" altLang="zh-CN" dirty="0" err="1"/>
              <a:t>KPI</a:t>
            </a:r>
            <a:r>
              <a:rPr lang="en-US" altLang="zh-CN" dirty="0"/>
              <a:t> data processing</a:t>
            </a:r>
            <a:endParaRPr lang="zh-CN" altLang="en-US" dirty="0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E3560F55-A364-4B01-B2AE-6D48B6FB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408" y="1184274"/>
            <a:ext cx="192405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8621">
              <a:defRPr/>
            </a:pPr>
            <a:r>
              <a:rPr lang="en-US" altLang="zh-CN" sz="1200" kern="0" dirty="0">
                <a:solidFill>
                  <a:srgbClr val="6F7170"/>
                </a:solidFill>
              </a:rPr>
              <a:t>Meet target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3C824B-376C-47DF-AAE6-E90DEBF6A678}"/>
              </a:ext>
            </a:extLst>
          </p:cNvPr>
          <p:cNvSpPr/>
          <p:nvPr/>
        </p:nvSpPr>
        <p:spPr>
          <a:xfrm>
            <a:off x="2013171" y="1184273"/>
            <a:ext cx="238125" cy="2540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defTabSz="1218199">
              <a:defRPr/>
            </a:pPr>
            <a:endParaRPr lang="zh-CN" altLang="en-US" sz="1200" kern="0" dirty="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BFAD594A-9C0D-47E3-A99E-17AF2BD88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095" y="1184274"/>
            <a:ext cx="17907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8621">
              <a:defRPr/>
            </a:pPr>
            <a:r>
              <a:rPr lang="en-US" altLang="zh-CN" sz="1200" kern="0" dirty="0">
                <a:solidFill>
                  <a:srgbClr val="6F7170"/>
                </a:solidFill>
              </a:rPr>
              <a:t>Miss target within 5%</a:t>
            </a: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24985229-8630-4ABF-A2A7-19D4309D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46" y="1184274"/>
            <a:ext cx="1744663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8621">
              <a:defRPr/>
            </a:pPr>
            <a:r>
              <a:rPr lang="en-US" altLang="zh-CN" sz="1200" kern="0" dirty="0">
                <a:solidFill>
                  <a:srgbClr val="6F7170"/>
                </a:solidFill>
              </a:rPr>
              <a:t>Miss target over 5%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15D778-FB18-48CE-BFD1-974C74C41137}"/>
              </a:ext>
            </a:extLst>
          </p:cNvPr>
          <p:cNvSpPr/>
          <p:nvPr/>
        </p:nvSpPr>
        <p:spPr>
          <a:xfrm>
            <a:off x="389159" y="1184273"/>
            <a:ext cx="238125" cy="254000"/>
          </a:xfrm>
          <a:prstGeom prst="rect">
            <a:avLst/>
          </a:prstGeom>
          <a:solidFill>
            <a:srgbClr val="66FF33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defTabSz="1218199">
              <a:defRPr/>
            </a:pPr>
            <a:endParaRPr lang="zh-CN" altLang="en-US" sz="1200" kern="0" dirty="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366E46-7FB0-418A-B8A1-69E249F34E50}"/>
              </a:ext>
            </a:extLst>
          </p:cNvPr>
          <p:cNvSpPr/>
          <p:nvPr/>
        </p:nvSpPr>
        <p:spPr>
          <a:xfrm>
            <a:off x="3973734" y="1184273"/>
            <a:ext cx="238125" cy="254000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defTabSz="1218199">
              <a:defRPr/>
            </a:pPr>
            <a:endParaRPr lang="zh-CN" altLang="en-US" sz="1200" kern="0" dirty="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D66C191E-62C7-415B-90CD-D7485D54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608" y="1184274"/>
            <a:ext cx="22606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218621">
              <a:defRPr/>
            </a:pPr>
            <a:r>
              <a:rPr lang="en-US" altLang="zh-CN" sz="1200" kern="0" dirty="0">
                <a:solidFill>
                  <a:srgbClr val="6F7170"/>
                </a:solidFill>
              </a:rPr>
              <a:t>No Available/No Volume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E2224A-BADC-41B1-8126-91C1C3D3922A}"/>
              </a:ext>
            </a:extLst>
          </p:cNvPr>
          <p:cNvSpPr/>
          <p:nvPr/>
        </p:nvSpPr>
        <p:spPr>
          <a:xfrm>
            <a:off x="6056534" y="1184273"/>
            <a:ext cx="238125" cy="254000"/>
          </a:xfrm>
          <a:prstGeom prst="rect">
            <a:avLst/>
          </a:prstGeom>
          <a:solidFill>
            <a:srgbClr val="C4BEB6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defTabSz="1218199">
              <a:defRPr/>
            </a:pPr>
            <a:endParaRPr lang="zh-CN" altLang="en-US" sz="1200" kern="0" dirty="0">
              <a:solidFill>
                <a:prstClr val="white"/>
              </a:solidFill>
              <a:latin typeface="Arial"/>
              <a:ea typeface="黑体" panose="02010609060101010101" pitchFamily="49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793F4AA-E454-4C1A-A92A-9C3C414B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20304"/>
              </p:ext>
            </p:extLst>
          </p:nvPr>
        </p:nvGraphicFramePr>
        <p:xfrm>
          <a:off x="389158" y="1581149"/>
          <a:ext cx="3703638" cy="1847851"/>
        </p:xfrm>
        <a:graphic>
          <a:graphicData uri="http://schemas.openxmlformats.org/drawingml/2006/table">
            <a:tbl>
              <a:tblPr/>
              <a:tblGrid>
                <a:gridCol w="133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944">
                <a:tc gridSpan="5">
                  <a:txBody>
                    <a:bodyPr/>
                    <a:lstStyle/>
                    <a:p>
                      <a:pPr marL="0" marR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Consumer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ommodity</a:t>
                      </a:r>
                    </a:p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 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Celxpert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Simplo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Sunwoda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64"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NB Battery Tgt.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0" marR="685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0" marR="685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0" marR="685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0" marR="685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68D641F-5D19-47EF-A2C5-33937E7A3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1198"/>
              </p:ext>
            </p:extLst>
          </p:nvPr>
        </p:nvGraphicFramePr>
        <p:xfrm>
          <a:off x="4227733" y="1581148"/>
          <a:ext cx="3970336" cy="1847852"/>
        </p:xfrm>
        <a:graphic>
          <a:graphicData uri="http://schemas.openxmlformats.org/drawingml/2006/table">
            <a:tbl>
              <a:tblPr/>
              <a:tblGrid>
                <a:gridCol w="110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944">
                <a:tc gridSpan="5">
                  <a:txBody>
                    <a:bodyPr/>
                    <a:lstStyle/>
                    <a:p>
                      <a:pPr marL="0" marR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Commodity</a:t>
                      </a:r>
                    </a:p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/Vendor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 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Celxpert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Simplo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Sunwoda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64"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NB Battery Tgt.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D8DE81-8855-4980-8904-F1638A446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51346"/>
              </p:ext>
            </p:extLst>
          </p:nvPr>
        </p:nvGraphicFramePr>
        <p:xfrm>
          <a:off x="8339359" y="1581148"/>
          <a:ext cx="3414711" cy="1847852"/>
        </p:xfrm>
        <a:graphic>
          <a:graphicData uri="http://schemas.openxmlformats.org/drawingml/2006/table">
            <a:tbl>
              <a:tblPr/>
              <a:tblGrid>
                <a:gridCol w="123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944">
                <a:tc gridSpan="5">
                  <a:txBody>
                    <a:bodyPr/>
                    <a:lstStyle/>
                    <a:p>
                      <a:pPr marL="0" marR="0" indent="0" algn="ctr" defTabSz="121898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SMB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Commodity</a:t>
                      </a:r>
                    </a:p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/Vendor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 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IFIR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PRC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ROW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Celxpert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Simplo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Sunwoda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464">
                <a:tc>
                  <a:txBody>
                    <a:bodyPr/>
                    <a:lstStyle>
                      <a:lvl1pPr marL="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6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200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7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3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5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165" algn="l" defTabSz="121856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NB Battery Tgt.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145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39" marR="68539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39" marR="68539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39" marR="68539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39" marR="68539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图片 1">
            <a:extLst>
              <a:ext uri="{FF2B5EF4-FFF2-40B4-BE49-F238E27FC236}">
                <a16:creationId xmlns:a16="http://schemas.microsoft.com/office/drawing/2014/main" id="{C22E1430-2B77-4D46-88FB-348FF66141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9" y="3428998"/>
            <a:ext cx="37036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3">
            <a:extLst>
              <a:ext uri="{FF2B5EF4-FFF2-40B4-BE49-F238E27FC236}">
                <a16:creationId xmlns:a16="http://schemas.microsoft.com/office/drawing/2014/main" id="{812915CF-FE58-4192-B15D-AEC28C0CF5D4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58" y="3428998"/>
            <a:ext cx="20828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9">
            <a:extLst>
              <a:ext uri="{FF2B5EF4-FFF2-40B4-BE49-F238E27FC236}">
                <a16:creationId xmlns:a16="http://schemas.microsoft.com/office/drawing/2014/main" id="{427668C2-7B23-462A-9246-DEBA36D6FBD7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58" y="3428998"/>
            <a:ext cx="190341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5">
            <a:extLst>
              <a:ext uri="{FF2B5EF4-FFF2-40B4-BE49-F238E27FC236}">
                <a16:creationId xmlns:a16="http://schemas.microsoft.com/office/drawing/2014/main" id="{25C90F7F-0A37-42E0-8E69-899B171B0970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84" y="3428998"/>
            <a:ext cx="16970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1">
            <a:extLst>
              <a:ext uri="{FF2B5EF4-FFF2-40B4-BE49-F238E27FC236}">
                <a16:creationId xmlns:a16="http://schemas.microsoft.com/office/drawing/2014/main" id="{C0C0170A-A6E6-4A5C-97EC-6A97413AF9D4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520" y="3428998"/>
            <a:ext cx="173355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5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3F550B2-376E-4E68-8753-722CA263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5" y="1673737"/>
            <a:ext cx="5250649" cy="2771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1967F-C90E-4ADB-AE47-A18303D7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8" y="1673737"/>
            <a:ext cx="4557075" cy="27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25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199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2617B7-3E67-4B76-9A28-E91840C53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51A3A8-E0E7-4289-8825-DF8B7641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基础知识：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99351-C68B-4019-B526-E6E4641C7B89}"/>
              </a:ext>
            </a:extLst>
          </p:cNvPr>
          <p:cNvSpPr/>
          <p:nvPr/>
        </p:nvSpPr>
        <p:spPr>
          <a:xfrm>
            <a:off x="1057383" y="4549350"/>
            <a:ext cx="280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https://www.pypandas.cn/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D86227-A33E-4EE4-A260-F6A02C104010}"/>
              </a:ext>
            </a:extLst>
          </p:cNvPr>
          <p:cNvSpPr txBox="1"/>
          <p:nvPr/>
        </p:nvSpPr>
        <p:spPr>
          <a:xfrm>
            <a:off x="711198" y="1472492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Pandas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dirty="0" err="1"/>
              <a:t>python+data+analysis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5D1422-5747-4CE1-854F-4BBC24A62E2B}"/>
              </a:ext>
            </a:extLst>
          </p:cNvPr>
          <p:cNvSpPr/>
          <p:nvPr/>
        </p:nvSpPr>
        <p:spPr>
          <a:xfrm>
            <a:off x="1006151" y="341007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https://pandas.pydata.org/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68F6BE-3D47-4C66-AC06-A38975A6E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92" y="1824164"/>
            <a:ext cx="3810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4F30025-C1FB-483D-BA44-276E28FC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17" y="2397525"/>
            <a:ext cx="4696338" cy="302931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8783" y="274320"/>
            <a:ext cx="11076268" cy="52120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NumPy</a:t>
            </a:r>
            <a:r>
              <a:rPr lang="zh-CN" altLang="en-US" dirty="0">
                <a:solidFill>
                  <a:schemeClr val="tx1"/>
                </a:solidFill>
              </a:rPr>
              <a:t>的核心功能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5CB90E-866F-420A-9BD3-5856C410E9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" r="69924"/>
          <a:stretch/>
        </p:blipFill>
        <p:spPr>
          <a:xfrm>
            <a:off x="-510143" y="2091323"/>
            <a:ext cx="3221110" cy="33355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59E3B83-40EA-4218-AB04-324D92BE2F07}"/>
              </a:ext>
            </a:extLst>
          </p:cNvPr>
          <p:cNvSpPr txBox="1"/>
          <p:nvPr/>
        </p:nvSpPr>
        <p:spPr>
          <a:xfrm>
            <a:off x="435985" y="870927"/>
            <a:ext cx="227498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pandas</a:t>
            </a: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0E16A6-D80C-4CD5-8BFB-66A626F95980}"/>
              </a:ext>
            </a:extLst>
          </p:cNvPr>
          <p:cNvSpPr txBox="1"/>
          <p:nvPr/>
        </p:nvSpPr>
        <p:spPr>
          <a:xfrm>
            <a:off x="745588" y="1645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NumPy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8893A-69DA-4503-B27B-69CBCC167DAF}"/>
              </a:ext>
            </a:extLst>
          </p:cNvPr>
          <p:cNvSpPr txBox="1"/>
          <p:nvPr/>
        </p:nvSpPr>
        <p:spPr>
          <a:xfrm>
            <a:off x="4841777" y="164592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Excel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B5A2F-C211-4715-884D-72838396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662" y="2783364"/>
            <a:ext cx="4696338" cy="12912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A69094-0FAA-4633-9BE7-094B39E788BF}"/>
              </a:ext>
            </a:extLst>
          </p:cNvPr>
          <p:cNvSpPr txBox="1"/>
          <p:nvPr/>
        </p:nvSpPr>
        <p:spPr>
          <a:xfrm>
            <a:off x="9421800" y="164592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DataFrame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A8F357-AF98-4B3E-9EFC-BB746F8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功能架构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ED94AA-39F7-4F69-BDCB-D43B13837EAF}"/>
              </a:ext>
            </a:extLst>
          </p:cNvPr>
          <p:cNvSpPr/>
          <p:nvPr/>
        </p:nvSpPr>
        <p:spPr>
          <a:xfrm>
            <a:off x="145733" y="6486882"/>
            <a:ext cx="5796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https://blog.csdn.net/lemonbit/article/details/106964657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616410-5D7B-4752-81FF-BDEE54C87E7E}"/>
              </a:ext>
            </a:extLst>
          </p:cNvPr>
          <p:cNvSpPr txBox="1"/>
          <p:nvPr/>
        </p:nvSpPr>
        <p:spPr>
          <a:xfrm>
            <a:off x="8539090" y="1345802"/>
            <a:ext cx="2852063" cy="2219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目标：</a:t>
            </a:r>
            <a:endParaRPr lang="en-US" altLang="zh-CN" sz="3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）定性自己遇到的问题；</a:t>
            </a:r>
            <a:endParaRPr lang="en-US" altLang="zh-CN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）恰当的语言描述问题；</a:t>
            </a:r>
            <a:endParaRPr lang="en-US" altLang="zh-CN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）网上搜索；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FB4C65-877B-4657-AC08-A2D8D3BD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767"/>
            <a:ext cx="78771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5CBE481-54D7-45BE-B59C-4A143160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239E4B-1516-4138-A93A-4B7C8FF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C92E33-BB77-471A-A16B-E27C59A9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92"/>
            <a:ext cx="101063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C5446E-E412-47D9-BBA1-6E3BFFECD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FED689-D693-4F9B-9589-95FA5723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9DD32B-0368-4AE9-9653-F1003159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5528"/>
            <a:ext cx="12203029" cy="459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8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8B4150-FD78-4F9C-8279-0A492FEDB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BDE50A-F89D-4F83-8FC4-01D6EAEB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DDBDC-BAB9-4A84-BF96-AE31B0CE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1" y="1102324"/>
            <a:ext cx="5125195" cy="23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4FD0-79DF-44BC-8835-BE654794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9" y="1102324"/>
            <a:ext cx="5099891" cy="49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C20CF6-B72B-4888-A39C-3009D59A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" y="3513208"/>
            <a:ext cx="2379436" cy="2945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5C2BE6-3599-498C-9D94-9FD263904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679" y="3513208"/>
            <a:ext cx="2092956" cy="28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2892050-CFD1-4C23-89A7-630E74B2A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EF4080-D4AB-4688-B9EE-62C2044A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4E8C90-9A77-4E5C-BFCD-8B4CF982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64" y="0"/>
            <a:ext cx="58056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95932F-F247-4087-A194-56D1A35EA3C1}"/>
              </a:ext>
            </a:extLst>
          </p:cNvPr>
          <p:cNvSpPr txBox="1"/>
          <p:nvPr/>
        </p:nvSpPr>
        <p:spPr>
          <a:xfrm>
            <a:off x="239150" y="90825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One hot </a:t>
            </a:r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F09398-F5AD-4206-B9E2-8676583CC75A}"/>
              </a:ext>
            </a:extLst>
          </p:cNvPr>
          <p:cNvSpPr/>
          <p:nvPr/>
        </p:nvSpPr>
        <p:spPr>
          <a:xfrm>
            <a:off x="569748" y="131721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pd.get_dummies</a:t>
            </a:r>
            <a:r>
              <a:rPr lang="en-US" altLang="zh-CN" dirty="0"/>
              <a:t>(df)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66EC1E-D8FD-42D1-BD51-85C48CA2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" y="2206448"/>
            <a:ext cx="951781" cy="19595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98120F-5F97-4BCB-896A-8EBBE2137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74" y="2410385"/>
            <a:ext cx="4190046" cy="1662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A620DA-357B-4886-A3EA-862C272963EB}"/>
              </a:ext>
            </a:extLst>
          </p:cNvPr>
          <p:cNvSpPr/>
          <p:nvPr/>
        </p:nvSpPr>
        <p:spPr>
          <a:xfrm>
            <a:off x="147587" y="5221445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df.transform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lambda: x:(x-x.mean())/x.std()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B1FC89-5F5E-4AE9-82F9-6E6080E06456}"/>
              </a:ext>
            </a:extLst>
          </p:cNvPr>
          <p:cNvSpPr txBox="1"/>
          <p:nvPr/>
        </p:nvSpPr>
        <p:spPr>
          <a:xfrm>
            <a:off x="127581" y="4739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411178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DB710E-76A4-4461-A1BA-4549ED07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概览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2390A1-6B28-4D6D-8387-5CC6D2A4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98" y="948705"/>
            <a:ext cx="9514154" cy="58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257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enovo">
  <a:themeElements>
    <a:clrScheme name="LENOVO">
      <a:dk1>
        <a:srgbClr val="000000"/>
      </a:dk1>
      <a:lt1>
        <a:sysClr val="window" lastClr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C425"/>
      </a:accent3>
      <a:accent4>
        <a:srgbClr val="64BEDC"/>
      </a:accent4>
      <a:accent5>
        <a:srgbClr val="414042"/>
      </a:accent5>
      <a:accent6>
        <a:srgbClr val="FFFFFF"/>
      </a:accent6>
      <a:hlink>
        <a:srgbClr val="EC2225"/>
      </a:hlink>
      <a:folHlink>
        <a:srgbClr val="64BED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piDescription xmlns="http://schemas.microsoft.com/sharepoint/v3" xsi:nil="true"/>
    <DocumentStatus xmlns="07f2e666-47bf-451f-ab36-aa9c5d00773e">Available</DocumentStatus>
    <DocumentLevel xmlns="227edde7-652a-4486-a451-157b9bbf4f94">Lenovo Internal</DocumentLevel>
    <Relations xmlns="07f2e666-47bf-451f-ab36-aa9c5d00773e" xsi:nil="true"/>
    <Workflow xmlns="07f2e666-47bf-451f-ab36-aa9c5d00773e" xsi:nil="true"/>
    <_dlc_DocId xmlns="07f2e666-47bf-451f-ab36-aa9c5d00773e">WWID-126-10088</_dlc_DocId>
    <_dlc_DocIdUrl xmlns="07f2e666-47bf-451f-ab36-aa9c5d00773e">
      <Url>http://ecm.lenovo.com/os/Worldwide/_layouts/15/DocIdRedir.aspx?ID=WWID-126-10088</Url>
      <Description>WWID-126-10088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CM Document" ma:contentTypeID="0x010100F1DAEB343FA8E246A28500DDABBF0BFB009A8CE0F0C72D5540A7A0CDF15B4D9FF6" ma:contentTypeVersion="7" ma:contentTypeDescription="" ma:contentTypeScope="" ma:versionID="78b42c530b2870e326245df7ee80f221">
  <xsd:schema xmlns:xsd="http://www.w3.org/2001/XMLSchema" xmlns:xs="http://www.w3.org/2001/XMLSchema" xmlns:p="http://schemas.microsoft.com/office/2006/metadata/properties" xmlns:ns1="http://schemas.microsoft.com/sharepoint/v3" xmlns:ns2="07f2e666-47bf-451f-ab36-aa9c5d00773e" xmlns:ns3="227edde7-652a-4486-a451-157b9bbf4f94" targetNamespace="http://schemas.microsoft.com/office/2006/metadata/properties" ma:root="true" ma:fieldsID="450ffdaedcff8e06d5dff7b67edbef63" ns1:_="" ns2:_="" ns3:_="">
    <xsd:import namespace="http://schemas.microsoft.com/sharepoint/v3"/>
    <xsd:import namespace="07f2e666-47bf-451f-ab36-aa9c5d00773e"/>
    <xsd:import namespace="227edde7-652a-4486-a451-157b9bbf4f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KpiDescription" minOccurs="0"/>
                <xsd:element ref="ns2:Workflow" minOccurs="0"/>
                <xsd:element ref="ns2:DocumentStatus" minOccurs="0"/>
                <xsd:element ref="ns2:Relations" minOccurs="0"/>
                <xsd:element ref="ns3:Document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12" nillable="true" ma:displayName="Description" ma:description="The description provides information about the purpose of the goal." ma:internalName="Kpi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2e666-47bf-451f-ab36-aa9c5d0077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Workflow" ma:index="13" nillable="true" ma:displayName="Workflow" ma:format="Dropdown" ma:hidden="true" ma:internalName="Workflow" ma:readOnly="false">
      <xsd:simpleType>
        <xsd:restriction base="dms:Choice">
          <xsd:enumeration value="GDDL"/>
          <xsd:enumeration value="PGQ"/>
          <xsd:enumeration value="IDRD"/>
          <xsd:enumeration value="行政"/>
        </xsd:restriction>
      </xsd:simpleType>
    </xsd:element>
    <xsd:element name="DocumentStatus" ma:index="14" nillable="true" ma:displayName="DocumentStatus" ma:default="Available" ma:format="Dropdown" ma:hidden="true" ma:internalName="DocumentStatus" ma:readOnly="false">
      <xsd:simpleType>
        <xsd:restriction base="dms:Choice">
          <xsd:enumeration value="Available"/>
          <xsd:enumeration value="Unavailable"/>
        </xsd:restriction>
      </xsd:simpleType>
    </xsd:element>
    <xsd:element name="Relations" ma:index="15" nillable="true" ma:displayName="Relations" ma:internalName="Relation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edde7-652a-4486-a451-157b9bbf4f94" elementFormDefault="qualified">
    <xsd:import namespace="http://schemas.microsoft.com/office/2006/documentManagement/types"/>
    <xsd:import namespace="http://schemas.microsoft.com/office/infopath/2007/PartnerControls"/>
    <xsd:element name="DocumentLevel" ma:index="16" ma:displayName="DocumentLevel" ma:default="Lenovo Internal" ma:format="Dropdown" ma:internalName="DocumentLevel">
      <xsd:simpleType>
        <xsd:restriction base="dms:Choice">
          <xsd:enumeration value="Lenovo Internal"/>
          <xsd:enumeration value="Lenovo Confidential"/>
          <xsd:enumeration value="Lenovo Restri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5DC493-1477-4DA9-94FB-49794E98FAD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7edde7-652a-4486-a451-157b9bbf4f94"/>
    <ds:schemaRef ds:uri="http://purl.org/dc/elements/1.1/"/>
    <ds:schemaRef ds:uri="07f2e666-47bf-451f-ab36-aa9c5d00773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DD4867-0116-449A-B354-C001A801D0F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25926C1-7A8D-4D83-A896-38353E7E1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f2e666-47bf-451f-ab36-aa9c5d00773e"/>
    <ds:schemaRef ds:uri="227edde7-652a-4486-a451-157b9bbf4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7F203CD-7D6F-4603-BF64-D245475A36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386</Words>
  <Application>Microsoft Office PowerPoint</Application>
  <PresentationFormat>宽屏</PresentationFormat>
  <Paragraphs>157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Foundry Gridnik Medium</vt:lpstr>
      <vt:lpstr>HelveticaNeueLT Std</vt:lpstr>
      <vt:lpstr>メイリオ</vt:lpstr>
      <vt:lpstr>Meiryo UI</vt:lpstr>
      <vt:lpstr>等线</vt:lpstr>
      <vt:lpstr>宋体</vt:lpstr>
      <vt:lpstr>微软雅黑</vt:lpstr>
      <vt:lpstr>Arial</vt:lpstr>
      <vt:lpstr>Times New Roman</vt:lpstr>
      <vt:lpstr>Wingdings</vt:lpstr>
      <vt:lpstr>blank</vt:lpstr>
      <vt:lpstr>LenovoTemplate-16x9_2015</vt:lpstr>
      <vt:lpstr>Lenovo Master</vt:lpstr>
      <vt:lpstr>2_Lenovo Master</vt:lpstr>
      <vt:lpstr>1_LenovoTemplate-16x9_2015</vt:lpstr>
      <vt:lpstr>5_Lenovo Master</vt:lpstr>
      <vt:lpstr>Lenovo</vt:lpstr>
      <vt:lpstr>7_Lenovo Master</vt:lpstr>
      <vt:lpstr>包装程序外壳对象</vt:lpstr>
      <vt:lpstr> Pandas基础知识</vt:lpstr>
      <vt:lpstr>Pandas基础知识：</vt:lpstr>
      <vt:lpstr>NumPy的核心功能</vt:lpstr>
      <vt:lpstr>Pandas功能架构</vt:lpstr>
      <vt:lpstr>Pandas概览</vt:lpstr>
      <vt:lpstr>Pandas概览</vt:lpstr>
      <vt:lpstr>Pandas概览</vt:lpstr>
      <vt:lpstr>Pandas概览</vt:lpstr>
      <vt:lpstr>Pandas概览</vt:lpstr>
      <vt:lpstr>Pandas概览</vt:lpstr>
      <vt:lpstr>参考资料</vt:lpstr>
      <vt:lpstr>案例：battery KPI data processing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NumPy基础知识</dc:title>
  <dc:creator>Tom XF4 Guo</dc:creator>
  <cp:lastModifiedBy>Tom XF4 Guo</cp:lastModifiedBy>
  <cp:revision>47</cp:revision>
  <dcterms:created xsi:type="dcterms:W3CDTF">2020-10-14T09:10:55Z</dcterms:created>
  <dcterms:modified xsi:type="dcterms:W3CDTF">2020-10-29T10:15:35Z</dcterms:modified>
</cp:coreProperties>
</file>