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FCA"/>
    <a:srgbClr val="80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>
        <p:scale>
          <a:sx n="98" d="100"/>
          <a:sy n="98" d="100"/>
        </p:scale>
        <p:origin x="-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ofan.tao@duke.edu" TargetMode="External"/><Relationship Id="rId2" Type="http://schemas.openxmlformats.org/officeDocument/2006/relationships/hyperlink" Target="mailto:Ziyang.ding@duke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iburn.chan@duke.edu" TargetMode="External"/><Relationship Id="rId4" Type="http://schemas.openxmlformats.org/officeDocument/2006/relationships/hyperlink" Target="mailto:kuei.yueh.ko@duk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81C5-F43E-2A44-8570-21BDE5153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025913"/>
            <a:ext cx="6022328" cy="1832814"/>
          </a:xfrm>
        </p:spPr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sz="4000" dirty="0"/>
              <a:t>Single</a:t>
            </a:r>
            <a:r>
              <a:rPr lang="zh-CN" altLang="en-US" sz="4000" dirty="0"/>
              <a:t> </a:t>
            </a:r>
            <a:r>
              <a:rPr lang="en-US" altLang="zh-CN" sz="4000" dirty="0"/>
              <a:t>Cell</a:t>
            </a:r>
            <a:r>
              <a:rPr lang="zh-CN" altLang="en-US" sz="4000" dirty="0"/>
              <a:t> </a:t>
            </a:r>
            <a:r>
              <a:rPr lang="en-US" altLang="zh-CN" sz="4000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9D02-23F9-914E-B762-459CFF5C5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7756" y="1927024"/>
            <a:ext cx="2657945" cy="363128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Ziyang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Ding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Undergraduate,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00B0F0"/>
                </a:solidFill>
                <a:hlinkClick r:id="rId2"/>
              </a:rPr>
              <a:t>Ziyang.ding@duke.edu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Chaofan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Tao,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Undergraduate,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00B0F0"/>
                </a:solidFill>
                <a:hlinkClick r:id="rId3"/>
              </a:rPr>
              <a:t>chaofan.tao@duke.edu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Kuei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Yue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Ko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manager,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00B0F0"/>
                </a:solidFill>
                <a:hlinkClick r:id="rId4"/>
              </a:rPr>
              <a:t>kuei.yueh.ko@duke.edu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6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Cliburn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Chan,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lead,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00B0F0"/>
                </a:solidFill>
                <a:hlinkClick r:id="rId5"/>
              </a:rPr>
              <a:t>cliburn.chan@duke.edu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DBD1A4-A5F6-9E49-9AE6-27B5BE73CEE0}"/>
              </a:ext>
            </a:extLst>
          </p:cNvPr>
          <p:cNvSpPr txBox="1">
            <a:spLocks/>
          </p:cNvSpPr>
          <p:nvPr/>
        </p:nvSpPr>
        <p:spPr>
          <a:xfrm>
            <a:off x="9283152" y="1338147"/>
            <a:ext cx="2817779" cy="581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Members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D45487-F205-0147-B071-54FD6C63C60B}"/>
              </a:ext>
            </a:extLst>
          </p:cNvPr>
          <p:cNvSpPr txBox="1">
            <a:spLocks/>
          </p:cNvSpPr>
          <p:nvPr/>
        </p:nvSpPr>
        <p:spPr>
          <a:xfrm>
            <a:off x="1100015" y="2963231"/>
            <a:ext cx="6467433" cy="3631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Single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analysis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dedicates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apply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data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driven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methods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cluster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classify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using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unsupervised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learning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order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help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scientist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to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discover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new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types.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project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suggests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using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autoencoder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deep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learning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approach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single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analysis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builds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interface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single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analysis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uses.</a:t>
            </a:r>
          </a:p>
        </p:txBody>
      </p:sp>
    </p:spTree>
    <p:extLst>
      <p:ext uri="{BB962C8B-B14F-4D97-AF65-F5344CB8AC3E}">
        <p14:creationId xmlns:p14="http://schemas.microsoft.com/office/powerpoint/2010/main" val="18896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5EA1820-C6F0-1D49-903E-EAAD4CC12724}"/>
              </a:ext>
            </a:extLst>
          </p:cNvPr>
          <p:cNvSpPr/>
          <p:nvPr/>
        </p:nvSpPr>
        <p:spPr>
          <a:xfrm>
            <a:off x="0" y="0"/>
            <a:ext cx="12192000" cy="334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C3A5258-361C-CC4E-8CCB-7B21054EF34F}"/>
              </a:ext>
            </a:extLst>
          </p:cNvPr>
          <p:cNvGrpSpPr/>
          <p:nvPr/>
        </p:nvGrpSpPr>
        <p:grpSpPr>
          <a:xfrm>
            <a:off x="684769" y="241408"/>
            <a:ext cx="10727867" cy="2984133"/>
            <a:chOff x="614854" y="966951"/>
            <a:chExt cx="10727867" cy="29841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77893B-DDC9-224D-84B9-D4D5CF4EEAC1}"/>
                </a:ext>
              </a:extLst>
            </p:cNvPr>
            <p:cNvGrpSpPr/>
            <p:nvPr/>
          </p:nvGrpSpPr>
          <p:grpSpPr>
            <a:xfrm>
              <a:off x="614854" y="966951"/>
              <a:ext cx="10727867" cy="2590800"/>
              <a:chOff x="5638800" y="2819400"/>
              <a:chExt cx="10727867" cy="2590800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C044CFA5-6E75-6940-8D4B-3602684777D9}"/>
                  </a:ext>
                </a:extLst>
              </p:cNvPr>
              <p:cNvSpPr/>
              <p:nvPr/>
            </p:nvSpPr>
            <p:spPr>
              <a:xfrm>
                <a:off x="5638800" y="2823148"/>
                <a:ext cx="1447800" cy="2587052"/>
              </a:xfrm>
              <a:prstGeom prst="roundRect">
                <a:avLst/>
              </a:prstGeom>
              <a:solidFill>
                <a:srgbClr val="BDFFC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2CEE7F9-C919-5D43-B9EB-1B56E8DDCB8D}"/>
                  </a:ext>
                </a:extLst>
              </p:cNvPr>
              <p:cNvSpPr/>
              <p:nvPr/>
            </p:nvSpPr>
            <p:spPr>
              <a:xfrm>
                <a:off x="7594150" y="2823148"/>
                <a:ext cx="1812467" cy="2587052"/>
              </a:xfrm>
              <a:prstGeom prst="roundRect">
                <a:avLst/>
              </a:prstGeom>
              <a:solidFill>
                <a:srgbClr val="BDFFC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A5901830-8454-3442-A445-E6FC34F642F4}"/>
                  </a:ext>
                </a:extLst>
              </p:cNvPr>
              <p:cNvSpPr/>
              <p:nvPr/>
            </p:nvSpPr>
            <p:spPr>
              <a:xfrm>
                <a:off x="9914167" y="2823148"/>
                <a:ext cx="1812467" cy="2587052"/>
              </a:xfrm>
              <a:prstGeom prst="roundRect">
                <a:avLst/>
              </a:prstGeom>
              <a:solidFill>
                <a:srgbClr val="BDFFC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EAB40F1-BF53-B747-BA40-EB7BCCB0688F}"/>
                  </a:ext>
                </a:extLst>
              </p:cNvPr>
              <p:cNvSpPr/>
              <p:nvPr/>
            </p:nvSpPr>
            <p:spPr>
              <a:xfrm>
                <a:off x="12234184" y="2823148"/>
                <a:ext cx="1812467" cy="2587052"/>
              </a:xfrm>
              <a:prstGeom prst="roundRect">
                <a:avLst/>
              </a:prstGeom>
              <a:solidFill>
                <a:srgbClr val="BDFFC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6A9C3E7-60D9-0241-91DD-CAB0A16377D2}"/>
                  </a:ext>
                </a:extLst>
              </p:cNvPr>
              <p:cNvSpPr/>
              <p:nvPr/>
            </p:nvSpPr>
            <p:spPr>
              <a:xfrm>
                <a:off x="14554200" y="2823148"/>
                <a:ext cx="1812467" cy="2587052"/>
              </a:xfrm>
              <a:prstGeom prst="roundRect">
                <a:avLst/>
              </a:prstGeom>
              <a:solidFill>
                <a:srgbClr val="BDFFC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52380-0F72-174A-9B9A-B092466CAED9}"/>
                  </a:ext>
                </a:extLst>
              </p:cNvPr>
              <p:cNvSpPr txBox="1"/>
              <p:nvPr/>
            </p:nvSpPr>
            <p:spPr>
              <a:xfrm>
                <a:off x="5707711" y="2911732"/>
                <a:ext cx="13099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+mj-lt"/>
                  </a:rPr>
                  <a:t>Raw</a:t>
                </a:r>
                <a:r>
                  <a:rPr lang="zh-CN" altLang="en-US" sz="2000" b="1" dirty="0">
                    <a:latin typeface="+mj-lt"/>
                  </a:rPr>
                  <a:t> </a:t>
                </a:r>
                <a:r>
                  <a:rPr lang="en-US" altLang="zh-CN" sz="2000" b="1" dirty="0">
                    <a:latin typeface="+mj-lt"/>
                  </a:rPr>
                  <a:t>data</a:t>
                </a:r>
                <a:endParaRPr lang="en-US" sz="2800" b="1" dirty="0"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3FAC0F-67DD-0541-BA46-77FE268D88ED}"/>
                  </a:ext>
                </a:extLst>
              </p:cNvPr>
              <p:cNvSpPr txBox="1"/>
              <p:nvPr/>
            </p:nvSpPr>
            <p:spPr>
              <a:xfrm>
                <a:off x="7555428" y="2928716"/>
                <a:ext cx="18950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+mj-lt"/>
                  </a:rPr>
                  <a:t>Data</a:t>
                </a:r>
                <a:r>
                  <a:rPr lang="zh-CN" altLang="en-US" sz="2000" b="1" dirty="0">
                    <a:latin typeface="+mj-lt"/>
                  </a:rPr>
                  <a:t> </a:t>
                </a:r>
                <a:r>
                  <a:rPr lang="en-US" altLang="zh-CN" sz="2000" b="1" dirty="0">
                    <a:latin typeface="+mj-lt"/>
                  </a:rPr>
                  <a:t>Cleaning</a:t>
                </a:r>
                <a:endParaRPr lang="en-US" sz="2800" b="1" dirty="0">
                  <a:latin typeface="+mj-lt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5A4D90-9BB9-A144-9C7A-89F326560D0F}"/>
                  </a:ext>
                </a:extLst>
              </p:cNvPr>
              <p:cNvSpPr txBox="1"/>
              <p:nvPr/>
            </p:nvSpPr>
            <p:spPr>
              <a:xfrm>
                <a:off x="10075504" y="2819400"/>
                <a:ext cx="14959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+mj-lt"/>
                  </a:rPr>
                  <a:t>Dimension</a:t>
                </a:r>
              </a:p>
              <a:p>
                <a:pPr algn="ctr"/>
                <a:r>
                  <a:rPr lang="en-US" altLang="zh-CN" sz="2000" b="1" dirty="0">
                    <a:latin typeface="+mj-lt"/>
                  </a:rPr>
                  <a:t>Reduction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218FD1-FEFB-7F4B-A7F5-433ABC57AC9B}"/>
                  </a:ext>
                </a:extLst>
              </p:cNvPr>
              <p:cNvSpPr txBox="1"/>
              <p:nvPr/>
            </p:nvSpPr>
            <p:spPr>
              <a:xfrm>
                <a:off x="12410467" y="2943601"/>
                <a:ext cx="1452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+mj-lt"/>
                  </a:rPr>
                  <a:t>Clustering</a:t>
                </a:r>
                <a:endParaRPr lang="en-US" sz="2400" b="1" dirty="0">
                  <a:latin typeface="+mj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B81767-53C2-4A47-A64A-CC9C5B71AD1D}"/>
                  </a:ext>
                </a:extLst>
              </p:cNvPr>
              <p:cNvSpPr txBox="1"/>
              <p:nvPr/>
            </p:nvSpPr>
            <p:spPr>
              <a:xfrm>
                <a:off x="14580055" y="2925955"/>
                <a:ext cx="1746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+mj-lt"/>
                  </a:rPr>
                  <a:t>Visualization</a:t>
                </a:r>
                <a:endParaRPr lang="en-US" sz="2000" b="1" dirty="0">
                  <a:latin typeface="+mj-lt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00571D7-8662-CD40-87EE-7492508E7DA3}"/>
                  </a:ext>
                </a:extLst>
              </p:cNvPr>
              <p:cNvSpPr/>
              <p:nvPr/>
            </p:nvSpPr>
            <p:spPr>
              <a:xfrm>
                <a:off x="5782743" y="3482699"/>
                <a:ext cx="1159915" cy="892552"/>
              </a:xfrm>
              <a:prstGeom prst="round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2B3404-7E4B-134B-996F-6D8EEE288D28}"/>
                  </a:ext>
                </a:extLst>
              </p:cNvPr>
              <p:cNvSpPr txBox="1"/>
              <p:nvPr/>
            </p:nvSpPr>
            <p:spPr>
              <a:xfrm>
                <a:off x="5701526" y="3508306"/>
                <a:ext cx="1322349" cy="1769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pbmc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3000</a:t>
                </a:r>
              </a:p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Airway</a:t>
                </a:r>
              </a:p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Gland</a:t>
                </a:r>
              </a:p>
              <a:p>
                <a:pPr lvl="0" algn="ctr">
                  <a:spcBef>
                    <a:spcPts val="600"/>
                  </a:spcBef>
                </a:pPr>
                <a:endParaRPr lang="en-US" altLang="zh-CN" sz="1400" dirty="0">
                  <a:solidFill>
                    <a:prstClr val="black"/>
                  </a:solidFill>
                  <a:latin typeface="+mj-lt"/>
                </a:endParaRPr>
              </a:p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Your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own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+mj-lt"/>
                  </a:rPr>
                  <a:t> 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data</a:t>
                </a:r>
              </a:p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73D8412-0CA2-5347-B3AD-FF5F7E8C8870}"/>
                  </a:ext>
                </a:extLst>
              </p:cNvPr>
              <p:cNvSpPr/>
              <p:nvPr/>
            </p:nvSpPr>
            <p:spPr>
              <a:xfrm>
                <a:off x="14880475" y="3495765"/>
                <a:ext cx="1159915" cy="313202"/>
              </a:xfrm>
              <a:prstGeom prst="round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BEB74B-7621-E442-AE43-84ED0F8D683B}"/>
                  </a:ext>
                </a:extLst>
              </p:cNvPr>
              <p:cNvSpPr txBox="1"/>
              <p:nvPr/>
            </p:nvSpPr>
            <p:spPr>
              <a:xfrm>
                <a:off x="15097994" y="3499433"/>
                <a:ext cx="724878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tSNE</a:t>
                </a:r>
              </a:p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SCVIS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97C2F4B-9D46-D643-9F6A-4F2D2B3272A4}"/>
                  </a:ext>
                </a:extLst>
              </p:cNvPr>
              <p:cNvGrpSpPr/>
              <p:nvPr/>
            </p:nvGrpSpPr>
            <p:grpSpPr>
              <a:xfrm>
                <a:off x="10235055" y="3563916"/>
                <a:ext cx="1168910" cy="315116"/>
                <a:chOff x="6547575" y="5805709"/>
                <a:chExt cx="1168910" cy="315116"/>
              </a:xfrm>
            </p:grpSpPr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FB846904-400C-1148-93FE-FDEAA7558736}"/>
                    </a:ext>
                  </a:extLst>
                </p:cNvPr>
                <p:cNvSpPr/>
                <p:nvPr/>
              </p:nvSpPr>
              <p:spPr>
                <a:xfrm>
                  <a:off x="6552072" y="5805709"/>
                  <a:ext cx="1159915" cy="315116"/>
                </a:xfrm>
                <a:prstGeom prst="round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3A633B5-FD0D-3B4D-B71B-2F8C160CCBB0}"/>
                    </a:ext>
                  </a:extLst>
                </p:cNvPr>
                <p:cNvSpPr txBox="1"/>
                <p:nvPr/>
              </p:nvSpPr>
              <p:spPr>
                <a:xfrm>
                  <a:off x="6547575" y="5813048"/>
                  <a:ext cx="11689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no</a:t>
                  </a:r>
                  <a:r>
                    <a:rPr lang="zh-CN" altLang="en-US" sz="1400" dirty="0">
                      <a:solidFill>
                        <a:prstClr val="black"/>
                      </a:solidFill>
                      <a:latin typeface="+mj-lt"/>
                    </a:rPr>
                    <a:t> </a:t>
                  </a: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reduction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1E0A84A-CEFF-A540-B4A7-A5C2451C84F7}"/>
                  </a:ext>
                </a:extLst>
              </p:cNvPr>
              <p:cNvGrpSpPr/>
              <p:nvPr/>
            </p:nvGrpSpPr>
            <p:grpSpPr>
              <a:xfrm>
                <a:off x="12380588" y="3597767"/>
                <a:ext cx="1512401" cy="1431155"/>
                <a:chOff x="6375828" y="5874407"/>
                <a:chExt cx="1512401" cy="1431155"/>
              </a:xfrm>
            </p:grpSpPr>
            <p:sp>
              <p:nvSpPr>
                <p:cNvPr id="52" name="Rounded Rectangle 51">
                  <a:extLst>
                    <a:ext uri="{FF2B5EF4-FFF2-40B4-BE49-F238E27FC236}">
                      <a16:creationId xmlns:a16="http://schemas.microsoft.com/office/drawing/2014/main" id="{B0E2A84D-52E0-6E4A-993C-431BA9B9A994}"/>
                    </a:ext>
                  </a:extLst>
                </p:cNvPr>
                <p:cNvSpPr/>
                <p:nvPr/>
              </p:nvSpPr>
              <p:spPr>
                <a:xfrm>
                  <a:off x="6552072" y="5874407"/>
                  <a:ext cx="1159915" cy="403501"/>
                </a:xfrm>
                <a:prstGeom prst="round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C72D07-3A8E-BF40-88BF-3FE79B08A886}"/>
                    </a:ext>
                  </a:extLst>
                </p:cNvPr>
                <p:cNvSpPr txBox="1"/>
                <p:nvPr/>
              </p:nvSpPr>
              <p:spPr>
                <a:xfrm>
                  <a:off x="6375828" y="5889790"/>
                  <a:ext cx="1512401" cy="14157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K-means</a:t>
                  </a:r>
                </a:p>
                <a:p>
                  <a:pPr lvl="0" algn="ctr">
                    <a:spcBef>
                      <a:spcPts val="600"/>
                    </a:spcBef>
                  </a:pPr>
                  <a:endParaRPr lang="en-US" altLang="zh-CN" sz="1400" dirty="0">
                    <a:solidFill>
                      <a:prstClr val="black"/>
                    </a:solidFill>
                    <a:latin typeface="+mj-lt"/>
                  </a:endParaRPr>
                </a:p>
                <a:p>
                  <a:pPr lvl="0" algn="ctr">
                    <a:spcAft>
                      <a:spcPts val="600"/>
                    </a:spcAft>
                  </a:pPr>
                  <a:r>
                    <a:rPr lang="en-US" altLang="zh-CN" sz="1200" dirty="0">
                      <a:solidFill>
                        <a:prstClr val="black"/>
                      </a:solidFill>
                      <a:latin typeface="+mj-lt"/>
                    </a:rPr>
                    <a:t>Affinity</a:t>
                  </a:r>
                  <a:r>
                    <a:rPr lang="zh-CN" altLang="en-US" sz="1200" dirty="0">
                      <a:solidFill>
                        <a:prstClr val="black"/>
                      </a:solidFill>
                      <a:latin typeface="+mj-lt"/>
                    </a:rPr>
                    <a:t> </a:t>
                  </a:r>
                  <a:r>
                    <a:rPr lang="en-US" altLang="zh-CN" sz="1200" dirty="0">
                      <a:solidFill>
                        <a:prstClr val="black"/>
                      </a:solidFill>
                      <a:latin typeface="+mj-lt"/>
                    </a:rPr>
                    <a:t>Propagation</a:t>
                  </a:r>
                </a:p>
                <a:p>
                  <a:pPr lvl="0" algn="ctr"/>
                  <a:r>
                    <a:rPr lang="en-US" altLang="zh-CN" sz="1200" dirty="0">
                      <a:solidFill>
                        <a:prstClr val="black"/>
                      </a:solidFill>
                      <a:latin typeface="+mj-lt"/>
                    </a:rPr>
                    <a:t>Hierarchical</a:t>
                  </a:r>
                  <a:r>
                    <a:rPr lang="zh-CN" altLang="en-US" sz="1200" dirty="0">
                      <a:solidFill>
                        <a:prstClr val="black"/>
                      </a:solidFill>
                      <a:latin typeface="+mj-lt"/>
                    </a:rPr>
                    <a:t> </a:t>
                  </a:r>
                  <a:endParaRPr lang="en-US" altLang="zh-CN" sz="1200" dirty="0">
                    <a:solidFill>
                      <a:prstClr val="black"/>
                    </a:solidFill>
                    <a:latin typeface="+mj-lt"/>
                  </a:endParaRPr>
                </a:p>
                <a:p>
                  <a:pPr lvl="0" algn="ctr"/>
                  <a:r>
                    <a:rPr lang="en-US" altLang="zh-CN" sz="1200" dirty="0">
                      <a:solidFill>
                        <a:prstClr val="black"/>
                      </a:solidFill>
                      <a:latin typeface="+mj-lt"/>
                    </a:rPr>
                    <a:t>Agglomerative</a:t>
                  </a:r>
                  <a:r>
                    <a:rPr lang="zh-CN" altLang="en-US" sz="1200" dirty="0">
                      <a:solidFill>
                        <a:prstClr val="black"/>
                      </a:solidFill>
                      <a:latin typeface="+mj-lt"/>
                    </a:rPr>
                    <a:t> </a:t>
                  </a:r>
                  <a:endParaRPr lang="en-US" altLang="zh-CN" sz="1200" dirty="0">
                    <a:solidFill>
                      <a:prstClr val="black"/>
                    </a:solidFill>
                    <a:latin typeface="+mj-lt"/>
                  </a:endParaRPr>
                </a:p>
                <a:p>
                  <a:pPr lvl="0" algn="ctr"/>
                  <a:r>
                    <a:rPr lang="en-US" altLang="zh-CN" sz="1200" dirty="0">
                      <a:solidFill>
                        <a:prstClr val="black"/>
                      </a:solidFill>
                      <a:latin typeface="+mj-lt"/>
                    </a:rPr>
                    <a:t>Clustering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5FB9E3C-1896-A541-A189-05E740691C69}"/>
                  </a:ext>
                </a:extLst>
              </p:cNvPr>
              <p:cNvGrpSpPr/>
              <p:nvPr/>
            </p:nvGrpSpPr>
            <p:grpSpPr>
              <a:xfrm>
                <a:off x="7920426" y="3482698"/>
                <a:ext cx="1159915" cy="1792217"/>
                <a:chOff x="6552072" y="5805708"/>
                <a:chExt cx="1159915" cy="1792217"/>
              </a:xfrm>
            </p:grpSpPr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3D0F0D18-A7CE-5745-8A1A-0EBB2433A0D9}"/>
                    </a:ext>
                  </a:extLst>
                </p:cNvPr>
                <p:cNvSpPr/>
                <p:nvPr/>
              </p:nvSpPr>
              <p:spPr>
                <a:xfrm>
                  <a:off x="6552072" y="5805708"/>
                  <a:ext cx="1159915" cy="1192279"/>
                </a:xfrm>
                <a:prstGeom prst="roundRect">
                  <a:avLst/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A309DEC-B201-BA44-9C6E-1C73B8A5B657}"/>
                    </a:ext>
                  </a:extLst>
                </p:cNvPr>
                <p:cNvSpPr txBox="1"/>
                <p:nvPr/>
              </p:nvSpPr>
              <p:spPr>
                <a:xfrm>
                  <a:off x="6616504" y="5828210"/>
                  <a:ext cx="1031051" cy="1769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mingene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mincell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Dispersion</a:t>
                  </a: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Log1p</a:t>
                  </a:r>
                </a:p>
                <a:p>
                  <a:pPr lvl="0" algn="ctr">
                    <a:spcBef>
                      <a:spcPts val="600"/>
                    </a:spcBef>
                  </a:pPr>
                  <a:endParaRPr lang="en-US" altLang="zh-CN" sz="1400" dirty="0">
                    <a:solidFill>
                      <a:prstClr val="black"/>
                    </a:solidFill>
                    <a:latin typeface="+mj-lt"/>
                  </a:endParaRPr>
                </a:p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…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226B709-5353-F842-8939-0F08CDC4E827}"/>
                  </a:ext>
                </a:extLst>
              </p:cNvPr>
              <p:cNvGrpSpPr/>
              <p:nvPr/>
            </p:nvGrpSpPr>
            <p:grpSpPr>
              <a:xfrm>
                <a:off x="10239552" y="4043611"/>
                <a:ext cx="1159915" cy="315116"/>
                <a:chOff x="10239552" y="4348411"/>
                <a:chExt cx="1159915" cy="315116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A1AE4AB7-163A-9A48-B6AF-436A8BE14E21}"/>
                    </a:ext>
                  </a:extLst>
                </p:cNvPr>
                <p:cNvSpPr/>
                <p:nvPr/>
              </p:nvSpPr>
              <p:spPr>
                <a:xfrm>
                  <a:off x="10239552" y="4348411"/>
                  <a:ext cx="1159915" cy="315116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24D63B8-3FED-BB48-8D24-741AD44C1DB4}"/>
                    </a:ext>
                  </a:extLst>
                </p:cNvPr>
                <p:cNvSpPr txBox="1"/>
                <p:nvPr/>
              </p:nvSpPr>
              <p:spPr>
                <a:xfrm>
                  <a:off x="10542029" y="4355750"/>
                  <a:ext cx="5549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prstClr val="black"/>
                      </a:solidFill>
                      <a:latin typeface="+mj-lt"/>
                    </a:rPr>
                    <a:t>PCA</a:t>
                  </a:r>
                </a:p>
              </p:txBody>
            </p:sp>
          </p:grp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0BA801FB-5998-C544-816A-0E5780EF35E7}"/>
                  </a:ext>
                </a:extLst>
              </p:cNvPr>
              <p:cNvSpPr/>
              <p:nvPr/>
            </p:nvSpPr>
            <p:spPr>
              <a:xfrm>
                <a:off x="10239552" y="4523305"/>
                <a:ext cx="1159915" cy="315116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674C6-2682-6740-A44B-50EFF49D0062}"/>
                  </a:ext>
                </a:extLst>
              </p:cNvPr>
              <p:cNvSpPr txBox="1"/>
              <p:nvPr/>
            </p:nvSpPr>
            <p:spPr>
              <a:xfrm>
                <a:off x="10219978" y="4530644"/>
                <a:ext cx="11993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Autoencoder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CCB85-6DAF-2B4D-AF16-D5FDF250BD47}"/>
                  </a:ext>
                </a:extLst>
              </p:cNvPr>
              <p:cNvSpPr txBox="1"/>
              <p:nvPr/>
            </p:nvSpPr>
            <p:spPr>
              <a:xfrm>
                <a:off x="10646698" y="4932338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CE647-89D3-4542-81D0-2E4F822FE45E}"/>
                  </a:ext>
                </a:extLst>
              </p:cNvPr>
              <p:cNvSpPr txBox="1"/>
              <p:nvPr/>
            </p:nvSpPr>
            <p:spPr>
              <a:xfrm>
                <a:off x="15278331" y="4932337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AB9729-C292-FA4B-921D-126672209CAB}"/>
                  </a:ext>
                </a:extLst>
              </p:cNvPr>
              <p:cNvSpPr txBox="1"/>
              <p:nvPr/>
            </p:nvSpPr>
            <p:spPr>
              <a:xfrm>
                <a:off x="12954687" y="4932337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spcBef>
                    <a:spcPts val="600"/>
                  </a:spcBef>
                </a:pPr>
                <a:r>
                  <a:rPr lang="en-US" altLang="zh-CN" sz="1400" dirty="0">
                    <a:solidFill>
                      <a:prstClr val="black"/>
                    </a:solidFill>
                    <a:latin typeface="+mj-lt"/>
                  </a:rPr>
                  <a:t>…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6FD6FBFC-F5A4-0941-A230-9BF265630BBC}"/>
                  </a:ext>
                </a:extLst>
              </p:cNvPr>
              <p:cNvSpPr/>
              <p:nvPr/>
            </p:nvSpPr>
            <p:spPr>
              <a:xfrm>
                <a:off x="5735705" y="3448249"/>
                <a:ext cx="1253991" cy="96145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A396351-B0DB-A149-8C90-DE395C77E69A}"/>
                  </a:ext>
                </a:extLst>
              </p:cNvPr>
              <p:cNvSpPr/>
              <p:nvPr/>
            </p:nvSpPr>
            <p:spPr>
              <a:xfrm>
                <a:off x="7876130" y="3440761"/>
                <a:ext cx="1248506" cy="127615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65742EF-D6BE-F84C-84DD-47A98C98D9D1}"/>
                  </a:ext>
                </a:extLst>
              </p:cNvPr>
              <p:cNvSpPr/>
              <p:nvPr/>
            </p:nvSpPr>
            <p:spPr>
              <a:xfrm>
                <a:off x="12518304" y="3559669"/>
                <a:ext cx="1248506" cy="47969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C1C3C8DA-5009-4D45-AD7F-922B6EAF2AE2}"/>
                  </a:ext>
                </a:extLst>
              </p:cNvPr>
              <p:cNvSpPr/>
              <p:nvPr/>
            </p:nvSpPr>
            <p:spPr>
              <a:xfrm>
                <a:off x="14836179" y="3457664"/>
                <a:ext cx="1248506" cy="68370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C2B7995C-216E-E74E-B902-CE261BA427A0}"/>
                  </a:ext>
                </a:extLst>
              </p:cNvPr>
              <p:cNvSpPr/>
              <p:nvPr/>
            </p:nvSpPr>
            <p:spPr>
              <a:xfrm>
                <a:off x="14791884" y="3412993"/>
                <a:ext cx="1342471" cy="773044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7A45A68-CF17-B446-8036-9357EE85FDCC}"/>
                  </a:ext>
                </a:extLst>
              </p:cNvPr>
              <p:cNvSpPr/>
              <p:nvPr/>
            </p:nvSpPr>
            <p:spPr>
              <a:xfrm>
                <a:off x="12471867" y="3527220"/>
                <a:ext cx="1342471" cy="545750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280D0438-9D09-D044-853A-601D69076E54}"/>
                  </a:ext>
                </a:extLst>
              </p:cNvPr>
              <p:cNvSpPr/>
              <p:nvPr/>
            </p:nvSpPr>
            <p:spPr>
              <a:xfrm>
                <a:off x="7829147" y="3404391"/>
                <a:ext cx="1342471" cy="1346593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198447A5-C133-3344-9BBD-18E600C009E4}"/>
                  </a:ext>
                </a:extLst>
              </p:cNvPr>
              <p:cNvSpPr/>
              <p:nvPr/>
            </p:nvSpPr>
            <p:spPr>
              <a:xfrm>
                <a:off x="5691465" y="3404391"/>
                <a:ext cx="1342471" cy="105597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ED94981-C924-3B42-A3DA-441F1E0A1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3936" y="4175877"/>
                <a:ext cx="795211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30D6BA3-7E4E-1F4D-90D2-BC49487CA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9696" y="3956296"/>
                <a:ext cx="88643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BBD7D75-3AED-734B-BB81-263BCC1135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2658" y="3736714"/>
                <a:ext cx="977768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0B72EB7-E22B-E74C-8842-D0C3985544F7}"/>
                  </a:ext>
                </a:extLst>
              </p:cNvPr>
              <p:cNvCxnSpPr>
                <a:cxnSpLocks/>
                <a:endCxn id="55" idx="1"/>
              </p:cNvCxnSpPr>
              <p:nvPr/>
            </p:nvCxnSpPr>
            <p:spPr>
              <a:xfrm flipV="1">
                <a:off x="9080341" y="3725144"/>
                <a:ext cx="1154714" cy="4251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48269A7-3ACF-7142-9FB7-814D6293D6BD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9124636" y="4201169"/>
                <a:ext cx="111491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447A83-F090-234E-9D64-193C76C41DEA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 flipV="1">
                <a:off x="9109121" y="4684533"/>
                <a:ext cx="1110857" cy="33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8A92462-80E0-C646-BFA7-D411FF5E7DDC}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>
                <a:off x="11399467" y="3721474"/>
                <a:ext cx="1157365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B93A1D-2D07-0249-8AC4-2652FEDBF2DE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 flipV="1">
                <a:off x="11399467" y="3799517"/>
                <a:ext cx="1118837" cy="4016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12C0811-35A4-314C-805F-F923F55683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99467" y="3918046"/>
                <a:ext cx="1072400" cy="75943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F74ED8E-A8D4-E547-ACB7-C8228CA0C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6747" y="3657600"/>
                <a:ext cx="1157365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935F724-CB71-354D-BE5A-08E159E61384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13766810" y="3799516"/>
                <a:ext cx="106936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EEA44E-E5F4-214D-9403-0B21E5001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13247" y="3973374"/>
                <a:ext cx="973262" cy="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B4BBABB-7CF6-1743-B5B1-7C27F8C9B1F4}"/>
                </a:ext>
              </a:extLst>
            </p:cNvPr>
            <p:cNvGrpSpPr/>
            <p:nvPr/>
          </p:nvGrpSpPr>
          <p:grpSpPr>
            <a:xfrm>
              <a:off x="955891" y="3612530"/>
              <a:ext cx="10045792" cy="338554"/>
              <a:chOff x="6413408" y="5659299"/>
              <a:chExt cx="10045792" cy="33855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76BCDD2-06A5-F84E-836C-1F549E6F4D74}"/>
                  </a:ext>
                </a:extLst>
              </p:cNvPr>
              <p:cNvGrpSpPr/>
              <p:nvPr/>
            </p:nvGrpSpPr>
            <p:grpSpPr>
              <a:xfrm>
                <a:off x="6413408" y="5659299"/>
                <a:ext cx="2845499" cy="338554"/>
                <a:chOff x="5181600" y="5711780"/>
                <a:chExt cx="2845499" cy="338554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7A34A11-FBE3-6A48-9E81-577402307542}"/>
                    </a:ext>
                  </a:extLst>
                </p:cNvPr>
                <p:cNvCxnSpPr/>
                <p:nvPr/>
              </p:nvCxnSpPr>
              <p:spPr>
                <a:xfrm>
                  <a:off x="5181600" y="5893749"/>
                  <a:ext cx="694257" cy="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EF2C036-112C-DC47-9B64-625FF2DA10CD}"/>
                    </a:ext>
                  </a:extLst>
                </p:cNvPr>
                <p:cNvSpPr txBox="1"/>
                <p:nvPr/>
              </p:nvSpPr>
              <p:spPr>
                <a:xfrm>
                  <a:off x="5870739" y="5711780"/>
                  <a:ext cx="21563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Pipeline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1: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no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reduction</a:t>
                  </a:r>
                  <a:endParaRPr lang="en-US" sz="1600" dirty="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BA59879-48CA-F441-A31C-879EF8CEACDC}"/>
                  </a:ext>
                </a:extLst>
              </p:cNvPr>
              <p:cNvGrpSpPr/>
              <p:nvPr/>
            </p:nvGrpSpPr>
            <p:grpSpPr>
              <a:xfrm>
                <a:off x="9500722" y="5659299"/>
                <a:ext cx="3026510" cy="338554"/>
                <a:chOff x="8632725" y="5711780"/>
                <a:chExt cx="3026510" cy="338554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C221EF8-265B-4840-939E-CBAECB7C8F4E}"/>
                    </a:ext>
                  </a:extLst>
                </p:cNvPr>
                <p:cNvCxnSpPr/>
                <p:nvPr/>
              </p:nvCxnSpPr>
              <p:spPr>
                <a:xfrm>
                  <a:off x="8632725" y="5881057"/>
                  <a:ext cx="69425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56CAE47-BDD8-0143-9F5F-0EA074C5C32D}"/>
                    </a:ext>
                  </a:extLst>
                </p:cNvPr>
                <p:cNvSpPr txBox="1"/>
                <p:nvPr/>
              </p:nvSpPr>
              <p:spPr>
                <a:xfrm>
                  <a:off x="9321864" y="5711780"/>
                  <a:ext cx="23373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Pipeline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2: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PCA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reduction</a:t>
                  </a:r>
                  <a:endParaRPr lang="en-US" sz="1600" dirty="0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C626AB7-9F7C-494D-BD7E-B5A37091F1BF}"/>
                  </a:ext>
                </a:extLst>
              </p:cNvPr>
              <p:cNvGrpSpPr/>
              <p:nvPr/>
            </p:nvGrpSpPr>
            <p:grpSpPr>
              <a:xfrm>
                <a:off x="12769047" y="5659299"/>
                <a:ext cx="3690153" cy="338554"/>
                <a:chOff x="12264861" y="5711780"/>
                <a:chExt cx="3690153" cy="338554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44A8EA9-47DE-0245-8B14-1E990586E95C}"/>
                    </a:ext>
                  </a:extLst>
                </p:cNvPr>
                <p:cNvCxnSpPr/>
                <p:nvPr/>
              </p:nvCxnSpPr>
              <p:spPr>
                <a:xfrm>
                  <a:off x="12264861" y="5881057"/>
                  <a:ext cx="694257" cy="0"/>
                </a:xfrm>
                <a:prstGeom prst="line">
                  <a:avLst/>
                </a:prstGeom>
                <a:ln w="381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5251FE9-BE32-F747-80DB-41577969A61E}"/>
                    </a:ext>
                  </a:extLst>
                </p:cNvPr>
                <p:cNvSpPr txBox="1"/>
                <p:nvPr/>
              </p:nvSpPr>
              <p:spPr>
                <a:xfrm>
                  <a:off x="12954000" y="5711780"/>
                  <a:ext cx="30010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Pipeline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3: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Autoencoder</a:t>
                  </a:r>
                  <a:r>
                    <a:rPr lang="zh-CN" altLang="en-US" sz="1600" dirty="0"/>
                    <a:t> </a:t>
                  </a:r>
                  <a:r>
                    <a:rPr lang="en-US" altLang="zh-CN" sz="1600" dirty="0"/>
                    <a:t>reduction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68" name="Subtitle 2">
            <a:extLst>
              <a:ext uri="{FF2B5EF4-FFF2-40B4-BE49-F238E27FC236}">
                <a16:creationId xmlns:a16="http://schemas.microsoft.com/office/drawing/2014/main" id="{94AB761F-3091-2948-AB70-C40B3BD37A8F}"/>
              </a:ext>
            </a:extLst>
          </p:cNvPr>
          <p:cNvSpPr txBox="1">
            <a:spLocks/>
          </p:cNvSpPr>
          <p:nvPr/>
        </p:nvSpPr>
        <p:spPr>
          <a:xfrm>
            <a:off x="234013" y="3354773"/>
            <a:ext cx="2961863" cy="3631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3A091B7C-2915-A340-8902-3C40DE0C650A}"/>
              </a:ext>
            </a:extLst>
          </p:cNvPr>
          <p:cNvSpPr txBox="1">
            <a:spLocks/>
          </p:cNvSpPr>
          <p:nvPr/>
        </p:nvSpPr>
        <p:spPr>
          <a:xfrm>
            <a:off x="144399" y="3461616"/>
            <a:ext cx="2777700" cy="64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Pipelines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FCB44406-7516-9E40-B2AE-9B3D8A4F7F94}"/>
              </a:ext>
            </a:extLst>
          </p:cNvPr>
          <p:cNvSpPr txBox="1">
            <a:spLocks/>
          </p:cNvSpPr>
          <p:nvPr/>
        </p:nvSpPr>
        <p:spPr>
          <a:xfrm>
            <a:off x="144399" y="3971924"/>
            <a:ext cx="3256026" cy="205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We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suggest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pipelines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single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analysis,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among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which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differs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dimension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reduction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methods.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PCA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Autoencoder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did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well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preserving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local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structures.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C97BBB-CE6C-6042-ABA3-739ABE58296F}"/>
              </a:ext>
            </a:extLst>
          </p:cNvPr>
          <p:cNvGrpSpPr/>
          <p:nvPr/>
        </p:nvGrpSpPr>
        <p:grpSpPr>
          <a:xfrm>
            <a:off x="3944562" y="3309409"/>
            <a:ext cx="7660853" cy="2584763"/>
            <a:chOff x="16775723" y="11963400"/>
            <a:chExt cx="4082624" cy="137581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CE8C43C2-17B3-F24D-8004-4D6DB8A4D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0" t="7018"/>
            <a:stretch/>
          </p:blipFill>
          <p:spPr>
            <a:xfrm>
              <a:off x="16775723" y="11963401"/>
              <a:ext cx="2056093" cy="1375815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EC1E3D2-7AD5-C346-80E1-7E3BA77F12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7" t="7018"/>
            <a:stretch/>
          </p:blipFill>
          <p:spPr>
            <a:xfrm>
              <a:off x="18801243" y="11963400"/>
              <a:ext cx="2057104" cy="1375815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D8E179B-3851-464F-B7D3-CB4216F5ECD0}"/>
              </a:ext>
            </a:extLst>
          </p:cNvPr>
          <p:cNvSpPr txBox="1"/>
          <p:nvPr/>
        </p:nvSpPr>
        <p:spPr>
          <a:xfrm>
            <a:off x="6053331" y="5875435"/>
            <a:ext cx="3443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prstClr val="black"/>
                </a:solidFill>
              </a:rPr>
              <a:t>Autoencoder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(left)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PCA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(right)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for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>
            <a:extLst>
              <a:ext uri="{FF2B5EF4-FFF2-40B4-BE49-F238E27FC236}">
                <a16:creationId xmlns:a16="http://schemas.microsoft.com/office/drawing/2014/main" id="{23572136-BD4C-7D4B-B8D3-38E727638B55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086" t="20877" r="1250"/>
          <a:stretch/>
        </p:blipFill>
        <p:spPr>
          <a:xfrm>
            <a:off x="6531429" y="3503221"/>
            <a:ext cx="5149932" cy="2579725"/>
          </a:xfrm>
          <a:prstGeom prst="rect">
            <a:avLst/>
          </a:prstGeom>
        </p:spPr>
      </p:pic>
      <p:pic>
        <p:nvPicPr>
          <p:cNvPr id="8" name="图片 1">
            <a:extLst>
              <a:ext uri="{FF2B5EF4-FFF2-40B4-BE49-F238E27FC236}">
                <a16:creationId xmlns:a16="http://schemas.microsoft.com/office/drawing/2014/main" id="{7A0FAC1B-F60F-B341-8FE2-72F56377CAD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956" t="1096" r="1969" b="14100"/>
          <a:stretch/>
        </p:blipFill>
        <p:spPr>
          <a:xfrm>
            <a:off x="3552845" y="758986"/>
            <a:ext cx="5002766" cy="26550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D7C211B-9046-5C44-AB42-9F7CEBABAB6A}"/>
              </a:ext>
            </a:extLst>
          </p:cNvPr>
          <p:cNvSpPr txBox="1">
            <a:spLocks/>
          </p:cNvSpPr>
          <p:nvPr/>
        </p:nvSpPr>
        <p:spPr>
          <a:xfrm>
            <a:off x="75575" y="1338975"/>
            <a:ext cx="3256026" cy="2102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We built a user interface(web app) for biologist to visualize their own single-cell sequencing data. The user interface consists of three pages: Home, About and Home.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3BFA015-9B1F-8C48-9B8D-5C5C0AF48B60}"/>
              </a:ext>
            </a:extLst>
          </p:cNvPr>
          <p:cNvSpPr txBox="1">
            <a:spLocks/>
          </p:cNvSpPr>
          <p:nvPr/>
        </p:nvSpPr>
        <p:spPr>
          <a:xfrm>
            <a:off x="75575" y="834232"/>
            <a:ext cx="3121315" cy="64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solidFill>
                  <a:schemeClr val="bg1"/>
                </a:solidFill>
              </a:rPr>
              <a:t>User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5FFDF0-CE32-B04D-B5DA-6361335FC4E8}"/>
              </a:ext>
            </a:extLst>
          </p:cNvPr>
          <p:cNvSpPr/>
          <p:nvPr/>
        </p:nvSpPr>
        <p:spPr>
          <a:xfrm>
            <a:off x="8692515" y="758986"/>
            <a:ext cx="3499486" cy="264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509DBB6-9FE0-1C47-B636-99D2DC209DAD}"/>
              </a:ext>
            </a:extLst>
          </p:cNvPr>
          <p:cNvSpPr txBox="1">
            <a:spLocks/>
          </p:cNvSpPr>
          <p:nvPr/>
        </p:nvSpPr>
        <p:spPr>
          <a:xfrm>
            <a:off x="8736851" y="782796"/>
            <a:ext cx="3415143" cy="2607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data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pass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through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entire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pipelines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and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will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be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visualized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panel.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left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panel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shows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UMI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count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in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each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cells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specified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gene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on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upper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right;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right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panel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shows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clustering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color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mask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for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the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dataset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with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K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specified</a:t>
            </a:r>
            <a:r>
              <a:rPr lang="zh-CN" altLang="en-US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above.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817E1C-11AE-0144-9DDF-9A50D7615B87}"/>
              </a:ext>
            </a:extLst>
          </p:cNvPr>
          <p:cNvSpPr/>
          <p:nvPr/>
        </p:nvSpPr>
        <p:spPr>
          <a:xfrm>
            <a:off x="0" y="3441289"/>
            <a:ext cx="6380922" cy="2747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9F38724-1595-1244-ADDE-5DC05A6B5AC6}"/>
              </a:ext>
            </a:extLst>
          </p:cNvPr>
          <p:cNvSpPr txBox="1">
            <a:spLocks/>
          </p:cNvSpPr>
          <p:nvPr/>
        </p:nvSpPr>
        <p:spPr>
          <a:xfrm>
            <a:off x="142321" y="3641063"/>
            <a:ext cx="6378559" cy="2575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allow users to upload dataset as well as using preloaded dataset, change dimension reduction methods, change K-value for clustering, and change visualization method. The mean UMI value for each cluster is also demonstrated as a table, which can be automatically sorted by user’s choice.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helps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biologists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identify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principle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gene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cluster,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that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cell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easily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identified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understood.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9369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369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幼圆</vt:lpstr>
      <vt:lpstr>Corbel</vt:lpstr>
      <vt:lpstr>Wingdings 2</vt:lpstr>
      <vt:lpstr>Frame</vt:lpstr>
      <vt:lpstr>Deep Learning for Single Cell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Single Cell Analysis</dc:title>
  <dc:creator>Bob Ding</dc:creator>
  <cp:lastModifiedBy>Bob Ding</cp:lastModifiedBy>
  <cp:revision>7</cp:revision>
  <dcterms:created xsi:type="dcterms:W3CDTF">2018-08-15T01:39:58Z</dcterms:created>
  <dcterms:modified xsi:type="dcterms:W3CDTF">2018-08-15T02:50:21Z</dcterms:modified>
</cp:coreProperties>
</file>