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4" r:id="rId5"/>
    <p:sldId id="260" r:id="rId6"/>
    <p:sldId id="25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Ding" initials="BD" lastIdx="1" clrIdx="0">
    <p:extLst>
      <p:ext uri="{19B8F6BF-5375-455C-9EA6-DF929625EA0E}">
        <p15:presenceInfo xmlns:p15="http://schemas.microsoft.com/office/powerpoint/2012/main" userId="S::zd26@duke.edu::072d166d-2f35-4ad3-ad73-2a64806ffd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13E"/>
    <a:srgbClr val="5D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5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49FB-E416-4010-81E2-D36C91D2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1753-DF9D-4357-8C5E-7CC36042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DCF2-9770-43F0-A7A0-B8E940F6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B76-42F8-4990-9057-B30A855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9014E-2A56-4A46-BF7D-2298B0D2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097F-FA10-4893-9C50-79E9492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041B-9CA7-4201-9F19-09424155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D4C4-2E06-468C-A232-85E5017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52D3-B1C3-4199-90D9-00DF83E2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62D8-4582-4FEB-A6A0-4439859D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1C79-8E05-4F77-8634-E31EE39F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6CBD-EC6F-47CF-94DB-B008DA2B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2822-BBD7-4986-B7DF-F24A912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5F43-00A3-4F6E-A503-1A00E20E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F01C-B9C9-4951-8B02-533B2772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0CAE-2E70-4429-8209-5C0DEF09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B747-FF21-4B21-9B42-A85832FC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BB951-952B-464A-922E-27F80775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3402F-29C3-4558-9922-94840E1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0C0D-1422-4D5B-B885-EAB44A25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286A-51D1-4B8C-AE19-F99D6F49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EB88-071A-4E79-90FA-B67C245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7291-EDE9-4789-8311-72520186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C692E-C91C-47AD-8EB5-A3806A6D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A2C0-F949-4B69-A155-01208AF1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6BFC9-C138-46C1-842E-BBCF521C5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28861-8628-4E6C-843C-5B6D7B6E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F151-FC3D-4EA6-91EA-F6C91889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A5DE0-25F4-4E1E-8A8B-1EA21F6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0642-F386-4094-A2B7-5B83E0C2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A31DE-5D57-41F8-9390-833313F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15866-44A4-43FA-87AF-02DE492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CF48E-BCB9-41CB-A9BB-1207B8E9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5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3EAB6-697C-4871-95AA-7838A70F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9568-6932-4D41-9F2A-D192125B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B9E16-75A4-4BC2-8F66-8228372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EFF2-DB9F-404D-BD16-69244832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C6B5-E262-463D-8F5E-CE5B6CD1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7C9C-508E-4B40-8794-08253262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9CDB-9A37-4739-9921-F99BF5DB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DB63-C873-4119-97E4-D2A5CCD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B7E4-E4B3-4F27-AB7B-DF41B9F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91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2F84-71F1-4E49-AB81-DBFA3DEC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462AE-3EDA-4376-98F7-8DF4BC71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C24C7-C77B-421B-895F-5FC41C8D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5F3CB-8A93-46B5-AD7F-3FF0B2F7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7D28-A0E2-497C-97D4-4642BDEF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03B5-E7B3-434D-8A02-255FC15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2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9C8B-A9B6-410D-BAA7-B7DE5F5A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5AB39-A55F-45C8-9C7A-D892EBF8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6C6-AF5B-4DB3-85B2-F2DB22F1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6D39-3C9F-494A-89A2-BAA7BD78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A110-8DD5-4857-BF5B-7B8C825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F0FD-84BF-41EC-ACB1-9215DD46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BDBF-FA4B-45ED-B1F1-2A6EFA18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3640-9C2D-47B2-A4A1-EE39FD41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56CD-593A-4BE1-A0CF-5EAA8ED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8FC3-6CA2-4AA1-BF15-369613A9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7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0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9C4CF-678B-48B0-A270-0A6CC7D7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E54E-EA55-4650-A0CA-E245A433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1553-3479-4706-B8AC-6CA6582E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B8F2-3CB0-4F49-8E03-F1D0752E56D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3A74-DF8F-4B96-A9F6-42FB838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2BE9-7824-48F5-8A5B-F23F18E9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image" Target="../media/image14.png"/><Relationship Id="rId21" Type="http://schemas.openxmlformats.org/officeDocument/2006/relationships/tags" Target="../tags/tag25.xml"/><Relationship Id="rId34" Type="http://schemas.openxmlformats.org/officeDocument/2006/relationships/image" Target="../media/image9.png"/><Relationship Id="rId42" Type="http://schemas.openxmlformats.org/officeDocument/2006/relationships/image" Target="../media/image17.png"/><Relationship Id="rId47" Type="http://schemas.openxmlformats.org/officeDocument/2006/relationships/image" Target="../media/image22.png"/><Relationship Id="rId50" Type="http://schemas.openxmlformats.org/officeDocument/2006/relationships/image" Target="../media/image25.png"/><Relationship Id="rId55" Type="http://schemas.openxmlformats.org/officeDocument/2006/relationships/image" Target="../media/image30.png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45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image" Target="../media/image33.png"/><Relationship Id="rId5" Type="http://schemas.openxmlformats.org/officeDocument/2006/relationships/tags" Target="../tags/tag9.xml"/><Relationship Id="rId61" Type="http://schemas.openxmlformats.org/officeDocument/2006/relationships/image" Target="../media/image36.png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image" Target="../media/image10.png"/><Relationship Id="rId43" Type="http://schemas.openxmlformats.org/officeDocument/2006/relationships/image" Target="../media/image18.png"/><Relationship Id="rId48" Type="http://schemas.openxmlformats.org/officeDocument/2006/relationships/image" Target="../media/image23.png"/><Relationship Id="rId56" Type="http://schemas.openxmlformats.org/officeDocument/2006/relationships/image" Target="../media/image31.png"/><Relationship Id="rId8" Type="http://schemas.openxmlformats.org/officeDocument/2006/relationships/tags" Target="../tags/tag12.xml"/><Relationship Id="rId51" Type="http://schemas.openxmlformats.org/officeDocument/2006/relationships/image" Target="../media/image26.png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46" Type="http://schemas.openxmlformats.org/officeDocument/2006/relationships/image" Target="../media/image21.png"/><Relationship Id="rId59" Type="http://schemas.openxmlformats.org/officeDocument/2006/relationships/image" Target="../media/image34.png"/><Relationship Id="rId20" Type="http://schemas.openxmlformats.org/officeDocument/2006/relationships/tags" Target="../tags/tag24.xml"/><Relationship Id="rId41" Type="http://schemas.openxmlformats.org/officeDocument/2006/relationships/image" Target="../media/image16.png"/><Relationship Id="rId54" Type="http://schemas.openxmlformats.org/officeDocument/2006/relationships/image" Target="../media/image2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image" Target="../media/image11.png"/><Relationship Id="rId49" Type="http://schemas.openxmlformats.org/officeDocument/2006/relationships/image" Target="../media/image24.png"/><Relationship Id="rId57" Type="http://schemas.openxmlformats.org/officeDocument/2006/relationships/image" Target="../media/image32.png"/><Relationship Id="rId10" Type="http://schemas.openxmlformats.org/officeDocument/2006/relationships/tags" Target="../tags/tag14.xml"/><Relationship Id="rId31" Type="http://schemas.openxmlformats.org/officeDocument/2006/relationships/slideLayout" Target="../slideLayouts/slideLayout12.xml"/><Relationship Id="rId44" Type="http://schemas.openxmlformats.org/officeDocument/2006/relationships/image" Target="../media/image19.png"/><Relationship Id="rId52" Type="http://schemas.openxmlformats.org/officeDocument/2006/relationships/image" Target="../media/image27.png"/><Relationship Id="rId60" Type="http://schemas.openxmlformats.org/officeDocument/2006/relationships/image" Target="../media/image35.png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14773F-CEFF-415C-BDEB-60C8B96EBD81}"/>
              </a:ext>
            </a:extLst>
          </p:cNvPr>
          <p:cNvGrpSpPr/>
          <p:nvPr/>
        </p:nvGrpSpPr>
        <p:grpSpPr>
          <a:xfrm>
            <a:off x="1456749" y="2286844"/>
            <a:ext cx="9278502" cy="1657418"/>
            <a:chOff x="1456749" y="2286844"/>
            <a:chExt cx="9278502" cy="16574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5E937A-83AA-4CC1-B1FA-869BA0E9EFE3}"/>
                </a:ext>
              </a:extLst>
            </p:cNvPr>
            <p:cNvSpPr txBox="1"/>
            <p:nvPr/>
          </p:nvSpPr>
          <p:spPr>
            <a:xfrm>
              <a:off x="1456749" y="2286844"/>
              <a:ext cx="92785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Stock Option Pricing Using Bayes Filters 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1FF755-AA8A-4A13-971D-0B48BDD836A3}"/>
                </a:ext>
              </a:extLst>
            </p:cNvPr>
            <p:cNvSpPr txBox="1"/>
            <p:nvPr/>
          </p:nvSpPr>
          <p:spPr>
            <a:xfrm>
              <a:off x="4921640" y="3069386"/>
              <a:ext cx="2348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Author: Ziyang Ding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877FE-DAC6-45C5-9CD2-7AA5031FF19E}"/>
                </a:ext>
              </a:extLst>
            </p:cNvPr>
            <p:cNvSpPr txBox="1"/>
            <p:nvPr/>
          </p:nvSpPr>
          <p:spPr>
            <a:xfrm>
              <a:off x="5252660" y="3544152"/>
              <a:ext cx="16866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April 14, 2020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34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2558A-190B-4A4F-98DF-92C193AC73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3146941"/>
            <a:ext cx="6898640" cy="2457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C5964-AA2F-4A1C-94C0-135635AB659C}"/>
              </a:ext>
            </a:extLst>
          </p:cNvPr>
          <p:cNvSpPr txBox="1"/>
          <p:nvPr/>
        </p:nvSpPr>
        <p:spPr>
          <a:xfrm>
            <a:off x="909320" y="1327309"/>
            <a:ext cx="1032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are financial instruments that are derivatives based on the value of underlying asset such as stocks.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options contract offers the buyer the opportunity (or promise) to buy or sell—depending on the type of contract they hold—the underlying asset.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FBF76-4D6F-4F09-850C-566C4D9D6590}"/>
              </a:ext>
            </a:extLst>
          </p:cNvPr>
          <p:cNvSpPr txBox="1"/>
          <p:nvPr/>
        </p:nvSpPr>
        <p:spPr>
          <a:xfrm>
            <a:off x="909320" y="452378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&amp; BLACK-SCHOLES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DC5964-AA2F-4A1C-94C0-135635AB659C}"/>
              </a:ext>
            </a:extLst>
          </p:cNvPr>
          <p:cNvSpPr txBox="1"/>
          <p:nvPr/>
        </p:nvSpPr>
        <p:spPr>
          <a:xfrm>
            <a:off x="909320" y="1327309"/>
            <a:ext cx="1032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SPX 500 Option Data (04/01/2017 -03/31/2020)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FBF76-4D6F-4F09-850C-566C4D9D6590}"/>
              </a:ext>
            </a:extLst>
          </p:cNvPr>
          <p:cNvSpPr txBox="1"/>
          <p:nvPr/>
        </p:nvSpPr>
        <p:spPr>
          <a:xfrm>
            <a:off x="909320" y="452378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&amp; BLACK-SCHOLES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683316-4418-4028-B788-1F3E55C6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7" y="2033588"/>
            <a:ext cx="10719966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EFBF76-4D6F-4F09-850C-566C4D9D6590}"/>
              </a:ext>
            </a:extLst>
          </p:cNvPr>
          <p:cNvSpPr txBox="1"/>
          <p:nvPr/>
        </p:nvSpPr>
        <p:spPr>
          <a:xfrm>
            <a:off x="909320" y="467618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EKF &amp; GARCH(1, 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95CEC-D516-4046-A0C3-0A81D60320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41" y="2898268"/>
            <a:ext cx="5332057" cy="2166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708D9D-67E8-44EF-A715-32DA7A8E5C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1" y="1403834"/>
            <a:ext cx="2900942" cy="1148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F6970-8B8A-4A97-AD09-E11451F330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3" y="2898268"/>
            <a:ext cx="5751504" cy="3027636"/>
          </a:xfrm>
          <a:prstGeom prst="rect">
            <a:avLst/>
          </a:prstGeom>
          <a:ln w="254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07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464">
            <a:extLst>
              <a:ext uri="{FF2B5EF4-FFF2-40B4-BE49-F238E27FC236}">
                <a16:creationId xmlns:a16="http://schemas.microsoft.com/office/drawing/2014/main" id="{44A5750F-F500-4133-B431-B6CD27104BCB}"/>
              </a:ext>
            </a:extLst>
          </p:cNvPr>
          <p:cNvGrpSpPr/>
          <p:nvPr/>
        </p:nvGrpSpPr>
        <p:grpSpPr>
          <a:xfrm>
            <a:off x="1798320" y="1508760"/>
            <a:ext cx="8595360" cy="4754880"/>
            <a:chOff x="1140093" y="831078"/>
            <a:chExt cx="9501546" cy="508060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CF88C5-B853-42CD-8087-360364B8B968}"/>
                </a:ext>
              </a:extLst>
            </p:cNvPr>
            <p:cNvSpPr/>
            <p:nvPr/>
          </p:nvSpPr>
          <p:spPr>
            <a:xfrm>
              <a:off x="2919531" y="1486781"/>
              <a:ext cx="708862" cy="7088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51D80A-07E9-47E5-9A3A-337AD1A97696}"/>
                </a:ext>
              </a:extLst>
            </p:cNvPr>
            <p:cNvSpPr/>
            <p:nvPr/>
          </p:nvSpPr>
          <p:spPr>
            <a:xfrm>
              <a:off x="1140093" y="3552021"/>
              <a:ext cx="498380" cy="392188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235A04F-49BD-4DA7-BBA0-F8483054362D}"/>
                </a:ext>
              </a:extLst>
            </p:cNvPr>
            <p:cNvSpPr/>
            <p:nvPr/>
          </p:nvSpPr>
          <p:spPr>
            <a:xfrm>
              <a:off x="3024772" y="3552021"/>
              <a:ext cx="498380" cy="392188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F45141-CD00-48E5-A861-E08605636446}"/>
                </a:ext>
              </a:extLst>
            </p:cNvPr>
            <p:cNvSpPr/>
            <p:nvPr/>
          </p:nvSpPr>
          <p:spPr>
            <a:xfrm>
              <a:off x="3024772" y="2539577"/>
              <a:ext cx="498380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30EE84-5068-4547-AE74-2A6CFEF74257}"/>
                </a:ext>
              </a:extLst>
            </p:cNvPr>
            <p:cNvCxnSpPr>
              <a:cxnSpLocks/>
            </p:cNvCxnSpPr>
            <p:nvPr/>
          </p:nvCxnSpPr>
          <p:spPr>
            <a:xfrm>
              <a:off x="1638473" y="3739072"/>
              <a:ext cx="1386299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3C177B9-889B-4866-9C18-EA86B62D17A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80" y="3509485"/>
              <a:ext cx="1200685" cy="137243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B8B25AB-0CAF-4566-87C3-0720E83FE20A}"/>
                </a:ext>
              </a:extLst>
            </p:cNvPr>
            <p:cNvCxnSpPr>
              <a:cxnSpLocks/>
              <a:stCxn id="10" idx="1"/>
              <a:endCxn id="16" idx="0"/>
            </p:cNvCxnSpPr>
            <p:nvPr/>
          </p:nvCxnSpPr>
          <p:spPr>
            <a:xfrm rot="10800000" flipV="1">
              <a:off x="2331624" y="2743117"/>
              <a:ext cx="693149" cy="766368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3483E3E-0CFB-4E18-8FD4-8813B788D8D1}"/>
                </a:ext>
              </a:extLst>
            </p:cNvPr>
            <p:cNvSpPr/>
            <p:nvPr/>
          </p:nvSpPr>
          <p:spPr>
            <a:xfrm>
              <a:off x="1158772" y="831078"/>
              <a:ext cx="461022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D7C5131-C4BA-405D-B3F1-7213E6E81164}"/>
                </a:ext>
              </a:extLst>
            </p:cNvPr>
            <p:cNvSpPr/>
            <p:nvPr/>
          </p:nvSpPr>
          <p:spPr>
            <a:xfrm>
              <a:off x="3043451" y="831078"/>
              <a:ext cx="461022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980E36-7852-4786-9CBA-B57307D961B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810" y="1733581"/>
              <a:ext cx="504306" cy="215262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FD2891-D5A3-49B7-9C6C-03C61C52817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962" y="2198590"/>
              <a:ext cx="0" cy="3409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C4B0C7-BECD-471D-A33B-301CE9F7C079}"/>
                </a:ext>
              </a:extLst>
            </p:cNvPr>
            <p:cNvCxnSpPr>
              <a:cxnSpLocks/>
            </p:cNvCxnSpPr>
            <p:nvPr/>
          </p:nvCxnSpPr>
          <p:spPr>
            <a:xfrm>
              <a:off x="3273962" y="1238158"/>
              <a:ext cx="0" cy="2486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6C8EA6-A7C9-43B7-8811-F0BB8B494293}"/>
                </a:ext>
              </a:extLst>
            </p:cNvPr>
            <p:cNvCxnSpPr>
              <a:cxnSpLocks/>
            </p:cNvCxnSpPr>
            <p:nvPr/>
          </p:nvCxnSpPr>
          <p:spPr>
            <a:xfrm>
              <a:off x="3273962" y="3944209"/>
              <a:ext cx="0" cy="3996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DAADD65-1657-49B8-B098-B6490A11EEA9}"/>
                </a:ext>
              </a:extLst>
            </p:cNvPr>
            <p:cNvCxnSpPr>
              <a:cxnSpLocks/>
            </p:cNvCxnSpPr>
            <p:nvPr/>
          </p:nvCxnSpPr>
          <p:spPr>
            <a:xfrm>
              <a:off x="3273962" y="5193285"/>
              <a:ext cx="0" cy="3262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58743E7-85C9-4BA1-8D1D-96D4F5681796}"/>
                </a:ext>
              </a:extLst>
            </p:cNvPr>
            <p:cNvSpPr/>
            <p:nvPr/>
          </p:nvSpPr>
          <p:spPr>
            <a:xfrm>
              <a:off x="3005352" y="5519497"/>
              <a:ext cx="537220" cy="392188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64AB46F-3564-432A-8A04-34B034BEF418}"/>
                </a:ext>
              </a:extLst>
            </p:cNvPr>
            <p:cNvCxnSpPr>
              <a:cxnSpLocks/>
              <a:stCxn id="34" idx="3"/>
              <a:endCxn id="39" idx="2"/>
            </p:cNvCxnSpPr>
            <p:nvPr/>
          </p:nvCxnSpPr>
          <p:spPr>
            <a:xfrm>
              <a:off x="1619794" y="1034618"/>
              <a:ext cx="1299737" cy="80659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A56A6EF-AF1F-45DA-ACEA-E04F43F0822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118" y="3648819"/>
              <a:ext cx="147688" cy="180506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4B0DAC2F-8D4F-4E03-99BF-43E58AB5122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5" y="3652663"/>
              <a:ext cx="339596" cy="172818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3EE7A24-1199-4CAC-9114-34B11936544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565" y="2684593"/>
              <a:ext cx="160794" cy="117048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B054846-92D2-4968-B05B-889D4155385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118" y="977184"/>
              <a:ext cx="147688" cy="114868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F023A54-5AAC-4D94-903A-E9D8F8A8DB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7" y="983589"/>
              <a:ext cx="295253" cy="102058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1870FA2-44BB-4719-BE3D-3AD221C0AD61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582" y="5652932"/>
              <a:ext cx="196760" cy="125318"/>
            </a:xfrm>
            <a:prstGeom prst="rect">
              <a:avLst/>
            </a:prstGeom>
          </p:spPr>
        </p:pic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D0C1D8-FC71-4545-B246-A75E0DDB6FC8}"/>
                </a:ext>
              </a:extLst>
            </p:cNvPr>
            <p:cNvSpPr/>
            <p:nvPr/>
          </p:nvSpPr>
          <p:spPr>
            <a:xfrm>
              <a:off x="4804210" y="1486781"/>
              <a:ext cx="708862" cy="7088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A65BC6A-6472-4D9A-9F5B-EBD6FBD6E7B3}"/>
                </a:ext>
              </a:extLst>
            </p:cNvPr>
            <p:cNvSpPr/>
            <p:nvPr/>
          </p:nvSpPr>
          <p:spPr>
            <a:xfrm>
              <a:off x="4909451" y="3552021"/>
              <a:ext cx="498380" cy="392188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13989FEC-62FD-4ED6-B388-1805CE8E0D85}"/>
                </a:ext>
              </a:extLst>
            </p:cNvPr>
            <p:cNvSpPr/>
            <p:nvPr/>
          </p:nvSpPr>
          <p:spPr>
            <a:xfrm>
              <a:off x="4909451" y="2539577"/>
              <a:ext cx="498380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DB40C00-3E38-41A8-B32F-8FCBF762106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152" y="3739072"/>
              <a:ext cx="1386299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FDAD30D4-F909-48EE-87DB-3564F5E39CF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960" y="3519451"/>
              <a:ext cx="1222333" cy="137244"/>
            </a:xfrm>
            <a:prstGeom prst="rect">
              <a:avLst/>
            </a:prstGeom>
          </p:spPr>
        </p:pic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CB353561-6CC2-438D-B271-248049A9F202}"/>
                </a:ext>
              </a:extLst>
            </p:cNvPr>
            <p:cNvCxnSpPr>
              <a:cxnSpLocks/>
              <a:stCxn id="152" idx="1"/>
              <a:endCxn id="437" idx="0"/>
            </p:cNvCxnSpPr>
            <p:nvPr/>
          </p:nvCxnSpPr>
          <p:spPr>
            <a:xfrm rot="10800000" flipV="1">
              <a:off x="4227127" y="2743117"/>
              <a:ext cx="682324" cy="776334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7900A62-525B-4734-A3B9-8767E462303C}"/>
                </a:ext>
              </a:extLst>
            </p:cNvPr>
            <p:cNvSpPr/>
            <p:nvPr/>
          </p:nvSpPr>
          <p:spPr>
            <a:xfrm>
              <a:off x="4928130" y="831078"/>
              <a:ext cx="461022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589D8BB3-4160-47FC-8DA8-70A51560B4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015" y="1733580"/>
              <a:ext cx="499254" cy="215264"/>
            </a:xfrm>
            <a:prstGeom prst="rect">
              <a:avLst/>
            </a:prstGeom>
          </p:spPr>
        </p:pic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106A97B-85FE-49EE-8525-88C1D7DF673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641" y="2198590"/>
              <a:ext cx="0" cy="3409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347875B-242B-41DE-8707-57A84794C81E}"/>
                </a:ext>
              </a:extLst>
            </p:cNvPr>
            <p:cNvCxnSpPr>
              <a:cxnSpLocks/>
            </p:cNvCxnSpPr>
            <p:nvPr/>
          </p:nvCxnSpPr>
          <p:spPr>
            <a:xfrm>
              <a:off x="5158641" y="1238158"/>
              <a:ext cx="0" cy="2486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A6241F-2510-44E4-AC16-006704922B3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641" y="3944209"/>
              <a:ext cx="0" cy="3996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7061A9C-EB04-437E-ACFA-4E1D22F69B80}"/>
                </a:ext>
              </a:extLst>
            </p:cNvPr>
            <p:cNvCxnSpPr>
              <a:cxnSpLocks/>
            </p:cNvCxnSpPr>
            <p:nvPr/>
          </p:nvCxnSpPr>
          <p:spPr>
            <a:xfrm>
              <a:off x="5158641" y="5193285"/>
              <a:ext cx="0" cy="3262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B8FD8901-C843-4D82-9B53-B5C3033A4910}"/>
                </a:ext>
              </a:extLst>
            </p:cNvPr>
            <p:cNvSpPr/>
            <p:nvPr/>
          </p:nvSpPr>
          <p:spPr>
            <a:xfrm>
              <a:off x="4890031" y="5519497"/>
              <a:ext cx="537220" cy="392188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3CBBF824-33C2-4860-BEDC-2A939356AEC8}"/>
                </a:ext>
              </a:extLst>
            </p:cNvPr>
            <p:cNvCxnSpPr>
              <a:cxnSpLocks/>
              <a:stCxn id="35" idx="3"/>
              <a:endCxn id="149" idx="2"/>
            </p:cNvCxnSpPr>
            <p:nvPr/>
          </p:nvCxnSpPr>
          <p:spPr>
            <a:xfrm>
              <a:off x="3504473" y="1034618"/>
              <a:ext cx="1299737" cy="80659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AEC8D1B-8638-4774-B97A-4AC28DBA90C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477" y="2676908"/>
              <a:ext cx="352328" cy="132418"/>
            </a:xfrm>
            <a:prstGeom prst="rect">
              <a:avLst/>
            </a:prstGeom>
          </p:spPr>
        </p:pic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B1AE0E47-2A41-4A69-A77C-179FFF13C9EE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042" y="5644734"/>
              <a:ext cx="439198" cy="141714"/>
            </a:xfrm>
            <a:prstGeom prst="rect">
              <a:avLst/>
            </a:prstGeom>
          </p:spPr>
        </p:pic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324A02C7-E6C1-4513-B2D1-403D3656AD54}"/>
                </a:ext>
              </a:extLst>
            </p:cNvPr>
            <p:cNvSpPr/>
            <p:nvPr/>
          </p:nvSpPr>
          <p:spPr>
            <a:xfrm>
              <a:off x="6703365" y="1486781"/>
              <a:ext cx="708862" cy="7088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AF915398-EF1D-4C29-BCC4-F4EB105F7B35}"/>
                </a:ext>
              </a:extLst>
            </p:cNvPr>
            <p:cNvSpPr/>
            <p:nvPr/>
          </p:nvSpPr>
          <p:spPr>
            <a:xfrm>
              <a:off x="6808606" y="3552021"/>
              <a:ext cx="498380" cy="392188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7AED286-8834-4A12-B6D3-1A4F1FBD245F}"/>
                </a:ext>
              </a:extLst>
            </p:cNvPr>
            <p:cNvSpPr/>
            <p:nvPr/>
          </p:nvSpPr>
          <p:spPr>
            <a:xfrm>
              <a:off x="6808606" y="2539577"/>
              <a:ext cx="498380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463FAEB2-FB76-4047-A9ED-AD13DF9EBD04}"/>
                </a:ext>
              </a:extLst>
            </p:cNvPr>
            <p:cNvCxnSpPr>
              <a:cxnSpLocks/>
              <a:endCxn id="265" idx="1"/>
            </p:cNvCxnSpPr>
            <p:nvPr/>
          </p:nvCxnSpPr>
          <p:spPr>
            <a:xfrm>
              <a:off x="5407831" y="3739072"/>
              <a:ext cx="1400775" cy="904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4" name="Picture 443">
              <a:extLst>
                <a:ext uri="{FF2B5EF4-FFF2-40B4-BE49-F238E27FC236}">
                  <a16:creationId xmlns:a16="http://schemas.microsoft.com/office/drawing/2014/main" id="{090F5A0F-98A3-4BF9-AE7E-B9D96E65C63C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116" y="3533936"/>
              <a:ext cx="1203936" cy="122758"/>
            </a:xfrm>
            <a:prstGeom prst="rect">
              <a:avLst/>
            </a:prstGeom>
          </p:spPr>
        </p:pic>
        <p:cxnSp>
          <p:nvCxnSpPr>
            <p:cNvPr id="269" name="Connector: Elbow 268">
              <a:extLst>
                <a:ext uri="{FF2B5EF4-FFF2-40B4-BE49-F238E27FC236}">
                  <a16:creationId xmlns:a16="http://schemas.microsoft.com/office/drawing/2014/main" id="{69FEE82B-14F5-44A8-930F-008A713658C7}"/>
                </a:ext>
              </a:extLst>
            </p:cNvPr>
            <p:cNvCxnSpPr>
              <a:cxnSpLocks/>
              <a:stCxn id="266" idx="1"/>
              <a:endCxn id="444" idx="0"/>
            </p:cNvCxnSpPr>
            <p:nvPr/>
          </p:nvCxnSpPr>
          <p:spPr>
            <a:xfrm rot="10800000" flipV="1">
              <a:off x="6117084" y="2743116"/>
              <a:ext cx="691522" cy="790819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F723B17F-A898-4FF1-81EF-7E54752D0280}"/>
                </a:ext>
              </a:extLst>
            </p:cNvPr>
            <p:cNvSpPr/>
            <p:nvPr/>
          </p:nvSpPr>
          <p:spPr>
            <a:xfrm>
              <a:off x="6827285" y="831078"/>
              <a:ext cx="461022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2" name="Picture 381">
              <a:extLst>
                <a:ext uri="{FF2B5EF4-FFF2-40B4-BE49-F238E27FC236}">
                  <a16:creationId xmlns:a16="http://schemas.microsoft.com/office/drawing/2014/main" id="{EB42EA66-F083-42CE-A790-E698F284B225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416" y="1729538"/>
              <a:ext cx="642760" cy="223348"/>
            </a:xfrm>
            <a:prstGeom prst="rect">
              <a:avLst/>
            </a:prstGeom>
          </p:spPr>
        </p:pic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280C71C-F596-467C-B244-4720FA1BD83F}"/>
                </a:ext>
              </a:extLst>
            </p:cNvPr>
            <p:cNvCxnSpPr>
              <a:cxnSpLocks/>
              <a:stCxn id="264" idx="4"/>
              <a:endCxn id="266" idx="0"/>
            </p:cNvCxnSpPr>
            <p:nvPr/>
          </p:nvCxnSpPr>
          <p:spPr>
            <a:xfrm>
              <a:off x="7057796" y="2195643"/>
              <a:ext cx="0" cy="3439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29ADD62-0BBA-4E39-85D9-A8B862F67F20}"/>
                </a:ext>
              </a:extLst>
            </p:cNvPr>
            <p:cNvCxnSpPr>
              <a:cxnSpLocks/>
              <a:stCxn id="270" idx="2"/>
              <a:endCxn id="264" idx="0"/>
            </p:cNvCxnSpPr>
            <p:nvPr/>
          </p:nvCxnSpPr>
          <p:spPr>
            <a:xfrm>
              <a:off x="7057796" y="1238158"/>
              <a:ext cx="0" cy="2486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2AC5746B-6CC2-4093-B9D5-0CF6305B76F2}"/>
                </a:ext>
              </a:extLst>
            </p:cNvPr>
            <p:cNvCxnSpPr>
              <a:cxnSpLocks/>
              <a:stCxn id="265" idx="2"/>
              <a:endCxn id="280" idx="0"/>
            </p:cNvCxnSpPr>
            <p:nvPr/>
          </p:nvCxnSpPr>
          <p:spPr>
            <a:xfrm>
              <a:off x="7057796" y="3944209"/>
              <a:ext cx="0" cy="3996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8C13D0AF-73A7-47C9-8E86-AD1ABFF71F7F}"/>
                </a:ext>
              </a:extLst>
            </p:cNvPr>
            <p:cNvCxnSpPr>
              <a:cxnSpLocks/>
              <a:stCxn id="280" idx="4"/>
              <a:endCxn id="283" idx="0"/>
            </p:cNvCxnSpPr>
            <p:nvPr/>
          </p:nvCxnSpPr>
          <p:spPr>
            <a:xfrm>
              <a:off x="7057796" y="5177430"/>
              <a:ext cx="0" cy="3420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97539F10-0805-4577-830F-E31A779E3692}"/>
                </a:ext>
              </a:extLst>
            </p:cNvPr>
            <p:cNvSpPr/>
            <p:nvPr/>
          </p:nvSpPr>
          <p:spPr>
            <a:xfrm>
              <a:off x="6789186" y="5519497"/>
              <a:ext cx="537220" cy="392188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5" name="Connector: Elbow 274">
              <a:extLst>
                <a:ext uri="{FF2B5EF4-FFF2-40B4-BE49-F238E27FC236}">
                  <a16:creationId xmlns:a16="http://schemas.microsoft.com/office/drawing/2014/main" id="{C4D0CBB1-35C8-4456-A7BB-78F01F80AD2F}"/>
                </a:ext>
              </a:extLst>
            </p:cNvPr>
            <p:cNvCxnSpPr>
              <a:cxnSpLocks/>
              <a:stCxn id="157" idx="3"/>
              <a:endCxn id="264" idx="2"/>
            </p:cNvCxnSpPr>
            <p:nvPr/>
          </p:nvCxnSpPr>
          <p:spPr>
            <a:xfrm>
              <a:off x="5389152" y="1034618"/>
              <a:ext cx="1314213" cy="80659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AB4B5AF-3CE0-479D-96FA-54D2F2354536}"/>
                </a:ext>
              </a:extLst>
            </p:cNvPr>
            <p:cNvSpPr/>
            <p:nvPr/>
          </p:nvSpPr>
          <p:spPr>
            <a:xfrm>
              <a:off x="8595637" y="1486781"/>
              <a:ext cx="708862" cy="7088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8DB56BEE-212B-419F-BBA6-D0D543F1EF70}"/>
                </a:ext>
              </a:extLst>
            </p:cNvPr>
            <p:cNvSpPr/>
            <p:nvPr/>
          </p:nvSpPr>
          <p:spPr>
            <a:xfrm>
              <a:off x="8700878" y="3552021"/>
              <a:ext cx="498380" cy="392188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3299B915-9C05-4A3B-AA19-F8DD86B07866}"/>
                </a:ext>
              </a:extLst>
            </p:cNvPr>
            <p:cNvSpPr/>
            <p:nvPr/>
          </p:nvSpPr>
          <p:spPr>
            <a:xfrm>
              <a:off x="8700878" y="2539577"/>
              <a:ext cx="498380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AC03390D-F8FB-487C-9300-2A81837CF20B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 flipV="1">
              <a:off x="7306986" y="3739073"/>
              <a:ext cx="1393892" cy="90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CBB6C405-F42B-4DB6-8365-1F2FB4634BF6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87" y="3533935"/>
              <a:ext cx="1204586" cy="122760"/>
            </a:xfrm>
            <a:prstGeom prst="rect">
              <a:avLst/>
            </a:prstGeom>
          </p:spPr>
        </p:pic>
        <p:cxnSp>
          <p:nvCxnSpPr>
            <p:cNvPr id="291" name="Connector: Elbow 290">
              <a:extLst>
                <a:ext uri="{FF2B5EF4-FFF2-40B4-BE49-F238E27FC236}">
                  <a16:creationId xmlns:a16="http://schemas.microsoft.com/office/drawing/2014/main" id="{9237D363-2772-4579-B5A6-E7815A886807}"/>
                </a:ext>
              </a:extLst>
            </p:cNvPr>
            <p:cNvCxnSpPr>
              <a:cxnSpLocks/>
              <a:stCxn id="288" idx="1"/>
              <a:endCxn id="442" idx="0"/>
            </p:cNvCxnSpPr>
            <p:nvPr/>
          </p:nvCxnSpPr>
          <p:spPr>
            <a:xfrm rot="10800000" flipV="1">
              <a:off x="8009680" y="2743117"/>
              <a:ext cx="691198" cy="790818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B3C76B02-E106-4253-985C-D13E90AB63AB}"/>
                </a:ext>
              </a:extLst>
            </p:cNvPr>
            <p:cNvSpPr/>
            <p:nvPr/>
          </p:nvSpPr>
          <p:spPr>
            <a:xfrm>
              <a:off x="8719557" y="831078"/>
              <a:ext cx="461022" cy="40708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8206EC91-C60D-4EB1-86C1-9A3BE02B126C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88" y="1729538"/>
              <a:ext cx="642760" cy="223348"/>
            </a:xfrm>
            <a:prstGeom prst="rect">
              <a:avLst/>
            </a:prstGeom>
          </p:spPr>
        </p:pic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063A7DC3-E2F7-47F0-B1A4-38C3A58DE072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68" y="2198590"/>
              <a:ext cx="0" cy="3409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436180A-E0A7-4918-A1D8-72F30F62BFC5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68" y="1238158"/>
              <a:ext cx="0" cy="2486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A8137CD5-2A29-418D-93C7-00E11DCB2C71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68" y="3944209"/>
              <a:ext cx="0" cy="3996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BA83353-4675-4A6A-A0E6-BB79076261DF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68" y="5193285"/>
              <a:ext cx="0" cy="3262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4685E7BC-7F61-4C6F-A914-F058B90F9F89}"/>
                </a:ext>
              </a:extLst>
            </p:cNvPr>
            <p:cNvSpPr/>
            <p:nvPr/>
          </p:nvSpPr>
          <p:spPr>
            <a:xfrm>
              <a:off x="8681458" y="5519497"/>
              <a:ext cx="537220" cy="392188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7" name="Connector: Elbow 296">
              <a:extLst>
                <a:ext uri="{FF2B5EF4-FFF2-40B4-BE49-F238E27FC236}">
                  <a16:creationId xmlns:a16="http://schemas.microsoft.com/office/drawing/2014/main" id="{C24162B2-F2CF-4B0C-8748-48A5F63D0896}"/>
                </a:ext>
              </a:extLst>
            </p:cNvPr>
            <p:cNvCxnSpPr>
              <a:cxnSpLocks/>
              <a:stCxn id="270" idx="3"/>
              <a:endCxn id="286" idx="2"/>
            </p:cNvCxnSpPr>
            <p:nvPr/>
          </p:nvCxnSpPr>
          <p:spPr>
            <a:xfrm>
              <a:off x="7288307" y="1034618"/>
              <a:ext cx="1307330" cy="80659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ABFF689C-981C-4E67-9310-2B7C72A892F2}"/>
                </a:ext>
              </a:extLst>
            </p:cNvPr>
            <p:cNvCxnSpPr>
              <a:cxnSpLocks/>
              <a:stCxn id="287" idx="3"/>
            </p:cNvCxnSpPr>
            <p:nvPr/>
          </p:nvCxnSpPr>
          <p:spPr>
            <a:xfrm>
              <a:off x="9199258" y="3748115"/>
              <a:ext cx="14423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or: Elbow 318">
              <a:extLst>
                <a:ext uri="{FF2B5EF4-FFF2-40B4-BE49-F238E27FC236}">
                  <a16:creationId xmlns:a16="http://schemas.microsoft.com/office/drawing/2014/main" id="{596B037B-50A6-4489-9E24-3F92194EEDE0}"/>
                </a:ext>
              </a:extLst>
            </p:cNvPr>
            <p:cNvCxnSpPr>
              <a:cxnSpLocks/>
              <a:stCxn id="292" idx="3"/>
            </p:cNvCxnSpPr>
            <p:nvPr/>
          </p:nvCxnSpPr>
          <p:spPr>
            <a:xfrm>
              <a:off x="9180579" y="1034618"/>
              <a:ext cx="1339232" cy="80659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158F91FB-58E0-4384-B2E0-153D81916971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052" y="3644808"/>
              <a:ext cx="337179" cy="188529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B8997080-D1E1-42B9-AEFB-203907E84B3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790" y="3644808"/>
              <a:ext cx="342013" cy="188529"/>
            </a:xfrm>
            <a:prstGeom prst="rect">
              <a:avLst/>
            </a:prstGeom>
          </p:spPr>
        </p:pic>
        <p:pic>
          <p:nvPicPr>
            <p:cNvPr id="366" name="Picture 365">
              <a:extLst>
                <a:ext uri="{FF2B5EF4-FFF2-40B4-BE49-F238E27FC236}">
                  <a16:creationId xmlns:a16="http://schemas.microsoft.com/office/drawing/2014/main" id="{12198164-A51F-48AD-A4DA-52EE22ACE3EB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457" y="3644808"/>
              <a:ext cx="343222" cy="188529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64DF5F50-4DCC-499B-B18E-883F01659BEF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002" y="980187"/>
              <a:ext cx="293278" cy="108862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6370CE95-3C43-4611-8C7A-F61C18635711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182" y="980187"/>
              <a:ext cx="297228" cy="108862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6B051D19-55F8-4414-A48D-0F542DED4412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961" y="980187"/>
              <a:ext cx="298215" cy="108862"/>
            </a:xfrm>
            <a:prstGeom prst="rect">
              <a:avLst/>
            </a:prstGeom>
          </p:spPr>
        </p:pic>
        <p:pic>
          <p:nvPicPr>
            <p:cNvPr id="376" name="Picture 375">
              <a:extLst>
                <a:ext uri="{FF2B5EF4-FFF2-40B4-BE49-F238E27FC236}">
                  <a16:creationId xmlns:a16="http://schemas.microsoft.com/office/drawing/2014/main" id="{8D4CA12F-B0D8-4D14-AA8E-179D8DABDE22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268" y="2676908"/>
              <a:ext cx="357057" cy="132418"/>
            </a:xfrm>
            <a:prstGeom prst="rect">
              <a:avLst/>
            </a:prstGeom>
          </p:spPr>
        </p:pic>
        <p:pic>
          <p:nvPicPr>
            <p:cNvPr id="378" name="Picture 377">
              <a:extLst>
                <a:ext uri="{FF2B5EF4-FFF2-40B4-BE49-F238E27FC236}">
                  <a16:creationId xmlns:a16="http://schemas.microsoft.com/office/drawing/2014/main" id="{C93F7E12-8544-43D0-849B-F41C7AFA1AD1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0948" y="2676908"/>
              <a:ext cx="358240" cy="132418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FE2336-297E-4B24-BB44-AE37E08B831B}"/>
                </a:ext>
              </a:extLst>
            </p:cNvPr>
            <p:cNvSpPr/>
            <p:nvPr/>
          </p:nvSpPr>
          <p:spPr>
            <a:xfrm>
              <a:off x="2857184" y="4343874"/>
              <a:ext cx="833556" cy="833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8BD0FF45-0B3D-4042-A202-4EE63125A601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352" y="4697376"/>
              <a:ext cx="537220" cy="126552"/>
            </a:xfrm>
            <a:prstGeom prst="rect">
              <a:avLst/>
            </a:prstGeom>
          </p:spPr>
        </p:pic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97490EA-C0E1-4300-B1F8-185241398B51}"/>
                </a:ext>
              </a:extLst>
            </p:cNvPr>
            <p:cNvSpPr/>
            <p:nvPr/>
          </p:nvSpPr>
          <p:spPr>
            <a:xfrm>
              <a:off x="4741863" y="4343874"/>
              <a:ext cx="833556" cy="833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FFA3B39A-4E3D-40E8-BAD2-B380A621FE44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869" y="4691510"/>
              <a:ext cx="711544" cy="138285"/>
            </a:xfrm>
            <a:prstGeom prst="rect">
              <a:avLst/>
            </a:prstGeom>
          </p:spPr>
        </p:pic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6E17D1B-1CFC-480B-B0A2-3EBFD49AF3D8}"/>
                </a:ext>
              </a:extLst>
            </p:cNvPr>
            <p:cNvSpPr/>
            <p:nvPr/>
          </p:nvSpPr>
          <p:spPr>
            <a:xfrm>
              <a:off x="6641018" y="4343874"/>
              <a:ext cx="833556" cy="833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687E473-8504-4E9B-BA7F-EC86F068672E}"/>
                </a:ext>
              </a:extLst>
            </p:cNvPr>
            <p:cNvSpPr/>
            <p:nvPr/>
          </p:nvSpPr>
          <p:spPr>
            <a:xfrm>
              <a:off x="8533290" y="4343874"/>
              <a:ext cx="833556" cy="8335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A535AB54-FF04-41F1-8A74-DC2FC42A8826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024" y="4691510"/>
              <a:ext cx="711544" cy="138285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9B69A48F-4F39-455F-A09B-7A6B7C529F3F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4296" y="4691510"/>
              <a:ext cx="711544" cy="138285"/>
            </a:xfrm>
            <a:prstGeom prst="rect">
              <a:avLst/>
            </a:prstGeom>
          </p:spPr>
        </p:pic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0E7249AC-3E46-4C92-9834-7B97E2B0EFA9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97" y="5644734"/>
              <a:ext cx="439198" cy="141714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AF2393BA-4B61-426F-BD87-37E261E12C7A}"/>
                </a:ext>
              </a:extLst>
            </p:cNvPr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469" y="5644734"/>
              <a:ext cx="439198" cy="141714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6038FF8-261E-4456-8B14-AEBB4A5EE489}"/>
              </a:ext>
            </a:extLst>
          </p:cNvPr>
          <p:cNvSpPr txBox="1"/>
          <p:nvPr/>
        </p:nvSpPr>
        <p:spPr>
          <a:xfrm>
            <a:off x="909320" y="436842"/>
            <a:ext cx="515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ILLUSTATION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EFBF76-4D6F-4F09-850C-566C4D9D6590}"/>
              </a:ext>
            </a:extLst>
          </p:cNvPr>
          <p:cNvSpPr txBox="1"/>
          <p:nvPr/>
        </p:nvSpPr>
        <p:spPr>
          <a:xfrm>
            <a:off x="909320" y="467618"/>
            <a:ext cx="5959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INFERENCE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0E67A-04F4-4171-A96F-F05C4BB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99" y="1617333"/>
            <a:ext cx="921718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0454F8-9B19-4F07-B1A1-A4924969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733550"/>
            <a:ext cx="110871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7748E-8495-4F23-9AEB-873FC88519DE}"/>
              </a:ext>
            </a:extLst>
          </p:cNvPr>
          <p:cNvSpPr txBox="1"/>
          <p:nvPr/>
        </p:nvSpPr>
        <p:spPr>
          <a:xfrm>
            <a:off x="909320" y="858143"/>
            <a:ext cx="5959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INFERENCE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45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8.309"/>
  <p:tag name="ORIGINALWIDTH" val="4289.464"/>
  <p:tag name="LATEXADDIN" val="\documentclass{article}&#10;\usepackage{amsmath}&#10;\pagestyle{empty}&#10;\begin{document}&#10;&#10;&#10;&#10;\begin{align*}&#10;y_{ti}=p_t \Phi\left(d_{+}\right)-K_{ti} e^{-r_t T_{ti}} \Phi\left(d_{-}\right)&#10;\end{align*}&#10;where&#10;\begin{align*}&#10;\begin{aligned}&#10;d_{+} &amp;=\frac{\ln \left(\frac{p_t}{K_{ti}}\right)+\left(r_{t}+\frac{\theta_{t}}{2}\right) T_{ti}}{\sqrt{\theta_t T_{ti}}} \\&#10;d_{-} &amp;=d_{+}-\sqrt{\theta_t T_{ti}}&#10;\end{aligned}&#10;\end{align*}&#10;&#10;\noindent Where $p_t$ is asset price; $r_t$ is risk-free interest rate; $T_{ti}$ is exercise time; $K_{ti}$ is strike price; $\theta_t$ is volatility; $\Phi$ is CDF of normal. &#10;&#10;\end{document}"/>
  <p:tag name="IGUANATEXSIZE" val="20"/>
  <p:tag name="IGUANATEXCURSOR" val="59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1.2373"/>
  <p:tag name="LATEXADDIN" val="\documentclass{article}&#10;\usepackage{amsmath}&#10;\pagestyle{empty}&#10;\begin{document}&#10;&#10;&#10;$p_t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24.222"/>
  <p:tag name="LATEXADDIN" val="\documentclass{article}&#10;\usepackage{amsmath}&#10;\pagestyle{empty}&#10;\begin{document}&#10;&#10;&#10;$p_{t-1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25.9843"/>
  <p:tag name="LATEXADDIN" val="\documentclass{article}&#10;\usepackage{amsmath}&#10;\pagestyle{empty}&#10;\begin{document}&#10;&#10;&#10;$y_{ti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282.34"/>
  <p:tag name="LATEXADDIN" val="\documentclass{article}&#10;\usepackage{amsmath}&#10;\pagestyle{empty}&#10;\begin{document}&#10;&#10;&#10;$\omega + \alpha u_{t+1}^2 + \beta \theta_{t} + w_{t+1}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70.4537"/>
  <p:tag name="LATEXADDIN" val="\documentclass{article}&#10;\usepackage{amsmath}&#10;\pagestyle{empty}&#10;\begin{document}&#10;&#10;&#10;$\frac{p_{t+1} - p_{t}}{p_{t}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3.472"/>
  <p:tag name="LATEXADDIN" val="\documentclass{article}&#10;\usepackage{amsmath}&#10;\pagestyle{empty}&#10;\begin{document}&#10;&#10;&#10;$u_{t+1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begin{document}&#10;&#10;&#10;$y_{t+1,i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12.073"/>
  <p:tag name="LATEXADDIN" val="\documentclass{article}&#10;\usepackage{amsmath}&#10;\pagestyle{empty}&#10;\begin{document}&#10;&#10;&#10;$\omega + \alpha u_{t+2}^2 + \beta \theta_{t+1} + w_{t+2}$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476.9404"/>
  <p:tag name="LATEXADDIN" val="\documentclass{article}&#10;\usepackage{amsmath}&#10;\pagestyle{empty}&#10;\begin{document}&#10;&#10;&#10;$\frac{p_{t+2} - p_{t+1}}{p_{t+1}}$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12.823"/>
  <p:tag name="LATEXADDIN" val="\documentclass{article}&#10;\usepackage{amsmath}&#10;\pagestyle{empty}&#10;\begin{document}&#10;&#10;&#10;$\omega + \alpha u_{t+3}^2 + \beta \theta_{t+2} + w_{t+3}$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3.532"/>
  <p:tag name="ORIGINALWIDTH" val="4291.713"/>
  <p:tag name="LATEXADDIN" val="\documentclass{article}&#10;\usepackage{amsmath}&#10;\pagestyle{empty}&#10;\begin{document}&#10;&#10;&#10;\begin{align*}&#10;    \theta_t &amp;= g_t(\theta_{t-1}, u_{t}, w_t)\\&#10;    y_{it} &amp;= f_{ti}(\theta_t, p_t, K_{ti}, T_{ti}) + \nu_t\\&#10;    \nu_t &amp;\sim N(0, v)&#10;\end{align*}&#10;\noindent Where &#10;\begin{align*}&#10;    g(\theta_{t-1}, u_{t}, w_t) &amp;= \omega +\alpha u_t^2 +\beta \theta_{t-1} + w_t&#10;\end{align*}&#10;\noindent is the GARCH(1,1) process. In other word, the GARCH(1,1) is representing the dynamics inside the EKF. And &#10;\begin{align*}&#10;    f_{ti}(\theta_t, p_t, K_{ti}, T_{ti}) &amp;= BS(\theta_t, p_t, K_{ti}, T_{ti})&#10;\end{align*}&#10;&#10;\end{document}"/>
  <p:tag name="IGUANATEXSIZE" val="20"/>
  <p:tag name="IGUANATEXCURSOR" val="59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476.9404"/>
  <p:tag name="LATEXADDIN" val="\documentclass{article}&#10;\usepackage{amsmath}&#10;\pagestyle{empty}&#10;\begin{document}&#10;&#10;&#10;$\frac{p_{t+3} - p_{t+2}}{p_{t+2}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09.2239"/>
  <p:tag name="LATEXADDIN" val="\documentclass{article}&#10;\usepackage{amsmath}&#10;\pagestyle{empty}&#10;\begin{document}&#10;&#10;&#10;$\theta_{t+1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12.2235"/>
  <p:tag name="LATEXADDIN" val="\documentclass{article}&#10;\usepackage{amsmath}&#10;\pagestyle{empty}&#10;\begin{document}&#10;&#10;&#10;$\theta_{t+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12.9734"/>
  <p:tag name="LATEXADDIN" val="\documentclass{article}&#10;\usepackage{amsmath}&#10;\pagestyle{empty}&#10;\begin{document}&#10;&#10;&#10;$\theta_{t+3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2.7221"/>
  <p:tag name="LATEXADDIN" val="\documentclass{article}&#10;\usepackage{amsmath}&#10;\pagestyle{empty}&#10;\begin{document}&#10;&#10;&#10;$p_{t+1}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5.7218"/>
  <p:tag name="LATEXADDIN" val="\documentclass{article}&#10;\usepackage{amsmath}&#10;\pagestyle{empty}&#10;\begin{document}&#10;&#10;&#10;$p_{t+2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6.4716"/>
  <p:tag name="LATEXADDIN" val="\documentclass{article}&#10;\usepackage{amsmath}&#10;\pagestyle{empty}&#10;\begin{document}&#10;&#10;&#10;$p_{t+3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6.4716"/>
  <p:tag name="LATEXADDIN" val="\documentclass{article}&#10;\usepackage{amsmath}&#10;\pagestyle{empty}&#10;\begin{document}&#10;&#10;&#10;$u_{t+2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7.2216"/>
  <p:tag name="LATEXADDIN" val="\documentclass{article}&#10;\usepackage{amsmath}&#10;\pagestyle{empty}&#10;\begin{document}&#10;&#10;&#10;$u_{t+3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0.6899"/>
  <p:tag name="LATEXADDIN" val="\documentclass{article}&#10;\usepackage{amsmath}&#10;\pagestyle{empty}&#10;\begin{document}&#10;&#10;&#10;$f_{ti} = BS$&#10;&#10;\end{document}"/>
  <p:tag name="IGUANATEXSIZE" val="11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5.1406"/>
  <p:tag name="ORIGINALWIDTH" val="2209.974"/>
  <p:tag name="LATEXADDIN" val="\documentclass{article}&#10;\usepackage{amsmath}&#10;\pagestyle{empty}&#10;\begin{document}&#10;&#10;&#10;\begin{itemize}&#10;    \item $p_{t}$ Stock price on day $t$.&#10;    \item $u_{t}$ Stock return on day $t$. $u_{t} = \frac{p_{t}-p_{t-1}}{p_{t-1}}$ &#10;    \item $\theta_{t}$ Stock volatility on day $t$&#10;    \item $y_{it}$ the ith option price on day $t$&#10;\end{itemize}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6.6704"/>
  <p:tag name="LATEXADDIN" val="\documentclass{article}&#10;\usepackage{amsmath}&#10;\pagestyle{empty}&#10;\begin{document}&#10;&#10;&#10;$f_{t+1,i} = BS$&#10;&#10;\end{document}"/>
  <p:tag name="IGUANATEXSIZE" val="11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6.6704"/>
  <p:tag name="LATEXADDIN" val="\documentclass{article}&#10;\usepackage{amsmath}&#10;\pagestyle{empty}&#10;\begin{document}&#10;&#10;&#10;$f_{t+2,i} = BS$&#10;&#10;\end{document}"/>
  <p:tag name="IGUANATEXSIZE" val="11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6.6704"/>
  <p:tag name="LATEXADDIN" val="\documentclass{article}&#10;\usepackage{amsmath}&#10;\pagestyle{empty}&#10;\begin{document}&#10;&#10;&#10;$f_{t+3,i} = BS$&#10;&#10;\end{document}"/>
  <p:tag name="IGUANATEXSIZE" val="11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begin{document}&#10;&#10;&#10;$y_{t+2,i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begin{document}&#10;&#10;&#10;$y_{t+3,i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7.218"/>
  <p:tag name="ORIGINALWIDTH" val="4287.964"/>
  <p:tag name="LATEXADDIN" val="\documentclass{article}&#10;\usepackage{amsmath}&#10;\pagestyle{empty}&#10;\begin{document}&#10;&#10;&#10;\begin{align*}&#10;    \theta_{t} &amp;= \gamma V_L +\alpha u_t^2 +\beta \theta_{t-1} + w_t\\&#10;    w_t  &amp;\sim \mathcal{N} (0, W)\\&#10;    \gamma, \alpha, \beta &amp;&gt; 0\\&#10;    \gamma+ \alpha + \beta &amp;= 1&#10;\end{align*}&#10;&#10;Where $V_L$ is the long-run average variance rate $V_L$. To better help our computation, we may relax our boundary constraint condition by treating $\gamma V_L$ as $\omega$, therefore the model becomes:&#10;&#10;\begin{align}&#10;    \theta_{t} &amp;= \omega +\alpha u_t^2 +\beta \theta_{t-1} + w_t\\&#10;    w_t  &amp;\sim \mathcal{N} (0, W)\\&#10;    \omega, \alpha, \beta &amp;&gt; 0\\&#10;    \alpha + \beta &amp;&lt; 1&#10;\end{align}&#10;\end{document}"/>
  <p:tag name="IGUANATEXSIZE" val="20"/>
  <p:tag name="IGUANATEXCURSOR" val="672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74.353"/>
  <p:tag name="LATEXADDIN" val="\documentclass{article}&#10;\usepackage{amsmath}&#10;\pagestyle{empty}&#10;\begin{document}&#10;&#10;&#10;$\omega + \alpha u_{t}^2 + \beta \theta_{t-1} + w_t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74.2032"/>
  <p:tag name="LATEXADDIN" val="\documentclass{article}&#10;\usepackage{amsmath}&#10;\pagestyle{empty}&#10;\begin{document}&#10;&#10;&#10;$\frac{p_{t} - p_{t-1}}{p_{t-1}}$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7.73905"/>
  <p:tag name="LATEXADDIN" val="\documentclass{article}&#10;\usepackage{amsmath}&#10;\pagestyle{empty}&#10;\begin{document}&#10;&#10;&#10;$\theta_t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10.7236"/>
  <p:tag name="LATEXADDIN" val="\documentclass{article}&#10;\usepackage{amsmath}&#10;\pagestyle{empty}&#10;\begin{document}&#10;&#10;&#10;$\theta_{t-1}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&#10;$u_t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Times New Roman</vt:lpstr>
      <vt:lpstr>Gallery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Ding</dc:creator>
  <cp:lastModifiedBy>Bob Ding</cp:lastModifiedBy>
  <cp:revision>20</cp:revision>
  <dcterms:created xsi:type="dcterms:W3CDTF">2020-04-11T19:31:51Z</dcterms:created>
  <dcterms:modified xsi:type="dcterms:W3CDTF">2020-04-14T15:14:48Z</dcterms:modified>
</cp:coreProperties>
</file>