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9EDD46C9-FF7D-406F-939C-9B734118ED6F}">
          <p14:sldIdLst>
            <p14:sldId id="25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纪 丁" initials="纪" lastIdx="1" clrIdx="0">
    <p:extLst>
      <p:ext uri="{19B8F6BF-5375-455C-9EA6-DF929625EA0E}">
        <p15:presenceInfo xmlns:p15="http://schemas.microsoft.com/office/powerpoint/2012/main" userId="e9072b150162b0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60" autoAdjust="0"/>
    <p:restoredTop sz="94660"/>
  </p:normalViewPr>
  <p:slideViewPr>
    <p:cSldViewPr snapToGrid="0">
      <p:cViewPr>
        <p:scale>
          <a:sx n="50" d="100"/>
          <a:sy n="50" d="100"/>
        </p:scale>
        <p:origin x="-2038" y="-39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 name="Google Shape;2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hiteTrifold" type="blank">
  <p:cSld name="BLANK">
    <p:spTree>
      <p:nvGrpSpPr>
        <p:cNvPr id="1" name="Shape 6"/>
        <p:cNvGrpSpPr/>
        <p:nvPr/>
      </p:nvGrpSpPr>
      <p:grpSpPr>
        <a:xfrm>
          <a:off x="0" y="0"/>
          <a:ext cx="0" cy="0"/>
          <a:chOff x="0" y="0"/>
          <a:chExt cx="0" cy="0"/>
        </a:xfrm>
      </p:grpSpPr>
      <p:sp>
        <p:nvSpPr>
          <p:cNvPr id="7" name="Google Shape;7;p2"/>
          <p:cNvSpPr txBox="1">
            <a:spLocks noGrp="1"/>
          </p:cNvSpPr>
          <p:nvPr>
            <p:ph type="dt" idx="10"/>
          </p:nvPr>
        </p:nvSpPr>
        <p:spPr>
          <a:xfrm>
            <a:off x="3017520"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ftr" idx="11"/>
          </p:nvPr>
        </p:nvSpPr>
        <p:spPr>
          <a:xfrm>
            <a:off x="14538959" y="30510488"/>
            <a:ext cx="1481328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sldNum" idx="12"/>
          </p:nvPr>
        </p:nvSpPr>
        <p:spPr>
          <a:xfrm>
            <a:off x="30998159"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b="0" i="0" u="none" strike="noStrike" cap="none">
                <a:solidFill>
                  <a:schemeClr val="dk1"/>
                </a:solidFill>
                <a:latin typeface="Calibri"/>
                <a:ea typeface="Calibri"/>
                <a:cs typeface="Calibri"/>
                <a:sym typeface="Calibri"/>
              </a:defRPr>
            </a:lvl1pPr>
            <a:lvl2pPr marL="0" marR="0" lvl="1" indent="0" algn="l" rtl="0">
              <a:spcBef>
                <a:spcPts val="0"/>
              </a:spcBef>
              <a:buNone/>
              <a:defRPr sz="8294" b="0" i="0" u="none" strike="noStrike" cap="none">
                <a:solidFill>
                  <a:schemeClr val="dk1"/>
                </a:solidFill>
                <a:latin typeface="Calibri"/>
                <a:ea typeface="Calibri"/>
                <a:cs typeface="Calibri"/>
                <a:sym typeface="Calibri"/>
              </a:defRPr>
            </a:lvl2pPr>
            <a:lvl3pPr marL="0" marR="0" lvl="2" indent="0" algn="l" rtl="0">
              <a:spcBef>
                <a:spcPts val="0"/>
              </a:spcBef>
              <a:buNone/>
              <a:defRPr sz="8294" b="0" i="0" u="none" strike="noStrike" cap="none">
                <a:solidFill>
                  <a:schemeClr val="dk1"/>
                </a:solidFill>
                <a:latin typeface="Calibri"/>
                <a:ea typeface="Calibri"/>
                <a:cs typeface="Calibri"/>
                <a:sym typeface="Calibri"/>
              </a:defRPr>
            </a:lvl3pPr>
            <a:lvl4pPr marL="0" marR="0" lvl="3" indent="0" algn="l" rtl="0">
              <a:spcBef>
                <a:spcPts val="0"/>
              </a:spcBef>
              <a:buNone/>
              <a:defRPr sz="8294" b="0" i="0" u="none" strike="noStrike" cap="none">
                <a:solidFill>
                  <a:schemeClr val="dk1"/>
                </a:solidFill>
                <a:latin typeface="Calibri"/>
                <a:ea typeface="Calibri"/>
                <a:cs typeface="Calibri"/>
                <a:sym typeface="Calibri"/>
              </a:defRPr>
            </a:lvl4pPr>
            <a:lvl5pPr marL="0" marR="0" lvl="4" indent="0" algn="l" rtl="0">
              <a:spcBef>
                <a:spcPts val="0"/>
              </a:spcBef>
              <a:buNone/>
              <a:defRPr sz="8294" b="0" i="0" u="none" strike="noStrike" cap="none">
                <a:solidFill>
                  <a:schemeClr val="dk1"/>
                </a:solidFill>
                <a:latin typeface="Calibri"/>
                <a:ea typeface="Calibri"/>
                <a:cs typeface="Calibri"/>
                <a:sym typeface="Calibri"/>
              </a:defRPr>
            </a:lvl5pPr>
            <a:lvl6pPr marL="0" marR="0" lvl="5" indent="0" algn="l" rtl="0">
              <a:spcBef>
                <a:spcPts val="0"/>
              </a:spcBef>
              <a:buNone/>
              <a:defRPr sz="8294" b="0" i="0" u="none" strike="noStrike" cap="none">
                <a:solidFill>
                  <a:schemeClr val="dk1"/>
                </a:solidFill>
                <a:latin typeface="Calibri"/>
                <a:ea typeface="Calibri"/>
                <a:cs typeface="Calibri"/>
                <a:sym typeface="Calibri"/>
              </a:defRPr>
            </a:lvl6pPr>
            <a:lvl7pPr marL="0" marR="0" lvl="6" indent="0" algn="l" rtl="0">
              <a:spcBef>
                <a:spcPts val="0"/>
              </a:spcBef>
              <a:buNone/>
              <a:defRPr sz="8294" b="0" i="0" u="none" strike="noStrike" cap="none">
                <a:solidFill>
                  <a:schemeClr val="dk1"/>
                </a:solidFill>
                <a:latin typeface="Calibri"/>
                <a:ea typeface="Calibri"/>
                <a:cs typeface="Calibri"/>
                <a:sym typeface="Calibri"/>
              </a:defRPr>
            </a:lvl7pPr>
            <a:lvl8pPr marL="0" marR="0" lvl="7" indent="0" algn="l" rtl="0">
              <a:spcBef>
                <a:spcPts val="0"/>
              </a:spcBef>
              <a:buNone/>
              <a:defRPr sz="8294" b="0" i="0" u="none" strike="noStrike" cap="none">
                <a:solidFill>
                  <a:schemeClr val="dk1"/>
                </a:solidFill>
                <a:latin typeface="Calibri"/>
                <a:ea typeface="Calibri"/>
                <a:cs typeface="Calibri"/>
                <a:sym typeface="Calibri"/>
              </a:defRPr>
            </a:lvl8pPr>
            <a:lvl9pPr marL="0" marR="0" lvl="8" indent="0" algn="l" rtl="0">
              <a:spcBef>
                <a:spcPts val="0"/>
              </a:spcBef>
              <a:buNone/>
              <a:defRPr sz="8294"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0" name="Google Shape;10;p2"/>
          <p:cNvSpPr/>
          <p:nvPr/>
        </p:nvSpPr>
        <p:spPr>
          <a:xfrm>
            <a:off x="0"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1" name="Google Shape;11;p2"/>
          <p:cNvSpPr/>
          <p:nvPr/>
        </p:nvSpPr>
        <p:spPr>
          <a:xfrm>
            <a:off x="32247841"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2" name="Google Shape;12;p2"/>
          <p:cNvSpPr/>
          <p:nvPr/>
        </p:nvSpPr>
        <p:spPr>
          <a:xfrm>
            <a:off x="11643360" y="0"/>
            <a:ext cx="20604479"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ckTrifold">
  <p:cSld name="BlackTrifold">
    <p:spTree>
      <p:nvGrpSpPr>
        <p:cNvPr id="1" name="Shape 13"/>
        <p:cNvGrpSpPr/>
        <p:nvPr/>
      </p:nvGrpSpPr>
      <p:grpSpPr>
        <a:xfrm>
          <a:off x="0" y="0"/>
          <a:ext cx="0" cy="0"/>
          <a:chOff x="0" y="0"/>
          <a:chExt cx="0" cy="0"/>
        </a:xfrm>
      </p:grpSpPr>
      <p:sp>
        <p:nvSpPr>
          <p:cNvPr id="14" name="Google Shape;14;p3"/>
          <p:cNvSpPr txBox="1">
            <a:spLocks noGrp="1"/>
          </p:cNvSpPr>
          <p:nvPr>
            <p:ph type="dt" idx="10"/>
          </p:nvPr>
        </p:nvSpPr>
        <p:spPr>
          <a:xfrm>
            <a:off x="3017520"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5" name="Google Shape;15;p3"/>
          <p:cNvSpPr txBox="1">
            <a:spLocks noGrp="1"/>
          </p:cNvSpPr>
          <p:nvPr>
            <p:ph type="ftr" idx="11"/>
          </p:nvPr>
        </p:nvSpPr>
        <p:spPr>
          <a:xfrm>
            <a:off x="14538959" y="30510488"/>
            <a:ext cx="1481328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6" name="Google Shape;16;p3"/>
          <p:cNvSpPr txBox="1">
            <a:spLocks noGrp="1"/>
          </p:cNvSpPr>
          <p:nvPr>
            <p:ph type="sldNum" idx="12"/>
          </p:nvPr>
        </p:nvSpPr>
        <p:spPr>
          <a:xfrm>
            <a:off x="30998159"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a:solidFill>
                  <a:schemeClr val="dk1"/>
                </a:solidFill>
                <a:latin typeface="Calibri"/>
                <a:ea typeface="Calibri"/>
                <a:cs typeface="Calibri"/>
                <a:sym typeface="Calibri"/>
              </a:defRPr>
            </a:lvl1pPr>
            <a:lvl2pPr marL="0" marR="0" lvl="1" indent="0" algn="l" rtl="0">
              <a:spcBef>
                <a:spcPts val="0"/>
              </a:spcBef>
              <a:buNone/>
              <a:defRPr sz="8294">
                <a:solidFill>
                  <a:schemeClr val="dk1"/>
                </a:solidFill>
                <a:latin typeface="Calibri"/>
                <a:ea typeface="Calibri"/>
                <a:cs typeface="Calibri"/>
                <a:sym typeface="Calibri"/>
              </a:defRPr>
            </a:lvl2pPr>
            <a:lvl3pPr marL="0" marR="0" lvl="2" indent="0" algn="l" rtl="0">
              <a:spcBef>
                <a:spcPts val="0"/>
              </a:spcBef>
              <a:buNone/>
              <a:defRPr sz="8294">
                <a:solidFill>
                  <a:schemeClr val="dk1"/>
                </a:solidFill>
                <a:latin typeface="Calibri"/>
                <a:ea typeface="Calibri"/>
                <a:cs typeface="Calibri"/>
                <a:sym typeface="Calibri"/>
              </a:defRPr>
            </a:lvl3pPr>
            <a:lvl4pPr marL="0" marR="0" lvl="3" indent="0" algn="l" rtl="0">
              <a:spcBef>
                <a:spcPts val="0"/>
              </a:spcBef>
              <a:buNone/>
              <a:defRPr sz="8294">
                <a:solidFill>
                  <a:schemeClr val="dk1"/>
                </a:solidFill>
                <a:latin typeface="Calibri"/>
                <a:ea typeface="Calibri"/>
                <a:cs typeface="Calibri"/>
                <a:sym typeface="Calibri"/>
              </a:defRPr>
            </a:lvl4pPr>
            <a:lvl5pPr marL="0" marR="0" lvl="4" indent="0" algn="l" rtl="0">
              <a:spcBef>
                <a:spcPts val="0"/>
              </a:spcBef>
              <a:buNone/>
              <a:defRPr sz="8294">
                <a:solidFill>
                  <a:schemeClr val="dk1"/>
                </a:solidFill>
                <a:latin typeface="Calibri"/>
                <a:ea typeface="Calibri"/>
                <a:cs typeface="Calibri"/>
                <a:sym typeface="Calibri"/>
              </a:defRPr>
            </a:lvl5pPr>
            <a:lvl6pPr marL="0" marR="0" lvl="5" indent="0" algn="l" rtl="0">
              <a:spcBef>
                <a:spcPts val="0"/>
              </a:spcBef>
              <a:buNone/>
              <a:defRPr sz="8294">
                <a:solidFill>
                  <a:schemeClr val="dk1"/>
                </a:solidFill>
                <a:latin typeface="Calibri"/>
                <a:ea typeface="Calibri"/>
                <a:cs typeface="Calibri"/>
                <a:sym typeface="Calibri"/>
              </a:defRPr>
            </a:lvl6pPr>
            <a:lvl7pPr marL="0" marR="0" lvl="6" indent="0" algn="l" rtl="0">
              <a:spcBef>
                <a:spcPts val="0"/>
              </a:spcBef>
              <a:buNone/>
              <a:defRPr sz="8294">
                <a:solidFill>
                  <a:schemeClr val="dk1"/>
                </a:solidFill>
                <a:latin typeface="Calibri"/>
                <a:ea typeface="Calibri"/>
                <a:cs typeface="Calibri"/>
                <a:sym typeface="Calibri"/>
              </a:defRPr>
            </a:lvl7pPr>
            <a:lvl8pPr marL="0" marR="0" lvl="7" indent="0" algn="l" rtl="0">
              <a:spcBef>
                <a:spcPts val="0"/>
              </a:spcBef>
              <a:buNone/>
              <a:defRPr sz="8294">
                <a:solidFill>
                  <a:schemeClr val="dk1"/>
                </a:solidFill>
                <a:latin typeface="Calibri"/>
                <a:ea typeface="Calibri"/>
                <a:cs typeface="Calibri"/>
                <a:sym typeface="Calibri"/>
              </a:defRPr>
            </a:lvl8pPr>
            <a:lvl9pPr marL="0" marR="0" lvl="8" indent="0" algn="l" rtl="0">
              <a:spcBef>
                <a:spcPts val="0"/>
              </a:spcBef>
              <a:buNone/>
              <a:defRPr sz="8294">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7" name="Google Shape;17;p3"/>
          <p:cNvSpPr/>
          <p:nvPr/>
        </p:nvSpPr>
        <p:spPr>
          <a:xfrm>
            <a:off x="0"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8" name="Google Shape;18;p3"/>
          <p:cNvSpPr/>
          <p:nvPr/>
        </p:nvSpPr>
        <p:spPr>
          <a:xfrm>
            <a:off x="32247841"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9" name="Google Shape;19;p3"/>
          <p:cNvSpPr/>
          <p:nvPr/>
        </p:nvSpPr>
        <p:spPr>
          <a:xfrm>
            <a:off x="11643360" y="0"/>
            <a:ext cx="20604479"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37" Type="http://schemas.openxmlformats.org/officeDocument/2006/relationships/image" Target="../media/image35.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8" Type="http://schemas.openxmlformats.org/officeDocument/2006/relationships/image" Target="../media/image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3" name="TextBox 2">
            <a:extLst>
              <a:ext uri="{FF2B5EF4-FFF2-40B4-BE49-F238E27FC236}">
                <a16:creationId xmlns:a16="http://schemas.microsoft.com/office/drawing/2014/main" id="{B80D3ED1-4B7E-4F37-B5E8-BC6981D903F4}"/>
              </a:ext>
            </a:extLst>
          </p:cNvPr>
          <p:cNvSpPr txBox="1"/>
          <p:nvPr/>
        </p:nvSpPr>
        <p:spPr>
          <a:xfrm>
            <a:off x="13274040" y="614650"/>
            <a:ext cx="17343120" cy="1969770"/>
          </a:xfrm>
          <a:prstGeom prst="rect">
            <a:avLst/>
          </a:prstGeom>
          <a:noFill/>
        </p:spPr>
        <p:txBody>
          <a:bodyPr wrap="square" rtlCol="0">
            <a:spAutoFit/>
          </a:bodyPr>
          <a:lstStyle/>
          <a:p>
            <a:pPr algn="ctr"/>
            <a:r>
              <a:rPr lang="en-US" sz="5400" b="1" dirty="0"/>
              <a:t>Modeling wine preferences by data mining from physicochemical properties</a:t>
            </a:r>
          </a:p>
          <a:p>
            <a:endParaRPr lang="en-US" dirty="0"/>
          </a:p>
        </p:txBody>
      </p:sp>
      <p:sp>
        <p:nvSpPr>
          <p:cNvPr id="32" name="TextBox 31">
            <a:extLst>
              <a:ext uri="{FF2B5EF4-FFF2-40B4-BE49-F238E27FC236}">
                <a16:creationId xmlns:a16="http://schemas.microsoft.com/office/drawing/2014/main" id="{430A33F7-A6AE-4828-9B80-BB59585133F2}"/>
              </a:ext>
            </a:extLst>
          </p:cNvPr>
          <p:cNvSpPr txBox="1"/>
          <p:nvPr/>
        </p:nvSpPr>
        <p:spPr>
          <a:xfrm>
            <a:off x="15342781" y="11234746"/>
            <a:ext cx="5523982" cy="307777"/>
          </a:xfrm>
          <a:prstGeom prst="rect">
            <a:avLst/>
          </a:prstGeom>
          <a:noFill/>
        </p:spPr>
        <p:txBody>
          <a:bodyPr wrap="square" rtlCol="0">
            <a:spAutoFit/>
          </a:bodyPr>
          <a:lstStyle/>
          <a:p>
            <a:pPr algn="ctr"/>
            <a:endParaRPr lang="en-US" b="1" dirty="0"/>
          </a:p>
        </p:txBody>
      </p:sp>
      <p:grpSp>
        <p:nvGrpSpPr>
          <p:cNvPr id="113" name="Group 112">
            <a:extLst>
              <a:ext uri="{FF2B5EF4-FFF2-40B4-BE49-F238E27FC236}">
                <a16:creationId xmlns:a16="http://schemas.microsoft.com/office/drawing/2014/main" id="{29C1EE7B-324D-4A8C-9521-E28CFFAAFEFE}"/>
              </a:ext>
            </a:extLst>
          </p:cNvPr>
          <p:cNvGrpSpPr/>
          <p:nvPr/>
        </p:nvGrpSpPr>
        <p:grpSpPr>
          <a:xfrm>
            <a:off x="11883975" y="3490002"/>
            <a:ext cx="20278749" cy="15339987"/>
            <a:chOff x="11883975" y="3532532"/>
            <a:chExt cx="20278749" cy="15339987"/>
          </a:xfrm>
        </p:grpSpPr>
        <p:sp>
          <p:nvSpPr>
            <p:cNvPr id="17" name="TextBox 16">
              <a:extLst>
                <a:ext uri="{FF2B5EF4-FFF2-40B4-BE49-F238E27FC236}">
                  <a16:creationId xmlns:a16="http://schemas.microsoft.com/office/drawing/2014/main" id="{88140353-D6DF-4463-9A04-34AC99C2E305}"/>
                </a:ext>
              </a:extLst>
            </p:cNvPr>
            <p:cNvSpPr txBox="1"/>
            <p:nvPr/>
          </p:nvSpPr>
          <p:spPr>
            <a:xfrm>
              <a:off x="14231946" y="3532532"/>
              <a:ext cx="5523982" cy="707886"/>
            </a:xfrm>
            <a:prstGeom prst="rect">
              <a:avLst/>
            </a:prstGeom>
            <a:noFill/>
          </p:spPr>
          <p:txBody>
            <a:bodyPr wrap="square" rtlCol="0">
              <a:spAutoFit/>
            </a:bodyPr>
            <a:lstStyle/>
            <a:p>
              <a:pPr algn="ctr"/>
              <a:r>
                <a:rPr lang="en-US" sz="4000" b="1" dirty="0"/>
                <a:t>Introduction</a:t>
              </a:r>
              <a:endParaRPr lang="en-US" b="1" dirty="0"/>
            </a:p>
          </p:txBody>
        </p:sp>
        <p:sp>
          <p:nvSpPr>
            <p:cNvPr id="31" name="TextBox 30">
              <a:extLst>
                <a:ext uri="{FF2B5EF4-FFF2-40B4-BE49-F238E27FC236}">
                  <a16:creationId xmlns:a16="http://schemas.microsoft.com/office/drawing/2014/main" id="{E7686121-4BB1-4A39-A901-F33C506A8987}"/>
                </a:ext>
              </a:extLst>
            </p:cNvPr>
            <p:cNvSpPr txBox="1"/>
            <p:nvPr/>
          </p:nvSpPr>
          <p:spPr>
            <a:xfrm>
              <a:off x="23938043" y="3532532"/>
              <a:ext cx="5523982" cy="707886"/>
            </a:xfrm>
            <a:prstGeom prst="rect">
              <a:avLst/>
            </a:prstGeom>
            <a:noFill/>
          </p:spPr>
          <p:txBody>
            <a:bodyPr wrap="square" rtlCol="0">
              <a:spAutoFit/>
            </a:bodyPr>
            <a:lstStyle/>
            <a:p>
              <a:pPr algn="ctr"/>
              <a:r>
                <a:rPr lang="en-US" sz="4000" b="1" dirty="0"/>
                <a:t>Regression Methods</a:t>
              </a:r>
              <a:endParaRPr lang="en-US" sz="1800" b="1" dirty="0"/>
            </a:p>
          </p:txBody>
        </p:sp>
        <p:sp>
          <p:nvSpPr>
            <p:cNvPr id="49" name="Rectangle 48">
              <a:extLst>
                <a:ext uri="{FF2B5EF4-FFF2-40B4-BE49-F238E27FC236}">
                  <a16:creationId xmlns:a16="http://schemas.microsoft.com/office/drawing/2014/main" id="{83F095ED-2448-4591-8BBA-021577CC6621}"/>
                </a:ext>
              </a:extLst>
            </p:cNvPr>
            <p:cNvSpPr/>
            <p:nvPr/>
          </p:nvSpPr>
          <p:spPr>
            <a:xfrm>
              <a:off x="21404046" y="4312771"/>
              <a:ext cx="10758678" cy="3970318"/>
            </a:xfrm>
            <a:prstGeom prst="rect">
              <a:avLst/>
            </a:prstGeom>
          </p:spPr>
          <p:txBody>
            <a:bodyPr wrap="square">
              <a:spAutoFit/>
            </a:bodyPr>
            <a:lstStyle/>
            <a:p>
              <a:r>
                <a:rPr lang="en-US" sz="2000" dirty="0"/>
                <a:t>We tried several regression methods. First, we started with multiple linear regression with variables and their interactions. In the selected model, we found that assumptions of normality and constant variance not met because quality is categorical. We believe that logistic regressions would be a better fit for this data set, so we worked on logistic regression. We divide the quality as “good” and “not good” with a cutoff of quality at 6 and include both main effects and interactions in the analysis. We found some outliers and patterns on residuals, and we are concerned that for explaining the variables’ effects on quality, binary quality variable is not sufficient for our research goal. So we turned to ordinal logistic regression as quality is a naturally ordered response variable. With main effects in the ordinal logistic model, we found it relatively accurate at predicting quality value and the p-values for the explanatory variables are all extremely small. We conclude that the model is a good fit, although more improvements can be made.</a:t>
              </a:r>
              <a:br>
                <a:rPr lang="en-US" sz="1200" dirty="0"/>
              </a:br>
              <a:endParaRPr lang="en-US" sz="1200" dirty="0"/>
            </a:p>
          </p:txBody>
        </p:sp>
        <p:sp>
          <p:nvSpPr>
            <p:cNvPr id="52" name="Rectangle 51">
              <a:extLst>
                <a:ext uri="{FF2B5EF4-FFF2-40B4-BE49-F238E27FC236}">
                  <a16:creationId xmlns:a16="http://schemas.microsoft.com/office/drawing/2014/main" id="{F70772E7-6F2C-4516-A49D-D85884AC115E}"/>
                </a:ext>
              </a:extLst>
            </p:cNvPr>
            <p:cNvSpPr/>
            <p:nvPr/>
          </p:nvSpPr>
          <p:spPr>
            <a:xfrm>
              <a:off x="11883975" y="4236951"/>
              <a:ext cx="9401019" cy="4462760"/>
            </a:xfrm>
            <a:prstGeom prst="rect">
              <a:avLst/>
            </a:prstGeom>
          </p:spPr>
          <p:txBody>
            <a:bodyPr wrap="square">
              <a:spAutoFit/>
            </a:bodyPr>
            <a:lstStyle/>
            <a:p>
              <a:r>
                <a:rPr lang="en-US" sz="2000" dirty="0"/>
                <a:t>Project Goal: </a:t>
              </a:r>
              <a:r>
                <a:rPr lang="en-US" sz="2000" b="1" dirty="0"/>
                <a:t>Explanation</a:t>
              </a:r>
            </a:p>
            <a:p>
              <a:r>
                <a:rPr lang="en-US" sz="2000" dirty="0"/>
                <a:t>To identify variables that are important in explaining variation in the response.</a:t>
              </a:r>
            </a:p>
            <a:p>
              <a:endParaRPr lang="en-US" sz="2000" dirty="0"/>
            </a:p>
            <a:p>
              <a:pPr algn="just"/>
              <a:r>
                <a:rPr lang="en-US" sz="2000" dirty="0"/>
                <a:t>We are interested in researching </a:t>
              </a:r>
              <a:r>
                <a:rPr lang="en-US" sz="2000" b="1" dirty="0"/>
                <a:t>what factors contribute to the quality of wine for different types of red </a:t>
              </a:r>
              <a:r>
                <a:rPr lang="en-US" sz="2000" b="1" dirty="0" err="1"/>
                <a:t>vinho</a:t>
              </a:r>
              <a:r>
                <a:rPr lang="en-US" sz="2000" b="1" dirty="0"/>
                <a:t> </a:t>
              </a:r>
              <a:r>
                <a:rPr lang="en-US" sz="2000" b="1" dirty="0" err="1"/>
                <a:t>verde</a:t>
              </a:r>
              <a:r>
                <a:rPr lang="en-US" sz="2000" b="1" dirty="0"/>
                <a:t> from Portugal</a:t>
              </a:r>
              <a:r>
                <a:rPr lang="en-US" sz="2000" dirty="0"/>
                <a:t>. This data set was used to predict quality of wine for future wine certification, complementary to human wine tasters, in the paper we cited (Modeling wine preferences by data mining from physicochemical properties). We believe that this dataset can also be used to analyze what chemical factors are attributable to the final rating of wine (measured by the variable quality). If we can understand how chemical factors affect the wine quality, it may shed light on future R&amp;D directions for chemical methods that could improve/preserve wine quality.</a:t>
              </a:r>
            </a:p>
            <a:p>
              <a:br>
                <a:rPr lang="en-US" sz="2000" dirty="0"/>
              </a:br>
              <a:br>
                <a:rPr lang="en-US" sz="1200" dirty="0"/>
              </a:br>
              <a:endParaRPr lang="en-US" sz="1200" dirty="0"/>
            </a:p>
          </p:txBody>
        </p:sp>
        <p:grpSp>
          <p:nvGrpSpPr>
            <p:cNvPr id="72" name="Group 71">
              <a:extLst>
                <a:ext uri="{FF2B5EF4-FFF2-40B4-BE49-F238E27FC236}">
                  <a16:creationId xmlns:a16="http://schemas.microsoft.com/office/drawing/2014/main" id="{136956DA-7509-478E-B3F5-52A2D7B0CAC0}"/>
                </a:ext>
              </a:extLst>
            </p:cNvPr>
            <p:cNvGrpSpPr/>
            <p:nvPr/>
          </p:nvGrpSpPr>
          <p:grpSpPr>
            <a:xfrm>
              <a:off x="11906816" y="8869781"/>
              <a:ext cx="20077568" cy="10002738"/>
              <a:chOff x="12014499" y="8550806"/>
              <a:chExt cx="20077568" cy="10002738"/>
            </a:xfrm>
          </p:grpSpPr>
          <p:grpSp>
            <p:nvGrpSpPr>
              <p:cNvPr id="7" name="Group 6">
                <a:extLst>
                  <a:ext uri="{FF2B5EF4-FFF2-40B4-BE49-F238E27FC236}">
                    <a16:creationId xmlns:a16="http://schemas.microsoft.com/office/drawing/2014/main" id="{6E93AC76-1ADA-4828-AF6E-D01B77D36240}"/>
                  </a:ext>
                </a:extLst>
              </p:cNvPr>
              <p:cNvGrpSpPr/>
              <p:nvPr/>
            </p:nvGrpSpPr>
            <p:grpSpPr>
              <a:xfrm>
                <a:off x="25957566" y="8838408"/>
                <a:ext cx="5952196" cy="5846248"/>
                <a:chOff x="824673" y="1654959"/>
                <a:chExt cx="9233592" cy="6485860"/>
              </a:xfrm>
            </p:grpSpPr>
            <p:grpSp>
              <p:nvGrpSpPr>
                <p:cNvPr id="6" name="Group 5">
                  <a:extLst>
                    <a:ext uri="{FF2B5EF4-FFF2-40B4-BE49-F238E27FC236}">
                      <a16:creationId xmlns:a16="http://schemas.microsoft.com/office/drawing/2014/main" id="{47FB3A45-6FA8-4278-9ECF-4A3990122C07}"/>
                    </a:ext>
                  </a:extLst>
                </p:cNvPr>
                <p:cNvGrpSpPr/>
                <p:nvPr/>
              </p:nvGrpSpPr>
              <p:grpSpPr>
                <a:xfrm>
                  <a:off x="824673" y="1654959"/>
                  <a:ext cx="9233592" cy="6485860"/>
                  <a:chOff x="824673" y="1654959"/>
                  <a:chExt cx="9233592" cy="6485860"/>
                </a:xfrm>
              </p:grpSpPr>
              <p:grpSp>
                <p:nvGrpSpPr>
                  <p:cNvPr id="5" name="Group 4">
                    <a:extLst>
                      <a:ext uri="{FF2B5EF4-FFF2-40B4-BE49-F238E27FC236}">
                        <a16:creationId xmlns:a16="http://schemas.microsoft.com/office/drawing/2014/main" id="{98DF56C6-E257-4A6B-B324-5FE0D584945D}"/>
                      </a:ext>
                    </a:extLst>
                  </p:cNvPr>
                  <p:cNvGrpSpPr/>
                  <p:nvPr/>
                </p:nvGrpSpPr>
                <p:grpSpPr>
                  <a:xfrm>
                    <a:off x="824673" y="1654959"/>
                    <a:ext cx="9233592" cy="6485860"/>
                    <a:chOff x="824673" y="1654959"/>
                    <a:chExt cx="9233592" cy="6485860"/>
                  </a:xfrm>
                </p:grpSpPr>
                <p:pic>
                  <p:nvPicPr>
                    <p:cNvPr id="1026" name="Picture 2">
                      <a:extLst>
                        <a:ext uri="{FF2B5EF4-FFF2-40B4-BE49-F238E27FC236}">
                          <a16:creationId xmlns:a16="http://schemas.microsoft.com/office/drawing/2014/main" id="{D5B99615-EFC0-41C4-B856-6BE63FE2C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673" y="1654959"/>
                      <a:ext cx="9080204" cy="648586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668E82F7-A817-4E38-8AB8-A5F87C694702}"/>
                        </a:ext>
                      </a:extLst>
                    </p:cNvPr>
                    <p:cNvGrpSpPr/>
                    <p:nvPr/>
                  </p:nvGrpSpPr>
                  <p:grpSpPr>
                    <a:xfrm>
                      <a:off x="5493885" y="5978322"/>
                      <a:ext cx="4564380" cy="2084070"/>
                      <a:chOff x="6179964" y="6056749"/>
                      <a:chExt cx="4564380" cy="2084070"/>
                    </a:xfrm>
                  </p:grpSpPr>
                  <p:pic>
                    <p:nvPicPr>
                      <p:cNvPr id="1028" name="Picture 4">
                        <a:extLst>
                          <a:ext uri="{FF2B5EF4-FFF2-40B4-BE49-F238E27FC236}">
                            <a16:creationId xmlns:a16="http://schemas.microsoft.com/office/drawing/2014/main" id="{B6E35004-F077-49B4-8F55-D6EB90F5E331}"/>
                          </a:ext>
                        </a:extLst>
                      </p:cNvPr>
                      <p:cNvPicPr>
                        <a:picLocks noChangeAspect="1" noChangeArrowheads="1"/>
                      </p:cNvPicPr>
                      <p:nvPr/>
                    </p:nvPicPr>
                    <p:blipFill rotWithShape="1">
                      <a:blip r:embed="rId4">
                        <a:duotone>
                          <a:schemeClr val="accent4">
                            <a:shade val="45000"/>
                            <a:satMod val="135000"/>
                          </a:schemeClr>
                          <a:prstClr val="white"/>
                        </a:duotone>
                        <a:extLst>
                          <a:ext uri="{28A0092B-C50C-407E-A947-70E740481C1C}">
                            <a14:useLocalDpi xmlns:a14="http://schemas.microsoft.com/office/drawing/2010/main" val="0"/>
                          </a:ext>
                        </a:extLst>
                      </a:blip>
                      <a:srcRect l="27212" t="33462" r="47653" b="34405"/>
                      <a:stretch/>
                    </p:blipFill>
                    <p:spPr bwMode="auto">
                      <a:xfrm>
                        <a:off x="6179964" y="6056749"/>
                        <a:ext cx="2282190" cy="20840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EB166184-7338-4EFF-8B32-25755BE235FB}"/>
                          </a:ext>
                        </a:extLst>
                      </p:cNvPr>
                      <p:cNvPicPr>
                        <a:picLocks noChangeAspect="1" noChangeArrowheads="1"/>
                      </p:cNvPicPr>
                      <p:nvPr/>
                    </p:nvPicPr>
                    <p:blipFill rotWithShape="1">
                      <a:blip r:embed="rId4">
                        <a:duotone>
                          <a:schemeClr val="accent4">
                            <a:shade val="45000"/>
                            <a:satMod val="135000"/>
                          </a:schemeClr>
                          <a:prstClr val="white"/>
                        </a:duotone>
                        <a:extLst>
                          <a:ext uri="{28A0092B-C50C-407E-A947-70E740481C1C}">
                            <a14:useLocalDpi xmlns:a14="http://schemas.microsoft.com/office/drawing/2010/main" val="0"/>
                          </a:ext>
                        </a:extLst>
                      </a:blip>
                      <a:srcRect l="26667" t="66519" r="48198" b="1348"/>
                      <a:stretch/>
                    </p:blipFill>
                    <p:spPr bwMode="auto">
                      <a:xfrm>
                        <a:off x="8462154" y="6056749"/>
                        <a:ext cx="2282190" cy="208407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0" name="Picture 2">
                    <a:extLst>
                      <a:ext uri="{FF2B5EF4-FFF2-40B4-BE49-F238E27FC236}">
                        <a16:creationId xmlns:a16="http://schemas.microsoft.com/office/drawing/2014/main" id="{1A43D651-3E4D-4B4C-A74E-9A279F17E4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417" t="65944" r="50403"/>
                  <a:stretch/>
                </p:blipFill>
                <p:spPr bwMode="auto">
                  <a:xfrm>
                    <a:off x="3350780" y="5932025"/>
                    <a:ext cx="2013995" cy="22087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54339832-A019-47D0-9D8E-9C434B4AF5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859" t="32393" r="47471" b="33551"/>
                  <a:stretch/>
                </p:blipFill>
                <p:spPr bwMode="auto">
                  <a:xfrm>
                    <a:off x="978061" y="5932025"/>
                    <a:ext cx="2330887" cy="2208794"/>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Picture 2">
                  <a:extLst>
                    <a:ext uri="{FF2B5EF4-FFF2-40B4-BE49-F238E27FC236}">
                      <a16:creationId xmlns:a16="http://schemas.microsoft.com/office/drawing/2014/main" id="{3C7055EB-9B67-4BF3-9411-4A38A12C58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86" t="66351" r="72942" b="803"/>
                <a:stretch/>
              </p:blipFill>
              <p:spPr bwMode="auto">
                <a:xfrm>
                  <a:off x="3308948" y="3801695"/>
                  <a:ext cx="2258475" cy="2130330"/>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a:extLst>
                  <a:ext uri="{FF2B5EF4-FFF2-40B4-BE49-F238E27FC236}">
                    <a16:creationId xmlns:a16="http://schemas.microsoft.com/office/drawing/2014/main" id="{F439AEC7-B92D-4823-AD1C-6BCE929293CA}"/>
                  </a:ext>
                </a:extLst>
              </p:cNvPr>
              <p:cNvPicPr>
                <a:picLocks noChangeAspect="1"/>
              </p:cNvPicPr>
              <p:nvPr/>
            </p:nvPicPr>
            <p:blipFill>
              <a:blip r:embed="rId5"/>
              <a:stretch>
                <a:fillRect/>
              </a:stretch>
            </p:blipFill>
            <p:spPr>
              <a:xfrm>
                <a:off x="19753592" y="8895844"/>
                <a:ext cx="6097256" cy="5846247"/>
              </a:xfrm>
              <a:prstGeom prst="rect">
                <a:avLst/>
              </a:prstGeom>
            </p:spPr>
          </p:pic>
          <p:sp>
            <p:nvSpPr>
              <p:cNvPr id="28" name="Rectangle 27">
                <a:extLst>
                  <a:ext uri="{FF2B5EF4-FFF2-40B4-BE49-F238E27FC236}">
                    <a16:creationId xmlns:a16="http://schemas.microsoft.com/office/drawing/2014/main" id="{9ACF4D42-1280-4878-96C5-F9464783BFC6}"/>
                  </a:ext>
                </a:extLst>
              </p:cNvPr>
              <p:cNvSpPr/>
              <p:nvPr/>
            </p:nvSpPr>
            <p:spPr>
              <a:xfrm>
                <a:off x="19823065" y="15225639"/>
                <a:ext cx="12269002" cy="2923877"/>
              </a:xfrm>
              <a:prstGeom prst="rect">
                <a:avLst/>
              </a:prstGeom>
            </p:spPr>
            <p:txBody>
              <a:bodyPr wrap="square">
                <a:spAutoFit/>
              </a:bodyPr>
              <a:lstStyle/>
              <a:p>
                <a:pPr algn="just"/>
                <a:r>
                  <a:rPr lang="en-US" sz="2000" dirty="0"/>
                  <a:t>We can see that </a:t>
                </a:r>
                <a:r>
                  <a:rPr lang="en-US" sz="2000" dirty="0" err="1"/>
                  <a:t>free.sulfur.dioxide</a:t>
                </a:r>
                <a:r>
                  <a:rPr lang="en-US" sz="2000" dirty="0"/>
                  <a:t> and alcohol have an obvious rightly skewed distribution. </a:t>
                </a:r>
                <a:r>
                  <a:rPr lang="en-US" sz="2000" dirty="0" err="1"/>
                  <a:t>residual.sugar</a:t>
                </a:r>
                <a:r>
                  <a:rPr lang="en-US" sz="2000" dirty="0"/>
                  <a:t>, </a:t>
                </a:r>
                <a:r>
                  <a:rPr lang="en-US" sz="2000" dirty="0" err="1"/>
                  <a:t>cholorides</a:t>
                </a:r>
                <a:r>
                  <a:rPr lang="en-US" sz="2000" dirty="0"/>
                  <a:t>, and sulphates also have a slightly rightward skewedness. </a:t>
                </a:r>
                <a:r>
                  <a:rPr lang="en-US" sz="2000" dirty="0" err="1"/>
                  <a:t>citric.acid</a:t>
                </a:r>
                <a:r>
                  <a:rPr lang="en-US" sz="2000" dirty="0"/>
                  <a:t> at first appears to have a bimodal distribution, but this is because there are some wines with zero citric acid, so we see a spike at 0 in the histogram. Based on the data definition, we know it is possible for wines to have citric acid of 0. The distribution of citric acid is overall fairly symmetric. All other variables: quality, </a:t>
                </a:r>
                <a:r>
                  <a:rPr lang="en-US" sz="2000" dirty="0" err="1"/>
                  <a:t>volatile.acidity</a:t>
                </a:r>
                <a:r>
                  <a:rPr lang="en-US" sz="2000" dirty="0"/>
                  <a:t>, density, and pH are unimodal and fairly symmetric.</a:t>
                </a:r>
              </a:p>
              <a:p>
                <a:pPr algn="just"/>
                <a:endParaRPr lang="en-US" sz="2000" dirty="0"/>
              </a:p>
              <a:p>
                <a:pPr algn="just"/>
                <a:r>
                  <a:rPr lang="en-US" sz="2000" b="1" dirty="0"/>
                  <a:t>Notice that now </a:t>
                </a:r>
                <a:r>
                  <a:rPr lang="en-US" sz="2000" b="1" dirty="0" err="1"/>
                  <a:t>free.sulfur.dioxide,and</a:t>
                </a:r>
                <a:r>
                  <a:rPr lang="en-US" sz="2000" b="1" dirty="0"/>
                  <a:t> alcohol is logged</a:t>
                </a:r>
                <a:endParaRPr lang="en-US" sz="2000" dirty="0"/>
              </a:p>
              <a:p>
                <a:br>
                  <a:rPr lang="en-US" sz="1200" dirty="0"/>
                </a:br>
                <a:endParaRPr lang="en-US" sz="1200" dirty="0"/>
              </a:p>
            </p:txBody>
          </p:sp>
          <p:sp>
            <p:nvSpPr>
              <p:cNvPr id="59" name="Rectangle 58">
                <a:extLst>
                  <a:ext uri="{FF2B5EF4-FFF2-40B4-BE49-F238E27FC236}">
                    <a16:creationId xmlns:a16="http://schemas.microsoft.com/office/drawing/2014/main" id="{2F01789D-C3E4-4B76-8831-F2BF3B8524FF}"/>
                  </a:ext>
                </a:extLst>
              </p:cNvPr>
              <p:cNvSpPr/>
              <p:nvPr/>
            </p:nvSpPr>
            <p:spPr>
              <a:xfrm>
                <a:off x="12014499" y="8550806"/>
                <a:ext cx="7808566" cy="10002738"/>
              </a:xfrm>
              <a:prstGeom prst="rect">
                <a:avLst/>
              </a:prstGeom>
            </p:spPr>
            <p:txBody>
              <a:bodyPr wrap="square">
                <a:spAutoFit/>
              </a:bodyPr>
              <a:lstStyle/>
              <a:p>
                <a:pPr lvl="0" eaLnBrk="0" fontAlgn="base" hangingPunct="0">
                  <a:spcBef>
                    <a:spcPct val="0"/>
                  </a:spcBef>
                  <a:spcAft>
                    <a:spcPct val="0"/>
                  </a:spcAft>
                  <a:buClrTx/>
                </a:pPr>
                <a:r>
                  <a:rPr lang="en-US" altLang="en-US" sz="2000" b="1" dirty="0">
                    <a:solidFill>
                      <a:srgbClr val="333333"/>
                    </a:solidFill>
                    <a:latin typeface="Arial" panose="020B0604020202020204" pitchFamily="34" charset="0"/>
                    <a:ea typeface="inherit"/>
                  </a:rPr>
                  <a:t>Response Variable:</a:t>
                </a:r>
                <a:endParaRPr lang="en-US" altLang="en-US" sz="2000" dirty="0">
                  <a:solidFill>
                    <a:srgbClr val="333333"/>
                  </a:solidFill>
                  <a:latin typeface="Arial" panose="020B0604020202020204" pitchFamily="34" charset="0"/>
                  <a:ea typeface="inherit"/>
                </a:endParaRP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a:solidFill>
                      <a:srgbClr val="333333"/>
                    </a:solidFill>
                    <a:latin typeface="Arial" panose="020B0604020202020204" pitchFamily="34" charset="0"/>
                    <a:ea typeface="Helvetica Neue"/>
                  </a:rPr>
                  <a:t>quality:</a:t>
                </a:r>
                <a:r>
                  <a:rPr lang="en-US" altLang="en-US" sz="2000" dirty="0">
                    <a:solidFill>
                      <a:srgbClr val="333333"/>
                    </a:solidFill>
                    <a:latin typeface="Arial" panose="020B0604020202020204" pitchFamily="34" charset="0"/>
                    <a:ea typeface="Helvetica Neue"/>
                  </a:rPr>
                  <a:t> the quality of the wine (a score between 0 and 10)</a:t>
                </a:r>
              </a:p>
              <a:p>
                <a:pPr lvl="0" eaLnBrk="0" fontAlgn="base" hangingPunct="0">
                  <a:spcBef>
                    <a:spcPct val="0"/>
                  </a:spcBef>
                  <a:spcAft>
                    <a:spcPct val="0"/>
                  </a:spcAft>
                  <a:buClrTx/>
                </a:pPr>
                <a:r>
                  <a:rPr lang="en-US" altLang="en-US" sz="2000" b="1" dirty="0">
                    <a:solidFill>
                      <a:srgbClr val="333333"/>
                    </a:solidFill>
                    <a:latin typeface="Arial" panose="020B0604020202020204" pitchFamily="34" charset="0"/>
                    <a:ea typeface="inherit"/>
                  </a:rPr>
                  <a:t>Explanatory Variables:</a:t>
                </a:r>
                <a:endParaRPr lang="en-US" altLang="en-US" sz="2000" dirty="0">
                  <a:solidFill>
                    <a:srgbClr val="333333"/>
                  </a:solidFill>
                  <a:latin typeface="Arial" panose="020B0604020202020204" pitchFamily="34" charset="0"/>
                  <a:ea typeface="inherit"/>
                </a:endParaRP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err="1">
                    <a:solidFill>
                      <a:srgbClr val="333333"/>
                    </a:solidFill>
                    <a:latin typeface="Arial" panose="020B0604020202020204" pitchFamily="34" charset="0"/>
                    <a:ea typeface="Helvetica Neue"/>
                  </a:rPr>
                  <a:t>fixed.acidity</a:t>
                </a:r>
                <a:r>
                  <a:rPr lang="en-US" altLang="en-US" sz="2000" b="1" dirty="0">
                    <a:solidFill>
                      <a:srgbClr val="333333"/>
                    </a:solidFill>
                    <a:latin typeface="Arial" panose="020B0604020202020204" pitchFamily="34" charset="0"/>
                    <a:ea typeface="Helvetica Neue"/>
                  </a:rPr>
                  <a:t>:</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tartaric</a:t>
                </a:r>
                <a:r>
                  <a:rPr lang="en-US" altLang="en-US" sz="2000" dirty="0">
                    <a:solidFill>
                      <a:srgbClr val="333333"/>
                    </a:solidFill>
                    <a:latin typeface="Arial" panose="020B0604020202020204" pitchFamily="34" charset="0"/>
                    <a:ea typeface="MathJax_Main"/>
                  </a:rPr>
                  <a:t> </a:t>
                </a:r>
                <a:r>
                  <a:rPr lang="en-US" altLang="en-US" sz="2000" dirty="0">
                    <a:solidFill>
                      <a:srgbClr val="333333"/>
                    </a:solidFill>
                    <a:latin typeface="Arial" panose="020B0604020202020204" pitchFamily="34" charset="0"/>
                    <a:ea typeface="MathJax_Math-italic"/>
                  </a:rPr>
                  <a:t>acid</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the amount of acid in wine that’s not volatile (do not evaporate fast)</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err="1">
                    <a:solidFill>
                      <a:srgbClr val="333333"/>
                    </a:solidFill>
                    <a:latin typeface="Arial" panose="020B0604020202020204" pitchFamily="34" charset="0"/>
                    <a:ea typeface="Helvetica Neue"/>
                  </a:rPr>
                  <a:t>volatile.acidity</a:t>
                </a:r>
                <a:r>
                  <a:rPr lang="en-US" altLang="en-US" sz="2000" b="1" dirty="0">
                    <a:solidFill>
                      <a:srgbClr val="333333"/>
                    </a:solidFill>
                    <a:latin typeface="Arial" panose="020B0604020202020204" pitchFamily="34" charset="0"/>
                    <a:ea typeface="Helvetica Neue"/>
                  </a:rPr>
                  <a:t>:</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acetic</a:t>
                </a:r>
                <a:r>
                  <a:rPr lang="en-US" altLang="en-US" sz="2000" dirty="0">
                    <a:solidFill>
                      <a:srgbClr val="333333"/>
                    </a:solidFill>
                    <a:latin typeface="Arial" panose="020B0604020202020204" pitchFamily="34" charset="0"/>
                    <a:ea typeface="MathJax_Main"/>
                  </a:rPr>
                  <a:t> </a:t>
                </a:r>
                <a:r>
                  <a:rPr lang="en-US" altLang="en-US" sz="2000" dirty="0">
                    <a:solidFill>
                      <a:srgbClr val="333333"/>
                    </a:solidFill>
                    <a:latin typeface="Arial" panose="020B0604020202020204" pitchFamily="34" charset="0"/>
                    <a:ea typeface="MathJax_Math-italic"/>
                  </a:rPr>
                  <a:t>acid</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the amount of acetic acid in wine; at high levels can lead to an unpleasant and vinegar taste in wines</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err="1">
                    <a:solidFill>
                      <a:srgbClr val="333333"/>
                    </a:solidFill>
                    <a:latin typeface="Arial" panose="020B0604020202020204" pitchFamily="34" charset="0"/>
                    <a:ea typeface="Helvetica Neue"/>
                  </a:rPr>
                  <a:t>citric.acid</a:t>
                </a:r>
                <a:r>
                  <a:rPr lang="en-US" altLang="en-US" sz="2000" b="1" dirty="0">
                    <a:solidFill>
                      <a:srgbClr val="333333"/>
                    </a:solidFill>
                    <a:latin typeface="Arial" panose="020B0604020202020204" pitchFamily="34" charset="0"/>
                    <a:ea typeface="Helvetica Neue"/>
                  </a:rPr>
                  <a:t>:</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citric acid is found in small quantities, and can add freshness and flavor to wines</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err="1">
                    <a:solidFill>
                      <a:srgbClr val="333333"/>
                    </a:solidFill>
                    <a:latin typeface="Arial" panose="020B0604020202020204" pitchFamily="34" charset="0"/>
                    <a:ea typeface="Helvetica Neue"/>
                  </a:rPr>
                  <a:t>residual.sugar</a:t>
                </a:r>
                <a:r>
                  <a:rPr lang="en-US" altLang="en-US" sz="2000" b="1" dirty="0">
                    <a:solidFill>
                      <a:srgbClr val="333333"/>
                    </a:solidFill>
                    <a:latin typeface="Arial" panose="020B0604020202020204" pitchFamily="34" charset="0"/>
                    <a:ea typeface="Helvetica Neue"/>
                  </a:rPr>
                  <a:t>:</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the amount of sugar left after </a:t>
                </a:r>
                <a:r>
                  <a:rPr lang="en-US" altLang="en-US" sz="2000" dirty="0" err="1">
                    <a:solidFill>
                      <a:srgbClr val="333333"/>
                    </a:solidFill>
                    <a:latin typeface="Arial" panose="020B0604020202020204" pitchFamily="34" charset="0"/>
                    <a:ea typeface="Helvetica Neue"/>
                  </a:rPr>
                  <a:t>fermatation</a:t>
                </a:r>
                <a:r>
                  <a:rPr lang="en-US" altLang="en-US" sz="2000" dirty="0">
                    <a:solidFill>
                      <a:srgbClr val="333333"/>
                    </a:solidFill>
                    <a:latin typeface="Arial" panose="020B0604020202020204" pitchFamily="34" charset="0"/>
                    <a:ea typeface="Helvetica Neue"/>
                  </a:rPr>
                  <a:t> stops; generally greater than 1 gram/liter in wines and wines with greater than 45 grams/liter are considered sweet</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a:solidFill>
                      <a:srgbClr val="333333"/>
                    </a:solidFill>
                    <a:latin typeface="Arial" panose="020B0604020202020204" pitchFamily="34" charset="0"/>
                    <a:ea typeface="Helvetica Neue"/>
                  </a:rPr>
                  <a:t>chlorides:</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sodium</a:t>
                </a:r>
                <a:r>
                  <a:rPr lang="en-US" altLang="en-US" sz="2000" dirty="0">
                    <a:solidFill>
                      <a:srgbClr val="333333"/>
                    </a:solidFill>
                    <a:latin typeface="Arial" panose="020B0604020202020204" pitchFamily="34" charset="0"/>
                    <a:ea typeface="MathJax_Main"/>
                  </a:rPr>
                  <a:t> </a:t>
                </a:r>
                <a:r>
                  <a:rPr lang="en-US" altLang="en-US" sz="2000" dirty="0">
                    <a:solidFill>
                      <a:srgbClr val="333333"/>
                    </a:solidFill>
                    <a:latin typeface="Arial" panose="020B0604020202020204" pitchFamily="34" charset="0"/>
                    <a:ea typeface="MathJax_Math-italic"/>
                  </a:rPr>
                  <a:t>chloride</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the amount of salt in the wine</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err="1">
                    <a:solidFill>
                      <a:srgbClr val="333333"/>
                    </a:solidFill>
                    <a:latin typeface="Arial" panose="020B0604020202020204" pitchFamily="34" charset="0"/>
                    <a:ea typeface="Helvetica Neue"/>
                  </a:rPr>
                  <a:t>free.sulfure.dioxide</a:t>
                </a:r>
                <a:r>
                  <a:rPr lang="en-US" altLang="en-US" sz="2000" b="1" dirty="0">
                    <a:solidFill>
                      <a:srgbClr val="333333"/>
                    </a:solidFill>
                    <a:latin typeface="Arial" panose="020B0604020202020204" pitchFamily="34" charset="0"/>
                    <a:ea typeface="Helvetica Neue"/>
                  </a:rPr>
                  <a:t>:</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mg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the free form of </a:t>
                </a:r>
                <a:r>
                  <a:rPr lang="en-US" altLang="en-US" sz="2000" dirty="0">
                    <a:solidFill>
                      <a:srgbClr val="333333"/>
                    </a:solidFill>
                    <a:latin typeface="Arial" panose="020B0604020202020204" pitchFamily="34" charset="0"/>
                    <a:ea typeface="MathJax_Math-italic"/>
                  </a:rPr>
                  <a:t>S</a:t>
                </a:r>
                <a:r>
                  <a:rPr lang="en-US" altLang="en-US" sz="2000" dirty="0">
                    <a:solidFill>
                      <a:srgbClr val="333333"/>
                    </a:solidFill>
                    <a:latin typeface="Arial" panose="020B0604020202020204" pitchFamily="34" charset="0"/>
                    <a:ea typeface="MathJax_Main"/>
                  </a:rPr>
                  <a:t>02</a:t>
                </a:r>
                <a:r>
                  <a:rPr lang="en-US" altLang="en-US" sz="2000" dirty="0">
                    <a:solidFill>
                      <a:srgbClr val="333333"/>
                    </a:solidFill>
                    <a:latin typeface="Arial" panose="020B0604020202020204" pitchFamily="34" charset="0"/>
                    <a:ea typeface="Helvetica Neue"/>
                  </a:rPr>
                  <a:t>S02 exists in equilibrium between molecular </a:t>
                </a:r>
                <a:r>
                  <a:rPr lang="en-US" altLang="en-US" sz="2000" dirty="0">
                    <a:solidFill>
                      <a:srgbClr val="333333"/>
                    </a:solidFill>
                    <a:latin typeface="Arial" panose="020B0604020202020204" pitchFamily="34" charset="0"/>
                    <a:ea typeface="MathJax_Math-italic"/>
                  </a:rPr>
                  <a:t>S</a:t>
                </a:r>
                <a:r>
                  <a:rPr lang="en-US" altLang="en-US" sz="2000" dirty="0">
                    <a:solidFill>
                      <a:srgbClr val="333333"/>
                    </a:solidFill>
                    <a:latin typeface="Arial" panose="020B0604020202020204" pitchFamily="34" charset="0"/>
                    <a:ea typeface="MathJax_Main"/>
                  </a:rPr>
                  <a:t>02</a:t>
                </a:r>
                <a:r>
                  <a:rPr lang="en-US" altLang="en-US" sz="2000" dirty="0">
                    <a:solidFill>
                      <a:srgbClr val="333333"/>
                    </a:solidFill>
                    <a:latin typeface="Arial" panose="020B0604020202020204" pitchFamily="34" charset="0"/>
                    <a:ea typeface="Helvetica Neue"/>
                  </a:rPr>
                  <a:t>S02 (as a dissolved gas) and bisulfite ion</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err="1">
                    <a:solidFill>
                      <a:srgbClr val="333333"/>
                    </a:solidFill>
                    <a:latin typeface="Arial" panose="020B0604020202020204" pitchFamily="34" charset="0"/>
                    <a:ea typeface="Helvetica Neue"/>
                  </a:rPr>
                  <a:t>total.sulfur.dioxide</a:t>
                </a:r>
                <a:r>
                  <a:rPr lang="en-US" altLang="en-US" sz="2000" b="1" dirty="0">
                    <a:solidFill>
                      <a:srgbClr val="333333"/>
                    </a:solidFill>
                    <a:latin typeface="Arial" panose="020B0604020202020204" pitchFamily="34" charset="0"/>
                    <a:ea typeface="Helvetica Neue"/>
                  </a:rPr>
                  <a:t>:</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mg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 amount of free and bound forms of </a:t>
                </a:r>
                <a:r>
                  <a:rPr lang="en-US" altLang="en-US" sz="2000" dirty="0">
                    <a:solidFill>
                      <a:srgbClr val="333333"/>
                    </a:solidFill>
                    <a:latin typeface="Arial" panose="020B0604020202020204" pitchFamily="34" charset="0"/>
                    <a:ea typeface="MathJax_Math-italic"/>
                  </a:rPr>
                  <a:t>S</a:t>
                </a:r>
                <a:r>
                  <a:rPr lang="en-US" altLang="en-US" sz="2000" dirty="0">
                    <a:solidFill>
                      <a:srgbClr val="333333"/>
                    </a:solidFill>
                    <a:latin typeface="Arial" panose="020B0604020202020204" pitchFamily="34" charset="0"/>
                    <a:ea typeface="MathJax_Main"/>
                  </a:rPr>
                  <a:t>02</a:t>
                </a:r>
                <a:r>
                  <a:rPr lang="en-US" altLang="en-US" sz="2000" dirty="0">
                    <a:solidFill>
                      <a:srgbClr val="333333"/>
                    </a:solidFill>
                    <a:latin typeface="Arial" panose="020B0604020202020204" pitchFamily="34" charset="0"/>
                    <a:ea typeface="Helvetica Neue"/>
                  </a:rPr>
                  <a:t>S02; at free </a:t>
                </a:r>
                <a:r>
                  <a:rPr lang="en-US" altLang="en-US" sz="2000" dirty="0">
                    <a:solidFill>
                      <a:srgbClr val="333333"/>
                    </a:solidFill>
                    <a:latin typeface="Arial" panose="020B0604020202020204" pitchFamily="34" charset="0"/>
                    <a:ea typeface="MathJax_Math-italic"/>
                  </a:rPr>
                  <a:t>S</a:t>
                </a:r>
                <a:r>
                  <a:rPr lang="en-US" altLang="en-US" sz="2000" dirty="0">
                    <a:solidFill>
                      <a:srgbClr val="333333"/>
                    </a:solidFill>
                    <a:latin typeface="Arial" panose="020B0604020202020204" pitchFamily="34" charset="0"/>
                    <a:ea typeface="MathJax_Main"/>
                  </a:rPr>
                  <a:t>02</a:t>
                </a:r>
                <a:r>
                  <a:rPr lang="en-US" altLang="en-US" sz="2000" dirty="0">
                    <a:solidFill>
                      <a:srgbClr val="333333"/>
                    </a:solidFill>
                    <a:latin typeface="Arial" panose="020B0604020202020204" pitchFamily="34" charset="0"/>
                    <a:ea typeface="Helvetica Neue"/>
                  </a:rPr>
                  <a:t>S02 concentration over 50ppm, </a:t>
                </a:r>
                <a:r>
                  <a:rPr lang="en-US" altLang="en-US" sz="2000" dirty="0">
                    <a:solidFill>
                      <a:srgbClr val="333333"/>
                    </a:solidFill>
                    <a:latin typeface="Arial" panose="020B0604020202020204" pitchFamily="34" charset="0"/>
                    <a:ea typeface="MathJax_Math-italic"/>
                  </a:rPr>
                  <a:t>S</a:t>
                </a:r>
                <a:r>
                  <a:rPr lang="en-US" altLang="en-US" sz="2000" dirty="0">
                    <a:solidFill>
                      <a:srgbClr val="333333"/>
                    </a:solidFill>
                    <a:latin typeface="Arial" panose="020B0604020202020204" pitchFamily="34" charset="0"/>
                    <a:ea typeface="MathJax_Main"/>
                  </a:rPr>
                  <a:t>02</a:t>
                </a:r>
                <a:r>
                  <a:rPr lang="en-US" altLang="en-US" sz="2000" dirty="0">
                    <a:solidFill>
                      <a:srgbClr val="333333"/>
                    </a:solidFill>
                    <a:latin typeface="Arial" panose="020B0604020202020204" pitchFamily="34" charset="0"/>
                    <a:ea typeface="Helvetica Neue"/>
                  </a:rPr>
                  <a:t>S02 becomes evident in the smell and taste of the wine</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a:solidFill>
                      <a:srgbClr val="333333"/>
                    </a:solidFill>
                    <a:latin typeface="Arial" panose="020B0604020202020204" pitchFamily="34" charset="0"/>
                    <a:ea typeface="Helvetica Neue"/>
                  </a:rPr>
                  <a:t>density:</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cm</a:t>
                </a:r>
                <a:r>
                  <a:rPr lang="en-US" altLang="en-US" sz="2000" dirty="0">
                    <a:solidFill>
                      <a:srgbClr val="333333"/>
                    </a:solidFill>
                    <a:latin typeface="Arial" panose="020B0604020202020204" pitchFamily="34" charset="0"/>
                    <a:ea typeface="MathJax_Main"/>
                  </a:rPr>
                  <a:t>3) </a:t>
                </a:r>
                <a:r>
                  <a:rPr lang="en-US" altLang="en-US" sz="2000" dirty="0">
                    <a:solidFill>
                      <a:srgbClr val="333333"/>
                    </a:solidFill>
                    <a:latin typeface="Arial" panose="020B0604020202020204" pitchFamily="34" charset="0"/>
                    <a:ea typeface="Helvetica Neue"/>
                  </a:rPr>
                  <a:t>the density of the liquid, which is close to the density of water depending on the percent alcohol and sugar content in the wine</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a:solidFill>
                      <a:srgbClr val="333333"/>
                    </a:solidFill>
                    <a:latin typeface="Arial" panose="020B0604020202020204" pitchFamily="34" charset="0"/>
                    <a:ea typeface="Helvetica Neue"/>
                  </a:rPr>
                  <a:t>pH:</a:t>
                </a:r>
                <a:r>
                  <a:rPr lang="en-US" altLang="en-US" sz="2000" dirty="0">
                    <a:solidFill>
                      <a:srgbClr val="333333"/>
                    </a:solidFill>
                    <a:latin typeface="Arial" panose="020B0604020202020204" pitchFamily="34" charset="0"/>
                    <a:ea typeface="Helvetica Neue"/>
                  </a:rPr>
                  <a:t> the indicator of the </a:t>
                </a:r>
                <a:r>
                  <a:rPr lang="en-US" altLang="en-US" sz="2000" dirty="0" err="1">
                    <a:solidFill>
                      <a:srgbClr val="333333"/>
                    </a:solidFill>
                    <a:latin typeface="Arial" panose="020B0604020202020204" pitchFamily="34" charset="0"/>
                    <a:ea typeface="Helvetica Neue"/>
                  </a:rPr>
                  <a:t>acidicity</a:t>
                </a:r>
                <a:r>
                  <a:rPr lang="en-US" altLang="en-US" sz="2000" dirty="0">
                    <a:solidFill>
                      <a:srgbClr val="333333"/>
                    </a:solidFill>
                    <a:latin typeface="Arial" panose="020B0604020202020204" pitchFamily="34" charset="0"/>
                    <a:ea typeface="Helvetica Neue"/>
                  </a:rPr>
                  <a:t> or basic property of the wine on a scale from 0 (very acidic) to 14 (very basic)</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a:solidFill>
                      <a:srgbClr val="333333"/>
                    </a:solidFill>
                    <a:latin typeface="Arial" panose="020B0604020202020204" pitchFamily="34" charset="0"/>
                    <a:ea typeface="Helvetica Neue"/>
                  </a:rPr>
                  <a:t>sulphates:</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g</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potassium</a:t>
                </a:r>
                <a:r>
                  <a:rPr lang="en-US" altLang="en-US" sz="2000" dirty="0">
                    <a:solidFill>
                      <a:srgbClr val="333333"/>
                    </a:solidFill>
                    <a:latin typeface="Arial" panose="020B0604020202020204" pitchFamily="34" charset="0"/>
                    <a:ea typeface="MathJax_Main"/>
                  </a:rPr>
                  <a:t> </a:t>
                </a:r>
                <a:r>
                  <a:rPr lang="en-US" altLang="en-US" sz="2000" dirty="0">
                    <a:solidFill>
                      <a:srgbClr val="333333"/>
                    </a:solidFill>
                    <a:latin typeface="Arial" panose="020B0604020202020204" pitchFamily="34" charset="0"/>
                    <a:ea typeface="MathJax_Math-italic"/>
                  </a:rPr>
                  <a:t>sulphate</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dm</a:t>
                </a:r>
                <a:r>
                  <a:rPr lang="en-US" altLang="en-US" sz="2000" dirty="0">
                    <a:solidFill>
                      <a:srgbClr val="333333"/>
                    </a:solidFill>
                    <a:latin typeface="Arial" panose="020B0604020202020204" pitchFamily="34" charset="0"/>
                    <a:ea typeface="MathJax_Main"/>
                  </a:rPr>
                  <a:t>3</a:t>
                </a:r>
                <a:r>
                  <a:rPr lang="en-US" altLang="en-US" sz="2000" dirty="0">
                    <a:solidFill>
                      <a:srgbClr val="333333"/>
                    </a:solidFill>
                    <a:latin typeface="Arial" panose="020B0604020202020204" pitchFamily="34" charset="0"/>
                    <a:ea typeface="Helvetica Neue"/>
                  </a:rPr>
                  <a:t>)a wine additive which can contribute to sulfur dioxide gas </a:t>
                </a:r>
                <a:r>
                  <a:rPr lang="en-US" altLang="en-US" sz="2000" dirty="0">
                    <a:solidFill>
                      <a:srgbClr val="333333"/>
                    </a:solidFill>
                    <a:latin typeface="Arial" panose="020B0604020202020204" pitchFamily="34" charset="0"/>
                    <a:ea typeface="MathJax_Math-italic"/>
                  </a:rPr>
                  <a:t>S</a:t>
                </a:r>
                <a:r>
                  <a:rPr lang="en-US" altLang="en-US" sz="2000" dirty="0">
                    <a:solidFill>
                      <a:srgbClr val="333333"/>
                    </a:solidFill>
                    <a:latin typeface="Arial" panose="020B0604020202020204" pitchFamily="34" charset="0"/>
                    <a:ea typeface="MathJax_Main"/>
                  </a:rPr>
                  <a:t>02</a:t>
                </a:r>
                <a:r>
                  <a:rPr lang="en-US" altLang="en-US" sz="2000" dirty="0">
                    <a:solidFill>
                      <a:srgbClr val="333333"/>
                    </a:solidFill>
                    <a:latin typeface="Arial" panose="020B0604020202020204" pitchFamily="34" charset="0"/>
                    <a:ea typeface="Helvetica Neue"/>
                  </a:rPr>
                  <a:t>S02 levels</a:t>
                </a:r>
              </a:p>
              <a:p>
                <a:pPr marL="285750" lvl="0" indent="-285750" eaLnBrk="0" fontAlgn="base" hangingPunct="0">
                  <a:spcBef>
                    <a:spcPct val="0"/>
                  </a:spcBef>
                  <a:spcAft>
                    <a:spcPct val="0"/>
                  </a:spcAft>
                  <a:buClrTx/>
                  <a:buFont typeface="Arial" panose="020B0604020202020204" pitchFamily="34" charset="0"/>
                  <a:buChar char="•"/>
                </a:pPr>
                <a:r>
                  <a:rPr lang="en-US" altLang="en-US" sz="2000" b="1" dirty="0">
                    <a:solidFill>
                      <a:srgbClr val="333333"/>
                    </a:solidFill>
                    <a:latin typeface="Arial" panose="020B0604020202020204" pitchFamily="34" charset="0"/>
                    <a:ea typeface="Helvetica Neue"/>
                  </a:rPr>
                  <a:t>alcohol:</a:t>
                </a:r>
                <a:r>
                  <a:rPr lang="en-US" altLang="en-US" sz="2000" dirty="0">
                    <a:solidFill>
                      <a:srgbClr val="333333"/>
                    </a:solidFill>
                    <a:latin typeface="Arial" panose="020B0604020202020204" pitchFamily="34" charset="0"/>
                    <a:ea typeface="Helvetica Neue"/>
                  </a:rPr>
                  <a:t> </a:t>
                </a:r>
                <a:r>
                  <a:rPr lang="en-US" altLang="en-US" sz="2000" dirty="0">
                    <a:solidFill>
                      <a:srgbClr val="333333"/>
                    </a:solidFill>
                    <a:latin typeface="Arial" panose="020B0604020202020204" pitchFamily="34" charset="0"/>
                    <a:ea typeface="MathJax_Main"/>
                  </a:rPr>
                  <a:t>(</a:t>
                </a:r>
                <a:r>
                  <a:rPr lang="en-US" altLang="en-US" sz="2000" dirty="0">
                    <a:solidFill>
                      <a:srgbClr val="333333"/>
                    </a:solidFill>
                    <a:latin typeface="Arial" panose="020B0604020202020204" pitchFamily="34" charset="0"/>
                    <a:ea typeface="MathJax_Math-italic"/>
                  </a:rPr>
                  <a:t>vol. </a:t>
                </a:r>
                <a:r>
                  <a:rPr lang="en-US" altLang="en-US" sz="2000" dirty="0">
                    <a:solidFill>
                      <a:srgbClr val="333333"/>
                    </a:solidFill>
                    <a:latin typeface="Arial" panose="020B0604020202020204" pitchFamily="34" charset="0"/>
                    <a:ea typeface="Helvetica Neue"/>
                  </a:rPr>
                  <a:t>the percent alcohol content of the wine</a:t>
                </a:r>
              </a:p>
              <a:p>
                <a:br>
                  <a:rPr lang="en-US" sz="2000" dirty="0"/>
                </a:br>
                <a:br>
                  <a:rPr lang="en-US" sz="1200" dirty="0"/>
                </a:br>
                <a:endParaRPr lang="en-US" sz="1200" dirty="0"/>
              </a:p>
            </p:txBody>
          </p:sp>
        </p:grpSp>
        <p:sp>
          <p:nvSpPr>
            <p:cNvPr id="60" name="TextBox 59">
              <a:extLst>
                <a:ext uri="{FF2B5EF4-FFF2-40B4-BE49-F238E27FC236}">
                  <a16:creationId xmlns:a16="http://schemas.microsoft.com/office/drawing/2014/main" id="{1425F98C-64CC-4B97-AE87-602DDD396EDA}"/>
                </a:ext>
              </a:extLst>
            </p:cNvPr>
            <p:cNvSpPr txBox="1"/>
            <p:nvPr/>
          </p:nvSpPr>
          <p:spPr>
            <a:xfrm>
              <a:off x="17283981" y="8133774"/>
              <a:ext cx="9323238" cy="707886"/>
            </a:xfrm>
            <a:prstGeom prst="rect">
              <a:avLst/>
            </a:prstGeom>
            <a:noFill/>
          </p:spPr>
          <p:txBody>
            <a:bodyPr wrap="square" rtlCol="0">
              <a:spAutoFit/>
            </a:bodyPr>
            <a:lstStyle/>
            <a:p>
              <a:pPr algn="ctr"/>
              <a:r>
                <a:rPr lang="en-US" sz="4000" b="1" dirty="0"/>
                <a:t>Data &amp; Data Exploration</a:t>
              </a:r>
              <a:endParaRPr lang="en-US" sz="1800" b="1" dirty="0"/>
            </a:p>
          </p:txBody>
        </p:sp>
      </p:grpSp>
      <p:grpSp>
        <p:nvGrpSpPr>
          <p:cNvPr id="114" name="Group 113">
            <a:extLst>
              <a:ext uri="{FF2B5EF4-FFF2-40B4-BE49-F238E27FC236}">
                <a16:creationId xmlns:a16="http://schemas.microsoft.com/office/drawing/2014/main" id="{F537B934-B497-4B5B-BFAB-9BC71236A436}"/>
              </a:ext>
            </a:extLst>
          </p:cNvPr>
          <p:cNvGrpSpPr/>
          <p:nvPr/>
        </p:nvGrpSpPr>
        <p:grpSpPr>
          <a:xfrm>
            <a:off x="32049646" y="876943"/>
            <a:ext cx="12074784" cy="13323674"/>
            <a:chOff x="32049646" y="876943"/>
            <a:chExt cx="12074784" cy="13323674"/>
          </a:xfrm>
        </p:grpSpPr>
        <p:pic>
          <p:nvPicPr>
            <p:cNvPr id="11" name="Picture 10">
              <a:extLst>
                <a:ext uri="{FF2B5EF4-FFF2-40B4-BE49-F238E27FC236}">
                  <a16:creationId xmlns:a16="http://schemas.microsoft.com/office/drawing/2014/main" id="{39FA0C29-39E7-4013-AE7E-A90DDC294B6C}"/>
                </a:ext>
              </a:extLst>
            </p:cNvPr>
            <p:cNvPicPr>
              <a:picLocks noChangeAspect="1"/>
            </p:cNvPicPr>
            <p:nvPr/>
          </p:nvPicPr>
          <p:blipFill>
            <a:blip r:embed="rId6"/>
            <a:stretch>
              <a:fillRect/>
            </a:stretch>
          </p:blipFill>
          <p:spPr>
            <a:xfrm>
              <a:off x="32759544" y="1546237"/>
              <a:ext cx="10654988" cy="4141160"/>
            </a:xfrm>
            <a:prstGeom prst="rect">
              <a:avLst/>
            </a:prstGeom>
          </p:spPr>
        </p:pic>
        <p:sp>
          <p:nvSpPr>
            <p:cNvPr id="41" name="TextBox 40">
              <a:extLst>
                <a:ext uri="{FF2B5EF4-FFF2-40B4-BE49-F238E27FC236}">
                  <a16:creationId xmlns:a16="http://schemas.microsoft.com/office/drawing/2014/main" id="{29533C68-EBDA-4877-B003-57B669ED2E65}"/>
                </a:ext>
              </a:extLst>
            </p:cNvPr>
            <p:cNvSpPr txBox="1"/>
            <p:nvPr/>
          </p:nvSpPr>
          <p:spPr>
            <a:xfrm>
              <a:off x="32049646" y="876943"/>
              <a:ext cx="12074784" cy="707886"/>
            </a:xfrm>
            <a:prstGeom prst="rect">
              <a:avLst/>
            </a:prstGeom>
            <a:noFill/>
          </p:spPr>
          <p:txBody>
            <a:bodyPr wrap="square" rtlCol="0">
              <a:spAutoFit/>
            </a:bodyPr>
            <a:lstStyle/>
            <a:p>
              <a:pPr algn="ctr"/>
              <a:r>
                <a:rPr lang="en-US" altLang="zh-CN" sz="4000" b="1" dirty="0"/>
                <a:t>Linear Regression Model Detail</a:t>
              </a:r>
              <a:endParaRPr lang="en-US" sz="1800" b="1" dirty="0"/>
            </a:p>
          </p:txBody>
        </p:sp>
        <p:sp>
          <p:nvSpPr>
            <p:cNvPr id="46" name="TextBox 45">
              <a:extLst>
                <a:ext uri="{FF2B5EF4-FFF2-40B4-BE49-F238E27FC236}">
                  <a16:creationId xmlns:a16="http://schemas.microsoft.com/office/drawing/2014/main" id="{1492398E-ACA5-4615-86CD-AE9BBD367B25}"/>
                </a:ext>
              </a:extLst>
            </p:cNvPr>
            <p:cNvSpPr txBox="1"/>
            <p:nvPr/>
          </p:nvSpPr>
          <p:spPr>
            <a:xfrm>
              <a:off x="32049646" y="6945051"/>
              <a:ext cx="12074784" cy="707886"/>
            </a:xfrm>
            <a:prstGeom prst="rect">
              <a:avLst/>
            </a:prstGeom>
            <a:noFill/>
          </p:spPr>
          <p:txBody>
            <a:bodyPr wrap="square" rtlCol="0">
              <a:spAutoFit/>
            </a:bodyPr>
            <a:lstStyle/>
            <a:p>
              <a:pPr algn="ctr"/>
              <a:r>
                <a:rPr lang="en-US" altLang="zh-CN" sz="4000" b="1" dirty="0"/>
                <a:t>Linear Regression Assumption Check</a:t>
              </a:r>
              <a:endParaRPr lang="en-US" sz="1800" b="1" dirty="0"/>
            </a:p>
          </p:txBody>
        </p:sp>
        <p:grpSp>
          <p:nvGrpSpPr>
            <p:cNvPr id="68" name="Group 67">
              <a:extLst>
                <a:ext uri="{FF2B5EF4-FFF2-40B4-BE49-F238E27FC236}">
                  <a16:creationId xmlns:a16="http://schemas.microsoft.com/office/drawing/2014/main" id="{42C12C29-FB5A-4CE2-9BF0-C9432A6794D8}"/>
                </a:ext>
              </a:extLst>
            </p:cNvPr>
            <p:cNvGrpSpPr/>
            <p:nvPr/>
          </p:nvGrpSpPr>
          <p:grpSpPr>
            <a:xfrm>
              <a:off x="32622246" y="7652568"/>
              <a:ext cx="10929585" cy="3137601"/>
              <a:chOff x="32528752" y="7652568"/>
              <a:chExt cx="10929585" cy="3137601"/>
            </a:xfrm>
          </p:grpSpPr>
          <p:pic>
            <p:nvPicPr>
              <p:cNvPr id="22" name="Picture 21">
                <a:extLst>
                  <a:ext uri="{FF2B5EF4-FFF2-40B4-BE49-F238E27FC236}">
                    <a16:creationId xmlns:a16="http://schemas.microsoft.com/office/drawing/2014/main" id="{A052140C-964E-4D06-8FE0-910E5E01A8A4}"/>
                  </a:ext>
                </a:extLst>
              </p:cNvPr>
              <p:cNvPicPr>
                <a:picLocks noChangeAspect="1"/>
              </p:cNvPicPr>
              <p:nvPr/>
            </p:nvPicPr>
            <p:blipFill>
              <a:blip r:embed="rId7"/>
              <a:stretch>
                <a:fillRect/>
              </a:stretch>
            </p:blipFill>
            <p:spPr>
              <a:xfrm>
                <a:off x="36327914" y="7907737"/>
                <a:ext cx="3735215" cy="2882432"/>
              </a:xfrm>
              <a:prstGeom prst="rect">
                <a:avLst/>
              </a:prstGeom>
            </p:spPr>
          </p:pic>
          <p:pic>
            <p:nvPicPr>
              <p:cNvPr id="23" name="Picture 22">
                <a:extLst>
                  <a:ext uri="{FF2B5EF4-FFF2-40B4-BE49-F238E27FC236}">
                    <a16:creationId xmlns:a16="http://schemas.microsoft.com/office/drawing/2014/main" id="{E84CB21F-FE27-46CB-9359-DDBB40190419}"/>
                  </a:ext>
                </a:extLst>
              </p:cNvPr>
              <p:cNvPicPr>
                <a:picLocks noChangeAspect="1"/>
              </p:cNvPicPr>
              <p:nvPr/>
            </p:nvPicPr>
            <p:blipFill>
              <a:blip r:embed="rId8"/>
              <a:stretch>
                <a:fillRect/>
              </a:stretch>
            </p:blipFill>
            <p:spPr>
              <a:xfrm>
                <a:off x="40063129" y="7736787"/>
                <a:ext cx="3395208" cy="2937787"/>
              </a:xfrm>
              <a:prstGeom prst="rect">
                <a:avLst/>
              </a:prstGeom>
            </p:spPr>
          </p:pic>
          <p:grpSp>
            <p:nvGrpSpPr>
              <p:cNvPr id="36" name="Group 35">
                <a:extLst>
                  <a:ext uri="{FF2B5EF4-FFF2-40B4-BE49-F238E27FC236}">
                    <a16:creationId xmlns:a16="http://schemas.microsoft.com/office/drawing/2014/main" id="{4E0C979C-2DAB-4024-BD0C-934F43829A4F}"/>
                  </a:ext>
                </a:extLst>
              </p:cNvPr>
              <p:cNvGrpSpPr/>
              <p:nvPr/>
            </p:nvGrpSpPr>
            <p:grpSpPr>
              <a:xfrm>
                <a:off x="32528752" y="7652568"/>
                <a:ext cx="3562121" cy="2882433"/>
                <a:chOff x="32460227" y="8666871"/>
                <a:chExt cx="4995203" cy="4136681"/>
              </a:xfrm>
            </p:grpSpPr>
            <p:pic>
              <p:nvPicPr>
                <p:cNvPr id="15" name="Picture 14">
                  <a:extLst>
                    <a:ext uri="{FF2B5EF4-FFF2-40B4-BE49-F238E27FC236}">
                      <a16:creationId xmlns:a16="http://schemas.microsoft.com/office/drawing/2014/main" id="{0C17B63E-DF21-47EA-AD6E-D48757A843FF}"/>
                    </a:ext>
                  </a:extLst>
                </p:cNvPr>
                <p:cNvPicPr>
                  <a:picLocks noChangeAspect="1"/>
                </p:cNvPicPr>
                <p:nvPr/>
              </p:nvPicPr>
              <p:blipFill rotWithShape="1">
                <a:blip r:embed="rId9"/>
                <a:srcRect t="30262" r="68644"/>
                <a:stretch/>
              </p:blipFill>
              <p:spPr>
                <a:xfrm>
                  <a:off x="32460227" y="8666871"/>
                  <a:ext cx="3439867" cy="4100190"/>
                </a:xfrm>
                <a:prstGeom prst="rect">
                  <a:avLst/>
                </a:prstGeom>
              </p:spPr>
            </p:pic>
            <p:pic>
              <p:nvPicPr>
                <p:cNvPr id="71" name="Picture 70">
                  <a:extLst>
                    <a:ext uri="{FF2B5EF4-FFF2-40B4-BE49-F238E27FC236}">
                      <a16:creationId xmlns:a16="http://schemas.microsoft.com/office/drawing/2014/main" id="{19224BD2-ED7D-46B3-B585-B16A49747C66}"/>
                    </a:ext>
                  </a:extLst>
                </p:cNvPr>
                <p:cNvPicPr>
                  <a:picLocks noChangeAspect="1"/>
                </p:cNvPicPr>
                <p:nvPr/>
              </p:nvPicPr>
              <p:blipFill rotWithShape="1">
                <a:blip r:embed="rId9"/>
                <a:srcRect l="85932" t="30903" r="-165" b="-641"/>
                <a:stretch/>
              </p:blipFill>
              <p:spPr>
                <a:xfrm>
                  <a:off x="35894006" y="8703363"/>
                  <a:ext cx="1561424" cy="4100189"/>
                </a:xfrm>
                <a:prstGeom prst="rect">
                  <a:avLst/>
                </a:prstGeom>
              </p:spPr>
            </p:pic>
          </p:grpSp>
        </p:grpSp>
        <p:sp>
          <p:nvSpPr>
            <p:cNvPr id="81" name="Rectangle 80">
              <a:extLst>
                <a:ext uri="{FF2B5EF4-FFF2-40B4-BE49-F238E27FC236}">
                  <a16:creationId xmlns:a16="http://schemas.microsoft.com/office/drawing/2014/main" id="{495988AA-804C-4E28-8591-3EF1290B4E6A}"/>
                </a:ext>
              </a:extLst>
            </p:cNvPr>
            <p:cNvSpPr/>
            <p:nvPr/>
          </p:nvSpPr>
          <p:spPr>
            <a:xfrm>
              <a:off x="32400171" y="10876630"/>
              <a:ext cx="11373735" cy="3323987"/>
            </a:xfrm>
            <a:prstGeom prst="rect">
              <a:avLst/>
            </a:prstGeom>
          </p:spPr>
          <p:txBody>
            <a:bodyPr wrap="square">
              <a:spAutoFit/>
            </a:bodyPr>
            <a:lstStyle/>
            <a:p>
              <a:r>
                <a:rPr lang="en-US" sz="1800" dirty="0"/>
                <a:t>Overall, the final model does not have any major multicollinearity concerns - all VIF values are fairly low and below the threshold of 10. However, multiple regression model does not seem to be the best fitting for our data set. Given we have a categorical response variable, we will try different types of logistic </a:t>
              </a:r>
              <a:r>
                <a:rPr lang="en-US" sz="1800" dirty="0" err="1"/>
                <a:t>regresison</a:t>
              </a:r>
              <a:r>
                <a:rPr lang="en-US" sz="1800" dirty="0"/>
                <a:t> models.</a:t>
              </a:r>
            </a:p>
            <a:p>
              <a:endParaRPr lang="en-US" sz="1800" dirty="0"/>
            </a:p>
            <a:p>
              <a:r>
                <a:rPr lang="en-US" sz="1800" dirty="0"/>
                <a:t>The distribution of residuals appear to be bimodal. The QQ plot also suggests the same conclusion, since we can see a very prominent deviation from the diagonal normal line on the left side. Overall, the </a:t>
              </a:r>
              <a:r>
                <a:rPr lang="en-US" sz="1800" dirty="0" err="1"/>
                <a:t>Normaltiy</a:t>
              </a:r>
              <a:r>
                <a:rPr lang="en-US" sz="1800" dirty="0"/>
                <a:t> Assumption seems to be violated. This could be due to the fact that we are dealing with a categorical response </a:t>
              </a:r>
              <a:r>
                <a:rPr lang="en-US" sz="1800" dirty="0" err="1"/>
                <a:t>varaible</a:t>
              </a:r>
              <a:r>
                <a:rPr lang="en-US" sz="1800" dirty="0"/>
                <a:t> quality.</a:t>
              </a:r>
            </a:p>
            <a:p>
              <a:endParaRPr lang="en-US" sz="1800" dirty="0"/>
            </a:p>
            <a:p>
              <a:r>
                <a:rPr lang="en-US" sz="1800" dirty="0"/>
                <a:t>We can see that there is one point with a significantly high leverage around 0.4, comparing with other observations. This could be an outlier and might be an influence point.</a:t>
              </a:r>
              <a:br>
                <a:rPr lang="en-US" sz="1200" dirty="0"/>
              </a:br>
              <a:endParaRPr lang="en-US" sz="1200" dirty="0"/>
            </a:p>
          </p:txBody>
        </p:sp>
        <p:sp>
          <p:nvSpPr>
            <p:cNvPr id="82" name="Rectangle 81">
              <a:extLst>
                <a:ext uri="{FF2B5EF4-FFF2-40B4-BE49-F238E27FC236}">
                  <a16:creationId xmlns:a16="http://schemas.microsoft.com/office/drawing/2014/main" id="{B5A888C2-3075-41B3-B156-D9D33034D935}"/>
                </a:ext>
              </a:extLst>
            </p:cNvPr>
            <p:cNvSpPr/>
            <p:nvPr/>
          </p:nvSpPr>
          <p:spPr>
            <a:xfrm>
              <a:off x="32357384" y="6042397"/>
              <a:ext cx="11459308" cy="1107996"/>
            </a:xfrm>
            <a:prstGeom prst="rect">
              <a:avLst/>
            </a:prstGeom>
          </p:spPr>
          <p:txBody>
            <a:bodyPr wrap="square">
              <a:spAutoFit/>
            </a:bodyPr>
            <a:lstStyle/>
            <a:p>
              <a:r>
                <a:rPr lang="en-US" sz="1800" dirty="0"/>
                <a:t>We can see that p-value of all the coefficients are less than the threshold of 0.05, except for </a:t>
              </a:r>
              <a:r>
                <a:rPr lang="en-US" sz="1800" dirty="0" err="1"/>
                <a:t>sulphatesCent</a:t>
              </a:r>
              <a:r>
                <a:rPr lang="en-US" sz="1800" dirty="0"/>
                <a:t>. Therefore, these main and interaction effects are significant predictors of wine quality (besides </a:t>
              </a:r>
              <a:r>
                <a:rPr lang="en-US" sz="1800" dirty="0" err="1"/>
                <a:t>sulphatesCent</a:t>
              </a:r>
              <a:r>
                <a:rPr lang="en-US" sz="1800" dirty="0"/>
                <a:t>). So we will make this our final model.</a:t>
              </a:r>
              <a:br>
                <a:rPr lang="en-US" sz="1200" dirty="0"/>
              </a:br>
              <a:endParaRPr lang="en-US" sz="1200" dirty="0"/>
            </a:p>
          </p:txBody>
        </p:sp>
      </p:grpSp>
      <p:grpSp>
        <p:nvGrpSpPr>
          <p:cNvPr id="116" name="Group 115">
            <a:extLst>
              <a:ext uri="{FF2B5EF4-FFF2-40B4-BE49-F238E27FC236}">
                <a16:creationId xmlns:a16="http://schemas.microsoft.com/office/drawing/2014/main" id="{4D6D6758-00C9-4E70-89FC-7F976E621AE0}"/>
              </a:ext>
            </a:extLst>
          </p:cNvPr>
          <p:cNvGrpSpPr/>
          <p:nvPr/>
        </p:nvGrpSpPr>
        <p:grpSpPr>
          <a:xfrm>
            <a:off x="-187876" y="876943"/>
            <a:ext cx="12074784" cy="32327383"/>
            <a:chOff x="-187876" y="876943"/>
            <a:chExt cx="12074784" cy="32327383"/>
          </a:xfrm>
        </p:grpSpPr>
        <p:grpSp>
          <p:nvGrpSpPr>
            <p:cNvPr id="16" name="Group 15">
              <a:extLst>
                <a:ext uri="{FF2B5EF4-FFF2-40B4-BE49-F238E27FC236}">
                  <a16:creationId xmlns:a16="http://schemas.microsoft.com/office/drawing/2014/main" id="{152E0A56-B7DF-4E17-AF85-C87AED1D594B}"/>
                </a:ext>
              </a:extLst>
            </p:cNvPr>
            <p:cNvGrpSpPr/>
            <p:nvPr/>
          </p:nvGrpSpPr>
          <p:grpSpPr>
            <a:xfrm>
              <a:off x="435447" y="9284981"/>
              <a:ext cx="10828138" cy="11622641"/>
              <a:chOff x="276846" y="16181890"/>
              <a:chExt cx="11158942" cy="12597192"/>
            </a:xfrm>
          </p:grpSpPr>
          <p:pic>
            <p:nvPicPr>
              <p:cNvPr id="1030" name="Picture 6">
                <a:extLst>
                  <a:ext uri="{FF2B5EF4-FFF2-40B4-BE49-F238E27FC236}">
                    <a16:creationId xmlns:a16="http://schemas.microsoft.com/office/drawing/2014/main" id="{5938E28A-FE1B-4EAE-A9F6-3455E60239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846" y="16181890"/>
                <a:ext cx="5523257" cy="40852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1032" name="Picture 8">
                <a:extLst>
                  <a:ext uri="{FF2B5EF4-FFF2-40B4-BE49-F238E27FC236}">
                    <a16:creationId xmlns:a16="http://schemas.microsoft.com/office/drawing/2014/main" id="{E7638706-E20C-4723-BDBC-A71ACE47799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12531" y="16181890"/>
                <a:ext cx="5523257" cy="40852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1034" name="Picture 10">
                <a:extLst>
                  <a:ext uri="{FF2B5EF4-FFF2-40B4-BE49-F238E27FC236}">
                    <a16:creationId xmlns:a16="http://schemas.microsoft.com/office/drawing/2014/main" id="{AF0F341C-23D3-48F5-AF37-FF988242E45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6846" y="20437838"/>
                <a:ext cx="5523257" cy="40852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1036" name="Picture 12">
                <a:extLst>
                  <a:ext uri="{FF2B5EF4-FFF2-40B4-BE49-F238E27FC236}">
                    <a16:creationId xmlns:a16="http://schemas.microsoft.com/office/drawing/2014/main" id="{0FE2E2DC-348E-4EF5-B7B8-D1C5930C5C7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12531" y="20437838"/>
                <a:ext cx="5523257" cy="40852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1038" name="Picture 14">
                <a:extLst>
                  <a:ext uri="{FF2B5EF4-FFF2-40B4-BE49-F238E27FC236}">
                    <a16:creationId xmlns:a16="http://schemas.microsoft.com/office/drawing/2014/main" id="{29C677C5-A8B2-4A9A-B4D7-54520184C2D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846" y="24693786"/>
                <a:ext cx="5523257" cy="40852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1040" name="Picture 16">
                <a:extLst>
                  <a:ext uri="{FF2B5EF4-FFF2-40B4-BE49-F238E27FC236}">
                    <a16:creationId xmlns:a16="http://schemas.microsoft.com/office/drawing/2014/main" id="{13D2CD56-75BD-487F-8494-644A95712CA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12531" y="24693786"/>
                <a:ext cx="5523257" cy="40852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grpSp>
        <p:sp>
          <p:nvSpPr>
            <p:cNvPr id="44" name="TextBox 43">
              <a:extLst>
                <a:ext uri="{FF2B5EF4-FFF2-40B4-BE49-F238E27FC236}">
                  <a16:creationId xmlns:a16="http://schemas.microsoft.com/office/drawing/2014/main" id="{247E5B54-EC42-48EC-8127-FE0ABB1CCDF9}"/>
                </a:ext>
              </a:extLst>
            </p:cNvPr>
            <p:cNvSpPr txBox="1"/>
            <p:nvPr/>
          </p:nvSpPr>
          <p:spPr>
            <a:xfrm>
              <a:off x="194605" y="8235867"/>
              <a:ext cx="11309822" cy="707886"/>
            </a:xfrm>
            <a:prstGeom prst="rect">
              <a:avLst/>
            </a:prstGeom>
            <a:noFill/>
          </p:spPr>
          <p:txBody>
            <a:bodyPr wrap="square" rtlCol="0">
              <a:spAutoFit/>
            </a:bodyPr>
            <a:lstStyle/>
            <a:p>
              <a:pPr algn="ctr"/>
              <a:r>
                <a:rPr lang="en-US" altLang="zh-CN" sz="4000" b="1" dirty="0"/>
                <a:t>Ordinal Regression Assumption Check</a:t>
              </a:r>
              <a:endParaRPr lang="en-US" sz="1800" b="1" dirty="0"/>
            </a:p>
          </p:txBody>
        </p:sp>
        <p:sp>
          <p:nvSpPr>
            <p:cNvPr id="45" name="TextBox 44">
              <a:extLst>
                <a:ext uri="{FF2B5EF4-FFF2-40B4-BE49-F238E27FC236}">
                  <a16:creationId xmlns:a16="http://schemas.microsoft.com/office/drawing/2014/main" id="{C2BA512B-10D3-42E3-B05E-83B21CBD98D3}"/>
                </a:ext>
              </a:extLst>
            </p:cNvPr>
            <p:cNvSpPr txBox="1"/>
            <p:nvPr/>
          </p:nvSpPr>
          <p:spPr>
            <a:xfrm>
              <a:off x="-187876" y="876943"/>
              <a:ext cx="12074784" cy="707886"/>
            </a:xfrm>
            <a:prstGeom prst="rect">
              <a:avLst/>
            </a:prstGeom>
            <a:noFill/>
          </p:spPr>
          <p:txBody>
            <a:bodyPr wrap="square" rtlCol="0">
              <a:spAutoFit/>
            </a:bodyPr>
            <a:lstStyle/>
            <a:p>
              <a:pPr algn="ctr"/>
              <a:r>
                <a:rPr lang="en-US" altLang="zh-CN" sz="4000" b="1" dirty="0"/>
                <a:t>Ordinal Regression Model Detail</a:t>
              </a:r>
              <a:endParaRPr lang="en-US" sz="1800" b="1" dirty="0"/>
            </a:p>
          </p:txBody>
        </p:sp>
        <p:pic>
          <p:nvPicPr>
            <p:cNvPr id="53" name="Picture 52">
              <a:extLst>
                <a:ext uri="{FF2B5EF4-FFF2-40B4-BE49-F238E27FC236}">
                  <a16:creationId xmlns:a16="http://schemas.microsoft.com/office/drawing/2014/main" id="{8B5754B4-DEB4-4BB9-AECB-BDAE6F1C61AB}"/>
                </a:ext>
              </a:extLst>
            </p:cNvPr>
            <p:cNvPicPr>
              <a:picLocks noChangeAspect="1"/>
            </p:cNvPicPr>
            <p:nvPr/>
          </p:nvPicPr>
          <p:blipFill>
            <a:blip r:embed="rId16"/>
            <a:stretch>
              <a:fillRect/>
            </a:stretch>
          </p:blipFill>
          <p:spPr>
            <a:xfrm>
              <a:off x="281903" y="27788832"/>
              <a:ext cx="11135226" cy="2310370"/>
            </a:xfrm>
            <a:prstGeom prst="rect">
              <a:avLst/>
            </a:prstGeom>
          </p:spPr>
        </p:pic>
        <p:sp>
          <p:nvSpPr>
            <p:cNvPr id="55" name="TextBox 54">
              <a:extLst>
                <a:ext uri="{FF2B5EF4-FFF2-40B4-BE49-F238E27FC236}">
                  <a16:creationId xmlns:a16="http://schemas.microsoft.com/office/drawing/2014/main" id="{68B77CA1-9ED5-4234-87CE-9A1E46EDE998}"/>
                </a:ext>
              </a:extLst>
            </p:cNvPr>
            <p:cNvSpPr txBox="1"/>
            <p:nvPr/>
          </p:nvSpPr>
          <p:spPr>
            <a:xfrm>
              <a:off x="418513" y="6550228"/>
              <a:ext cx="10862007" cy="1323439"/>
            </a:xfrm>
            <a:prstGeom prst="rect">
              <a:avLst/>
            </a:prstGeom>
            <a:noFill/>
          </p:spPr>
          <p:txBody>
            <a:bodyPr wrap="square" rtlCol="0">
              <a:spAutoFit/>
            </a:bodyPr>
            <a:lstStyle/>
            <a:p>
              <a:r>
                <a:rPr lang="en-US" sz="2000" dirty="0"/>
                <a:t>This is the final model after selection and dropping out insignificant predictors. We see there are 5 possible intercepts/models. The T-statistics for the model each variables are bigger than 1.96, which means that their p-values are all smaller than 0.05. Therefore, we can choose this as or final ordinary regression model.</a:t>
              </a:r>
            </a:p>
          </p:txBody>
        </p:sp>
        <p:pic>
          <p:nvPicPr>
            <p:cNvPr id="56" name="Picture 55">
              <a:extLst>
                <a:ext uri="{FF2B5EF4-FFF2-40B4-BE49-F238E27FC236}">
                  <a16:creationId xmlns:a16="http://schemas.microsoft.com/office/drawing/2014/main" id="{0E81876D-7D41-4D90-B946-AD3A385D416F}"/>
                </a:ext>
              </a:extLst>
            </p:cNvPr>
            <p:cNvPicPr>
              <a:picLocks noChangeAspect="1"/>
            </p:cNvPicPr>
            <p:nvPr/>
          </p:nvPicPr>
          <p:blipFill>
            <a:blip r:embed="rId17"/>
            <a:stretch>
              <a:fillRect/>
            </a:stretch>
          </p:blipFill>
          <p:spPr>
            <a:xfrm>
              <a:off x="772053" y="1802223"/>
              <a:ext cx="10154926" cy="4659384"/>
            </a:xfrm>
            <a:prstGeom prst="rect">
              <a:avLst/>
            </a:prstGeom>
          </p:spPr>
        </p:pic>
        <p:sp>
          <p:nvSpPr>
            <p:cNvPr id="88" name="TextBox 87">
              <a:extLst>
                <a:ext uri="{FF2B5EF4-FFF2-40B4-BE49-F238E27FC236}">
                  <a16:creationId xmlns:a16="http://schemas.microsoft.com/office/drawing/2014/main" id="{830DB9A4-9D27-457E-97C6-D156C82B7E42}"/>
                </a:ext>
              </a:extLst>
            </p:cNvPr>
            <p:cNvSpPr txBox="1"/>
            <p:nvPr/>
          </p:nvSpPr>
          <p:spPr>
            <a:xfrm>
              <a:off x="285728" y="21165515"/>
              <a:ext cx="11127577" cy="2862322"/>
            </a:xfrm>
            <a:prstGeom prst="rect">
              <a:avLst/>
            </a:prstGeom>
            <a:noFill/>
          </p:spPr>
          <p:txBody>
            <a:bodyPr wrap="square" rtlCol="0">
              <a:spAutoFit/>
            </a:bodyPr>
            <a:lstStyle/>
            <a:p>
              <a:r>
                <a:rPr lang="en-US" sz="1800" dirty="0"/>
                <a:t>The binned residual plot shows normal distribution, independence, constant variances for most of the graphs. There are some minor concerns:</a:t>
              </a:r>
            </a:p>
            <a:p>
              <a:endParaRPr lang="en-US" sz="1800" dirty="0"/>
            </a:p>
            <a:p>
              <a:pPr marL="285750" indent="-285750">
                <a:buFont typeface="Arial" panose="020B0604020202020204" pitchFamily="34" charset="0"/>
                <a:buChar char="•"/>
              </a:pPr>
              <a:r>
                <a:rPr lang="en-US" sz="1800" dirty="0"/>
                <a:t>In </a:t>
              </a:r>
              <a:r>
                <a:rPr lang="en-US" sz="1800" dirty="0" err="1"/>
                <a:t>chloridesCent</a:t>
              </a:r>
              <a:r>
                <a:rPr lang="en-US" sz="1800" dirty="0"/>
                <a:t>, the binned residual plots show a possible </a:t>
              </a:r>
              <a:r>
                <a:rPr lang="en-US" sz="1800" dirty="0" err="1"/>
                <a:t>chloridesCent</a:t>
              </a:r>
              <a:r>
                <a:rPr lang="en-US" sz="1800" dirty="0"/>
                <a:t> outlier.</a:t>
              </a:r>
            </a:p>
            <a:p>
              <a:pPr marL="285750" indent="-285750">
                <a:buFont typeface="Arial" panose="020B0604020202020204" pitchFamily="34" charset="0"/>
                <a:buChar char="•"/>
              </a:pPr>
              <a:r>
                <a:rPr lang="en-US" sz="1800" dirty="0"/>
                <a:t>In </a:t>
              </a:r>
              <a:r>
                <a:rPr lang="en-US" sz="1800" dirty="0" err="1"/>
                <a:t>sulphatesCent</a:t>
              </a:r>
              <a:r>
                <a:rPr lang="en-US" sz="1800" dirty="0"/>
                <a:t>, the binned residual plot shows some potential linear trend and outliers in three categories of quality. We might need to transform </a:t>
              </a:r>
              <a:r>
                <a:rPr lang="en-US" sz="1800" dirty="0" err="1"/>
                <a:t>sulphatesCent</a:t>
              </a:r>
              <a:r>
                <a:rPr lang="en-US" sz="1800" dirty="0"/>
                <a:t>.</a:t>
              </a:r>
            </a:p>
            <a:p>
              <a:pPr marL="285750" indent="-285750">
                <a:buFont typeface="Arial" panose="020B0604020202020204" pitchFamily="34" charset="0"/>
                <a:buChar char="•"/>
              </a:pPr>
              <a:r>
                <a:rPr lang="en-US" sz="1800" dirty="0"/>
                <a:t>In </a:t>
              </a:r>
              <a:r>
                <a:rPr lang="en-US" sz="1800" dirty="0" err="1"/>
                <a:t>pHCent</a:t>
              </a:r>
              <a:r>
                <a:rPr lang="en-US" sz="1800" dirty="0"/>
                <a:t>, there is also some linear trends in the binned residual plots for </a:t>
              </a:r>
              <a:r>
                <a:rPr lang="en-US" sz="1800" dirty="0" err="1"/>
                <a:t>pHCent</a:t>
              </a:r>
              <a:r>
                <a:rPr lang="en-US" sz="1800" dirty="0"/>
                <a:t>. We should also transform this variable.</a:t>
              </a:r>
            </a:p>
            <a:p>
              <a:endParaRPr lang="en-US" sz="1800" dirty="0"/>
            </a:p>
            <a:p>
              <a:endParaRPr lang="en-US" sz="1800" dirty="0"/>
            </a:p>
          </p:txBody>
        </p:sp>
        <p:pic>
          <p:nvPicPr>
            <p:cNvPr id="66" name="Picture 65">
              <a:extLst>
                <a:ext uri="{FF2B5EF4-FFF2-40B4-BE49-F238E27FC236}">
                  <a16:creationId xmlns:a16="http://schemas.microsoft.com/office/drawing/2014/main" id="{EAEDF064-6BC7-47F1-91F0-5CED91BA1A50}"/>
                </a:ext>
              </a:extLst>
            </p:cNvPr>
            <p:cNvPicPr>
              <a:picLocks noChangeAspect="1"/>
            </p:cNvPicPr>
            <p:nvPr/>
          </p:nvPicPr>
          <p:blipFill>
            <a:blip r:embed="rId18"/>
            <a:stretch>
              <a:fillRect/>
            </a:stretch>
          </p:blipFill>
          <p:spPr>
            <a:xfrm>
              <a:off x="314820" y="23611621"/>
              <a:ext cx="10814213" cy="2563856"/>
            </a:xfrm>
            <a:prstGeom prst="rect">
              <a:avLst/>
            </a:prstGeom>
          </p:spPr>
        </p:pic>
        <p:sp>
          <p:nvSpPr>
            <p:cNvPr id="90" name="TextBox 89">
              <a:extLst>
                <a:ext uri="{FF2B5EF4-FFF2-40B4-BE49-F238E27FC236}">
                  <a16:creationId xmlns:a16="http://schemas.microsoft.com/office/drawing/2014/main" id="{08FBD81A-C77D-42F8-BFE7-63FF4B123673}"/>
                </a:ext>
              </a:extLst>
            </p:cNvPr>
            <p:cNvSpPr txBox="1"/>
            <p:nvPr/>
          </p:nvSpPr>
          <p:spPr>
            <a:xfrm>
              <a:off x="484599" y="26338207"/>
              <a:ext cx="11127577" cy="923330"/>
            </a:xfrm>
            <a:prstGeom prst="rect">
              <a:avLst/>
            </a:prstGeom>
            <a:noFill/>
          </p:spPr>
          <p:txBody>
            <a:bodyPr wrap="square" rtlCol="0">
              <a:spAutoFit/>
            </a:bodyPr>
            <a:lstStyle/>
            <a:p>
              <a:r>
                <a:rPr lang="en-US" sz="1800" dirty="0"/>
                <a:t>The </a:t>
              </a:r>
              <a:r>
                <a:rPr lang="en-US" sz="1800" dirty="0" err="1"/>
                <a:t>vif</a:t>
              </a:r>
              <a:r>
                <a:rPr lang="en-US" sz="1800" dirty="0"/>
                <a:t> function shows that in the ordinal regression model, there isn’t serious multi-collinearity going on.</a:t>
              </a:r>
            </a:p>
            <a:p>
              <a:endParaRPr lang="en-US" sz="1800" dirty="0"/>
            </a:p>
            <a:p>
              <a:endParaRPr lang="en-US" sz="1800" dirty="0"/>
            </a:p>
          </p:txBody>
        </p:sp>
        <p:sp>
          <p:nvSpPr>
            <p:cNvPr id="92" name="TextBox 91">
              <a:extLst>
                <a:ext uri="{FF2B5EF4-FFF2-40B4-BE49-F238E27FC236}">
                  <a16:creationId xmlns:a16="http://schemas.microsoft.com/office/drawing/2014/main" id="{8A32161B-1E8D-4308-9524-E4DF019FEF08}"/>
                </a:ext>
              </a:extLst>
            </p:cNvPr>
            <p:cNvSpPr txBox="1"/>
            <p:nvPr/>
          </p:nvSpPr>
          <p:spPr>
            <a:xfrm>
              <a:off x="67015" y="26907594"/>
              <a:ext cx="11309822" cy="707886"/>
            </a:xfrm>
            <a:prstGeom prst="rect">
              <a:avLst/>
            </a:prstGeom>
            <a:noFill/>
          </p:spPr>
          <p:txBody>
            <a:bodyPr wrap="square" rtlCol="0">
              <a:spAutoFit/>
            </a:bodyPr>
            <a:lstStyle/>
            <a:p>
              <a:pPr algn="ctr"/>
              <a:r>
                <a:rPr lang="en-US" altLang="zh-CN" sz="4000" b="1" dirty="0"/>
                <a:t>Ordinal Regression Prediction</a:t>
              </a:r>
              <a:endParaRPr lang="en-US" sz="1800" b="1" dirty="0"/>
            </a:p>
          </p:txBody>
        </p:sp>
        <p:sp>
          <p:nvSpPr>
            <p:cNvPr id="93" name="TextBox 92">
              <a:extLst>
                <a:ext uri="{FF2B5EF4-FFF2-40B4-BE49-F238E27FC236}">
                  <a16:creationId xmlns:a16="http://schemas.microsoft.com/office/drawing/2014/main" id="{22901E07-D9FC-4A73-B23C-E231EC611F4B}"/>
                </a:ext>
              </a:extLst>
            </p:cNvPr>
            <p:cNvSpPr txBox="1"/>
            <p:nvPr/>
          </p:nvSpPr>
          <p:spPr>
            <a:xfrm>
              <a:off x="314820" y="30342004"/>
              <a:ext cx="11297356" cy="2862322"/>
            </a:xfrm>
            <a:prstGeom prst="rect">
              <a:avLst/>
            </a:prstGeom>
            <a:noFill/>
          </p:spPr>
          <p:txBody>
            <a:bodyPr wrap="square" rtlCol="0">
              <a:spAutoFit/>
            </a:bodyPr>
            <a:lstStyle/>
            <a:p>
              <a:r>
                <a:rPr lang="en-US" sz="1800" dirty="0"/>
                <a:t>Shown is a confusion matrix from the ordinal regression model’s prediction. We can see that the model is not making prediction from quality= 1,2, 9 and 10. This is due to the lack of according quality data in the raw data we’ve got from the internet, as other categories have completely dominated the prediction in odds probability. </a:t>
              </a:r>
            </a:p>
            <a:p>
              <a:endParaRPr lang="en-US" sz="1800" dirty="0"/>
            </a:p>
            <a:p>
              <a:r>
                <a:rPr lang="en-US" sz="1800" dirty="0"/>
                <a:t>Besides, we can easily see that the model is doing a fairly good job in prediction, as there are 10 categories, the prediction accuracy, which is about 57.3% is way higher than the baseline 10%. But this is still far away from being a perfect model. We can improve this by getting more data, doing transformation, or even by reduce the number of ordinal categories into 5.</a:t>
              </a:r>
            </a:p>
            <a:p>
              <a:endParaRPr lang="en-US" sz="1800" dirty="0"/>
            </a:p>
            <a:p>
              <a:endParaRPr lang="en-US" sz="1800" dirty="0"/>
            </a:p>
          </p:txBody>
        </p:sp>
      </p:grpSp>
      <p:sp>
        <p:nvSpPr>
          <p:cNvPr id="99" name="TextBox 98">
            <a:extLst>
              <a:ext uri="{FF2B5EF4-FFF2-40B4-BE49-F238E27FC236}">
                <a16:creationId xmlns:a16="http://schemas.microsoft.com/office/drawing/2014/main" id="{111EA338-039F-4BBC-9C63-5013916DFF67}"/>
              </a:ext>
            </a:extLst>
          </p:cNvPr>
          <p:cNvSpPr txBox="1"/>
          <p:nvPr/>
        </p:nvSpPr>
        <p:spPr>
          <a:xfrm>
            <a:off x="17983200" y="2425737"/>
            <a:ext cx="7924800" cy="584775"/>
          </a:xfrm>
          <a:prstGeom prst="rect">
            <a:avLst/>
          </a:prstGeom>
          <a:noFill/>
        </p:spPr>
        <p:txBody>
          <a:bodyPr wrap="square" rtlCol="0">
            <a:spAutoFit/>
          </a:bodyPr>
          <a:lstStyle/>
          <a:p>
            <a:pPr algn="ctr"/>
            <a:r>
              <a:rPr lang="en-US" sz="3200" b="1" dirty="0"/>
              <a:t>Bob Ding, Lynn Fan, Alice Jiang</a:t>
            </a:r>
            <a:endParaRPr lang="en-US" sz="1600" b="1" dirty="0"/>
          </a:p>
        </p:txBody>
      </p:sp>
      <p:sp>
        <p:nvSpPr>
          <p:cNvPr id="122" name="TextBox 121">
            <a:extLst>
              <a:ext uri="{FF2B5EF4-FFF2-40B4-BE49-F238E27FC236}">
                <a16:creationId xmlns:a16="http://schemas.microsoft.com/office/drawing/2014/main" id="{2DB28D46-E2F1-45BF-8371-EBA7DFF12F80}"/>
              </a:ext>
            </a:extLst>
          </p:cNvPr>
          <p:cNvSpPr txBox="1"/>
          <p:nvPr/>
        </p:nvSpPr>
        <p:spPr>
          <a:xfrm>
            <a:off x="29515007" y="28911954"/>
            <a:ext cx="12074784" cy="707886"/>
          </a:xfrm>
          <a:prstGeom prst="rect">
            <a:avLst/>
          </a:prstGeom>
          <a:noFill/>
        </p:spPr>
        <p:txBody>
          <a:bodyPr wrap="square" rtlCol="0">
            <a:spAutoFit/>
          </a:bodyPr>
          <a:lstStyle/>
          <a:p>
            <a:pPr algn="ctr"/>
            <a:r>
              <a:rPr lang="en-US" altLang="zh-CN" sz="4000" b="1" dirty="0"/>
              <a:t>Logistic Model Prediction</a:t>
            </a:r>
            <a:endParaRPr lang="en-US" sz="1800" b="1" dirty="0"/>
          </a:p>
        </p:txBody>
      </p:sp>
      <p:grpSp>
        <p:nvGrpSpPr>
          <p:cNvPr id="115" name="Group 114">
            <a:extLst>
              <a:ext uri="{FF2B5EF4-FFF2-40B4-BE49-F238E27FC236}">
                <a16:creationId xmlns:a16="http://schemas.microsoft.com/office/drawing/2014/main" id="{024FB8F2-F92E-41F2-8DC6-1185B96C3648}"/>
              </a:ext>
            </a:extLst>
          </p:cNvPr>
          <p:cNvGrpSpPr/>
          <p:nvPr/>
        </p:nvGrpSpPr>
        <p:grpSpPr>
          <a:xfrm>
            <a:off x="32049646" y="14049211"/>
            <a:ext cx="12074784" cy="18579223"/>
            <a:chOff x="32049646" y="14049211"/>
            <a:chExt cx="12074784" cy="18579223"/>
          </a:xfrm>
        </p:grpSpPr>
        <p:sp>
          <p:nvSpPr>
            <p:cNvPr id="42" name="TextBox 41">
              <a:extLst>
                <a:ext uri="{FF2B5EF4-FFF2-40B4-BE49-F238E27FC236}">
                  <a16:creationId xmlns:a16="http://schemas.microsoft.com/office/drawing/2014/main" id="{98D29ADA-5584-4684-B872-F087CE3EDEC1}"/>
                </a:ext>
              </a:extLst>
            </p:cNvPr>
            <p:cNvSpPr txBox="1"/>
            <p:nvPr/>
          </p:nvSpPr>
          <p:spPr>
            <a:xfrm>
              <a:off x="32049646" y="14049211"/>
              <a:ext cx="12074784" cy="707886"/>
            </a:xfrm>
            <a:prstGeom prst="rect">
              <a:avLst/>
            </a:prstGeom>
            <a:noFill/>
          </p:spPr>
          <p:txBody>
            <a:bodyPr wrap="square" rtlCol="0">
              <a:spAutoFit/>
            </a:bodyPr>
            <a:lstStyle/>
            <a:p>
              <a:pPr algn="ctr"/>
              <a:r>
                <a:rPr lang="en-US" altLang="zh-CN" sz="4000" b="1" dirty="0"/>
                <a:t>Logistic Regression Model Detail</a:t>
              </a:r>
              <a:endParaRPr lang="en-US" sz="1800" b="1" dirty="0"/>
            </a:p>
          </p:txBody>
        </p:sp>
        <p:sp>
          <p:nvSpPr>
            <p:cNvPr id="47" name="TextBox 46">
              <a:extLst>
                <a:ext uri="{FF2B5EF4-FFF2-40B4-BE49-F238E27FC236}">
                  <a16:creationId xmlns:a16="http://schemas.microsoft.com/office/drawing/2014/main" id="{53B5E889-6998-45E8-96D2-FB58301063EA}"/>
                </a:ext>
              </a:extLst>
            </p:cNvPr>
            <p:cNvSpPr txBox="1"/>
            <p:nvPr/>
          </p:nvSpPr>
          <p:spPr>
            <a:xfrm>
              <a:off x="32049646" y="19613213"/>
              <a:ext cx="12074784" cy="707886"/>
            </a:xfrm>
            <a:prstGeom prst="rect">
              <a:avLst/>
            </a:prstGeom>
            <a:noFill/>
          </p:spPr>
          <p:txBody>
            <a:bodyPr wrap="square" rtlCol="0">
              <a:spAutoFit/>
            </a:bodyPr>
            <a:lstStyle/>
            <a:p>
              <a:pPr algn="ctr"/>
              <a:r>
                <a:rPr lang="en-US" altLang="zh-CN" sz="4000" b="1" dirty="0"/>
                <a:t>Logistic Regression Assumption Check</a:t>
              </a:r>
              <a:endParaRPr lang="en-US" sz="1800" b="1" dirty="0"/>
            </a:p>
          </p:txBody>
        </p:sp>
        <p:pic>
          <p:nvPicPr>
            <p:cNvPr id="24" name="Picture 23">
              <a:extLst>
                <a:ext uri="{FF2B5EF4-FFF2-40B4-BE49-F238E27FC236}">
                  <a16:creationId xmlns:a16="http://schemas.microsoft.com/office/drawing/2014/main" id="{85CCA208-6BE7-4C79-B4E4-BB11E9761BFE}"/>
                </a:ext>
              </a:extLst>
            </p:cNvPr>
            <p:cNvPicPr>
              <a:picLocks noChangeAspect="1"/>
            </p:cNvPicPr>
            <p:nvPr/>
          </p:nvPicPr>
          <p:blipFill>
            <a:blip r:embed="rId19"/>
            <a:stretch>
              <a:fillRect/>
            </a:stretch>
          </p:blipFill>
          <p:spPr>
            <a:xfrm>
              <a:off x="32700218" y="14764755"/>
              <a:ext cx="10773641" cy="2869657"/>
            </a:xfrm>
            <a:prstGeom prst="rect">
              <a:avLst/>
            </a:prstGeom>
          </p:spPr>
        </p:pic>
        <p:grpSp>
          <p:nvGrpSpPr>
            <p:cNvPr id="106" name="Group 105">
              <a:extLst>
                <a:ext uri="{FF2B5EF4-FFF2-40B4-BE49-F238E27FC236}">
                  <a16:creationId xmlns:a16="http://schemas.microsoft.com/office/drawing/2014/main" id="{75236CB5-D739-4D8A-802E-A2BE4DCBD969}"/>
                </a:ext>
              </a:extLst>
            </p:cNvPr>
            <p:cNvGrpSpPr/>
            <p:nvPr/>
          </p:nvGrpSpPr>
          <p:grpSpPr>
            <a:xfrm>
              <a:off x="38500549" y="20125456"/>
              <a:ext cx="5351784" cy="4885207"/>
              <a:chOff x="38464908" y="21412762"/>
              <a:chExt cx="4859093" cy="5275792"/>
            </a:xfrm>
          </p:grpSpPr>
          <p:pic>
            <p:nvPicPr>
              <p:cNvPr id="1029" name="Picture 5">
                <a:extLst>
                  <a:ext uri="{FF2B5EF4-FFF2-40B4-BE49-F238E27FC236}">
                    <a16:creationId xmlns:a16="http://schemas.microsoft.com/office/drawing/2014/main" id="{23B34132-640F-4AFB-A751-F959A9E5BD30}"/>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6423"/>
              <a:stretch/>
            </p:blipFill>
            <p:spPr bwMode="auto">
              <a:xfrm>
                <a:off x="39999312" y="21412762"/>
                <a:ext cx="1802984" cy="176508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a:extLst>
                  <a:ext uri="{FF2B5EF4-FFF2-40B4-BE49-F238E27FC236}">
                    <a16:creationId xmlns:a16="http://schemas.microsoft.com/office/drawing/2014/main" id="{19B9E096-1FA7-48A8-A139-79D5DECAD14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496569" y="23009068"/>
                <a:ext cx="1628106" cy="176508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0A6A984E-A5CD-4699-BAD2-35CF6180BD1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086751" y="23039918"/>
                <a:ext cx="1628106" cy="176508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a:extLst>
                  <a:ext uri="{FF2B5EF4-FFF2-40B4-BE49-F238E27FC236}">
                    <a16:creationId xmlns:a16="http://schemas.microsoft.com/office/drawing/2014/main" id="{9B363B6A-056A-4AB0-9BB1-F46CA7092F2D}"/>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695895" y="22983931"/>
                <a:ext cx="1628106" cy="1765081"/>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7F7D1930-6D3C-411E-9993-7ED47069E98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464908" y="24923473"/>
                <a:ext cx="1628106" cy="176508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a:extLst>
                  <a:ext uri="{FF2B5EF4-FFF2-40B4-BE49-F238E27FC236}">
                    <a16:creationId xmlns:a16="http://schemas.microsoft.com/office/drawing/2014/main" id="{1043F25F-756F-4E5A-8A29-DB779CE71AB3}"/>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0048826" y="24902654"/>
                <a:ext cx="1628106" cy="1765081"/>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4A33EE99-8E41-44E9-ACDE-A1D5A1E8A7D0}"/>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676932" y="24923473"/>
                <a:ext cx="1628106" cy="1765081"/>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71573A6C-FEBD-4FAB-8F9C-0646AF047E67}"/>
                </a:ext>
              </a:extLst>
            </p:cNvPr>
            <p:cNvSpPr txBox="1"/>
            <p:nvPr/>
          </p:nvSpPr>
          <p:spPr>
            <a:xfrm>
              <a:off x="32466982" y="20416264"/>
              <a:ext cx="5560352" cy="4462760"/>
            </a:xfrm>
            <a:prstGeom prst="rect">
              <a:avLst/>
            </a:prstGeom>
            <a:noFill/>
          </p:spPr>
          <p:txBody>
            <a:bodyPr wrap="square" rtlCol="0">
              <a:spAutoFit/>
            </a:bodyPr>
            <a:lstStyle/>
            <a:p>
              <a:pPr algn="just"/>
              <a:r>
                <a:rPr lang="en-US" sz="1800" dirty="0"/>
                <a:t>Most of the binned residual plots show random pattern and raises no major concerns of violations. The binned residual plot of </a:t>
              </a:r>
              <a:r>
                <a:rPr lang="en-US" sz="1800" dirty="0" err="1"/>
                <a:t>alcoholCent</a:t>
              </a:r>
              <a:r>
                <a:rPr lang="en-US" sz="1800" dirty="0"/>
                <a:t> and </a:t>
              </a:r>
              <a:r>
                <a:rPr lang="en-US" sz="1800" dirty="0" err="1"/>
                <a:t>free.sulfur.dioxideCent</a:t>
              </a:r>
              <a:r>
                <a:rPr lang="en-US" sz="1800" dirty="0"/>
                <a:t> seems to show an outlier on the top left, suggesting high average residuals for that bin. </a:t>
              </a:r>
            </a:p>
            <a:p>
              <a:pPr algn="just"/>
              <a:endParaRPr lang="en-US" sz="1800" dirty="0"/>
            </a:p>
            <a:p>
              <a:pPr algn="just"/>
              <a:r>
                <a:rPr lang="en-US" sz="1800" dirty="0"/>
                <a:t>There is also one outlier on the binned residual plot of </a:t>
              </a:r>
              <a:r>
                <a:rPr lang="en-US" sz="1800" dirty="0" err="1"/>
                <a:t>chloridesCent</a:t>
              </a:r>
              <a:r>
                <a:rPr lang="en-US" sz="1800" dirty="0"/>
                <a:t> on the far right. The binned residual plot also reveals that </a:t>
              </a:r>
              <a:r>
                <a:rPr lang="en-US" sz="1800" dirty="0" err="1"/>
                <a:t>sulphatesCent</a:t>
              </a:r>
              <a:r>
                <a:rPr lang="en-US" sz="1800" dirty="0"/>
                <a:t> might need a transformation, since there appears to be some linear trend.</a:t>
              </a:r>
            </a:p>
            <a:p>
              <a:pPr algn="just"/>
              <a:endParaRPr lang="en-US" sz="1800" dirty="0"/>
            </a:p>
            <a:p>
              <a:endParaRPr lang="en-US" sz="1800" dirty="0"/>
            </a:p>
            <a:p>
              <a:endParaRPr lang="en-US" sz="1800" dirty="0"/>
            </a:p>
            <a:p>
              <a:endParaRPr lang="en-US" dirty="0"/>
            </a:p>
          </p:txBody>
        </p:sp>
        <p:sp>
          <p:nvSpPr>
            <p:cNvPr id="34" name="TextBox 33">
              <a:extLst>
                <a:ext uri="{FF2B5EF4-FFF2-40B4-BE49-F238E27FC236}">
                  <a16:creationId xmlns:a16="http://schemas.microsoft.com/office/drawing/2014/main" id="{EDA60361-C87D-461F-ACFD-EB6D8FB4F3B4}"/>
                </a:ext>
              </a:extLst>
            </p:cNvPr>
            <p:cNvSpPr txBox="1"/>
            <p:nvPr/>
          </p:nvSpPr>
          <p:spPr>
            <a:xfrm>
              <a:off x="32496978" y="17574520"/>
              <a:ext cx="11180120" cy="2031325"/>
            </a:xfrm>
            <a:prstGeom prst="rect">
              <a:avLst/>
            </a:prstGeom>
            <a:noFill/>
          </p:spPr>
          <p:txBody>
            <a:bodyPr wrap="square" rtlCol="0">
              <a:spAutoFit/>
            </a:bodyPr>
            <a:lstStyle/>
            <a:p>
              <a:r>
                <a:rPr lang="en-US" sz="1800" dirty="0"/>
                <a:t>All the variables have p-values much smaller than 0.05, so there is significant evidence that they are important predictors of the log-odds (and therefore odds) of wine quality (good vs. not good). Based on the model, it appears that the percent alcohol content of the wine is the strongest predictor of wine quality. </a:t>
              </a:r>
              <a:r>
                <a:rPr lang="en-US" sz="1800" dirty="0" err="1"/>
                <a:t>alcoholCent</a:t>
              </a:r>
              <a:r>
                <a:rPr lang="en-US" sz="1800" dirty="0"/>
                <a:t> has the largest test statistic magnitude of 13.402476. The positive test statistic value also shows that as the % alcohol content of the wine increases, the logs-odds of good vs. not good wine quality increases. The amount of acetic acid in wine (</a:t>
              </a:r>
              <a:r>
                <a:rPr lang="en-US" sz="1800" dirty="0" err="1"/>
                <a:t>volatile.acidityCent</a:t>
              </a:r>
              <a:r>
                <a:rPr lang="en-US" sz="1800" dirty="0"/>
                <a:t>) and the amount of wine additive (</a:t>
              </a:r>
              <a:r>
                <a:rPr lang="en-US" sz="1800" dirty="0" err="1"/>
                <a:t>sulphatesCent</a:t>
              </a:r>
              <a:r>
                <a:rPr lang="en-US" sz="1800" dirty="0"/>
                <a:t>) are also strong predictors.</a:t>
              </a:r>
            </a:p>
          </p:txBody>
        </p:sp>
        <p:pic>
          <p:nvPicPr>
            <p:cNvPr id="1037" name="Picture 13">
              <a:extLst>
                <a:ext uri="{FF2B5EF4-FFF2-40B4-BE49-F238E27FC236}">
                  <a16:creationId xmlns:a16="http://schemas.microsoft.com/office/drawing/2014/main" id="{69261A56-5759-4172-A536-95AE8297A81F}"/>
                </a:ext>
              </a:extLst>
            </p:cNvPr>
            <p:cNvPicPr>
              <a:picLocks noChangeAspect="1" noChangeArrowheads="1"/>
            </p:cNvPicPr>
            <p:nvPr/>
          </p:nvPicPr>
          <p:blipFill rotWithShape="1">
            <a:blip r:embed="rId27">
              <a:extLst>
                <a:ext uri="{28A0092B-C50C-407E-A947-70E740481C1C}">
                  <a14:useLocalDpi xmlns:a14="http://schemas.microsoft.com/office/drawing/2010/main" val="0"/>
                </a:ext>
              </a:extLst>
            </a:blip>
            <a:srcRect l="-4474" r="-1"/>
            <a:stretch/>
          </p:blipFill>
          <p:spPr bwMode="auto">
            <a:xfrm>
              <a:off x="38027334" y="24962621"/>
              <a:ext cx="5524497" cy="3129504"/>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C8C3B3B5-D2A1-4B3A-94D8-0775DE28F369}"/>
                </a:ext>
              </a:extLst>
            </p:cNvPr>
            <p:cNvGrpSpPr/>
            <p:nvPr/>
          </p:nvGrpSpPr>
          <p:grpSpPr>
            <a:xfrm>
              <a:off x="32429686" y="24077145"/>
              <a:ext cx="5739698" cy="3725157"/>
              <a:chOff x="12158662" y="14220825"/>
              <a:chExt cx="6970011" cy="4480940"/>
            </a:xfrm>
          </p:grpSpPr>
          <p:pic>
            <p:nvPicPr>
              <p:cNvPr id="35" name="Picture 34">
                <a:extLst>
                  <a:ext uri="{FF2B5EF4-FFF2-40B4-BE49-F238E27FC236}">
                    <a16:creationId xmlns:a16="http://schemas.microsoft.com/office/drawing/2014/main" id="{0BF26BAC-8495-4896-AA79-C6EF7AD1062A}"/>
                  </a:ext>
                </a:extLst>
              </p:cNvPr>
              <p:cNvPicPr>
                <a:picLocks noChangeAspect="1"/>
              </p:cNvPicPr>
              <p:nvPr/>
            </p:nvPicPr>
            <p:blipFill rotWithShape="1">
              <a:blip r:embed="rId28"/>
              <a:srcRect r="82049"/>
              <a:stretch/>
            </p:blipFill>
            <p:spPr>
              <a:xfrm>
                <a:off x="12158662" y="14220825"/>
                <a:ext cx="3513729" cy="4476750"/>
              </a:xfrm>
              <a:prstGeom prst="rect">
                <a:avLst/>
              </a:prstGeom>
            </p:spPr>
          </p:pic>
          <p:pic>
            <p:nvPicPr>
              <p:cNvPr id="73" name="Picture 72">
                <a:extLst>
                  <a:ext uri="{FF2B5EF4-FFF2-40B4-BE49-F238E27FC236}">
                    <a16:creationId xmlns:a16="http://schemas.microsoft.com/office/drawing/2014/main" id="{F88855A8-FD0B-4D12-99A5-7ECDE9749986}"/>
                  </a:ext>
                </a:extLst>
              </p:cNvPr>
              <p:cNvPicPr>
                <a:picLocks noChangeAspect="1"/>
              </p:cNvPicPr>
              <p:nvPr/>
            </p:nvPicPr>
            <p:blipFill rotWithShape="1">
              <a:blip r:embed="rId28"/>
              <a:srcRect l="82446" t="94" r="-397" b="-94"/>
              <a:stretch/>
            </p:blipFill>
            <p:spPr>
              <a:xfrm>
                <a:off x="15614944" y="14225015"/>
                <a:ext cx="3513729" cy="4476750"/>
              </a:xfrm>
              <a:prstGeom prst="rect">
                <a:avLst/>
              </a:prstGeom>
            </p:spPr>
          </p:pic>
        </p:grpSp>
        <p:sp>
          <p:nvSpPr>
            <p:cNvPr id="75" name="TextBox 74">
              <a:extLst>
                <a:ext uri="{FF2B5EF4-FFF2-40B4-BE49-F238E27FC236}">
                  <a16:creationId xmlns:a16="http://schemas.microsoft.com/office/drawing/2014/main" id="{66987C37-25FF-47E4-A5EF-6A261150B95C}"/>
                </a:ext>
              </a:extLst>
            </p:cNvPr>
            <p:cNvSpPr txBox="1"/>
            <p:nvPr/>
          </p:nvSpPr>
          <p:spPr>
            <a:xfrm>
              <a:off x="33177009" y="27906720"/>
              <a:ext cx="4377110" cy="646331"/>
            </a:xfrm>
            <a:prstGeom prst="rect">
              <a:avLst/>
            </a:prstGeom>
            <a:noFill/>
          </p:spPr>
          <p:txBody>
            <a:bodyPr wrap="square" rtlCol="0">
              <a:spAutoFit/>
            </a:bodyPr>
            <a:lstStyle/>
            <a:p>
              <a:pPr algn="just"/>
              <a:r>
                <a:rPr lang="en-US" sz="1800" dirty="0"/>
                <a:t>VIF values are very small, so there is no major concerns of multicollinearity.</a:t>
              </a:r>
              <a:endParaRPr lang="en-US" dirty="0"/>
            </a:p>
          </p:txBody>
        </p:sp>
        <p:sp>
          <p:nvSpPr>
            <p:cNvPr id="80" name="Rectangle 79">
              <a:extLst>
                <a:ext uri="{FF2B5EF4-FFF2-40B4-BE49-F238E27FC236}">
                  <a16:creationId xmlns:a16="http://schemas.microsoft.com/office/drawing/2014/main" id="{5CC9717A-2492-4BC1-89D1-5714C1B5AFF0}"/>
                </a:ext>
              </a:extLst>
            </p:cNvPr>
            <p:cNvSpPr/>
            <p:nvPr/>
          </p:nvSpPr>
          <p:spPr>
            <a:xfrm>
              <a:off x="38646897" y="28206202"/>
              <a:ext cx="4826962" cy="369332"/>
            </a:xfrm>
            <a:prstGeom prst="rect">
              <a:avLst/>
            </a:prstGeom>
          </p:spPr>
          <p:txBody>
            <a:bodyPr wrap="none">
              <a:spAutoFit/>
            </a:bodyPr>
            <a:lstStyle/>
            <a:p>
              <a:r>
                <a:rPr lang="en-US" sz="1800" dirty="0"/>
                <a:t>Overall, there is no significant influence point.</a:t>
              </a:r>
            </a:p>
          </p:txBody>
        </p:sp>
        <p:pic>
          <p:nvPicPr>
            <p:cNvPr id="1039" name="Picture 15">
              <a:extLst>
                <a:ext uri="{FF2B5EF4-FFF2-40B4-BE49-F238E27FC236}">
                  <a16:creationId xmlns:a16="http://schemas.microsoft.com/office/drawing/2014/main" id="{D6512BA7-9D55-47FA-8181-191BED236DF7}"/>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8704811" y="28689611"/>
              <a:ext cx="5224838" cy="3938823"/>
            </a:xfrm>
            <a:prstGeom prst="rect">
              <a:avLst/>
            </a:prstGeom>
            <a:noFill/>
            <a:extLst>
              <a:ext uri="{909E8E84-426E-40DD-AFC4-6F175D3DCCD1}">
                <a14:hiddenFill xmlns:a14="http://schemas.microsoft.com/office/drawing/2010/main">
                  <a:solidFill>
                    <a:srgbClr val="FFFFFF"/>
                  </a:solidFill>
                </a14:hiddenFill>
              </a:ext>
            </a:extLst>
          </p:spPr>
        </p:pic>
        <p:sp>
          <p:nvSpPr>
            <p:cNvPr id="109" name="TextBox 108">
              <a:extLst>
                <a:ext uri="{FF2B5EF4-FFF2-40B4-BE49-F238E27FC236}">
                  <a16:creationId xmlns:a16="http://schemas.microsoft.com/office/drawing/2014/main" id="{DFC49F18-80C9-4552-8BCB-8C44E8C3BE90}"/>
                </a:ext>
              </a:extLst>
            </p:cNvPr>
            <p:cNvSpPr txBox="1"/>
            <p:nvPr/>
          </p:nvSpPr>
          <p:spPr>
            <a:xfrm>
              <a:off x="32622246" y="29797518"/>
              <a:ext cx="6206741" cy="2031325"/>
            </a:xfrm>
            <a:prstGeom prst="rect">
              <a:avLst/>
            </a:prstGeom>
            <a:noFill/>
          </p:spPr>
          <p:txBody>
            <a:bodyPr wrap="square" rtlCol="0">
              <a:spAutoFit/>
            </a:bodyPr>
            <a:lstStyle/>
            <a:p>
              <a:r>
                <a:rPr lang="en-US" sz="1800" dirty="0"/>
                <a:t>From the ROC curve and AUC calculation, we can see the curve is fairly close to the top left corner (area under the curve is close to 1). </a:t>
              </a:r>
            </a:p>
            <a:p>
              <a:endParaRPr lang="en-US" sz="1800" dirty="0"/>
            </a:p>
            <a:p>
              <a:r>
                <a:rPr lang="en-US" sz="1800" dirty="0"/>
                <a:t>This shows that the logistic model is able to distinguish between good and not good quality, so this is a pretty good model.</a:t>
              </a:r>
            </a:p>
          </p:txBody>
        </p:sp>
      </p:grpSp>
      <p:grpSp>
        <p:nvGrpSpPr>
          <p:cNvPr id="112" name="Group 111">
            <a:extLst>
              <a:ext uri="{FF2B5EF4-FFF2-40B4-BE49-F238E27FC236}">
                <a16:creationId xmlns:a16="http://schemas.microsoft.com/office/drawing/2014/main" id="{A70196D2-0155-469A-B896-50224D3BC3AA}"/>
              </a:ext>
            </a:extLst>
          </p:cNvPr>
          <p:cNvGrpSpPr/>
          <p:nvPr/>
        </p:nvGrpSpPr>
        <p:grpSpPr>
          <a:xfrm>
            <a:off x="11665051" y="18523077"/>
            <a:ext cx="20525849" cy="13904967"/>
            <a:chOff x="11665051" y="18310427"/>
            <a:chExt cx="20525849" cy="13904967"/>
          </a:xfrm>
        </p:grpSpPr>
        <p:sp>
          <p:nvSpPr>
            <p:cNvPr id="50" name="Rectangle 49">
              <a:extLst>
                <a:ext uri="{FF2B5EF4-FFF2-40B4-BE49-F238E27FC236}">
                  <a16:creationId xmlns:a16="http://schemas.microsoft.com/office/drawing/2014/main" id="{8CF3F128-8213-4452-AA48-8155C92B95DB}"/>
                </a:ext>
              </a:extLst>
            </p:cNvPr>
            <p:cNvSpPr/>
            <p:nvPr/>
          </p:nvSpPr>
          <p:spPr>
            <a:xfrm>
              <a:off x="11749678" y="29322294"/>
              <a:ext cx="20211873" cy="2893100"/>
            </a:xfrm>
            <a:prstGeom prst="rect">
              <a:avLst/>
            </a:prstGeom>
          </p:spPr>
          <p:txBody>
            <a:bodyPr wrap="square">
              <a:spAutoFit/>
            </a:bodyPr>
            <a:lstStyle/>
            <a:p>
              <a:pPr marL="342900" indent="-342900">
                <a:spcBef>
                  <a:spcPts val="600"/>
                </a:spcBef>
                <a:spcAft>
                  <a:spcPts val="600"/>
                </a:spcAft>
                <a:buFont typeface="Arial" panose="020B0604020202020204" pitchFamily="34" charset="0"/>
                <a:buChar char="•"/>
              </a:pPr>
              <a:r>
                <a:rPr lang="en-US" sz="2000" dirty="0"/>
                <a:t>For one unit increase in </a:t>
              </a:r>
              <a:r>
                <a:rPr lang="en-US" sz="2000" dirty="0" err="1"/>
                <a:t>volatile.acidity</a:t>
              </a:r>
              <a:r>
                <a:rPr lang="en-US" sz="2000" dirty="0"/>
                <a:t>, the odds of the wine falling at or below quality </a:t>
              </a:r>
              <a:r>
                <a:rPr lang="en-US" sz="2000" dirty="0" err="1"/>
                <a:t>i</a:t>
              </a:r>
              <a:r>
                <a:rPr lang="en-US" sz="2000" dirty="0"/>
                <a:t> multiply by a factor of 0.027359812, given that all other variables are held constant.</a:t>
              </a:r>
            </a:p>
            <a:p>
              <a:pPr marL="342900" indent="-342900">
                <a:spcBef>
                  <a:spcPts val="600"/>
                </a:spcBef>
                <a:spcAft>
                  <a:spcPts val="600"/>
                </a:spcAft>
                <a:buFont typeface="Arial" panose="020B0604020202020204" pitchFamily="34" charset="0"/>
                <a:buChar char="•"/>
              </a:pPr>
              <a:r>
                <a:rPr lang="en-US" sz="2000" dirty="0"/>
                <a:t>For one unit increase in </a:t>
              </a:r>
              <a:r>
                <a:rPr lang="en-US" sz="2000" dirty="0" err="1"/>
                <a:t>citric.acid</a:t>
              </a:r>
              <a:r>
                <a:rPr lang="en-US" sz="2000" dirty="0"/>
                <a:t>, the odds of the wine falling at or below quality </a:t>
              </a:r>
              <a:r>
                <a:rPr lang="en-US" sz="2000" dirty="0" err="1"/>
                <a:t>i</a:t>
              </a:r>
              <a:r>
                <a:rPr lang="en-US" sz="2000" dirty="0"/>
                <a:t> multiply by a factor of 0.477221357, given that all other variables are held constant.</a:t>
              </a:r>
            </a:p>
            <a:p>
              <a:pPr marL="342900" indent="-342900">
                <a:spcBef>
                  <a:spcPts val="600"/>
                </a:spcBef>
                <a:spcAft>
                  <a:spcPts val="600"/>
                </a:spcAft>
                <a:buFont typeface="Arial" panose="020B0604020202020204" pitchFamily="34" charset="0"/>
                <a:buChar char="•"/>
              </a:pPr>
              <a:r>
                <a:rPr lang="en-US" sz="2000" dirty="0"/>
                <a:t>For one unit increase in chlorides, the odds of the wine falling at or below quality </a:t>
              </a:r>
              <a:r>
                <a:rPr lang="en-US" sz="2000" dirty="0" err="1"/>
                <a:t>i</a:t>
              </a:r>
              <a:r>
                <a:rPr lang="en-US" sz="2000" dirty="0"/>
                <a:t> multiply by a factor of 0.005199004, given that all other variables are held constant.</a:t>
              </a:r>
            </a:p>
            <a:p>
              <a:pPr marL="342900" indent="-342900">
                <a:spcBef>
                  <a:spcPts val="600"/>
                </a:spcBef>
                <a:spcAft>
                  <a:spcPts val="600"/>
                </a:spcAft>
                <a:buFont typeface="Arial" panose="020B0604020202020204" pitchFamily="34" charset="0"/>
                <a:buChar char="•"/>
              </a:pPr>
              <a:r>
                <a:rPr lang="en-US" sz="2000" dirty="0"/>
                <a:t>For one unit increase in sulphates, the odds of the wine falling at or below quality </a:t>
              </a:r>
              <a:r>
                <a:rPr lang="en-US" sz="2000" dirty="0" err="1"/>
                <a:t>i</a:t>
              </a:r>
              <a:r>
                <a:rPr lang="en-US" sz="2000" dirty="0"/>
                <a:t> multiply by a factor of 15.401872706, given that all other variables are held constant.</a:t>
              </a:r>
            </a:p>
            <a:p>
              <a:pPr marL="342900" indent="-342900">
                <a:spcBef>
                  <a:spcPts val="600"/>
                </a:spcBef>
                <a:spcAft>
                  <a:spcPts val="600"/>
                </a:spcAft>
                <a:buFont typeface="Arial" panose="020B0604020202020204" pitchFamily="34" charset="0"/>
                <a:buChar char="•"/>
              </a:pPr>
              <a:r>
                <a:rPr lang="en-US" sz="2000" dirty="0"/>
                <a:t>For one unit increase in pH, the odds of the wine falling at or below quality </a:t>
              </a:r>
              <a:r>
                <a:rPr lang="en-US" sz="2000" dirty="0" err="1"/>
                <a:t>i</a:t>
              </a:r>
              <a:r>
                <a:rPr lang="en-US" sz="2000" dirty="0"/>
                <a:t> multiply by a factor of 0.228196887, given that all other variables are held constant.</a:t>
              </a:r>
            </a:p>
            <a:p>
              <a:pPr marL="342900" indent="-342900">
                <a:spcBef>
                  <a:spcPts val="600"/>
                </a:spcBef>
                <a:spcAft>
                  <a:spcPts val="600"/>
                </a:spcAft>
                <a:buFont typeface="Arial" panose="020B0604020202020204" pitchFamily="34" charset="0"/>
                <a:buChar char="•"/>
              </a:pPr>
              <a:r>
                <a:rPr lang="en-US" sz="2000" dirty="0"/>
                <a:t>For one unit increase in % alcohol content, the odds of the wine falling at or below quality </a:t>
              </a:r>
              <a:r>
                <a:rPr lang="en-US" sz="2000" dirty="0" err="1"/>
                <a:t>i</a:t>
              </a:r>
              <a:r>
                <a:rPr lang="en-US" sz="2000" dirty="0"/>
                <a:t> multiply by a factor of 2.583998874, given that all other variables are held constant.</a:t>
              </a:r>
              <a:br>
                <a:rPr lang="en-US" sz="1200" dirty="0"/>
              </a:br>
              <a:endParaRPr lang="en-US" sz="1200" dirty="0"/>
            </a:p>
          </p:txBody>
        </p:sp>
        <p:sp>
          <p:nvSpPr>
            <p:cNvPr id="51" name="TextBox 50">
              <a:extLst>
                <a:ext uri="{FF2B5EF4-FFF2-40B4-BE49-F238E27FC236}">
                  <a16:creationId xmlns:a16="http://schemas.microsoft.com/office/drawing/2014/main" id="{0AC6039B-6FE1-41D7-986E-A669D360AF7F}"/>
                </a:ext>
              </a:extLst>
            </p:cNvPr>
            <p:cNvSpPr txBox="1"/>
            <p:nvPr/>
          </p:nvSpPr>
          <p:spPr>
            <a:xfrm>
              <a:off x="17387051" y="25826007"/>
              <a:ext cx="9037952" cy="707886"/>
            </a:xfrm>
            <a:prstGeom prst="rect">
              <a:avLst/>
            </a:prstGeom>
            <a:noFill/>
          </p:spPr>
          <p:txBody>
            <a:bodyPr wrap="square" rtlCol="0">
              <a:spAutoFit/>
            </a:bodyPr>
            <a:lstStyle/>
            <a:p>
              <a:pPr algn="ctr"/>
              <a:r>
                <a:rPr lang="en-US" sz="4000" b="1" dirty="0"/>
                <a:t>Conclusions for Ordinal Model</a:t>
              </a:r>
              <a:endParaRPr lang="en-US" sz="1800" b="1" dirty="0"/>
            </a:p>
          </p:txBody>
        </p:sp>
        <p:pic>
          <p:nvPicPr>
            <p:cNvPr id="8" name="Picture 7">
              <a:extLst>
                <a:ext uri="{FF2B5EF4-FFF2-40B4-BE49-F238E27FC236}">
                  <a16:creationId xmlns:a16="http://schemas.microsoft.com/office/drawing/2014/main" id="{EA0827F7-F29F-4F33-B1E2-9B7E25F4B3DA}"/>
                </a:ext>
              </a:extLst>
            </p:cNvPr>
            <p:cNvPicPr>
              <a:picLocks noChangeAspect="1"/>
            </p:cNvPicPr>
            <p:nvPr/>
          </p:nvPicPr>
          <p:blipFill>
            <a:blip r:embed="rId30"/>
            <a:stretch>
              <a:fillRect/>
            </a:stretch>
          </p:blipFill>
          <p:spPr>
            <a:xfrm>
              <a:off x="11665051" y="26549010"/>
              <a:ext cx="20291420" cy="2713331"/>
            </a:xfrm>
            <a:prstGeom prst="rect">
              <a:avLst/>
            </a:prstGeom>
          </p:spPr>
        </p:pic>
        <p:grpSp>
          <p:nvGrpSpPr>
            <p:cNvPr id="111" name="Group 110">
              <a:extLst>
                <a:ext uri="{FF2B5EF4-FFF2-40B4-BE49-F238E27FC236}">
                  <a16:creationId xmlns:a16="http://schemas.microsoft.com/office/drawing/2014/main" id="{D0352538-8056-4843-806C-3883598FE633}"/>
                </a:ext>
              </a:extLst>
            </p:cNvPr>
            <p:cNvGrpSpPr/>
            <p:nvPr/>
          </p:nvGrpSpPr>
          <p:grpSpPr>
            <a:xfrm>
              <a:off x="12291829" y="18310427"/>
              <a:ext cx="19615767" cy="2556148"/>
              <a:chOff x="12291829" y="18310427"/>
              <a:chExt cx="19615767" cy="2556148"/>
            </a:xfrm>
          </p:grpSpPr>
          <p:grpSp>
            <p:nvGrpSpPr>
              <p:cNvPr id="108" name="Group 107">
                <a:extLst>
                  <a:ext uri="{FF2B5EF4-FFF2-40B4-BE49-F238E27FC236}">
                    <a16:creationId xmlns:a16="http://schemas.microsoft.com/office/drawing/2014/main" id="{7FDEC6A9-0FF2-4D18-A758-7AD9AF2330AB}"/>
                  </a:ext>
                </a:extLst>
              </p:cNvPr>
              <p:cNvGrpSpPr/>
              <p:nvPr/>
            </p:nvGrpSpPr>
            <p:grpSpPr>
              <a:xfrm>
                <a:off x="12291829" y="18310427"/>
                <a:ext cx="8955088" cy="2556148"/>
                <a:chOff x="13040425" y="22305706"/>
                <a:chExt cx="8955088" cy="2556148"/>
              </a:xfrm>
            </p:grpSpPr>
            <p:sp>
              <p:nvSpPr>
                <p:cNvPr id="67" name="TextBox 66">
                  <a:extLst>
                    <a:ext uri="{FF2B5EF4-FFF2-40B4-BE49-F238E27FC236}">
                      <a16:creationId xmlns:a16="http://schemas.microsoft.com/office/drawing/2014/main" id="{95915B63-0965-4E79-AC3B-A4C8D4587DB4}"/>
                    </a:ext>
                  </a:extLst>
                </p:cNvPr>
                <p:cNvSpPr txBox="1"/>
                <p:nvPr/>
              </p:nvSpPr>
              <p:spPr>
                <a:xfrm>
                  <a:off x="13931146" y="22305706"/>
                  <a:ext cx="7602072" cy="1323439"/>
                </a:xfrm>
                <a:prstGeom prst="rect">
                  <a:avLst/>
                </a:prstGeom>
                <a:noFill/>
              </p:spPr>
              <p:txBody>
                <a:bodyPr wrap="square" rtlCol="0">
                  <a:spAutoFit/>
                </a:bodyPr>
                <a:lstStyle/>
                <a:p>
                  <a:pPr algn="ctr"/>
                  <a:r>
                    <a:rPr lang="en-US" sz="4000" b="1" dirty="0"/>
                    <a:t>Conclusions for Linear Regression model </a:t>
                  </a:r>
                  <a:endParaRPr lang="en-US" sz="1800" b="1" dirty="0"/>
                </a:p>
              </p:txBody>
            </p:sp>
            <p:grpSp>
              <p:nvGrpSpPr>
                <p:cNvPr id="101" name="Group 100">
                  <a:extLst>
                    <a:ext uri="{FF2B5EF4-FFF2-40B4-BE49-F238E27FC236}">
                      <a16:creationId xmlns:a16="http://schemas.microsoft.com/office/drawing/2014/main" id="{9A3AD60E-B35E-4449-8CCC-5407DB053CC5}"/>
                    </a:ext>
                  </a:extLst>
                </p:cNvPr>
                <p:cNvGrpSpPr/>
                <p:nvPr/>
              </p:nvGrpSpPr>
              <p:grpSpPr>
                <a:xfrm>
                  <a:off x="13040425" y="23708936"/>
                  <a:ext cx="8955088" cy="1152918"/>
                  <a:chOff x="22414482" y="27128680"/>
                  <a:chExt cx="8955088" cy="1152918"/>
                </a:xfrm>
              </p:grpSpPr>
              <p:pic>
                <p:nvPicPr>
                  <p:cNvPr id="89" name="Picture 88">
                    <a:extLst>
                      <a:ext uri="{FF2B5EF4-FFF2-40B4-BE49-F238E27FC236}">
                        <a16:creationId xmlns:a16="http://schemas.microsoft.com/office/drawing/2014/main" id="{5EE71F50-C83B-4E5D-A1F0-F2E6C320D066}"/>
                      </a:ext>
                    </a:extLst>
                  </p:cNvPr>
                  <p:cNvPicPr>
                    <a:picLocks noChangeAspect="1"/>
                  </p:cNvPicPr>
                  <p:nvPr/>
                </p:nvPicPr>
                <p:blipFill>
                  <a:blip r:embed="rId31"/>
                  <a:stretch>
                    <a:fillRect/>
                  </a:stretch>
                </p:blipFill>
                <p:spPr>
                  <a:xfrm>
                    <a:off x="22414482" y="27128680"/>
                    <a:ext cx="6522429" cy="279676"/>
                  </a:xfrm>
                  <a:prstGeom prst="rect">
                    <a:avLst/>
                  </a:prstGeom>
                </p:spPr>
              </p:pic>
              <p:pic>
                <p:nvPicPr>
                  <p:cNvPr id="94" name="Picture 93">
                    <a:extLst>
                      <a:ext uri="{FF2B5EF4-FFF2-40B4-BE49-F238E27FC236}">
                        <a16:creationId xmlns:a16="http://schemas.microsoft.com/office/drawing/2014/main" id="{F0200C0B-0683-4615-8514-1C3B93048290}"/>
                      </a:ext>
                    </a:extLst>
                  </p:cNvPr>
                  <p:cNvPicPr>
                    <a:picLocks noChangeAspect="1"/>
                  </p:cNvPicPr>
                  <p:nvPr/>
                </p:nvPicPr>
                <p:blipFill rotWithShape="1">
                  <a:blip r:embed="rId32"/>
                  <a:srcRect t="19421" b="3350"/>
                  <a:stretch/>
                </p:blipFill>
                <p:spPr>
                  <a:xfrm>
                    <a:off x="23143636" y="27360271"/>
                    <a:ext cx="5793275" cy="208275"/>
                  </a:xfrm>
                  <a:prstGeom prst="rect">
                    <a:avLst/>
                  </a:prstGeom>
                </p:spPr>
              </p:pic>
              <p:pic>
                <p:nvPicPr>
                  <p:cNvPr id="95" name="Picture 94">
                    <a:extLst>
                      <a:ext uri="{FF2B5EF4-FFF2-40B4-BE49-F238E27FC236}">
                        <a16:creationId xmlns:a16="http://schemas.microsoft.com/office/drawing/2014/main" id="{D618D163-87D0-4537-AC44-59C58B44C42A}"/>
                      </a:ext>
                    </a:extLst>
                  </p:cNvPr>
                  <p:cNvPicPr>
                    <a:picLocks noChangeAspect="1"/>
                  </p:cNvPicPr>
                  <p:nvPr/>
                </p:nvPicPr>
                <p:blipFill rotWithShape="1">
                  <a:blip r:embed="rId33"/>
                  <a:srcRect t="18774" b="20000"/>
                  <a:stretch/>
                </p:blipFill>
                <p:spPr>
                  <a:xfrm>
                    <a:off x="23164526" y="27582569"/>
                    <a:ext cx="8205044" cy="208275"/>
                  </a:xfrm>
                  <a:prstGeom prst="rect">
                    <a:avLst/>
                  </a:prstGeom>
                </p:spPr>
              </p:pic>
              <p:pic>
                <p:nvPicPr>
                  <p:cNvPr id="96" name="Picture 95">
                    <a:extLst>
                      <a:ext uri="{FF2B5EF4-FFF2-40B4-BE49-F238E27FC236}">
                        <a16:creationId xmlns:a16="http://schemas.microsoft.com/office/drawing/2014/main" id="{AB628ABA-019C-45BB-B26B-C50F583B39C6}"/>
                      </a:ext>
                    </a:extLst>
                  </p:cNvPr>
                  <p:cNvPicPr>
                    <a:picLocks noChangeAspect="1"/>
                  </p:cNvPicPr>
                  <p:nvPr/>
                </p:nvPicPr>
                <p:blipFill>
                  <a:blip r:embed="rId34"/>
                  <a:stretch>
                    <a:fillRect/>
                  </a:stretch>
                </p:blipFill>
                <p:spPr>
                  <a:xfrm>
                    <a:off x="23143636" y="27758959"/>
                    <a:ext cx="7789848" cy="281053"/>
                  </a:xfrm>
                  <a:prstGeom prst="rect">
                    <a:avLst/>
                  </a:prstGeom>
                </p:spPr>
              </p:pic>
              <p:pic>
                <p:nvPicPr>
                  <p:cNvPr id="98" name="Picture 97">
                    <a:extLst>
                      <a:ext uri="{FF2B5EF4-FFF2-40B4-BE49-F238E27FC236}">
                        <a16:creationId xmlns:a16="http://schemas.microsoft.com/office/drawing/2014/main" id="{5B99E30F-2D89-4431-9982-2B999F66C717}"/>
                      </a:ext>
                    </a:extLst>
                  </p:cNvPr>
                  <p:cNvPicPr>
                    <a:picLocks noChangeAspect="1"/>
                  </p:cNvPicPr>
                  <p:nvPr/>
                </p:nvPicPr>
                <p:blipFill>
                  <a:blip r:embed="rId35"/>
                  <a:stretch>
                    <a:fillRect/>
                  </a:stretch>
                </p:blipFill>
                <p:spPr>
                  <a:xfrm>
                    <a:off x="23158430" y="28026894"/>
                    <a:ext cx="3705699" cy="254704"/>
                  </a:xfrm>
                  <a:prstGeom prst="rect">
                    <a:avLst/>
                  </a:prstGeom>
                </p:spPr>
              </p:pic>
            </p:grpSp>
          </p:grpSp>
          <p:grpSp>
            <p:nvGrpSpPr>
              <p:cNvPr id="107" name="Group 106">
                <a:extLst>
                  <a:ext uri="{FF2B5EF4-FFF2-40B4-BE49-F238E27FC236}">
                    <a16:creationId xmlns:a16="http://schemas.microsoft.com/office/drawing/2014/main" id="{27548033-CED4-4587-BF52-61B0F22A7702}"/>
                  </a:ext>
                </a:extLst>
              </p:cNvPr>
              <p:cNvGrpSpPr/>
              <p:nvPr/>
            </p:nvGrpSpPr>
            <p:grpSpPr>
              <a:xfrm>
                <a:off x="21694041" y="18310427"/>
                <a:ext cx="10213555" cy="2522663"/>
                <a:chOff x="12193374" y="18008572"/>
                <a:chExt cx="10213555" cy="2522663"/>
              </a:xfrm>
            </p:grpSpPr>
            <p:sp>
              <p:nvSpPr>
                <p:cNvPr id="37" name="TextBox 36">
                  <a:extLst>
                    <a:ext uri="{FF2B5EF4-FFF2-40B4-BE49-F238E27FC236}">
                      <a16:creationId xmlns:a16="http://schemas.microsoft.com/office/drawing/2014/main" id="{2E1B3C76-606C-421C-9C1F-10E603B0D88B}"/>
                    </a:ext>
                  </a:extLst>
                </p:cNvPr>
                <p:cNvSpPr txBox="1"/>
                <p:nvPr/>
              </p:nvSpPr>
              <p:spPr>
                <a:xfrm>
                  <a:off x="13277785" y="18008572"/>
                  <a:ext cx="8396208" cy="1323439"/>
                </a:xfrm>
                <a:prstGeom prst="rect">
                  <a:avLst/>
                </a:prstGeom>
                <a:noFill/>
              </p:spPr>
              <p:txBody>
                <a:bodyPr wrap="square" rtlCol="0">
                  <a:spAutoFit/>
                </a:bodyPr>
                <a:lstStyle/>
                <a:p>
                  <a:pPr algn="ctr"/>
                  <a:r>
                    <a:rPr lang="en-US" sz="4000" b="1" dirty="0"/>
                    <a:t>Conclusions for Logistic Regression model </a:t>
                  </a:r>
                  <a:endParaRPr lang="en-US" sz="1800" b="1" dirty="0"/>
                </a:p>
              </p:txBody>
            </p:sp>
            <p:grpSp>
              <p:nvGrpSpPr>
                <p:cNvPr id="105" name="Group 104">
                  <a:extLst>
                    <a:ext uri="{FF2B5EF4-FFF2-40B4-BE49-F238E27FC236}">
                      <a16:creationId xmlns:a16="http://schemas.microsoft.com/office/drawing/2014/main" id="{BDF3F73E-CEEB-42E0-9996-8F031D0949BB}"/>
                    </a:ext>
                  </a:extLst>
                </p:cNvPr>
                <p:cNvGrpSpPr/>
                <p:nvPr/>
              </p:nvGrpSpPr>
              <p:grpSpPr>
                <a:xfrm>
                  <a:off x="12193374" y="19580646"/>
                  <a:ext cx="10213555" cy="950589"/>
                  <a:chOff x="12011125" y="27024402"/>
                  <a:chExt cx="10213555" cy="950589"/>
                </a:xfrm>
              </p:grpSpPr>
              <p:pic>
                <p:nvPicPr>
                  <p:cNvPr id="102" name="Picture 101">
                    <a:extLst>
                      <a:ext uri="{FF2B5EF4-FFF2-40B4-BE49-F238E27FC236}">
                        <a16:creationId xmlns:a16="http://schemas.microsoft.com/office/drawing/2014/main" id="{7F9C0D16-5B74-42A5-A04C-4472B80E8AAE}"/>
                      </a:ext>
                    </a:extLst>
                  </p:cNvPr>
                  <p:cNvPicPr>
                    <a:picLocks noChangeAspect="1"/>
                  </p:cNvPicPr>
                  <p:nvPr/>
                </p:nvPicPr>
                <p:blipFill rotWithShape="1">
                  <a:blip r:embed="rId36"/>
                  <a:srcRect t="8178"/>
                  <a:stretch/>
                </p:blipFill>
                <p:spPr>
                  <a:xfrm>
                    <a:off x="12011125" y="27024402"/>
                    <a:ext cx="8169017" cy="382655"/>
                  </a:xfrm>
                  <a:prstGeom prst="rect">
                    <a:avLst/>
                  </a:prstGeom>
                </p:spPr>
              </p:pic>
              <p:pic>
                <p:nvPicPr>
                  <p:cNvPr id="103" name="Picture 102">
                    <a:extLst>
                      <a:ext uri="{FF2B5EF4-FFF2-40B4-BE49-F238E27FC236}">
                        <a16:creationId xmlns:a16="http://schemas.microsoft.com/office/drawing/2014/main" id="{BA87106D-9194-46AF-9308-FD75A040D43F}"/>
                      </a:ext>
                    </a:extLst>
                  </p:cNvPr>
                  <p:cNvPicPr>
                    <a:picLocks noChangeAspect="1"/>
                  </p:cNvPicPr>
                  <p:nvPr/>
                </p:nvPicPr>
                <p:blipFill>
                  <a:blip r:embed="rId37"/>
                  <a:stretch>
                    <a:fillRect/>
                  </a:stretch>
                </p:blipFill>
                <p:spPr>
                  <a:xfrm>
                    <a:off x="12514244" y="27383939"/>
                    <a:ext cx="9710436" cy="261088"/>
                  </a:xfrm>
                  <a:prstGeom prst="rect">
                    <a:avLst/>
                  </a:prstGeom>
                </p:spPr>
              </p:pic>
              <p:pic>
                <p:nvPicPr>
                  <p:cNvPr id="104" name="Picture 103">
                    <a:extLst>
                      <a:ext uri="{FF2B5EF4-FFF2-40B4-BE49-F238E27FC236}">
                        <a16:creationId xmlns:a16="http://schemas.microsoft.com/office/drawing/2014/main" id="{6BA867F5-DFEB-47DB-9BF0-264D0D729BB6}"/>
                      </a:ext>
                    </a:extLst>
                  </p:cNvPr>
                  <p:cNvPicPr>
                    <a:picLocks noChangeAspect="1"/>
                  </p:cNvPicPr>
                  <p:nvPr/>
                </p:nvPicPr>
                <p:blipFill>
                  <a:blip r:embed="rId38"/>
                  <a:stretch>
                    <a:fillRect/>
                  </a:stretch>
                </p:blipFill>
                <p:spPr>
                  <a:xfrm>
                    <a:off x="12519878" y="27683779"/>
                    <a:ext cx="6878644" cy="291212"/>
                  </a:xfrm>
                  <a:prstGeom prst="rect">
                    <a:avLst/>
                  </a:prstGeom>
                </p:spPr>
              </p:pic>
            </p:grpSp>
          </p:grpSp>
        </p:grpSp>
        <p:sp>
          <p:nvSpPr>
            <p:cNvPr id="110" name="TextBox 109">
              <a:extLst>
                <a:ext uri="{FF2B5EF4-FFF2-40B4-BE49-F238E27FC236}">
                  <a16:creationId xmlns:a16="http://schemas.microsoft.com/office/drawing/2014/main" id="{B45EF312-8CFA-426A-8E54-AAAACB835FE7}"/>
                </a:ext>
              </a:extLst>
            </p:cNvPr>
            <p:cNvSpPr txBox="1"/>
            <p:nvPr/>
          </p:nvSpPr>
          <p:spPr>
            <a:xfrm>
              <a:off x="11812141" y="21189120"/>
              <a:ext cx="9848000" cy="4832092"/>
            </a:xfrm>
            <a:prstGeom prst="rect">
              <a:avLst/>
            </a:prstGeom>
            <a:noFill/>
          </p:spPr>
          <p:txBody>
            <a:bodyPr wrap="square" rtlCol="0">
              <a:spAutoFit/>
            </a:bodyPr>
            <a:lstStyle/>
            <a:p>
              <a:r>
                <a:rPr lang="en-US" sz="2000" b="1" dirty="0"/>
                <a:t>Holding all else constant</a:t>
              </a:r>
              <a:r>
                <a:rPr lang="en-US" sz="2000" dirty="0"/>
                <a:t>: :  (interpretation for interaction hasn’t been added)</a:t>
              </a:r>
            </a:p>
            <a:p>
              <a:endParaRPr lang="en-US" sz="2000" dirty="0"/>
            </a:p>
            <a:p>
              <a:pPr marL="285750" indent="-285750">
                <a:spcBef>
                  <a:spcPts val="600"/>
                </a:spcBef>
                <a:spcAft>
                  <a:spcPts val="600"/>
                </a:spcAft>
                <a:buFont typeface="Arial" panose="020B0604020202020204" pitchFamily="34" charset="0"/>
                <a:buChar char="•"/>
              </a:pPr>
              <a:r>
                <a:rPr lang="en-US" sz="2000" dirty="0"/>
                <a:t>An average wine should have a mean of quality rating as 4.22</a:t>
              </a:r>
            </a:p>
            <a:p>
              <a:pPr marL="285750" indent="-285750">
                <a:spcBef>
                  <a:spcPts val="600"/>
                </a:spcBef>
                <a:spcAft>
                  <a:spcPts val="600"/>
                </a:spcAft>
                <a:buFont typeface="Arial" panose="020B0604020202020204" pitchFamily="34" charset="0"/>
                <a:buChar char="•"/>
              </a:pPr>
              <a:r>
                <a:rPr lang="en-US" sz="2000" dirty="0"/>
                <a:t>An average increase in residual sugar will lead to a mean of 0.05 decrease in quality</a:t>
              </a:r>
            </a:p>
            <a:p>
              <a:pPr marL="285750" indent="-285750">
                <a:spcBef>
                  <a:spcPts val="600"/>
                </a:spcBef>
                <a:spcAft>
                  <a:spcPts val="600"/>
                </a:spcAft>
                <a:buFont typeface="Arial" panose="020B0604020202020204" pitchFamily="34" charset="0"/>
                <a:buChar char="•"/>
              </a:pPr>
              <a:r>
                <a:rPr lang="en-US" sz="2000" dirty="0"/>
                <a:t>An average increase in citric acid will lead to a mean of 0.65 decrease in quality</a:t>
              </a:r>
            </a:p>
            <a:p>
              <a:pPr marL="285750" indent="-285750">
                <a:spcBef>
                  <a:spcPts val="600"/>
                </a:spcBef>
                <a:spcAft>
                  <a:spcPts val="600"/>
                </a:spcAft>
                <a:buFont typeface="Arial" panose="020B0604020202020204" pitchFamily="34" charset="0"/>
                <a:buChar char="•"/>
              </a:pPr>
              <a:r>
                <a:rPr lang="en-US" sz="2000" dirty="0"/>
                <a:t>An average increase in free sulfur dioxide will lead to a mean of 0.02 increase in quality</a:t>
              </a:r>
            </a:p>
            <a:p>
              <a:pPr marL="285750" indent="-285750">
                <a:spcBef>
                  <a:spcPts val="600"/>
                </a:spcBef>
                <a:spcAft>
                  <a:spcPts val="600"/>
                </a:spcAft>
                <a:buFont typeface="Arial" panose="020B0604020202020204" pitchFamily="34" charset="0"/>
                <a:buChar char="•"/>
              </a:pPr>
              <a:r>
                <a:rPr lang="en-US" sz="2000" dirty="0"/>
                <a:t>An average increase in sulphates will lead to a mean of 0.18 decrease in quality</a:t>
              </a:r>
            </a:p>
            <a:p>
              <a:pPr marL="285750" indent="-285750">
                <a:spcBef>
                  <a:spcPts val="600"/>
                </a:spcBef>
                <a:spcAft>
                  <a:spcPts val="600"/>
                </a:spcAft>
                <a:buFont typeface="Arial" panose="020B0604020202020204" pitchFamily="34" charset="0"/>
                <a:buChar char="•"/>
              </a:pPr>
              <a:r>
                <a:rPr lang="en-US" sz="2000" dirty="0"/>
                <a:t>An average increase in density will lead to a mean of 57.46 increase in quality</a:t>
              </a:r>
            </a:p>
            <a:p>
              <a:pPr marL="285750" indent="-285750">
                <a:spcBef>
                  <a:spcPts val="600"/>
                </a:spcBef>
                <a:spcAft>
                  <a:spcPts val="600"/>
                </a:spcAft>
                <a:buFont typeface="Arial" panose="020B0604020202020204" pitchFamily="34" charset="0"/>
                <a:buChar char="•"/>
              </a:pPr>
              <a:r>
                <a:rPr lang="en-US" sz="2000" dirty="0"/>
                <a:t>An average increase in alcohol will lead to a mean of 0.14 decrease in quality</a:t>
              </a:r>
            </a:p>
            <a:p>
              <a:endParaRPr lang="en-US" sz="1800" dirty="0"/>
            </a:p>
          </p:txBody>
        </p:sp>
        <p:sp>
          <p:nvSpPr>
            <p:cNvPr id="127" name="TextBox 126">
              <a:extLst>
                <a:ext uri="{FF2B5EF4-FFF2-40B4-BE49-F238E27FC236}">
                  <a16:creationId xmlns:a16="http://schemas.microsoft.com/office/drawing/2014/main" id="{91864AD0-02E1-4F18-9205-59AA99F71AAA}"/>
                </a:ext>
              </a:extLst>
            </p:cNvPr>
            <p:cNvSpPr txBox="1"/>
            <p:nvPr/>
          </p:nvSpPr>
          <p:spPr>
            <a:xfrm>
              <a:off x="21375869" y="21189120"/>
              <a:ext cx="10815031" cy="4678204"/>
            </a:xfrm>
            <a:prstGeom prst="rect">
              <a:avLst/>
            </a:prstGeom>
            <a:noFill/>
          </p:spPr>
          <p:txBody>
            <a:bodyPr wrap="square" rtlCol="0">
              <a:spAutoFit/>
            </a:bodyPr>
            <a:lstStyle/>
            <a:p>
              <a:r>
                <a:rPr lang="en-US" sz="2000" b="1" dirty="0"/>
                <a:t>Holding all else constant</a:t>
              </a:r>
              <a:r>
                <a:rPr lang="en-US" sz="2000" dirty="0"/>
                <a:t>:  (interpretation for interaction hasn’t been added)</a:t>
              </a:r>
            </a:p>
            <a:p>
              <a:endParaRPr lang="en-US" sz="2000" dirty="0"/>
            </a:p>
            <a:p>
              <a:pPr marL="285750" indent="-285750">
                <a:spcBef>
                  <a:spcPts val="600"/>
                </a:spcBef>
                <a:spcAft>
                  <a:spcPts val="600"/>
                </a:spcAft>
                <a:buFont typeface="Arial" panose="020B0604020202020204" pitchFamily="34" charset="0"/>
                <a:buChar char="•"/>
              </a:pPr>
              <a:r>
                <a:rPr lang="en-US" sz="2000" dirty="0"/>
                <a:t>The log odd of  being good wine vs bad wine for an average wine is 0.54</a:t>
              </a:r>
            </a:p>
            <a:p>
              <a:pPr marL="285750" indent="-285750">
                <a:spcBef>
                  <a:spcPts val="600"/>
                </a:spcBef>
                <a:spcAft>
                  <a:spcPts val="600"/>
                </a:spcAft>
                <a:buFont typeface="Arial" panose="020B0604020202020204" pitchFamily="34" charset="0"/>
                <a:buChar char="•"/>
              </a:pPr>
              <a:r>
                <a:rPr lang="en-US" sz="2000" dirty="0"/>
                <a:t>An increase in alcohol will lead to a 1.00 increase in log-odd of good wine vs bad wine</a:t>
              </a:r>
            </a:p>
            <a:p>
              <a:pPr marL="285750" indent="-285750">
                <a:spcBef>
                  <a:spcPts val="600"/>
                </a:spcBef>
                <a:spcAft>
                  <a:spcPts val="600"/>
                </a:spcAft>
                <a:buFont typeface="Arial" panose="020B0604020202020204" pitchFamily="34" charset="0"/>
                <a:buChar char="•"/>
              </a:pPr>
              <a:r>
                <a:rPr lang="en-US" sz="2000" dirty="0"/>
                <a:t>An increase in volatile acidity will lead to 3.52 decrease in log-odd of good wine vs bad wine </a:t>
              </a:r>
            </a:p>
            <a:p>
              <a:pPr marL="285750" indent="-285750">
                <a:spcBef>
                  <a:spcPts val="600"/>
                </a:spcBef>
                <a:spcAft>
                  <a:spcPts val="600"/>
                </a:spcAft>
                <a:buFont typeface="Arial" panose="020B0604020202020204" pitchFamily="34" charset="0"/>
                <a:buChar char="•"/>
              </a:pPr>
              <a:r>
                <a:rPr lang="en-US" sz="2000" dirty="0"/>
                <a:t>An increase in alcohol will lead to a 3.37 increase in log-odd of good wine vs bad wine </a:t>
              </a:r>
            </a:p>
            <a:p>
              <a:pPr marL="285750" indent="-285750">
                <a:spcBef>
                  <a:spcPts val="600"/>
                </a:spcBef>
                <a:spcAft>
                  <a:spcPts val="600"/>
                </a:spcAft>
                <a:buFont typeface="Arial" panose="020B0604020202020204" pitchFamily="34" charset="0"/>
                <a:buChar char="•"/>
              </a:pPr>
              <a:r>
                <a:rPr lang="en-US" sz="2000" dirty="0"/>
                <a:t>An increase in alcohol will lead to a 2.25 increase in log-odd of good wine vs bad wine </a:t>
              </a:r>
            </a:p>
            <a:p>
              <a:pPr marL="285750" indent="-285750">
                <a:spcBef>
                  <a:spcPts val="600"/>
                </a:spcBef>
                <a:spcAft>
                  <a:spcPts val="600"/>
                </a:spcAft>
                <a:buFont typeface="Arial" panose="020B0604020202020204" pitchFamily="34" charset="0"/>
                <a:buChar char="•"/>
              </a:pPr>
              <a:r>
                <a:rPr lang="en-US" sz="2000" dirty="0"/>
                <a:t>An increase in alcohol will lead to a 0.01 increase in log-odd of good wine vs bad wine </a:t>
              </a:r>
            </a:p>
            <a:p>
              <a:pPr marL="285750" indent="-285750">
                <a:spcBef>
                  <a:spcPts val="600"/>
                </a:spcBef>
                <a:spcAft>
                  <a:spcPts val="600"/>
                </a:spcAft>
                <a:buFont typeface="Arial" panose="020B0604020202020204" pitchFamily="34" charset="0"/>
                <a:buChar char="•"/>
              </a:pPr>
              <a:r>
                <a:rPr lang="en-US" sz="2000" dirty="0"/>
                <a:t>An increase in alcohol will lead to a 0.98 increase in log-odd of good wine vs bad wine </a:t>
              </a:r>
            </a:p>
            <a:p>
              <a:pPr marL="285750" indent="-285750">
                <a:spcBef>
                  <a:spcPts val="600"/>
                </a:spcBef>
                <a:spcAft>
                  <a:spcPts val="600"/>
                </a:spcAft>
                <a:buFont typeface="Arial" panose="020B0604020202020204" pitchFamily="34" charset="0"/>
                <a:buChar char="•"/>
              </a:pPr>
              <a:r>
                <a:rPr lang="en-US" sz="2000" dirty="0"/>
                <a:t>An increase in alcohol will lead to a 1.55 increase in log-odd of good wine vs bad wine  </a:t>
              </a:r>
            </a:p>
            <a:p>
              <a:endParaRPr lang="en-US" sz="1800" dirty="0"/>
            </a:p>
          </p:txBody>
        </p:sp>
      </p:grpSp>
      <p:sp>
        <p:nvSpPr>
          <p:cNvPr id="129" name="TextBox 128">
            <a:extLst>
              <a:ext uri="{FF2B5EF4-FFF2-40B4-BE49-F238E27FC236}">
                <a16:creationId xmlns:a16="http://schemas.microsoft.com/office/drawing/2014/main" id="{129F24FF-1380-4E6A-AA4A-45888CEB15A7}"/>
              </a:ext>
            </a:extLst>
          </p:cNvPr>
          <p:cNvSpPr txBox="1"/>
          <p:nvPr/>
        </p:nvSpPr>
        <p:spPr>
          <a:xfrm>
            <a:off x="17983200" y="3071386"/>
            <a:ext cx="7924800" cy="523220"/>
          </a:xfrm>
          <a:prstGeom prst="rect">
            <a:avLst/>
          </a:prstGeom>
          <a:noFill/>
        </p:spPr>
        <p:txBody>
          <a:bodyPr wrap="square" rtlCol="0">
            <a:spAutoFit/>
          </a:bodyPr>
          <a:lstStyle/>
          <a:p>
            <a:pPr algn="ctr"/>
            <a:r>
              <a:rPr lang="en-US" sz="2800" b="1" dirty="0"/>
              <a:t>Dec. 2</a:t>
            </a:r>
            <a:r>
              <a:rPr lang="en-US" sz="2800" b="1" baseline="30000" dirty="0"/>
              <a:t>nd</a:t>
            </a:r>
            <a:r>
              <a:rPr lang="en-US" sz="2800" b="1" dirty="0"/>
              <a:t>, 2018</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1059</TotalTime>
  <Words>1737</Words>
  <Application>Microsoft Office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纪 丁</cp:lastModifiedBy>
  <cp:revision>39</cp:revision>
  <dcterms:modified xsi:type="dcterms:W3CDTF">2018-12-03T01:37:00Z</dcterms:modified>
</cp:coreProperties>
</file>