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9EDD46C9-FF7D-406F-939C-9B734118ED6F}">
          <p14:sldIdLst>
            <p14:sldId id="25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纪 丁" initials="纪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A7BA"/>
    <a:srgbClr val="C1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0" autoAdjust="0"/>
    <p:restoredTop sz="93341" autoAdjust="0"/>
  </p:normalViewPr>
  <p:slideViewPr>
    <p:cSldViewPr snapToGrid="0">
      <p:cViewPr>
        <p:scale>
          <a:sx n="50" d="100"/>
          <a:sy n="50" d="100"/>
        </p:scale>
        <p:origin x="-48" y="751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02136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Trifold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11643360" cy="329184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2247841" y="0"/>
            <a:ext cx="11643360" cy="329184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643360" y="0"/>
            <a:ext cx="20604479" cy="329184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Trifold">
  <p:cSld name="BlackTrifold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2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2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2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2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2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2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2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2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29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1643360" cy="32918401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32247841" y="0"/>
            <a:ext cx="11643360" cy="32918401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1643360" y="0"/>
            <a:ext cx="20604479" cy="32918401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9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80D3ED1-4B7E-4F37-B5E8-BC6981D903F4}"/>
              </a:ext>
            </a:extLst>
          </p:cNvPr>
          <p:cNvSpPr txBox="1"/>
          <p:nvPr/>
        </p:nvSpPr>
        <p:spPr>
          <a:xfrm>
            <a:off x="13274040" y="614650"/>
            <a:ext cx="173431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Modeling </a:t>
            </a:r>
            <a:r>
              <a:rPr lang="en-US" sz="5400" b="1" dirty="0" smtClean="0"/>
              <a:t>Wine Quality </a:t>
            </a:r>
            <a:r>
              <a:rPr lang="en-US" sz="5400" b="1" dirty="0"/>
              <a:t>by </a:t>
            </a:r>
            <a:r>
              <a:rPr lang="en-US" sz="5400" b="1" dirty="0" smtClean="0"/>
              <a:t>Data </a:t>
            </a:r>
            <a:r>
              <a:rPr lang="en-US" sz="5400" b="1" dirty="0"/>
              <a:t>M</a:t>
            </a:r>
            <a:r>
              <a:rPr lang="en-US" sz="5400" b="1" dirty="0" smtClean="0"/>
              <a:t>ining </a:t>
            </a:r>
            <a:r>
              <a:rPr lang="en-US" sz="5400" b="1" dirty="0"/>
              <a:t>from </a:t>
            </a:r>
            <a:r>
              <a:rPr lang="en-US" sz="5400" b="1" dirty="0" smtClean="0"/>
              <a:t>Physicochemical </a:t>
            </a:r>
            <a:r>
              <a:rPr lang="en-US" sz="5400" b="1" dirty="0"/>
              <a:t>P</a:t>
            </a:r>
            <a:r>
              <a:rPr lang="en-US" sz="5400" b="1" dirty="0" smtClean="0"/>
              <a:t>roperties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B77CA1-9ED5-4234-87CE-9A1E46EDE998}"/>
              </a:ext>
            </a:extLst>
          </p:cNvPr>
          <p:cNvSpPr txBox="1"/>
          <p:nvPr/>
        </p:nvSpPr>
        <p:spPr>
          <a:xfrm>
            <a:off x="378704" y="8062884"/>
            <a:ext cx="10862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ChloridesCent</a:t>
            </a:r>
            <a:r>
              <a:rPr lang="en-US" sz="2400" dirty="0"/>
              <a:t>, </a:t>
            </a:r>
            <a:r>
              <a:rPr lang="en-US" sz="2400" dirty="0" err="1"/>
              <a:t>Volatile.acidity</a:t>
            </a:r>
            <a:r>
              <a:rPr lang="en-US" sz="2400" dirty="0"/>
              <a:t>, </a:t>
            </a:r>
            <a:r>
              <a:rPr lang="en-US" sz="2400" dirty="0" err="1"/>
              <a:t>sulphatesCent</a:t>
            </a:r>
            <a:r>
              <a:rPr lang="en-US" sz="2400" dirty="0"/>
              <a:t> are very significant and influential predictors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meets all assumptions in statistics are big and p-values </a:t>
            </a:r>
            <a:r>
              <a:rPr lang="en-US" altLang="zh-CN" sz="2400" dirty="0"/>
              <a:t>are small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111EA338-039F-4BBC-9C63-5013916DFF67}"/>
              </a:ext>
            </a:extLst>
          </p:cNvPr>
          <p:cNvSpPr txBox="1"/>
          <p:nvPr/>
        </p:nvSpPr>
        <p:spPr>
          <a:xfrm>
            <a:off x="17983200" y="2425737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Bob Ding, Lynn Fan, Alice Jiang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EDA60361-C87D-461F-ACFD-EB6D8FB4F3B4}"/>
                  </a:ext>
                </a:extLst>
              </p:cNvPr>
              <p:cNvSpPr txBox="1"/>
              <p:nvPr/>
            </p:nvSpPr>
            <p:spPr>
              <a:xfrm>
                <a:off x="32650489" y="7479488"/>
                <a:ext cx="111801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v</a:t>
                </a:r>
                <a:r>
                  <a:rPr lang="en-US" sz="2400" dirty="0" err="1" smtClean="0"/>
                  <a:t>olatile.acidityCent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log_sulphates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chloridesCent</a:t>
                </a:r>
                <a:r>
                  <a:rPr lang="en-US" sz="2400" dirty="0"/>
                  <a:t>, and interaction between </a:t>
                </a:r>
                <a:r>
                  <a:rPr lang="en-US" sz="2400" dirty="0" err="1"/>
                  <a:t>logsulphates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phCent</a:t>
                </a:r>
                <a:r>
                  <a:rPr lang="en-US" sz="2400" dirty="0"/>
                  <a:t> are </a:t>
                </a:r>
                <a:r>
                  <a:rPr lang="en-US" sz="2400" dirty="0" smtClean="0"/>
                  <a:t>the most </a:t>
                </a:r>
                <a:r>
                  <a:rPr lang="en-US" sz="2400" dirty="0"/>
                  <a:t>influential </a:t>
                </a:r>
                <a:r>
                  <a:rPr lang="en-US" sz="2400" dirty="0" smtClean="0"/>
                  <a:t>predictors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pHCent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chloridesCent</a:t>
                </a:r>
                <a:r>
                  <a:rPr lang="en-US" sz="2400" dirty="0"/>
                  <a:t> have p-values exceeding the 0.05 threshold, so the extent of their impact is not </a:t>
                </a:r>
                <a:r>
                  <a:rPr lang="en-US" sz="2400" dirty="0" smtClean="0"/>
                  <a:t>significant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The remaining variables are very strong predictors </a:t>
                </a:r>
                <a:r>
                  <a:rPr lang="en-US" altLang="zh-CN" sz="2400" dirty="0" smtClean="0"/>
                  <a:t>with p-value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CA" altLang="zh-CN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en-US" altLang="zh-CN" sz="2400" dirty="0"/>
                  <a:t>but the magnitude of impact is not that large as their coefficients are relatively </a:t>
                </a:r>
                <a:r>
                  <a:rPr lang="en-US" altLang="zh-CN" sz="2400" dirty="0" smtClean="0"/>
                  <a:t>small</a:t>
                </a: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EDA60361-C87D-461F-ACFD-EB6D8FB4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0489" y="7479488"/>
                <a:ext cx="1118012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709" t="-1847" r="-818" b="-52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129F24FF-1380-4E6A-AA4A-45888CEB15A7}"/>
              </a:ext>
            </a:extLst>
          </p:cNvPr>
          <p:cNvSpPr txBox="1"/>
          <p:nvPr/>
        </p:nvSpPr>
        <p:spPr>
          <a:xfrm>
            <a:off x="17983200" y="3071386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Dec. </a:t>
            </a:r>
            <a:r>
              <a:rPr lang="en-US" sz="2800" b="1" dirty="0" smtClean="0"/>
              <a:t>15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, </a:t>
            </a:r>
            <a:r>
              <a:rPr lang="en-US" sz="2800" b="1" dirty="0"/>
              <a:t>2018</a:t>
            </a:r>
            <a:endParaRPr lang="en-US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32991903" y="539463"/>
            <a:ext cx="13106105" cy="1031321"/>
            <a:chOff x="15675341" y="25677021"/>
            <a:chExt cx="13106105" cy="1031321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29533C68-EBDA-4877-B003-57B669ED2E65}"/>
                </a:ext>
              </a:extLst>
            </p:cNvPr>
            <p:cNvSpPr txBox="1"/>
            <p:nvPr/>
          </p:nvSpPr>
          <p:spPr>
            <a:xfrm>
              <a:off x="16706662" y="25991683"/>
              <a:ext cx="120747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ogistic</a:t>
              </a:r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Regression Model Detail</a:t>
              </a:r>
              <a:endPara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5675341" y="25677021"/>
              <a:ext cx="9449677" cy="1031321"/>
              <a:chOff x="12742070" y="23763090"/>
              <a:chExt cx="9449677" cy="103132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742070" y="23763090"/>
                <a:ext cx="1031321" cy="1031321"/>
              </a:xfrm>
              <a:prstGeom prst="ellipse">
                <a:avLst/>
              </a:prstGeom>
              <a:solidFill>
                <a:srgbClr val="9FA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cxnSpLocks/>
              </p:cNvCxnSpPr>
              <p:nvPr/>
            </p:nvCxnSpPr>
            <p:spPr>
              <a:xfrm>
                <a:off x="13248205" y="24766873"/>
                <a:ext cx="8943542" cy="0"/>
              </a:xfrm>
              <a:prstGeom prst="line">
                <a:avLst/>
              </a:prstGeom>
              <a:ln w="47625">
                <a:solidFill>
                  <a:srgbClr val="9FA7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515872" y="530454"/>
            <a:ext cx="13037167" cy="1031321"/>
            <a:chOff x="15707576" y="28334853"/>
            <a:chExt cx="13037167" cy="1031321"/>
          </a:xfrm>
        </p:grpSpPr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29533C68-EBDA-4877-B003-57B669ED2E65}"/>
                </a:ext>
              </a:extLst>
            </p:cNvPr>
            <p:cNvSpPr txBox="1"/>
            <p:nvPr/>
          </p:nvSpPr>
          <p:spPr>
            <a:xfrm>
              <a:off x="16669959" y="28621254"/>
              <a:ext cx="120747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rdinal</a:t>
              </a:r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Regression Model Detail</a:t>
              </a:r>
              <a:endPara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5707576" y="28334853"/>
              <a:ext cx="9634962" cy="1031321"/>
              <a:chOff x="12742070" y="23763090"/>
              <a:chExt cx="9634962" cy="1031321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12742070" y="23763090"/>
                <a:ext cx="1031321" cy="1031321"/>
              </a:xfrm>
              <a:prstGeom prst="ellipse">
                <a:avLst/>
              </a:prstGeom>
              <a:solidFill>
                <a:srgbClr val="C1CB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42" name="Straight Connector 141"/>
              <p:cNvCxnSpPr>
                <a:cxnSpLocks/>
              </p:cNvCxnSpPr>
              <p:nvPr/>
            </p:nvCxnSpPr>
            <p:spPr>
              <a:xfrm>
                <a:off x="13248205" y="24766873"/>
                <a:ext cx="9128827" cy="0"/>
              </a:xfrm>
              <a:prstGeom prst="line">
                <a:avLst/>
              </a:prstGeom>
              <a:ln w="47625">
                <a:solidFill>
                  <a:srgbClr val="C1CB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4" name="Picture 83">
            <a:extLst>
              <a:ext uri="{FF2B5EF4-FFF2-40B4-BE49-F238E27FC236}">
                <a16:creationId xmlns="" xmlns:a16="http://schemas.microsoft.com/office/drawing/2014/main" id="{A8AA56A3-1F16-475E-A574-74C072B93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0489" y="1897697"/>
            <a:ext cx="11180121" cy="529014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="" xmlns:a16="http://schemas.microsoft.com/office/drawing/2014/main" id="{577767B9-A1CF-4B3C-8E45-0833AE06C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36" y="1828573"/>
            <a:ext cx="10925175" cy="5915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4F983C4-CD7D-4D8B-A72E-8E7D2755127C}"/>
              </a:ext>
            </a:extLst>
          </p:cNvPr>
          <p:cNvSpPr txBox="1"/>
          <p:nvPr/>
        </p:nvSpPr>
        <p:spPr>
          <a:xfrm>
            <a:off x="315536" y="31020703"/>
            <a:ext cx="99408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References:  </a:t>
            </a:r>
          </a:p>
          <a:p>
            <a:endParaRPr lang="en-US" altLang="zh-CN" sz="1800" dirty="0"/>
          </a:p>
          <a:p>
            <a:r>
              <a:rPr lang="en-US" altLang="zh-CN" sz="1600" dirty="0" err="1"/>
              <a:t>Vinho</a:t>
            </a:r>
            <a:r>
              <a:rPr lang="en-US" altLang="zh-CN" sz="1600" dirty="0"/>
              <a:t> Verde. (2018, September 20). Retrieved from https://en.wikipedia.org/wiki/Vinho_Verde</a:t>
            </a:r>
          </a:p>
          <a:p>
            <a:endParaRPr lang="en-US" altLang="zh-CN" sz="1800" dirty="0"/>
          </a:p>
          <a:p>
            <a:r>
              <a:rPr lang="en-US" altLang="zh-CN" sz="1600" dirty="0"/>
              <a:t>Cortez, P., </a:t>
            </a:r>
            <a:r>
              <a:rPr lang="en-US" altLang="zh-CN" sz="1600" dirty="0" err="1"/>
              <a:t>Cerdeira</a:t>
            </a:r>
            <a:r>
              <a:rPr lang="en-US" altLang="zh-CN" sz="1600" dirty="0"/>
              <a:t>, A., Almeida, F., Matos, T., &amp; Reis, J. (2009). Modeling wine preferences by data mining from physicochemical properties. Decision Support Systems,47(4), 547-553. doi:10.1016/j.dss.2009.05.016</a:t>
            </a:r>
          </a:p>
          <a:p>
            <a:endParaRPr lang="zh-CN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B57CE20-139F-43B6-A2D7-BD0FF4856C9F}"/>
              </a:ext>
            </a:extLst>
          </p:cNvPr>
          <p:cNvGrpSpPr/>
          <p:nvPr/>
        </p:nvGrpSpPr>
        <p:grpSpPr>
          <a:xfrm>
            <a:off x="14697548" y="9711822"/>
            <a:ext cx="2156581" cy="1776901"/>
            <a:chOff x="14484188" y="9658482"/>
            <a:chExt cx="2156581" cy="1776901"/>
          </a:xfrm>
        </p:grpSpPr>
        <p:pic>
          <p:nvPicPr>
            <p:cNvPr id="2" name="Picture 2" descr="Aveleda Casal Garcia Vinho Verde White N.V.">
              <a:extLst>
                <a:ext uri="{FF2B5EF4-FFF2-40B4-BE49-F238E27FC236}">
                  <a16:creationId xmlns="" xmlns:a16="http://schemas.microsoft.com/office/drawing/2014/main" id="{07A24BEC-4C9D-4454-84FC-FDC491D87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08">
              <a:off x="14484188" y="9658482"/>
              <a:ext cx="428185" cy="177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Aveleda Casal Garcia Vinho Verde White N.V.">
              <a:extLst>
                <a:ext uri="{FF2B5EF4-FFF2-40B4-BE49-F238E27FC236}">
                  <a16:creationId xmlns="" xmlns:a16="http://schemas.microsoft.com/office/drawing/2014/main" id="{DF3B0163-F2CF-41ED-B5D7-8D2AD96B3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08">
              <a:off x="14916287" y="9658482"/>
              <a:ext cx="428185" cy="177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Aveleda Casal Garcia Vinho Verde White N.V.">
              <a:extLst>
                <a:ext uri="{FF2B5EF4-FFF2-40B4-BE49-F238E27FC236}">
                  <a16:creationId xmlns="" xmlns:a16="http://schemas.microsoft.com/office/drawing/2014/main" id="{E0C39A4D-677F-4BBF-9EBD-7035EFF73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08">
              <a:off x="15348386" y="9658482"/>
              <a:ext cx="428185" cy="177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Aveleda Casal Garcia Vinho Verde White N.V.">
              <a:extLst>
                <a:ext uri="{FF2B5EF4-FFF2-40B4-BE49-F238E27FC236}">
                  <a16:creationId xmlns="" xmlns:a16="http://schemas.microsoft.com/office/drawing/2014/main" id="{664523AD-4AD8-47FE-BC00-7390FAB78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08">
              <a:off x="15780485" y="9658482"/>
              <a:ext cx="428185" cy="177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Aveleda Casal Garcia Vinho Verde White N.V.">
              <a:extLst>
                <a:ext uri="{FF2B5EF4-FFF2-40B4-BE49-F238E27FC236}">
                  <a16:creationId xmlns="" xmlns:a16="http://schemas.microsoft.com/office/drawing/2014/main" id="{7D865A2B-C9DA-4F51-B727-54454592F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08">
              <a:off x="16212584" y="9658482"/>
              <a:ext cx="428185" cy="177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3AD273E8-0FC9-49A8-A4FC-28DFC3790D90}"/>
              </a:ext>
            </a:extLst>
          </p:cNvPr>
          <p:cNvGrpSpPr/>
          <p:nvPr/>
        </p:nvGrpSpPr>
        <p:grpSpPr>
          <a:xfrm>
            <a:off x="11898630" y="3639635"/>
            <a:ext cx="20093940" cy="5425628"/>
            <a:chOff x="12031980" y="3630894"/>
            <a:chExt cx="20093940" cy="5900990"/>
          </a:xfrm>
        </p:grpSpPr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DCDD2CD7-E88E-458A-BEB6-3B170D5C6FA6}"/>
                </a:ext>
              </a:extLst>
            </p:cNvPr>
            <p:cNvSpPr txBox="1"/>
            <p:nvPr/>
          </p:nvSpPr>
          <p:spPr>
            <a:xfrm>
              <a:off x="17413540" y="3630894"/>
              <a:ext cx="8944606" cy="1205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hat Makes a Good Glass of Wine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0261F5EA-43A9-4455-9B15-6C3EBE43A29D}"/>
                </a:ext>
              </a:extLst>
            </p:cNvPr>
            <p:cNvSpPr/>
            <p:nvPr/>
          </p:nvSpPr>
          <p:spPr>
            <a:xfrm>
              <a:off x="12031980" y="4678123"/>
              <a:ext cx="20093940" cy="4853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Project Goal: </a:t>
              </a:r>
              <a:r>
                <a:rPr lang="en-US" sz="2400" b="1" dirty="0"/>
                <a:t>Explanation</a:t>
              </a:r>
              <a:r>
                <a:rPr lang="en-US" sz="2400" dirty="0"/>
                <a:t>. </a:t>
              </a:r>
            </a:p>
            <a:p>
              <a:r>
                <a:rPr lang="en-US" sz="2400" dirty="0"/>
                <a:t>To identify variables that are important in explaining variation in the response.</a:t>
              </a:r>
            </a:p>
            <a:p>
              <a:endParaRPr lang="en-US" sz="2400" dirty="0"/>
            </a:p>
            <a:p>
              <a:r>
                <a:rPr lang="en-US" sz="2400" dirty="0"/>
                <a:t>We are interested in </a:t>
              </a:r>
              <a:r>
                <a:rPr lang="en-US" sz="2400" b="1" dirty="0"/>
                <a:t>researching what factors contribute to the quality of wine for different types of red </a:t>
              </a:r>
              <a:r>
                <a:rPr lang="en-US" sz="2400" b="1" dirty="0" err="1"/>
                <a:t>vinho</a:t>
              </a:r>
              <a:r>
                <a:rPr lang="en-US" sz="2400" b="1" dirty="0"/>
                <a:t> </a:t>
              </a:r>
              <a:r>
                <a:rPr lang="en-US" sz="2400" b="1" dirty="0" err="1"/>
                <a:t>verde</a:t>
              </a:r>
              <a:r>
                <a:rPr lang="en-US" sz="2400" b="1" dirty="0"/>
                <a:t> from </a:t>
              </a:r>
              <a:r>
                <a:rPr lang="en-US" sz="2400" b="1" dirty="0" smtClean="0"/>
                <a:t>Portugal.</a:t>
              </a:r>
              <a:endParaRPr lang="en-US" sz="2400" b="1" dirty="0"/>
            </a:p>
            <a:p>
              <a:endParaRPr lang="en-US" sz="2000" dirty="0"/>
            </a:p>
            <a:p>
              <a:r>
                <a:rPr lang="en-US" sz="2400" dirty="0"/>
                <a:t>What makes </a:t>
              </a:r>
              <a:r>
                <a:rPr lang="en-US" sz="2400" dirty="0" smtClean="0"/>
                <a:t>a good glass </a:t>
              </a:r>
              <a:r>
                <a:rPr lang="en-US" sz="2400" dirty="0"/>
                <a:t>of wine? How do wine experts evaluate whether a wine </a:t>
              </a:r>
              <a:r>
                <a:rPr lang="en-US" sz="2400" dirty="0" smtClean="0"/>
                <a:t>satiates </a:t>
              </a:r>
              <a:r>
                <a:rPr lang="en-US" sz="2400" dirty="0"/>
                <a:t>human palettes? We picked red </a:t>
              </a:r>
              <a:r>
                <a:rPr lang="en-US" sz="2400" dirty="0" err="1"/>
                <a:t>vinho</a:t>
              </a:r>
              <a:r>
                <a:rPr lang="en-US" sz="2400" dirty="0"/>
                <a:t> </a:t>
              </a:r>
              <a:r>
                <a:rPr lang="en-US" sz="2400" dirty="0" err="1"/>
                <a:t>verde</a:t>
              </a:r>
              <a:r>
                <a:rPr lang="en-US" sz="2400" dirty="0"/>
                <a:t> from Portugal </a:t>
              </a:r>
              <a:r>
                <a:rPr lang="en-US" sz="2400" dirty="0" smtClean="0"/>
                <a:t>as the wine of interest for </a:t>
              </a:r>
              <a:r>
                <a:rPr lang="en-US" sz="2400" dirty="0"/>
                <a:t>our research. The data set in this research was used to predict </a:t>
              </a:r>
              <a:r>
                <a:rPr lang="en-US" sz="2400" dirty="0" smtClean="0"/>
                <a:t>the quality </a:t>
              </a:r>
              <a:r>
                <a:rPr lang="en-US" sz="2400" dirty="0"/>
                <a:t>of wine for future wine certification, complementary to human wine tasters, in the paper we cited. We believe that this </a:t>
              </a:r>
              <a:r>
                <a:rPr lang="en-US" sz="2400" dirty="0" smtClean="0"/>
                <a:t>data set </a:t>
              </a:r>
              <a:r>
                <a:rPr lang="en-US" sz="2400" dirty="0"/>
                <a:t>can also be used to analyze what chemical factors are attributable to the final rating of </a:t>
              </a:r>
              <a:r>
                <a:rPr lang="en-US" sz="2400" dirty="0" smtClean="0"/>
                <a:t>wine on a scale of 0 to 10. </a:t>
              </a:r>
              <a:r>
                <a:rPr lang="en-US" sz="2400" dirty="0"/>
                <a:t>Understanding what makes a good wine may shed light on future directions for chemical methods that could improve/preserve wine quality.</a:t>
              </a:r>
              <a:br>
                <a:rPr lang="en-US" sz="2400" dirty="0"/>
              </a:br>
              <a:r>
                <a:rPr lang="en-US" sz="2400" dirty="0"/>
                <a:t/>
              </a:r>
              <a:br>
                <a:rPr lang="en-US" sz="2400" dirty="0"/>
              </a:br>
              <a:endParaRPr lang="en-US" sz="24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3CBE3BE9-0AC3-4718-A2A5-3947B8A857BC}"/>
              </a:ext>
            </a:extLst>
          </p:cNvPr>
          <p:cNvGrpSpPr/>
          <p:nvPr/>
        </p:nvGrpSpPr>
        <p:grpSpPr>
          <a:xfrm>
            <a:off x="13023847" y="8598409"/>
            <a:ext cx="17843506" cy="4156274"/>
            <a:chOff x="13023847" y="9247945"/>
            <a:chExt cx="17843506" cy="4156274"/>
          </a:xfrm>
        </p:grpSpPr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92C0FB73-2545-47A9-8617-4A9D343B6C60}"/>
                </a:ext>
              </a:extLst>
            </p:cNvPr>
            <p:cNvGrpSpPr/>
            <p:nvPr/>
          </p:nvGrpSpPr>
          <p:grpSpPr>
            <a:xfrm>
              <a:off x="14798343" y="9247945"/>
              <a:ext cx="14294514" cy="4156274"/>
              <a:chOff x="15822725" y="8758263"/>
              <a:chExt cx="12126238" cy="4156274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10FA1C6A-1B0D-45EC-8473-EB89B3D69A97}"/>
                  </a:ext>
                </a:extLst>
              </p:cNvPr>
              <p:cNvSpPr txBox="1"/>
              <p:nvPr/>
            </p:nvSpPr>
            <p:spPr>
              <a:xfrm>
                <a:off x="15822725" y="8758263"/>
                <a:ext cx="1212623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r>
                  <a:rPr lang="en-US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hy Proportional Odds &amp; </a:t>
                </a:r>
                <a:r>
                  <a:rPr lang="en-US" sz="4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Logistic Regression </a:t>
                </a:r>
                <a:r>
                  <a:rPr lang="en-US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Model</a:t>
                </a:r>
                <a:endPara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="" xmlns:a16="http://schemas.microsoft.com/office/drawing/2014/main" id="{34A5BB44-D0E3-4A7E-AD48-476F832B0C1C}"/>
                  </a:ext>
                </a:extLst>
              </p:cNvPr>
              <p:cNvSpPr/>
              <p:nvPr/>
            </p:nvSpPr>
            <p:spPr>
              <a:xfrm>
                <a:off x="18720981" y="10236881"/>
                <a:ext cx="670505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P</a:t>
                </a:r>
                <a:r>
                  <a:rPr lang="en-US" sz="2400" b="1" dirty="0"/>
                  <a:t>roportional odds model</a:t>
                </a:r>
                <a:r>
                  <a:rPr lang="en-US" sz="2400" dirty="0"/>
                  <a:t> gives more specific quality level interpretation, which is more informative for professionals in the wine industry.</a:t>
                </a:r>
              </a:p>
              <a:p>
                <a:endParaRPr lang="en-US" sz="2400" b="1" dirty="0"/>
              </a:p>
              <a:p>
                <a:r>
                  <a:rPr lang="en-US" sz="2400" b="1" dirty="0"/>
                  <a:t>Logistic regression </a:t>
                </a:r>
                <a:r>
                  <a:rPr lang="en-US" sz="2400" dirty="0"/>
                  <a:t>indicates whether the wine is ‘good’ or ‘</a:t>
                </a:r>
                <a:r>
                  <a:rPr lang="en-US" altLang="zh-CN" sz="2400" dirty="0"/>
                  <a:t>bad’. </a:t>
                </a:r>
                <a:r>
                  <a:rPr lang="en-US" altLang="zh-CN" sz="2400" dirty="0" smtClean="0"/>
                  <a:t>This simple </a:t>
                </a:r>
                <a:r>
                  <a:rPr lang="en-US" altLang="zh-CN" sz="2400" dirty="0"/>
                  <a:t>and straightforward information is more useful </a:t>
                </a:r>
                <a:r>
                  <a:rPr lang="en-US" altLang="zh-CN" sz="2400" dirty="0" smtClean="0"/>
                  <a:t>for potential </a:t>
                </a:r>
                <a:r>
                  <a:rPr lang="en-US" altLang="zh-CN" sz="2400" dirty="0"/>
                  <a:t>customers, </a:t>
                </a:r>
                <a:endParaRPr lang="en-US" sz="2400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04C33EDE-C33B-44D9-8527-E6493A3D80E6}"/>
                </a:ext>
              </a:extLst>
            </p:cNvPr>
            <p:cNvGrpSpPr/>
            <p:nvPr/>
          </p:nvGrpSpPr>
          <p:grpSpPr>
            <a:xfrm>
              <a:off x="13023847" y="10250063"/>
              <a:ext cx="17843506" cy="2940107"/>
              <a:chOff x="12924736" y="10250063"/>
              <a:chExt cx="17843506" cy="294010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7095C48B-5240-484B-B3C8-E609411050FE}"/>
                  </a:ext>
                </a:extLst>
              </p:cNvPr>
              <p:cNvSpPr/>
              <p:nvPr/>
            </p:nvSpPr>
            <p:spPr>
              <a:xfrm>
                <a:off x="12924736" y="12180029"/>
                <a:ext cx="552398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1CBD1"/>
                    </a:solidFill>
                  </a:rPr>
                  <a:t>Proportional Odds </a:t>
                </a:r>
              </a:p>
              <a:p>
                <a:pPr algn="ctr"/>
                <a:r>
                  <a:rPr lang="en-US" sz="2400" dirty="0"/>
                  <a:t>for the professionals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="" xmlns:a16="http://schemas.microsoft.com/office/drawing/2014/main" id="{C613FC54-C850-49D8-AC8D-53F37E3BC450}"/>
                  </a:ext>
                </a:extLst>
              </p:cNvPr>
              <p:cNvGrpSpPr/>
              <p:nvPr/>
            </p:nvGrpSpPr>
            <p:grpSpPr>
              <a:xfrm>
                <a:off x="25576877" y="10250063"/>
                <a:ext cx="5191365" cy="2940107"/>
                <a:chOff x="25921361" y="10270265"/>
                <a:chExt cx="5191365" cy="2940107"/>
              </a:xfrm>
            </p:grpSpPr>
            <p:pic>
              <p:nvPicPr>
                <p:cNvPr id="101" name="Picture 6" descr="âwine pngâçå¾çæç´¢ç»æ">
                  <a:extLst>
                    <a:ext uri="{FF2B5EF4-FFF2-40B4-BE49-F238E27FC236}">
                      <a16:creationId xmlns="" xmlns:a16="http://schemas.microsoft.com/office/drawing/2014/main" id="{3BEA46DA-1E6C-47F1-8CBD-8A4BBC0AE9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64511" y="10270265"/>
                  <a:ext cx="1894806" cy="20918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2" name="Rectangle 101">
                  <a:extLst>
                    <a:ext uri="{FF2B5EF4-FFF2-40B4-BE49-F238E27FC236}">
                      <a16:creationId xmlns="" xmlns:a16="http://schemas.microsoft.com/office/drawing/2014/main" id="{C7F4C97D-3CE5-4573-8754-B4A7402190FF}"/>
                    </a:ext>
                  </a:extLst>
                </p:cNvPr>
                <p:cNvSpPr/>
                <p:nvPr/>
              </p:nvSpPr>
              <p:spPr>
                <a:xfrm>
                  <a:off x="25921361" y="12256265"/>
                  <a:ext cx="5191365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rgbClr val="9FA7BA"/>
                      </a:solidFill>
                    </a:rPr>
                    <a:t>Logistic Regression </a:t>
                  </a:r>
                </a:p>
                <a:p>
                  <a:pPr algn="ctr"/>
                  <a:r>
                    <a:rPr lang="en-US" sz="2400" dirty="0"/>
                    <a:t>for the </a:t>
                  </a:r>
                  <a:r>
                    <a:rPr lang="en-US" sz="2400" dirty="0" smtClean="0"/>
                    <a:t>consumer</a:t>
                  </a:r>
                  <a:r>
                    <a:rPr lang="en-US" altLang="zh-CN" sz="2400" dirty="0" smtClean="0"/>
                    <a:t>s</a:t>
                  </a:r>
                  <a:endParaRPr lang="en-US" sz="2400" dirty="0"/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36264682-3649-44C0-A5F7-2E591717C091}"/>
              </a:ext>
            </a:extLst>
          </p:cNvPr>
          <p:cNvGrpSpPr/>
          <p:nvPr/>
        </p:nvGrpSpPr>
        <p:grpSpPr>
          <a:xfrm>
            <a:off x="11978671" y="13133403"/>
            <a:ext cx="19857689" cy="11351254"/>
            <a:chOff x="11978671" y="14323294"/>
            <a:chExt cx="19857689" cy="11351254"/>
          </a:xfrm>
        </p:grpSpPr>
        <p:grpSp>
          <p:nvGrpSpPr>
            <p:cNvPr id="108" name="Group 107">
              <a:extLst>
                <a:ext uri="{FF2B5EF4-FFF2-40B4-BE49-F238E27FC236}">
                  <a16:creationId xmlns="" xmlns:a16="http://schemas.microsoft.com/office/drawing/2014/main" id="{EC0EA2D6-0DFF-4096-825C-4E60ABC56599}"/>
                </a:ext>
              </a:extLst>
            </p:cNvPr>
            <p:cNvGrpSpPr/>
            <p:nvPr/>
          </p:nvGrpSpPr>
          <p:grpSpPr>
            <a:xfrm>
              <a:off x="11978671" y="15625643"/>
              <a:ext cx="19857689" cy="10048905"/>
              <a:chOff x="11876209" y="15518963"/>
              <a:chExt cx="19857689" cy="1004890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="" xmlns:a16="http://schemas.microsoft.com/office/drawing/2014/main" id="{6439B9B9-CE8D-46F5-913A-2915AA0E213B}"/>
                  </a:ext>
                </a:extLst>
              </p:cNvPr>
              <p:cNvGrpSpPr/>
              <p:nvPr/>
            </p:nvGrpSpPr>
            <p:grpSpPr>
              <a:xfrm>
                <a:off x="21091497" y="15527152"/>
                <a:ext cx="9549061" cy="5907208"/>
                <a:chOff x="824673" y="1587331"/>
                <a:chExt cx="9080204" cy="6553488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="" xmlns:a16="http://schemas.microsoft.com/office/drawing/2014/main" id="{25D468D3-AAAF-4D9E-A885-FC037F7318CC}"/>
                    </a:ext>
                  </a:extLst>
                </p:cNvPr>
                <p:cNvGrpSpPr/>
                <p:nvPr/>
              </p:nvGrpSpPr>
              <p:grpSpPr>
                <a:xfrm>
                  <a:off x="824673" y="1587331"/>
                  <a:ext cx="9080204" cy="6553488"/>
                  <a:chOff x="824673" y="1587331"/>
                  <a:chExt cx="9080204" cy="6553488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="" xmlns:a16="http://schemas.microsoft.com/office/drawing/2014/main" id="{80FE4D1E-1035-4520-B36C-2C6E29DA20B2}"/>
                      </a:ext>
                    </a:extLst>
                  </p:cNvPr>
                  <p:cNvGrpSpPr/>
                  <p:nvPr/>
                </p:nvGrpSpPr>
                <p:grpSpPr>
                  <a:xfrm>
                    <a:off x="824673" y="1587331"/>
                    <a:ext cx="9080204" cy="6485860"/>
                    <a:chOff x="824673" y="1587331"/>
                    <a:chExt cx="9080204" cy="6485860"/>
                  </a:xfrm>
                </p:grpSpPr>
                <p:pic>
                  <p:nvPicPr>
                    <p:cNvPr id="132" name="Picture 2">
                      <a:extLst>
                        <a:ext uri="{FF2B5EF4-FFF2-40B4-BE49-F238E27FC236}">
                          <a16:creationId xmlns="" xmlns:a16="http://schemas.microsoft.com/office/drawing/2014/main" id="{7A472BE1-6AAC-482E-88BA-BFA4C41531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24673" y="1587331"/>
                      <a:ext cx="9080204" cy="648586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34" name="Picture 4">
                      <a:extLst>
                        <a:ext uri="{FF2B5EF4-FFF2-40B4-BE49-F238E27FC236}">
                          <a16:creationId xmlns="" xmlns:a16="http://schemas.microsoft.com/office/drawing/2014/main" id="{740626E7-1094-4BDC-B8C9-71241F92BA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>
                      <a:duotone>
                        <a:schemeClr val="accent4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212" t="33462" r="47653" b="34405"/>
                    <a:stretch/>
                  </p:blipFill>
                  <p:spPr bwMode="auto">
                    <a:xfrm>
                      <a:off x="5493885" y="5978322"/>
                      <a:ext cx="2282190" cy="208407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30" name="Picture 2">
                    <a:extLst>
                      <a:ext uri="{FF2B5EF4-FFF2-40B4-BE49-F238E27FC236}">
                        <a16:creationId xmlns="" xmlns:a16="http://schemas.microsoft.com/office/drawing/2014/main" id="{A924C346-7AD1-4AB3-A5DC-5BB0CE0827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417" t="65944" r="50403"/>
                  <a:stretch/>
                </p:blipFill>
                <p:spPr bwMode="auto">
                  <a:xfrm>
                    <a:off x="3350780" y="5932025"/>
                    <a:ext cx="2013995" cy="220879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1" name="Picture 2">
                    <a:extLst>
                      <a:ext uri="{FF2B5EF4-FFF2-40B4-BE49-F238E27FC236}">
                        <a16:creationId xmlns="" xmlns:a16="http://schemas.microsoft.com/office/drawing/2014/main" id="{75190790-83E5-4CEE-9309-5F42AEA4142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6859" t="32393" r="47471" b="33551"/>
                  <a:stretch/>
                </p:blipFill>
                <p:spPr bwMode="auto">
                  <a:xfrm>
                    <a:off x="978061" y="5932025"/>
                    <a:ext cx="2330887" cy="220879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27" name="Picture 2">
                  <a:extLst>
                    <a:ext uri="{FF2B5EF4-FFF2-40B4-BE49-F238E27FC236}">
                      <a16:creationId xmlns="" xmlns:a16="http://schemas.microsoft.com/office/drawing/2014/main" id="{1597CC52-29D9-463B-BFD2-1FE33F7388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6" t="66351" r="72942" b="803"/>
                <a:stretch/>
              </p:blipFill>
              <p:spPr bwMode="auto">
                <a:xfrm>
                  <a:off x="3308948" y="3801695"/>
                  <a:ext cx="2258475" cy="2130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2" name="Rectangle 121">
                <a:extLst>
                  <a:ext uri="{FF2B5EF4-FFF2-40B4-BE49-F238E27FC236}">
                    <a16:creationId xmlns="" xmlns:a16="http://schemas.microsoft.com/office/drawing/2014/main" id="{00DF613A-3894-490F-BDFA-74CD42F725FB}"/>
                  </a:ext>
                </a:extLst>
              </p:cNvPr>
              <p:cNvSpPr/>
              <p:nvPr/>
            </p:nvSpPr>
            <p:spPr>
              <a:xfrm>
                <a:off x="21184175" y="21514417"/>
                <a:ext cx="10549723" cy="366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Most </a:t>
                </a:r>
                <a:r>
                  <a:rPr lang="en-US" sz="2400" dirty="0"/>
                  <a:t>variables are normally </a:t>
                </a:r>
                <a:r>
                  <a:rPr lang="en-US" sz="2400" dirty="0" smtClean="0"/>
                  <a:t>distributed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residual.sugar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chlorides</a:t>
                </a:r>
                <a:r>
                  <a:rPr lang="en-US" sz="2400" dirty="0"/>
                  <a:t>, and sulphates are slightly skewed to the right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free.sulfur.dioxide</a:t>
                </a:r>
                <a:r>
                  <a:rPr lang="en-US" sz="2400" dirty="0"/>
                  <a:t> and alcohol have an obvious rightly skewed </a:t>
                </a:r>
                <a:r>
                  <a:rPr lang="en-US" sz="2400" dirty="0" smtClean="0"/>
                  <a:t>distribution </a:t>
                </a:r>
                <a:endParaRPr lang="en-US" sz="2400" dirty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citric.acid</a:t>
                </a:r>
                <a:r>
                  <a:rPr lang="en-US" sz="2400" dirty="0"/>
                  <a:t> at first appears to have a bimodal distribution, because there are some wines with zero citric </a:t>
                </a:r>
                <a:r>
                  <a:rPr lang="en-US" sz="2400" dirty="0" smtClean="0"/>
                  <a:t>acid. Based </a:t>
                </a:r>
                <a:r>
                  <a:rPr lang="en-US" sz="2400" dirty="0"/>
                  <a:t>on data definition, we know it is possible for wines to have citric acid of 0.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variables in yellow plots are logged </a:t>
                </a:r>
                <a:r>
                  <a:rPr lang="en-US" sz="2400" dirty="0" err="1" smtClean="0"/>
                  <a:t>sulphates</a:t>
                </a:r>
                <a:r>
                  <a:rPr lang="en-US" sz="2400" dirty="0" smtClean="0"/>
                  <a:t>; </a:t>
                </a:r>
                <a:r>
                  <a:rPr lang="en-US" sz="2400" dirty="0"/>
                  <a:t>log transformation is used to improve model fit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>
                    <a:extLst>
                      <a:ext uri="{FF2B5EF4-FFF2-40B4-BE49-F238E27FC236}">
                        <a16:creationId xmlns="" xmlns:a16="http://schemas.microsoft.com/office/drawing/2014/main" id="{67AB1C33-5554-4E75-BDA8-C8A08165EEED}"/>
                      </a:ext>
                    </a:extLst>
                  </p:cNvPr>
                  <p:cNvSpPr/>
                  <p:nvPr/>
                </p:nvSpPr>
                <p:spPr>
                  <a:xfrm>
                    <a:off x="11876209" y="15518963"/>
                    <a:ext cx="9163484" cy="1004890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eaLnBrk="0" fontAlgn="base" hangingPunct="0">
                      <a:lnSpc>
                        <a:spcPct val="15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</a:pPr>
                    <a:r>
                      <a:rPr lang="en-US" altLang="en-US" sz="2400" b="1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inherit"/>
                      </a:rPr>
                      <a:t>Response Variable:</a:t>
                    </a:r>
                    <a:endParaRPr lang="en-US" altLang="en-US" sz="2400" dirty="0">
                      <a:solidFill>
                        <a:srgbClr val="333333"/>
                      </a:solidFill>
                      <a:latin typeface="Arial" panose="020B0604020202020204" pitchFamily="34" charset="0"/>
                      <a:ea typeface="inherit"/>
                    </a:endParaRP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quality: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 the quality of the wine (a score between 0 and 10)</a:t>
                    </a:r>
                  </a:p>
                  <a:p>
                    <a:pPr lvl="0" eaLnBrk="0" fontAlgn="base" hangingPunct="0">
                      <a:lnSpc>
                        <a:spcPct val="20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</a:pP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inherit"/>
                      </a:rPr>
                      <a:t>Explanatory Variables:</a:t>
                    </a:r>
                    <a:endParaRPr lang="en-US" altLang="en-US" sz="2400" dirty="0">
                      <a:solidFill>
                        <a:srgbClr val="333333"/>
                      </a:solidFill>
                      <a:latin typeface="Arial" panose="020B0604020202020204" pitchFamily="34" charset="0"/>
                      <a:ea typeface="inherit"/>
                    </a:endParaRP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 err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fixed.acidity</a:t>
                    </a: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: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 the amount of acid in wine that’s not volatile (do not evaporate fast)</a:t>
                    </a: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 err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volatile.acidity</a:t>
                    </a: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: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 the amount of acetic acid in wine</a:t>
                    </a: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 err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citric.acid</a:t>
                    </a: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: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  citric acid is found in small quantities, and can add freshness and flavor to wines</a:t>
                    </a: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 err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residual.sugar</a:t>
                    </a: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: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  the amount of sugar left after </a:t>
                    </a:r>
                    <a:r>
                      <a:rPr lang="en-US" altLang="en-US" sz="2400" dirty="0" err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fermatation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 stops</a:t>
                    </a: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chlorides: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  the amount of salt in the wine</a:t>
                    </a: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 err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free.sulfure.dioxide</a:t>
                    </a: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: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 the free form of 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altLang="en-US" sz="2400" i="1" smtClean="0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</m:ctrlPr>
                          </m:sSubPr>
                          <m:e>
                            <m:r>
                              <a:rPr lang="en-CA" altLang="en-US" sz="2400" b="0" i="1" smtClean="0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  <m:t>𝑆𝑂</m:t>
                            </m:r>
                          </m:e>
                          <m:sub>
                            <m:r>
                              <a:rPr lang="en-CA" altLang="en-US" sz="2400" b="0" i="1" smtClean="0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  <m:t>2</m:t>
                            </m:r>
                          </m:sub>
                        </m:sSub>
                        <m:r>
                          <a:rPr lang="en-CA" altLang="en-US" sz="2400" b="0" i="0" smtClean="0">
                            <a:solidFill>
                              <a:srgbClr val="333333"/>
                            </a:solidFill>
                            <a:latin typeface="Cambria Math"/>
                            <a:ea typeface="Helvetica Neue"/>
                          </a:rPr>
                          <m:t> </m:t>
                        </m:r>
                      </m:oMath>
                    </a14:m>
                    <a:r>
                      <a:rPr lang="en-US" altLang="en-US" sz="24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exists 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in equilibrium between </a:t>
                    </a:r>
                    <a:r>
                      <a:rPr lang="en-US" altLang="en-US" sz="24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molecular</a:t>
                    </a:r>
                    <a:r>
                      <a:rPr lang="pt-BR" altLang="en-US" sz="2400" dirty="0" smtClean="0">
                        <a:solidFill>
                          <a:srgbClr val="333333"/>
                        </a:solidFill>
                        <a:ea typeface="Helvetica Neue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altLang="en-US" sz="2400" i="1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</m:ctrlPr>
                          </m:sSubPr>
                          <m:e>
                            <m:r>
                              <a:rPr lang="en-CA" altLang="en-US" sz="2400" i="1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  <m:t>𝑆𝑂</m:t>
                            </m:r>
                          </m:e>
                          <m:sub>
                            <m:r>
                              <a:rPr lang="en-CA" altLang="en-US" sz="2400" i="1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  <m:t>2</m:t>
                            </m:r>
                          </m:sub>
                        </m:sSub>
                        <m:r>
                          <a:rPr lang="en-CA" altLang="en-US" sz="2400" i="1">
                            <a:solidFill>
                              <a:srgbClr val="333333"/>
                            </a:solidFill>
                            <a:latin typeface="Cambria Math"/>
                            <a:ea typeface="Helvetica Neue"/>
                          </a:rPr>
                          <m:t> </m:t>
                        </m:r>
                      </m:oMath>
                    </a14:m>
                    <a:r>
                      <a:rPr lang="en-US" altLang="en-US" sz="24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(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as a dissolved </a:t>
                    </a:r>
                    <a:r>
                      <a:rPr lang="en-US" altLang="en-US" sz="24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gas) 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and bisulfite </a:t>
                    </a:r>
                    <a:r>
                      <a:rPr lang="en-US" altLang="en-US" sz="24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ion</a:t>
                    </a:r>
                    <a:endParaRPr lang="en-US" altLang="en-US" sz="2400" dirty="0">
                      <a:solidFill>
                        <a:srgbClr val="333333"/>
                      </a:solidFill>
                      <a:latin typeface="Arial" panose="020B0604020202020204" pitchFamily="34" charset="0"/>
                      <a:ea typeface="Helvetica Neue"/>
                    </a:endParaRP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 err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total.sulfur.dioxide</a:t>
                    </a: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: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 amount of free and bound forms </a:t>
                    </a:r>
                    <a:r>
                      <a:rPr lang="en-US" altLang="en-US" sz="24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of</a:t>
                    </a:r>
                    <a:r>
                      <a:rPr lang="pt-BR" altLang="en-US" sz="2400" dirty="0" smtClean="0">
                        <a:solidFill>
                          <a:srgbClr val="333333"/>
                        </a:solidFill>
                        <a:ea typeface="Helvetica Neue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altLang="en-US" sz="2400" i="1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</m:ctrlPr>
                          </m:sSubPr>
                          <m:e>
                            <m:r>
                              <a:rPr lang="en-CA" altLang="en-US" sz="2400" i="1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  <m:t>𝑆𝑂</m:t>
                            </m:r>
                          </m:e>
                          <m:sub>
                            <m:r>
                              <a:rPr lang="en-CA" altLang="en-US" sz="2400" i="1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altLang="en-US" sz="2400" dirty="0">
                      <a:solidFill>
                        <a:srgbClr val="333333"/>
                      </a:solidFill>
                      <a:latin typeface="Arial" panose="020B0604020202020204" pitchFamily="34" charset="0"/>
                      <a:ea typeface="Helvetica Neue"/>
                    </a:endParaRP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density: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 the density of the liquid</a:t>
                    </a: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pH: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 the indicator of the </a:t>
                    </a:r>
                    <a:r>
                      <a:rPr lang="en-US" altLang="en-US" sz="2400" dirty="0" err="1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acidicity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 or basic property of the wine</a:t>
                    </a: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sulphates: 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a wine additive which can contribute to sulfur dioxide </a:t>
                    </a:r>
                    <a:r>
                      <a:rPr lang="en-US" altLang="en-US" sz="24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gas</a:t>
                    </a:r>
                    <a:r>
                      <a:rPr lang="pt-BR" altLang="en-US" sz="2400" dirty="0" smtClean="0">
                        <a:solidFill>
                          <a:srgbClr val="333333"/>
                        </a:solidFill>
                        <a:ea typeface="Helvetica Neue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altLang="en-US" sz="2400" i="1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</m:ctrlPr>
                          </m:sSubPr>
                          <m:e>
                            <m:r>
                              <a:rPr lang="en-CA" altLang="en-US" sz="2400" i="1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  <m:t>𝑆𝑂</m:t>
                            </m:r>
                          </m:e>
                          <m:sub>
                            <m:r>
                              <a:rPr lang="en-CA" altLang="en-US" sz="2400" i="1">
                                <a:solidFill>
                                  <a:srgbClr val="333333"/>
                                </a:solidFill>
                                <a:latin typeface="Cambria Math"/>
                                <a:ea typeface="Helvetica Neue"/>
                              </a:rPr>
                              <m:t>2</m:t>
                            </m:r>
                          </m:sub>
                        </m:sSub>
                        <m:r>
                          <a:rPr lang="en-CA" altLang="en-US" sz="2400" i="1">
                            <a:solidFill>
                              <a:srgbClr val="333333"/>
                            </a:solidFill>
                            <a:latin typeface="Cambria Math"/>
                            <a:ea typeface="Helvetica Neue"/>
                          </a:rPr>
                          <m:t> </m:t>
                        </m:r>
                      </m:oMath>
                    </a14:m>
                    <a:r>
                      <a:rPr lang="en-US" altLang="en-US" sz="24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levels</a:t>
                    </a:r>
                    <a:endParaRPr lang="en-US" altLang="en-US" sz="2400" dirty="0">
                      <a:solidFill>
                        <a:srgbClr val="333333"/>
                      </a:solidFill>
                      <a:latin typeface="Arial" panose="020B0604020202020204" pitchFamily="34" charset="0"/>
                      <a:ea typeface="Helvetica Neue"/>
                    </a:endParaRPr>
                  </a:p>
                  <a:p>
                    <a:pPr marL="285750" lvl="0" indent="-285750" eaLnBrk="0" fontAlgn="base" hangingPunct="0"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Font typeface="Arial" panose="020B0604020202020204" pitchFamily="34" charset="0"/>
                      <a:buChar char="•"/>
                    </a:pPr>
                    <a:r>
                      <a:rPr lang="en-US" altLang="en-US" sz="2400" b="1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alcohol:</a:t>
                    </a:r>
                    <a:r>
                      <a:rPr lang="en-US" altLang="en-US" sz="2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Helvetica Neue"/>
                      </a:rPr>
                      <a:t> the percent alcohol content of the wine</a:t>
                    </a:r>
                  </a:p>
                  <a:p>
                    <a:r>
                      <a:rPr lang="en-US" sz="2000" dirty="0"/>
                      <a:t/>
                    </a:r>
                    <a:br>
                      <a:rPr lang="en-US" sz="2000" dirty="0"/>
                    </a:br>
                    <a:r>
                      <a:rPr lang="en-US" sz="1200" dirty="0"/>
                      <a:t/>
                    </a:r>
                    <a:br>
                      <a:rPr lang="en-US" sz="1200" dirty="0"/>
                    </a:br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xmlns="" id="{67AB1C33-5554-4E75-BDA8-C8A08165EE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09" y="15518963"/>
                    <a:ext cx="9163484" cy="1004890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998" r="-86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99D86F51-3EB6-4519-A834-89DC9EBADE18}"/>
                </a:ext>
              </a:extLst>
            </p:cNvPr>
            <p:cNvSpPr txBox="1"/>
            <p:nvPr/>
          </p:nvSpPr>
          <p:spPr>
            <a:xfrm>
              <a:off x="17283981" y="14323294"/>
              <a:ext cx="93232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ata </a:t>
              </a:r>
              <a:r>
                <a:rPr lang="en-US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Explanations &amp; Explorations</a:t>
              </a:r>
              <a:endPara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100A7F0C-FC7B-48F7-BAC5-0DFC5AF5F31F}"/>
              </a:ext>
            </a:extLst>
          </p:cNvPr>
          <p:cNvSpPr txBox="1"/>
          <p:nvPr/>
        </p:nvSpPr>
        <p:spPr>
          <a:xfrm>
            <a:off x="319737" y="13872114"/>
            <a:ext cx="11175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Model not predicting quality = 1, 2, 3, 9,10 as no (few) raw data available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Model not predicting well at quality = 4, 8 because of dominance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Model predicting well at quality = 5, 6, 7, as bigger data size available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Overall accuracy: 59.47%; Class 5 accuracy: 72.23%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88BD3A21-D8C2-400B-861E-2ABEEE9F0CC0}"/>
              </a:ext>
            </a:extLst>
          </p:cNvPr>
          <p:cNvGrpSpPr/>
          <p:nvPr/>
        </p:nvGrpSpPr>
        <p:grpSpPr>
          <a:xfrm>
            <a:off x="500668" y="9770167"/>
            <a:ext cx="13037167" cy="1031321"/>
            <a:chOff x="15707576" y="28334853"/>
            <a:chExt cx="13037167" cy="1031321"/>
          </a:xfrm>
        </p:grpSpPr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5283114B-F278-4E74-A5BB-3015011B604D}"/>
                </a:ext>
              </a:extLst>
            </p:cNvPr>
            <p:cNvSpPr txBox="1"/>
            <p:nvPr/>
          </p:nvSpPr>
          <p:spPr>
            <a:xfrm>
              <a:off x="16669959" y="28621254"/>
              <a:ext cx="120747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rdinal</a:t>
              </a:r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Regression Model Output</a:t>
              </a:r>
              <a:endPara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="" xmlns:a16="http://schemas.microsoft.com/office/drawing/2014/main" id="{E9A19DF8-075E-4EC1-8931-24BEB0171345}"/>
                </a:ext>
              </a:extLst>
            </p:cNvPr>
            <p:cNvGrpSpPr/>
            <p:nvPr/>
          </p:nvGrpSpPr>
          <p:grpSpPr>
            <a:xfrm>
              <a:off x="15707576" y="28334853"/>
              <a:ext cx="9672141" cy="1031321"/>
              <a:chOff x="12742070" y="23763090"/>
              <a:chExt cx="9672141" cy="1031321"/>
            </a:xfrm>
          </p:grpSpPr>
          <p:sp>
            <p:nvSpPr>
              <p:cNvPr id="146" name="Oval 145">
                <a:extLst>
                  <a:ext uri="{FF2B5EF4-FFF2-40B4-BE49-F238E27FC236}">
                    <a16:creationId xmlns="" xmlns:a16="http://schemas.microsoft.com/office/drawing/2014/main" id="{788E357D-4BD9-4E7F-8787-DFCF53A85305}"/>
                  </a:ext>
                </a:extLst>
              </p:cNvPr>
              <p:cNvSpPr/>
              <p:nvPr/>
            </p:nvSpPr>
            <p:spPr>
              <a:xfrm>
                <a:off x="12742070" y="23763090"/>
                <a:ext cx="1031321" cy="1031321"/>
              </a:xfrm>
              <a:prstGeom prst="ellipse">
                <a:avLst/>
              </a:prstGeom>
              <a:solidFill>
                <a:srgbClr val="C1CB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="" xmlns:a16="http://schemas.microsoft.com/office/drawing/2014/main" id="{9F493826-B3A2-42C7-80A6-60B42421C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205" y="24766873"/>
                <a:ext cx="9166006" cy="0"/>
              </a:xfrm>
              <a:prstGeom prst="line">
                <a:avLst/>
              </a:prstGeom>
              <a:ln w="47625">
                <a:solidFill>
                  <a:srgbClr val="C1CB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8" name="Picture 8">
            <a:extLst>
              <a:ext uri="{FF2B5EF4-FFF2-40B4-BE49-F238E27FC236}">
                <a16:creationId xmlns="" xmlns:a16="http://schemas.microsoft.com/office/drawing/2014/main" id="{08C06172-2D89-468B-8BB3-7B300C07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2" y="16008890"/>
            <a:ext cx="9224855" cy="658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7E4E79A1-3E96-46E3-925B-3A8B1130796C}"/>
              </a:ext>
            </a:extLst>
          </p:cNvPr>
          <p:cNvSpPr txBox="1"/>
          <p:nvPr/>
        </p:nvSpPr>
        <p:spPr>
          <a:xfrm>
            <a:off x="347119" y="22433955"/>
            <a:ext cx="109251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dominance in class 5, 6. This explains why prediction at 5, 6 is </a:t>
            </a:r>
            <a:r>
              <a:rPr lang="en-US" altLang="zh-CN" sz="2400" dirty="0"/>
              <a:t>better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Overall, the dataset is a good dataset for the </a:t>
            </a:r>
            <a:r>
              <a:rPr lang="en-US" altLang="zh-CN" sz="2400" dirty="0"/>
              <a:t>ordinary regression model, as the data structure suggests</a:t>
            </a:r>
            <a:endParaRPr lang="en-US" sz="1800" dirty="0"/>
          </a:p>
        </p:txBody>
      </p:sp>
      <p:pic>
        <p:nvPicPr>
          <p:cNvPr id="153" name="Picture 15">
            <a:extLst>
              <a:ext uri="{FF2B5EF4-FFF2-40B4-BE49-F238E27FC236}">
                <a16:creationId xmlns="" xmlns:a16="http://schemas.microsoft.com/office/drawing/2014/main" id="{1465B8E9-FE6F-4B5B-A4D9-04561D9D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398" y="11882212"/>
            <a:ext cx="5977348" cy="450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BA2333D1-40DD-42B4-97F5-A83488B63C80}"/>
              </a:ext>
            </a:extLst>
          </p:cNvPr>
          <p:cNvSpPr txBox="1"/>
          <p:nvPr/>
        </p:nvSpPr>
        <p:spPr>
          <a:xfrm>
            <a:off x="32735136" y="16558466"/>
            <a:ext cx="10526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the ROC curve and AUC calculation, we can see the curve is close to the top left corner,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area =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0.81.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shows that the logistic model can distinguish between good and not good quality, so this is a pretty good model.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="" xmlns:a16="http://schemas.microsoft.com/office/drawing/2014/main" id="{942ABC51-16D1-4380-B489-DF7B23E4ACA9}"/>
              </a:ext>
            </a:extLst>
          </p:cNvPr>
          <p:cNvGrpSpPr/>
          <p:nvPr/>
        </p:nvGrpSpPr>
        <p:grpSpPr>
          <a:xfrm>
            <a:off x="32991903" y="10446084"/>
            <a:ext cx="13106105" cy="1031321"/>
            <a:chOff x="15675341" y="25677021"/>
            <a:chExt cx="13106105" cy="1031321"/>
          </a:xfrm>
        </p:grpSpPr>
        <p:sp>
          <p:nvSpPr>
            <p:cNvPr id="156" name="TextBox 155">
              <a:extLst>
                <a:ext uri="{FF2B5EF4-FFF2-40B4-BE49-F238E27FC236}">
                  <a16:creationId xmlns="" xmlns:a16="http://schemas.microsoft.com/office/drawing/2014/main" id="{E96785C4-0A26-4335-A2AA-8B5CE8A86DD4}"/>
                </a:ext>
              </a:extLst>
            </p:cNvPr>
            <p:cNvSpPr txBox="1"/>
            <p:nvPr/>
          </p:nvSpPr>
          <p:spPr>
            <a:xfrm>
              <a:off x="16706662" y="25991683"/>
              <a:ext cx="120747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ogistic</a:t>
              </a:r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Regression Model Output</a:t>
              </a:r>
              <a:endPara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="" xmlns:a16="http://schemas.microsoft.com/office/drawing/2014/main" id="{DFEE7EBE-7508-4BF6-8108-11388CC6F4E2}"/>
                </a:ext>
              </a:extLst>
            </p:cNvPr>
            <p:cNvGrpSpPr/>
            <p:nvPr/>
          </p:nvGrpSpPr>
          <p:grpSpPr>
            <a:xfrm>
              <a:off x="15675341" y="25677021"/>
              <a:ext cx="9573457" cy="1031321"/>
              <a:chOff x="12742070" y="23763090"/>
              <a:chExt cx="9573457" cy="1031321"/>
            </a:xfrm>
          </p:grpSpPr>
          <p:sp>
            <p:nvSpPr>
              <p:cNvPr id="158" name="Oval 157">
                <a:extLst>
                  <a:ext uri="{FF2B5EF4-FFF2-40B4-BE49-F238E27FC236}">
                    <a16:creationId xmlns="" xmlns:a16="http://schemas.microsoft.com/office/drawing/2014/main" id="{26A900CB-82C1-48D9-A703-761B85168917}"/>
                  </a:ext>
                </a:extLst>
              </p:cNvPr>
              <p:cNvSpPr/>
              <p:nvPr/>
            </p:nvSpPr>
            <p:spPr>
              <a:xfrm>
                <a:off x="12742070" y="23763090"/>
                <a:ext cx="1031321" cy="1031321"/>
              </a:xfrm>
              <a:prstGeom prst="ellipse">
                <a:avLst/>
              </a:prstGeom>
              <a:solidFill>
                <a:srgbClr val="9FA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="" xmlns:a16="http://schemas.microsoft.com/office/drawing/2014/main" id="{270CFD90-D278-433D-9D12-E844A4E11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205" y="24766873"/>
                <a:ext cx="9067322" cy="0"/>
              </a:xfrm>
              <a:prstGeom prst="line">
                <a:avLst/>
              </a:prstGeom>
              <a:ln w="47625">
                <a:solidFill>
                  <a:srgbClr val="9FA7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0" name="Picture 2">
            <a:extLst>
              <a:ext uri="{FF2B5EF4-FFF2-40B4-BE49-F238E27FC236}">
                <a16:creationId xmlns="" xmlns:a16="http://schemas.microsoft.com/office/drawing/2014/main" id="{15BE442F-82D0-423F-BB07-325832CD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837" y="18882054"/>
            <a:ext cx="7957462" cy="568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548F9683-F061-4429-A172-99C1E42B6961}"/>
              </a:ext>
            </a:extLst>
          </p:cNvPr>
          <p:cNvSpPr txBox="1"/>
          <p:nvPr/>
        </p:nvSpPr>
        <p:spPr>
          <a:xfrm>
            <a:off x="32855814" y="24595769"/>
            <a:ext cx="1052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t-SNE plot shows that the logistic regression the raw dataset has been a good model in differentiating good and bad wine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F1C57B4-300E-4FE4-ABE5-57FCC375F809}"/>
              </a:ext>
            </a:extLst>
          </p:cNvPr>
          <p:cNvGrpSpPr/>
          <p:nvPr/>
        </p:nvGrpSpPr>
        <p:grpSpPr>
          <a:xfrm>
            <a:off x="452747" y="11024617"/>
            <a:ext cx="10594870" cy="2600115"/>
            <a:chOff x="360097" y="11570444"/>
            <a:chExt cx="11950051" cy="2931482"/>
          </a:xfrm>
        </p:grpSpPr>
        <p:grpSp>
          <p:nvGrpSpPr>
            <p:cNvPr id="149" name="Group 148">
              <a:extLst>
                <a:ext uri="{FF2B5EF4-FFF2-40B4-BE49-F238E27FC236}">
                  <a16:creationId xmlns="" xmlns:a16="http://schemas.microsoft.com/office/drawing/2014/main" id="{5820C747-9544-4ED7-A28E-B0DC69BE2BF4}"/>
                </a:ext>
              </a:extLst>
            </p:cNvPr>
            <p:cNvGrpSpPr/>
            <p:nvPr/>
          </p:nvGrpSpPr>
          <p:grpSpPr>
            <a:xfrm>
              <a:off x="360097" y="11570444"/>
              <a:ext cx="11950051" cy="2889534"/>
              <a:chOff x="-9991812" y="6244575"/>
              <a:chExt cx="18433393" cy="4219575"/>
            </a:xfrm>
          </p:grpSpPr>
          <p:pic>
            <p:nvPicPr>
              <p:cNvPr id="150" name="Picture 149">
                <a:extLst>
                  <a:ext uri="{FF2B5EF4-FFF2-40B4-BE49-F238E27FC236}">
                    <a16:creationId xmlns="" xmlns:a16="http://schemas.microsoft.com/office/drawing/2014/main" id="{F77605FC-B8F1-42BA-BBEB-331C4CB3D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r="88303"/>
              <a:stretch/>
            </p:blipFill>
            <p:spPr>
              <a:xfrm>
                <a:off x="-9991812" y="6244575"/>
                <a:ext cx="2566992" cy="4219575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="" xmlns:a16="http://schemas.microsoft.com/office/drawing/2014/main" id="{DAC6DC7C-FEBE-48E3-B8BF-5C5AEAE0C3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37423"/>
              <a:stretch/>
            </p:blipFill>
            <p:spPr>
              <a:xfrm>
                <a:off x="-5291229" y="6244575"/>
                <a:ext cx="13732810" cy="4219575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8740DDAB-322F-43A0-B770-9D86FFB2E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17023"/>
            <a:stretch/>
          </p:blipFill>
          <p:spPr>
            <a:xfrm>
              <a:off x="1675436" y="12017521"/>
              <a:ext cx="1795496" cy="2484405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E687A6FC-EEC3-4323-B91A-B8503BE51BC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83589"/>
          <a:stretch/>
        </p:blipFill>
        <p:spPr>
          <a:xfrm>
            <a:off x="2005859" y="10981966"/>
            <a:ext cx="1346956" cy="374956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C5EE6A7B-5345-4A98-96BE-2E956697F282}"/>
              </a:ext>
            </a:extLst>
          </p:cNvPr>
          <p:cNvGrpSpPr/>
          <p:nvPr/>
        </p:nvGrpSpPr>
        <p:grpSpPr>
          <a:xfrm>
            <a:off x="500668" y="24565956"/>
            <a:ext cx="13037167" cy="1031321"/>
            <a:chOff x="15707576" y="28334853"/>
            <a:chExt cx="13037167" cy="1031321"/>
          </a:xfrm>
        </p:grpSpPr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218E909D-1B4C-423C-8DA4-66644F7014FC}"/>
                </a:ext>
              </a:extLst>
            </p:cNvPr>
            <p:cNvSpPr txBox="1"/>
            <p:nvPr/>
          </p:nvSpPr>
          <p:spPr>
            <a:xfrm>
              <a:off x="16669959" y="28621254"/>
              <a:ext cx="120747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rdinal</a:t>
              </a:r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Regression Model Inference</a:t>
              </a:r>
              <a:endPara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E66308BC-912B-45D4-A52C-88385518164D}"/>
                </a:ext>
              </a:extLst>
            </p:cNvPr>
            <p:cNvGrpSpPr/>
            <p:nvPr/>
          </p:nvGrpSpPr>
          <p:grpSpPr>
            <a:xfrm>
              <a:off x="15707576" y="28334853"/>
              <a:ext cx="9672141" cy="1031321"/>
              <a:chOff x="12742070" y="23763090"/>
              <a:chExt cx="9672141" cy="1031321"/>
            </a:xfrm>
          </p:grpSpPr>
          <p:sp>
            <p:nvSpPr>
              <p:cNvPr id="88" name="Oval 87">
                <a:extLst>
                  <a:ext uri="{FF2B5EF4-FFF2-40B4-BE49-F238E27FC236}">
                    <a16:creationId xmlns="" xmlns:a16="http://schemas.microsoft.com/office/drawing/2014/main" id="{8FE072FC-5A1F-475B-B9B6-184804DEAA3F}"/>
                  </a:ext>
                </a:extLst>
              </p:cNvPr>
              <p:cNvSpPr/>
              <p:nvPr/>
            </p:nvSpPr>
            <p:spPr>
              <a:xfrm>
                <a:off x="12742070" y="23763090"/>
                <a:ext cx="1031321" cy="1031321"/>
              </a:xfrm>
              <a:prstGeom prst="ellipse">
                <a:avLst/>
              </a:prstGeom>
              <a:solidFill>
                <a:srgbClr val="C1CB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="" xmlns:a16="http://schemas.microsoft.com/office/drawing/2014/main" id="{56E4A37F-726C-4B22-AF1D-3FE523787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205" y="24766873"/>
                <a:ext cx="9166006" cy="0"/>
              </a:xfrm>
              <a:prstGeom prst="line">
                <a:avLst/>
              </a:prstGeom>
              <a:ln w="47625">
                <a:solidFill>
                  <a:srgbClr val="C1CB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D0D55BE2-4162-44DD-A566-EBAE813122C6}"/>
              </a:ext>
            </a:extLst>
          </p:cNvPr>
          <p:cNvGrpSpPr/>
          <p:nvPr/>
        </p:nvGrpSpPr>
        <p:grpSpPr>
          <a:xfrm>
            <a:off x="33174783" y="26270667"/>
            <a:ext cx="13106105" cy="1031321"/>
            <a:chOff x="15675341" y="25677021"/>
            <a:chExt cx="13106105" cy="1031321"/>
          </a:xfrm>
        </p:grpSpPr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7DF83C42-6E86-4142-8B72-C0F940827A18}"/>
                </a:ext>
              </a:extLst>
            </p:cNvPr>
            <p:cNvSpPr txBox="1"/>
            <p:nvPr/>
          </p:nvSpPr>
          <p:spPr>
            <a:xfrm>
              <a:off x="16706662" y="25991683"/>
              <a:ext cx="120747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ogistic</a:t>
              </a:r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Regression Model Inference</a:t>
              </a:r>
              <a:endPara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="" xmlns:a16="http://schemas.microsoft.com/office/drawing/2014/main" id="{14CB70C7-066F-4A5C-9FC8-B03ED63CD5C6}"/>
                </a:ext>
              </a:extLst>
            </p:cNvPr>
            <p:cNvGrpSpPr/>
            <p:nvPr/>
          </p:nvGrpSpPr>
          <p:grpSpPr>
            <a:xfrm>
              <a:off x="15675341" y="25677021"/>
              <a:ext cx="9573457" cy="1031321"/>
              <a:chOff x="12742070" y="23763090"/>
              <a:chExt cx="9573457" cy="1031321"/>
            </a:xfrm>
          </p:grpSpPr>
          <p:sp>
            <p:nvSpPr>
              <p:cNvPr id="93" name="Oval 92">
                <a:extLst>
                  <a:ext uri="{FF2B5EF4-FFF2-40B4-BE49-F238E27FC236}">
                    <a16:creationId xmlns="" xmlns:a16="http://schemas.microsoft.com/office/drawing/2014/main" id="{23ADA84F-A9C2-4546-A08C-11399CB01A9D}"/>
                  </a:ext>
                </a:extLst>
              </p:cNvPr>
              <p:cNvSpPr/>
              <p:nvPr/>
            </p:nvSpPr>
            <p:spPr>
              <a:xfrm>
                <a:off x="12742070" y="23763090"/>
                <a:ext cx="1031321" cy="1031321"/>
              </a:xfrm>
              <a:prstGeom prst="ellipse">
                <a:avLst/>
              </a:prstGeom>
              <a:solidFill>
                <a:srgbClr val="9FA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F3123B78-DF4E-456F-9404-0780DCDFA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205" y="24766873"/>
                <a:ext cx="9067322" cy="0"/>
              </a:xfrm>
              <a:prstGeom prst="line">
                <a:avLst/>
              </a:prstGeom>
              <a:ln w="47625">
                <a:solidFill>
                  <a:srgbClr val="9FA7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3BE03F03-6DB6-4453-83CA-EC7DDD95A7B5}"/>
              </a:ext>
            </a:extLst>
          </p:cNvPr>
          <p:cNvSpPr txBox="1"/>
          <p:nvPr/>
        </p:nvSpPr>
        <p:spPr>
          <a:xfrm>
            <a:off x="155416" y="26202685"/>
            <a:ext cx="10862007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C1CBD1"/>
                </a:highlight>
              </a:rPr>
              <a:t>Alcohol level</a:t>
            </a:r>
            <a:r>
              <a:rPr lang="en-US" sz="2400" dirty="0"/>
              <a:t>, </a:t>
            </a:r>
            <a:r>
              <a:rPr lang="en-US" sz="2400" b="1" dirty="0">
                <a:highlight>
                  <a:srgbClr val="C1CBD1"/>
                </a:highlight>
              </a:rPr>
              <a:t>acetic acid level</a:t>
            </a:r>
            <a:r>
              <a:rPr lang="en-US" sz="2400" dirty="0"/>
              <a:t>, and </a:t>
            </a:r>
            <a:r>
              <a:rPr lang="en-US" sz="2400" b="1" dirty="0">
                <a:highlight>
                  <a:srgbClr val="C1CBD1"/>
                </a:highlight>
              </a:rPr>
              <a:t>sulfate level </a:t>
            </a:r>
            <a:r>
              <a:rPr lang="en-US" sz="2400" dirty="0"/>
              <a:t>are the strongest explaining variables for quality with largest magnitude of test statistic.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During </a:t>
            </a:r>
            <a:r>
              <a:rPr lang="en-US" sz="2400" dirty="0" smtClean="0"/>
              <a:t>the modeling </a:t>
            </a:r>
            <a:r>
              <a:rPr lang="en-US" sz="2400" dirty="0"/>
              <a:t>process, we tried to log transform sulfate level as we discovered nonrandom patterns in binned residual plot for </a:t>
            </a:r>
            <a:r>
              <a:rPr lang="en-US" sz="2400" dirty="0" err="1"/>
              <a:t>sulphatesCent</a:t>
            </a:r>
            <a:r>
              <a:rPr lang="en-US" sz="2400" dirty="0"/>
              <a:t>, but they still exist after log transformations. We believe that the patterns are partly caused by mid-quality wines dominating the model.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model makes valuable predictions for mid-quality wines as the accuracy rate exceeds 70% for quality=5, 6 and 7. As they are the most common occurring quality for </a:t>
            </a:r>
            <a:r>
              <a:rPr lang="en-US" sz="2400" dirty="0" err="1"/>
              <a:t>vinho</a:t>
            </a:r>
            <a:r>
              <a:rPr lang="en-US" sz="2400" dirty="0"/>
              <a:t> </a:t>
            </a:r>
            <a:r>
              <a:rPr lang="en-US" sz="2400" dirty="0" err="1"/>
              <a:t>verde</a:t>
            </a:r>
            <a:r>
              <a:rPr lang="en-US" sz="2400" dirty="0"/>
              <a:t>, professionals might find this model useful.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E240A82C-77F1-4B46-8F89-AD1CA1C969AF}"/>
              </a:ext>
            </a:extLst>
          </p:cNvPr>
          <p:cNvSpPr txBox="1"/>
          <p:nvPr/>
        </p:nvSpPr>
        <p:spPr>
          <a:xfrm>
            <a:off x="32735136" y="27814840"/>
            <a:ext cx="10647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highlight>
                  <a:srgbClr val="C1CBD1"/>
                </a:highlight>
              </a:rPr>
              <a:t>Alcohol</a:t>
            </a:r>
            <a:r>
              <a:rPr lang="en-US" altLang="zh-CN" sz="2400" dirty="0"/>
              <a:t> level indicates fermentation process. So it has positive effect.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highlight>
                  <a:srgbClr val="C1CBD1"/>
                </a:highlight>
              </a:rPr>
              <a:t>Sulfates</a:t>
            </a:r>
            <a:r>
              <a:rPr lang="en-US" altLang="zh-CN" sz="2400" dirty="0">
                <a:highlight>
                  <a:srgbClr val="C1CBD1"/>
                </a:highlight>
              </a:rPr>
              <a:t> </a:t>
            </a:r>
            <a:r>
              <a:rPr lang="en-US" altLang="zh-CN" sz="2400" dirty="0"/>
              <a:t>help preserve freshness. So it has positive effect.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highlight>
                  <a:srgbClr val="C1CBD1"/>
                </a:highlight>
              </a:rPr>
              <a:t>Volatile acetic acid </a:t>
            </a:r>
            <a:r>
              <a:rPr lang="en-US" altLang="zh-CN" sz="2400" dirty="0"/>
              <a:t>leads to a sour taste of vinegar, so it has a negative coefficient.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The assumptions are met except a few observations with high leverage, but they have low Cook’s distance values, so they do not have a big impact on the predicting power of model.</a:t>
            </a:r>
            <a:endParaRPr lang="en-US" sz="2400" dirty="0"/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46843D87-1381-46E0-BC6E-520791B078C8}"/>
              </a:ext>
            </a:extLst>
          </p:cNvPr>
          <p:cNvSpPr txBox="1"/>
          <p:nvPr/>
        </p:nvSpPr>
        <p:spPr>
          <a:xfrm>
            <a:off x="12807646" y="25293483"/>
            <a:ext cx="9323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onclusions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1D8AF1EA-E9C7-4727-8BA7-32D0C91224F6}"/>
              </a:ext>
            </a:extLst>
          </p:cNvPr>
          <p:cNvSpPr txBox="1"/>
          <p:nvPr/>
        </p:nvSpPr>
        <p:spPr>
          <a:xfrm>
            <a:off x="23335885" y="25327822"/>
            <a:ext cx="9323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imitations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641D0D06-974A-44C5-981B-5AE94423E569}"/>
              </a:ext>
            </a:extLst>
          </p:cNvPr>
          <p:cNvSpPr txBox="1"/>
          <p:nvPr/>
        </p:nvSpPr>
        <p:spPr>
          <a:xfrm>
            <a:off x="23711860" y="26627256"/>
            <a:ext cx="8124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The sample data has wine with quality mostly ranging </a:t>
            </a:r>
            <a:r>
              <a:rPr lang="en-US" altLang="zh-CN" sz="2400" dirty="0" smtClean="0"/>
              <a:t>from </a:t>
            </a:r>
            <a:r>
              <a:rPr lang="en-US" altLang="zh-CN" sz="2400" dirty="0"/>
              <a:t>4 to 7. For future uses, it is very important not to extrapolate beyond this quality range, or the model will not give </a:t>
            </a:r>
            <a:r>
              <a:rPr lang="en-US" altLang="zh-CN" sz="2400" dirty="0" smtClean="0"/>
              <a:t>reliable explanations</a:t>
            </a:r>
            <a:endParaRPr lang="en-US" altLang="zh-CN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In both models, there are some slightly non-random patterns for the binned residual plots for a few variables, which </a:t>
            </a:r>
            <a:r>
              <a:rPr lang="en-US" altLang="zh-CN" sz="2400" dirty="0" smtClean="0"/>
              <a:t>requires care </a:t>
            </a:r>
            <a:r>
              <a:rPr lang="en-US" altLang="zh-CN" sz="2400" dirty="0"/>
              <a:t>and possible future analysis – we did not conduct further improvements as they are beyond our knowledge learned in class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Model should also be tested on larger and more comprehensive datasets and more chemical factors can be included for future modeling</a:t>
            </a:r>
            <a:endParaRPr lang="en-US" sz="2400" dirty="0"/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AD24D827-21FC-4575-8E72-08306A41A763}"/>
              </a:ext>
            </a:extLst>
          </p:cNvPr>
          <p:cNvSpPr txBox="1"/>
          <p:nvPr/>
        </p:nvSpPr>
        <p:spPr>
          <a:xfrm>
            <a:off x="11862529" y="26572213"/>
            <a:ext cx="111801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Our project goal is explanation: to identify the chemical factors that make significant contribution to the quality of wine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 quality is </a:t>
            </a:r>
            <a:r>
              <a:rPr lang="en-US" sz="2400" dirty="0" smtClean="0"/>
              <a:t>an ordinal variable</a:t>
            </a:r>
            <a:r>
              <a:rPr lang="en-US" sz="2400" dirty="0"/>
              <a:t>, we used </a:t>
            </a:r>
            <a:r>
              <a:rPr lang="en-US" sz="2400" dirty="0" smtClean="0"/>
              <a:t>logistic regression </a:t>
            </a:r>
            <a:r>
              <a:rPr lang="en-US" sz="2400" dirty="0"/>
              <a:t>model and ordinal logistic </a:t>
            </a:r>
            <a:r>
              <a:rPr lang="en-US" sz="2400" dirty="0" err="1" smtClean="0"/>
              <a:t>regresison</a:t>
            </a:r>
            <a:r>
              <a:rPr lang="en-US" sz="2400" dirty="0" smtClean="0"/>
              <a:t> model </a:t>
            </a:r>
            <a:r>
              <a:rPr lang="en-US" sz="2400" dirty="0"/>
              <a:t>for our research, serving customers and wine professionals, respectively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Two models </a:t>
            </a:r>
            <a:r>
              <a:rPr lang="en-US" sz="2400" dirty="0" smtClean="0"/>
              <a:t>lead to the same conclusion</a:t>
            </a:r>
            <a:r>
              <a:rPr lang="en-US" sz="2400" dirty="0"/>
              <a:t>, that for </a:t>
            </a:r>
            <a:r>
              <a:rPr lang="en-US" sz="2400" dirty="0" err="1"/>
              <a:t>vinho</a:t>
            </a:r>
            <a:r>
              <a:rPr lang="en-US" sz="2400" dirty="0"/>
              <a:t> </a:t>
            </a:r>
            <a:r>
              <a:rPr lang="en-US" sz="2400" dirty="0" err="1"/>
              <a:t>verde</a:t>
            </a:r>
            <a:r>
              <a:rPr lang="en-US" sz="2400" dirty="0"/>
              <a:t> wine produced in Portugal, </a:t>
            </a:r>
            <a:r>
              <a:rPr lang="en-US" sz="2400" b="1" dirty="0">
                <a:highlight>
                  <a:srgbClr val="C1CBD1"/>
                </a:highlight>
              </a:rPr>
              <a:t>alcohol level</a:t>
            </a:r>
            <a:r>
              <a:rPr lang="en-US" sz="2400" dirty="0"/>
              <a:t>, </a:t>
            </a:r>
            <a:r>
              <a:rPr lang="en-US" sz="2400" b="1" dirty="0">
                <a:highlight>
                  <a:srgbClr val="C1CBD1"/>
                </a:highlight>
              </a:rPr>
              <a:t>acetic acid level</a:t>
            </a:r>
            <a:r>
              <a:rPr lang="en-US" sz="2400" dirty="0"/>
              <a:t>, and </a:t>
            </a:r>
            <a:r>
              <a:rPr lang="en-US" sz="2400" b="1" dirty="0">
                <a:highlight>
                  <a:srgbClr val="C1CBD1"/>
                </a:highlight>
              </a:rPr>
              <a:t>sulfate level </a:t>
            </a:r>
            <a:r>
              <a:rPr lang="en-US" sz="2400" dirty="0"/>
              <a:t>are very strong explaining factors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itric </a:t>
            </a:r>
            <a:r>
              <a:rPr lang="en-US" sz="2400" dirty="0"/>
              <a:t>acid level and free sulfur dioxide </a:t>
            </a:r>
            <a:r>
              <a:rPr lang="en-US" sz="2400" dirty="0" smtClean="0"/>
              <a:t>level also </a:t>
            </a:r>
            <a:r>
              <a:rPr lang="en-US" sz="2400" dirty="0"/>
              <a:t>contribute to the variation in quality, though not as influential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D249270-B258-47EE-9F78-E5AE65AA180B}"/>
              </a:ext>
            </a:extLst>
          </p:cNvPr>
          <p:cNvGrpSpPr/>
          <p:nvPr/>
        </p:nvGrpSpPr>
        <p:grpSpPr>
          <a:xfrm>
            <a:off x="1157017" y="30213237"/>
            <a:ext cx="8369204" cy="393539"/>
            <a:chOff x="513935" y="30222446"/>
            <a:chExt cx="8369204" cy="393539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2FCCC675-7070-4B95-BAF4-46C145F8B2E6}"/>
                </a:ext>
              </a:extLst>
            </p:cNvPr>
            <p:cNvSpPr/>
            <p:nvPr/>
          </p:nvSpPr>
          <p:spPr>
            <a:xfrm>
              <a:off x="513935" y="30222446"/>
              <a:ext cx="2209974" cy="393539"/>
            </a:xfrm>
            <a:prstGeom prst="rect">
              <a:avLst/>
            </a:prstGeom>
            <a:solidFill>
              <a:srgbClr val="C1CB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Alcohol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2D8CFF91-7D07-4655-A287-386DD0F9E46C}"/>
                </a:ext>
              </a:extLst>
            </p:cNvPr>
            <p:cNvSpPr/>
            <p:nvPr/>
          </p:nvSpPr>
          <p:spPr>
            <a:xfrm>
              <a:off x="3057454" y="30222446"/>
              <a:ext cx="3282166" cy="393539"/>
            </a:xfrm>
            <a:prstGeom prst="rect">
              <a:avLst/>
            </a:prstGeom>
            <a:solidFill>
              <a:srgbClr val="C1CB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highlight>
                    <a:srgbClr val="C1CBD1"/>
                  </a:highlight>
                </a:rPr>
                <a:t>Volatile acetic acid</a:t>
              </a:r>
              <a:endParaRPr lang="en-US" sz="2400" dirty="0">
                <a:highlight>
                  <a:srgbClr val="C1CBD1"/>
                </a:highlight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2F9AF40D-FA74-44BA-ADD3-52E2FF649AB1}"/>
                </a:ext>
              </a:extLst>
            </p:cNvPr>
            <p:cNvSpPr/>
            <p:nvPr/>
          </p:nvSpPr>
          <p:spPr>
            <a:xfrm>
              <a:off x="6673165" y="30222446"/>
              <a:ext cx="2209974" cy="393539"/>
            </a:xfrm>
            <a:prstGeom prst="rect">
              <a:avLst/>
            </a:prstGeom>
            <a:solidFill>
              <a:srgbClr val="C1CB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highlight>
                    <a:srgbClr val="C1CBD1"/>
                  </a:highlight>
                </a:rPr>
                <a:t>Sulfate</a:t>
              </a:r>
              <a:endParaRPr lang="en-US" sz="24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077B2D07-89D1-4220-8A18-D9C1D38AF8D8}"/>
              </a:ext>
            </a:extLst>
          </p:cNvPr>
          <p:cNvGrpSpPr/>
          <p:nvPr/>
        </p:nvGrpSpPr>
        <p:grpSpPr>
          <a:xfrm>
            <a:off x="34055947" y="31308253"/>
            <a:ext cx="8369204" cy="393539"/>
            <a:chOff x="513935" y="30222446"/>
            <a:chExt cx="8369204" cy="393539"/>
          </a:xfrm>
        </p:grpSpPr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605EB007-EC38-4803-A9B7-B7551B687F97}"/>
                </a:ext>
              </a:extLst>
            </p:cNvPr>
            <p:cNvSpPr/>
            <p:nvPr/>
          </p:nvSpPr>
          <p:spPr>
            <a:xfrm>
              <a:off x="513935" y="30222446"/>
              <a:ext cx="2209974" cy="393539"/>
            </a:xfrm>
            <a:prstGeom prst="rect">
              <a:avLst/>
            </a:prstGeom>
            <a:solidFill>
              <a:srgbClr val="9FA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Alcohol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100C9957-BB27-453A-ABC8-64DB7CAB3845}"/>
                </a:ext>
              </a:extLst>
            </p:cNvPr>
            <p:cNvSpPr/>
            <p:nvPr/>
          </p:nvSpPr>
          <p:spPr>
            <a:xfrm>
              <a:off x="3057454" y="30222446"/>
              <a:ext cx="3282166" cy="393539"/>
            </a:xfrm>
            <a:prstGeom prst="rect">
              <a:avLst/>
            </a:prstGeom>
            <a:solidFill>
              <a:srgbClr val="9FA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highlight>
                    <a:srgbClr val="9FA7BA"/>
                  </a:highlight>
                </a:rPr>
                <a:t>Volatile acetic acid</a:t>
              </a:r>
              <a:endParaRPr lang="en-US" sz="2400" dirty="0">
                <a:highlight>
                  <a:srgbClr val="9FA7BA"/>
                </a:highligh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375EA1C8-1262-498D-8C2D-AD4124275EDF}"/>
                </a:ext>
              </a:extLst>
            </p:cNvPr>
            <p:cNvSpPr/>
            <p:nvPr/>
          </p:nvSpPr>
          <p:spPr>
            <a:xfrm>
              <a:off x="6673165" y="30222446"/>
              <a:ext cx="2209974" cy="393539"/>
            </a:xfrm>
            <a:prstGeom prst="rect">
              <a:avLst/>
            </a:prstGeom>
            <a:solidFill>
              <a:srgbClr val="9FA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highlight>
                    <a:srgbClr val="9FA7BA"/>
                  </a:highlight>
                </a:rPr>
                <a:t>Sulfate</a:t>
              </a:r>
              <a:endParaRPr lang="en-US" sz="2400" dirty="0">
                <a:highlight>
                  <a:srgbClr val="9FA7BA"/>
                </a:highlight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="" xmlns:a16="http://schemas.microsoft.com/office/drawing/2014/main" id="{DF364E66-E0B3-4148-BD76-D85C0FFF51CD}"/>
              </a:ext>
            </a:extLst>
          </p:cNvPr>
          <p:cNvGrpSpPr/>
          <p:nvPr/>
        </p:nvGrpSpPr>
        <p:grpSpPr>
          <a:xfrm>
            <a:off x="13443012" y="31236270"/>
            <a:ext cx="8369204" cy="393539"/>
            <a:chOff x="513935" y="30222446"/>
            <a:chExt cx="8369204" cy="393539"/>
          </a:xfrm>
        </p:grpSpPr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14B73EF3-A062-42E0-90D9-3B08951C34A5}"/>
                </a:ext>
              </a:extLst>
            </p:cNvPr>
            <p:cNvSpPr/>
            <p:nvPr/>
          </p:nvSpPr>
          <p:spPr>
            <a:xfrm>
              <a:off x="513935" y="30222446"/>
              <a:ext cx="2209974" cy="3935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Alcohol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1FE57E68-AE81-4F81-93A8-833089C63D01}"/>
                </a:ext>
              </a:extLst>
            </p:cNvPr>
            <p:cNvSpPr/>
            <p:nvPr/>
          </p:nvSpPr>
          <p:spPr>
            <a:xfrm>
              <a:off x="3057454" y="30222446"/>
              <a:ext cx="3282166" cy="3935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Volatile acetic acid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462441CB-840B-4D0B-A002-0E93C5736964}"/>
                </a:ext>
              </a:extLst>
            </p:cNvPr>
            <p:cNvSpPr/>
            <p:nvPr/>
          </p:nvSpPr>
          <p:spPr>
            <a:xfrm>
              <a:off x="6673165" y="30222446"/>
              <a:ext cx="2209974" cy="3935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Sulfate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1085</Words>
  <Application>Microsoft Office PowerPoint</Application>
  <PresentationFormat>Custom</PresentationFormat>
  <Paragraphs>97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Jiang</dc:creator>
  <cp:lastModifiedBy>Alice Jiang</cp:lastModifiedBy>
  <cp:revision>129</cp:revision>
  <dcterms:modified xsi:type="dcterms:W3CDTF">2018-12-15T04:49:50Z</dcterms:modified>
</cp:coreProperties>
</file>