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9EDD46C9-FF7D-406F-939C-9B734118ED6F}">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 丁" initials="纪" lastIdx="1" clrIdx="0">
    <p:extLst>
      <p:ext uri="{19B8F6BF-5375-455C-9EA6-DF929625EA0E}">
        <p15:presenceInfo xmlns:p15="http://schemas.microsoft.com/office/powerpoint/2012/main" userId="e9072b150162b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A7BA"/>
    <a:srgbClr val="C1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0" autoAdjust="0"/>
    <p:restoredTop sz="94490" autoAdjust="0"/>
  </p:normalViewPr>
  <p:slideViewPr>
    <p:cSldViewPr snapToGrid="0">
      <p:cViewPr>
        <p:scale>
          <a:sx n="50" d="100"/>
          <a:sy n="50" d="100"/>
        </p:scale>
        <p:origin x="-584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 name="Google Shape;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Trifold" type="blank">
  <p:cSld name="BLANK">
    <p:spTree>
      <p:nvGrpSpPr>
        <p:cNvPr id="1" name="Shape 6"/>
        <p:cNvGrpSpPr/>
        <p:nvPr/>
      </p:nvGrpSpPr>
      <p:grpSpPr>
        <a:xfrm>
          <a:off x="0" y="0"/>
          <a:ext cx="0" cy="0"/>
          <a:chOff x="0" y="0"/>
          <a:chExt cx="0" cy="0"/>
        </a:xfrm>
      </p:grpSpPr>
      <p:sp>
        <p:nvSpPr>
          <p:cNvPr id="7" name="Google Shape;7;p2"/>
          <p:cNvSpPr txBox="1">
            <a:spLocks noGrp="1"/>
          </p:cNvSpPr>
          <p:nvPr>
            <p:ph type="dt" idx="10"/>
          </p:nvPr>
        </p:nvSpPr>
        <p:spPr>
          <a:xfrm>
            <a:off x="3017520"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ftr" idx="11"/>
          </p:nvPr>
        </p:nvSpPr>
        <p:spPr>
          <a:xfrm>
            <a:off x="14538959" y="30510488"/>
            <a:ext cx="1481328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30998159"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b="0" i="0" u="none" strike="noStrike" cap="none">
                <a:solidFill>
                  <a:schemeClr val="dk1"/>
                </a:solidFill>
                <a:latin typeface="Calibri"/>
                <a:ea typeface="Calibri"/>
                <a:cs typeface="Calibri"/>
                <a:sym typeface="Calibri"/>
              </a:defRPr>
            </a:lvl1pPr>
            <a:lvl2pPr marL="0" marR="0" lvl="1" indent="0" algn="l" rtl="0">
              <a:spcBef>
                <a:spcPts val="0"/>
              </a:spcBef>
              <a:buNone/>
              <a:defRPr sz="8294" b="0" i="0" u="none" strike="noStrike" cap="none">
                <a:solidFill>
                  <a:schemeClr val="dk1"/>
                </a:solidFill>
                <a:latin typeface="Calibri"/>
                <a:ea typeface="Calibri"/>
                <a:cs typeface="Calibri"/>
                <a:sym typeface="Calibri"/>
              </a:defRPr>
            </a:lvl2pPr>
            <a:lvl3pPr marL="0" marR="0" lvl="2" indent="0" algn="l" rtl="0">
              <a:spcBef>
                <a:spcPts val="0"/>
              </a:spcBef>
              <a:buNone/>
              <a:defRPr sz="8294" b="0" i="0" u="none" strike="noStrike" cap="none">
                <a:solidFill>
                  <a:schemeClr val="dk1"/>
                </a:solidFill>
                <a:latin typeface="Calibri"/>
                <a:ea typeface="Calibri"/>
                <a:cs typeface="Calibri"/>
                <a:sym typeface="Calibri"/>
              </a:defRPr>
            </a:lvl3pPr>
            <a:lvl4pPr marL="0" marR="0" lvl="3" indent="0" algn="l" rtl="0">
              <a:spcBef>
                <a:spcPts val="0"/>
              </a:spcBef>
              <a:buNone/>
              <a:defRPr sz="8294" b="0" i="0" u="none" strike="noStrike" cap="none">
                <a:solidFill>
                  <a:schemeClr val="dk1"/>
                </a:solidFill>
                <a:latin typeface="Calibri"/>
                <a:ea typeface="Calibri"/>
                <a:cs typeface="Calibri"/>
                <a:sym typeface="Calibri"/>
              </a:defRPr>
            </a:lvl4pPr>
            <a:lvl5pPr marL="0" marR="0" lvl="4" indent="0" algn="l" rtl="0">
              <a:spcBef>
                <a:spcPts val="0"/>
              </a:spcBef>
              <a:buNone/>
              <a:defRPr sz="8294" b="0" i="0" u="none" strike="noStrike" cap="none">
                <a:solidFill>
                  <a:schemeClr val="dk1"/>
                </a:solidFill>
                <a:latin typeface="Calibri"/>
                <a:ea typeface="Calibri"/>
                <a:cs typeface="Calibri"/>
                <a:sym typeface="Calibri"/>
              </a:defRPr>
            </a:lvl5pPr>
            <a:lvl6pPr marL="0" marR="0" lvl="5" indent="0" algn="l" rtl="0">
              <a:spcBef>
                <a:spcPts val="0"/>
              </a:spcBef>
              <a:buNone/>
              <a:defRPr sz="8294" b="0" i="0" u="none" strike="noStrike" cap="none">
                <a:solidFill>
                  <a:schemeClr val="dk1"/>
                </a:solidFill>
                <a:latin typeface="Calibri"/>
                <a:ea typeface="Calibri"/>
                <a:cs typeface="Calibri"/>
                <a:sym typeface="Calibri"/>
              </a:defRPr>
            </a:lvl6pPr>
            <a:lvl7pPr marL="0" marR="0" lvl="6" indent="0" algn="l" rtl="0">
              <a:spcBef>
                <a:spcPts val="0"/>
              </a:spcBef>
              <a:buNone/>
              <a:defRPr sz="8294" b="0" i="0" u="none" strike="noStrike" cap="none">
                <a:solidFill>
                  <a:schemeClr val="dk1"/>
                </a:solidFill>
                <a:latin typeface="Calibri"/>
                <a:ea typeface="Calibri"/>
                <a:cs typeface="Calibri"/>
                <a:sym typeface="Calibri"/>
              </a:defRPr>
            </a:lvl7pPr>
            <a:lvl8pPr marL="0" marR="0" lvl="7" indent="0" algn="l" rtl="0">
              <a:spcBef>
                <a:spcPts val="0"/>
              </a:spcBef>
              <a:buNone/>
              <a:defRPr sz="8294" b="0" i="0" u="none" strike="noStrike" cap="none">
                <a:solidFill>
                  <a:schemeClr val="dk1"/>
                </a:solidFill>
                <a:latin typeface="Calibri"/>
                <a:ea typeface="Calibri"/>
                <a:cs typeface="Calibri"/>
                <a:sym typeface="Calibri"/>
              </a:defRPr>
            </a:lvl8pPr>
            <a:lvl9pPr marL="0" marR="0" lvl="8" indent="0" algn="l" rtl="0">
              <a:spcBef>
                <a:spcPts val="0"/>
              </a:spcBef>
              <a:buNone/>
              <a:defRPr sz="8294"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
          <p:cNvSpPr/>
          <p:nvPr/>
        </p:nvSpPr>
        <p:spPr>
          <a:xfrm>
            <a:off x="0"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1" name="Google Shape;11;p2"/>
          <p:cNvSpPr/>
          <p:nvPr/>
        </p:nvSpPr>
        <p:spPr>
          <a:xfrm>
            <a:off x="32247841"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2" name="Google Shape;12;p2"/>
          <p:cNvSpPr/>
          <p:nvPr/>
        </p:nvSpPr>
        <p:spPr>
          <a:xfrm>
            <a:off x="11643360" y="0"/>
            <a:ext cx="20604479"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ckTrifold">
  <p:cSld name="BlackTrifold">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3017520"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14538959" y="30510488"/>
            <a:ext cx="1481328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30998159"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a:solidFill>
                  <a:schemeClr val="dk1"/>
                </a:solidFill>
                <a:latin typeface="Calibri"/>
                <a:ea typeface="Calibri"/>
                <a:cs typeface="Calibri"/>
                <a:sym typeface="Calibri"/>
              </a:defRPr>
            </a:lvl1pPr>
            <a:lvl2pPr marL="0" marR="0" lvl="1" indent="0" algn="l" rtl="0">
              <a:spcBef>
                <a:spcPts val="0"/>
              </a:spcBef>
              <a:buNone/>
              <a:defRPr sz="8294">
                <a:solidFill>
                  <a:schemeClr val="dk1"/>
                </a:solidFill>
                <a:latin typeface="Calibri"/>
                <a:ea typeface="Calibri"/>
                <a:cs typeface="Calibri"/>
                <a:sym typeface="Calibri"/>
              </a:defRPr>
            </a:lvl2pPr>
            <a:lvl3pPr marL="0" marR="0" lvl="2" indent="0" algn="l" rtl="0">
              <a:spcBef>
                <a:spcPts val="0"/>
              </a:spcBef>
              <a:buNone/>
              <a:defRPr sz="8294">
                <a:solidFill>
                  <a:schemeClr val="dk1"/>
                </a:solidFill>
                <a:latin typeface="Calibri"/>
                <a:ea typeface="Calibri"/>
                <a:cs typeface="Calibri"/>
                <a:sym typeface="Calibri"/>
              </a:defRPr>
            </a:lvl3pPr>
            <a:lvl4pPr marL="0" marR="0" lvl="3" indent="0" algn="l" rtl="0">
              <a:spcBef>
                <a:spcPts val="0"/>
              </a:spcBef>
              <a:buNone/>
              <a:defRPr sz="8294">
                <a:solidFill>
                  <a:schemeClr val="dk1"/>
                </a:solidFill>
                <a:latin typeface="Calibri"/>
                <a:ea typeface="Calibri"/>
                <a:cs typeface="Calibri"/>
                <a:sym typeface="Calibri"/>
              </a:defRPr>
            </a:lvl4pPr>
            <a:lvl5pPr marL="0" marR="0" lvl="4" indent="0" algn="l" rtl="0">
              <a:spcBef>
                <a:spcPts val="0"/>
              </a:spcBef>
              <a:buNone/>
              <a:defRPr sz="8294">
                <a:solidFill>
                  <a:schemeClr val="dk1"/>
                </a:solidFill>
                <a:latin typeface="Calibri"/>
                <a:ea typeface="Calibri"/>
                <a:cs typeface="Calibri"/>
                <a:sym typeface="Calibri"/>
              </a:defRPr>
            </a:lvl5pPr>
            <a:lvl6pPr marL="0" marR="0" lvl="5" indent="0" algn="l" rtl="0">
              <a:spcBef>
                <a:spcPts val="0"/>
              </a:spcBef>
              <a:buNone/>
              <a:defRPr sz="8294">
                <a:solidFill>
                  <a:schemeClr val="dk1"/>
                </a:solidFill>
                <a:latin typeface="Calibri"/>
                <a:ea typeface="Calibri"/>
                <a:cs typeface="Calibri"/>
                <a:sym typeface="Calibri"/>
              </a:defRPr>
            </a:lvl6pPr>
            <a:lvl7pPr marL="0" marR="0" lvl="6" indent="0" algn="l" rtl="0">
              <a:spcBef>
                <a:spcPts val="0"/>
              </a:spcBef>
              <a:buNone/>
              <a:defRPr sz="8294">
                <a:solidFill>
                  <a:schemeClr val="dk1"/>
                </a:solidFill>
                <a:latin typeface="Calibri"/>
                <a:ea typeface="Calibri"/>
                <a:cs typeface="Calibri"/>
                <a:sym typeface="Calibri"/>
              </a:defRPr>
            </a:lvl7pPr>
            <a:lvl8pPr marL="0" marR="0" lvl="7" indent="0" algn="l" rtl="0">
              <a:spcBef>
                <a:spcPts val="0"/>
              </a:spcBef>
              <a:buNone/>
              <a:defRPr sz="8294">
                <a:solidFill>
                  <a:schemeClr val="dk1"/>
                </a:solidFill>
                <a:latin typeface="Calibri"/>
                <a:ea typeface="Calibri"/>
                <a:cs typeface="Calibri"/>
                <a:sym typeface="Calibri"/>
              </a:defRPr>
            </a:lvl8pPr>
            <a:lvl9pPr marL="0" marR="0" lvl="8" indent="0" algn="l" rtl="0">
              <a:spcBef>
                <a:spcPts val="0"/>
              </a:spcBef>
              <a:buNone/>
              <a:defRPr sz="8294">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7" name="Google Shape;17;p3"/>
          <p:cNvSpPr/>
          <p:nvPr/>
        </p:nvSpPr>
        <p:spPr>
          <a:xfrm>
            <a:off x="0"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8" name="Google Shape;18;p3"/>
          <p:cNvSpPr/>
          <p:nvPr/>
        </p:nvSpPr>
        <p:spPr>
          <a:xfrm>
            <a:off x="32247841"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9" name="Google Shape;19;p3"/>
          <p:cNvSpPr/>
          <p:nvPr/>
        </p:nvSpPr>
        <p:spPr>
          <a:xfrm>
            <a:off x="11643360" y="0"/>
            <a:ext cx="20604479"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3" name="TextBox 2">
            <a:extLst>
              <a:ext uri="{FF2B5EF4-FFF2-40B4-BE49-F238E27FC236}">
                <a16:creationId xmlns:a16="http://schemas.microsoft.com/office/drawing/2014/main" id="{B80D3ED1-4B7E-4F37-B5E8-BC6981D903F4}"/>
              </a:ext>
            </a:extLst>
          </p:cNvPr>
          <p:cNvSpPr txBox="1"/>
          <p:nvPr/>
        </p:nvSpPr>
        <p:spPr>
          <a:xfrm>
            <a:off x="13274040" y="614650"/>
            <a:ext cx="17343120" cy="1969770"/>
          </a:xfrm>
          <a:prstGeom prst="rect">
            <a:avLst/>
          </a:prstGeom>
          <a:noFill/>
        </p:spPr>
        <p:txBody>
          <a:bodyPr wrap="square" rtlCol="0">
            <a:spAutoFit/>
          </a:bodyPr>
          <a:lstStyle/>
          <a:p>
            <a:pPr algn="ctr"/>
            <a:r>
              <a:rPr lang="en-US" sz="5400" b="1" dirty="0"/>
              <a:t>Modeling wine preferences by data mining from physicochemical properties</a:t>
            </a:r>
          </a:p>
          <a:p>
            <a:endParaRPr lang="en-US" dirty="0"/>
          </a:p>
        </p:txBody>
      </p:sp>
      <p:sp>
        <p:nvSpPr>
          <p:cNvPr id="32" name="TextBox 31">
            <a:extLst>
              <a:ext uri="{FF2B5EF4-FFF2-40B4-BE49-F238E27FC236}">
                <a16:creationId xmlns:a16="http://schemas.microsoft.com/office/drawing/2014/main" id="{430A33F7-A6AE-4828-9B80-BB59585133F2}"/>
              </a:ext>
            </a:extLst>
          </p:cNvPr>
          <p:cNvSpPr txBox="1"/>
          <p:nvPr/>
        </p:nvSpPr>
        <p:spPr>
          <a:xfrm>
            <a:off x="15342781" y="11234746"/>
            <a:ext cx="5523982" cy="307777"/>
          </a:xfrm>
          <a:prstGeom prst="rect">
            <a:avLst/>
          </a:prstGeom>
          <a:noFill/>
        </p:spPr>
        <p:txBody>
          <a:bodyPr wrap="square" rtlCol="0">
            <a:spAutoFit/>
          </a:bodyPr>
          <a:lstStyle/>
          <a:p>
            <a:pPr algn="ctr"/>
            <a:endParaRPr lang="en-US" b="1" dirty="0"/>
          </a:p>
        </p:txBody>
      </p:sp>
      <p:grpSp>
        <p:nvGrpSpPr>
          <p:cNvPr id="39" name="Group 38"/>
          <p:cNvGrpSpPr/>
          <p:nvPr/>
        </p:nvGrpSpPr>
        <p:grpSpPr>
          <a:xfrm>
            <a:off x="12031980" y="3895925"/>
            <a:ext cx="20368630" cy="5841183"/>
            <a:chOff x="12031980" y="3895925"/>
            <a:chExt cx="20368630" cy="6352954"/>
          </a:xfrm>
        </p:grpSpPr>
        <p:sp>
          <p:nvSpPr>
            <p:cNvPr id="17" name="TextBox 16">
              <a:extLst>
                <a:ext uri="{FF2B5EF4-FFF2-40B4-BE49-F238E27FC236}">
                  <a16:creationId xmlns:a16="http://schemas.microsoft.com/office/drawing/2014/main" id="{88140353-D6DF-4463-9A04-34AC99C2E305}"/>
                </a:ext>
              </a:extLst>
            </p:cNvPr>
            <p:cNvSpPr txBox="1"/>
            <p:nvPr/>
          </p:nvSpPr>
          <p:spPr>
            <a:xfrm>
              <a:off x="19123852" y="3895925"/>
              <a:ext cx="5523982" cy="707886"/>
            </a:xfrm>
            <a:prstGeom prst="rect">
              <a:avLst/>
            </a:prstGeom>
            <a:noFill/>
          </p:spPr>
          <p:txBody>
            <a:bodyPr wrap="square" rtlCol="0">
              <a:spAutoFit/>
            </a:bodyPr>
            <a:lstStyle/>
            <a:p>
              <a:pPr algn="ctr"/>
              <a:r>
                <a:rPr lang="en-US" sz="4000" b="1" dirty="0"/>
                <a:t>Introduction</a:t>
              </a:r>
              <a:endParaRPr lang="en-US" b="1" dirty="0"/>
            </a:p>
          </p:txBody>
        </p:sp>
        <p:sp>
          <p:nvSpPr>
            <p:cNvPr id="52" name="Rectangle 51">
              <a:extLst>
                <a:ext uri="{FF2B5EF4-FFF2-40B4-BE49-F238E27FC236}">
                  <a16:creationId xmlns:a16="http://schemas.microsoft.com/office/drawing/2014/main" id="{F70772E7-6F2C-4516-A49D-D85884AC115E}"/>
                </a:ext>
              </a:extLst>
            </p:cNvPr>
            <p:cNvSpPr/>
            <p:nvPr/>
          </p:nvSpPr>
          <p:spPr>
            <a:xfrm>
              <a:off x="12031980" y="4678123"/>
              <a:ext cx="20368630" cy="5570756"/>
            </a:xfrm>
            <a:prstGeom prst="rect">
              <a:avLst/>
            </a:prstGeom>
          </p:spPr>
          <p:txBody>
            <a:bodyPr wrap="square">
              <a:spAutoFit/>
            </a:bodyPr>
            <a:lstStyle/>
            <a:p>
              <a:r>
                <a:rPr lang="en-US" sz="2400" dirty="0"/>
                <a:t>Project Goal: </a:t>
              </a:r>
              <a:r>
                <a:rPr lang="en-US" sz="2400" b="1" dirty="0"/>
                <a:t>Explanation</a:t>
              </a:r>
              <a:r>
                <a:rPr lang="en-US" sz="2400" dirty="0"/>
                <a:t>. </a:t>
              </a:r>
            </a:p>
            <a:p>
              <a:r>
                <a:rPr lang="en-US" sz="2400" dirty="0"/>
                <a:t>To identify variables that are important in explaining variation in the response.</a:t>
              </a:r>
            </a:p>
            <a:p>
              <a:endParaRPr lang="en-US" sz="2400" dirty="0"/>
            </a:p>
            <a:p>
              <a:r>
                <a:rPr lang="en-US" sz="2400" dirty="0"/>
                <a:t>We are interested in </a:t>
              </a:r>
              <a:r>
                <a:rPr lang="en-US" sz="2400" b="1" dirty="0"/>
                <a:t>researching what factors contribute to the quality of wine for different types of red </a:t>
              </a:r>
              <a:r>
                <a:rPr lang="en-US" sz="2400" b="1" dirty="0" err="1"/>
                <a:t>vinho</a:t>
              </a:r>
              <a:r>
                <a:rPr lang="en-US" sz="2400" b="1" dirty="0"/>
                <a:t> </a:t>
              </a:r>
              <a:r>
                <a:rPr lang="en-US" sz="2400" b="1" dirty="0" err="1"/>
                <a:t>verde</a:t>
              </a:r>
              <a:r>
                <a:rPr lang="en-US" sz="2400" b="1" dirty="0"/>
                <a:t> from Portugal</a:t>
              </a:r>
            </a:p>
            <a:p>
              <a:endParaRPr lang="en-US" sz="2000" dirty="0"/>
            </a:p>
            <a:p>
              <a:r>
                <a:rPr lang="en-US" sz="2400" dirty="0"/>
                <a:t>Wine, as a popular consumer good, originated by ancient civilizations. We are very curious about how these human experts tell the differences in quality for different wines and hope to explain the relationship between chemical tests and human palettes. Quality standards might vary dramatically for different wines, and we picked red </a:t>
              </a:r>
              <a:r>
                <a:rPr lang="en-US" sz="2400" dirty="0" err="1"/>
                <a:t>vinho</a:t>
              </a:r>
              <a:r>
                <a:rPr lang="en-US" sz="2400" dirty="0"/>
                <a:t> </a:t>
              </a:r>
              <a:r>
                <a:rPr lang="en-US" sz="2400" dirty="0" err="1"/>
                <a:t>verde</a:t>
              </a:r>
              <a:r>
                <a:rPr lang="en-US" sz="2400" dirty="0"/>
                <a:t> from Portugal to conduct our research, as Portugal is a large wine exporting country, and </a:t>
              </a:r>
              <a:r>
                <a:rPr lang="en-US" sz="2400" dirty="0" err="1"/>
                <a:t>vinho</a:t>
              </a:r>
              <a:r>
                <a:rPr lang="en-US" sz="2400" dirty="0"/>
                <a:t> </a:t>
              </a:r>
              <a:r>
                <a:rPr lang="en-US" sz="2400" dirty="0" err="1"/>
                <a:t>verde</a:t>
              </a:r>
              <a:r>
                <a:rPr lang="en-US" sz="2400" dirty="0"/>
                <a:t> is getting more and more popular. The data set in this research was used to predict quality of wine for future wine certification, complementary to human wine tasters, in the paper we cited (Modeling wine preferences by data mining from physicochemical properties). We believe that this dataset can also be used to analyze what chemical factors are attributable to the final rating of wine (measured by the variable quality). If we can understand how chemical factors affect the wine quality, it may shed light on future R&amp;D directions for chemical methods that could improve/preserve wine quality.</a:t>
              </a:r>
              <a:br>
                <a:rPr lang="en-US" sz="2400" dirty="0"/>
              </a:br>
              <a:br>
                <a:rPr lang="en-US" sz="2400" dirty="0"/>
              </a:br>
              <a:endParaRPr lang="en-US" sz="2400" dirty="0"/>
            </a:p>
          </p:txBody>
        </p:sp>
      </p:grpSp>
      <p:grpSp>
        <p:nvGrpSpPr>
          <p:cNvPr id="7" name="Group 6">
            <a:extLst>
              <a:ext uri="{FF2B5EF4-FFF2-40B4-BE49-F238E27FC236}">
                <a16:creationId xmlns:a16="http://schemas.microsoft.com/office/drawing/2014/main" id="{6E93AC76-1ADA-4828-AF6E-D01B77D36240}"/>
              </a:ext>
            </a:extLst>
          </p:cNvPr>
          <p:cNvGrpSpPr/>
          <p:nvPr/>
        </p:nvGrpSpPr>
        <p:grpSpPr>
          <a:xfrm>
            <a:off x="22216295" y="15531454"/>
            <a:ext cx="9424364" cy="5846248"/>
            <a:chOff x="824673" y="1654959"/>
            <a:chExt cx="9233592" cy="6485860"/>
          </a:xfrm>
        </p:grpSpPr>
        <p:grpSp>
          <p:nvGrpSpPr>
            <p:cNvPr id="6" name="Group 5">
              <a:extLst>
                <a:ext uri="{FF2B5EF4-FFF2-40B4-BE49-F238E27FC236}">
                  <a16:creationId xmlns:a16="http://schemas.microsoft.com/office/drawing/2014/main" id="{47FB3A45-6FA8-4278-9ECF-4A3990122C07}"/>
                </a:ext>
              </a:extLst>
            </p:cNvPr>
            <p:cNvGrpSpPr/>
            <p:nvPr/>
          </p:nvGrpSpPr>
          <p:grpSpPr>
            <a:xfrm>
              <a:off x="824673" y="1654959"/>
              <a:ext cx="9233592" cy="6485860"/>
              <a:chOff x="824673" y="1654959"/>
              <a:chExt cx="9233592" cy="6485860"/>
            </a:xfrm>
          </p:grpSpPr>
          <p:grpSp>
            <p:nvGrpSpPr>
              <p:cNvPr id="5" name="Group 4">
                <a:extLst>
                  <a:ext uri="{FF2B5EF4-FFF2-40B4-BE49-F238E27FC236}">
                    <a16:creationId xmlns:a16="http://schemas.microsoft.com/office/drawing/2014/main" id="{98DF56C6-E257-4A6B-B324-5FE0D584945D}"/>
                  </a:ext>
                </a:extLst>
              </p:cNvPr>
              <p:cNvGrpSpPr/>
              <p:nvPr/>
            </p:nvGrpSpPr>
            <p:grpSpPr>
              <a:xfrm>
                <a:off x="824673" y="1654959"/>
                <a:ext cx="9233592" cy="6485860"/>
                <a:chOff x="824673" y="1654959"/>
                <a:chExt cx="9233592" cy="6485860"/>
              </a:xfrm>
            </p:grpSpPr>
            <p:pic>
              <p:nvPicPr>
                <p:cNvPr id="1026" name="Picture 2">
                  <a:extLst>
                    <a:ext uri="{FF2B5EF4-FFF2-40B4-BE49-F238E27FC236}">
                      <a16:creationId xmlns:a16="http://schemas.microsoft.com/office/drawing/2014/main" id="{D5B99615-EFC0-41C4-B856-6BE63FE2C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673" y="1654959"/>
                  <a:ext cx="9080204" cy="648586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668E82F7-A817-4E38-8AB8-A5F87C694702}"/>
                    </a:ext>
                  </a:extLst>
                </p:cNvPr>
                <p:cNvGrpSpPr/>
                <p:nvPr/>
              </p:nvGrpSpPr>
              <p:grpSpPr>
                <a:xfrm>
                  <a:off x="5493885" y="5978322"/>
                  <a:ext cx="4564380" cy="2084070"/>
                  <a:chOff x="6179964" y="6056749"/>
                  <a:chExt cx="4564380" cy="2084070"/>
                </a:xfrm>
              </p:grpSpPr>
              <p:pic>
                <p:nvPicPr>
                  <p:cNvPr id="1028" name="Picture 4">
                    <a:extLst>
                      <a:ext uri="{FF2B5EF4-FFF2-40B4-BE49-F238E27FC236}">
                        <a16:creationId xmlns:a16="http://schemas.microsoft.com/office/drawing/2014/main" id="{B6E35004-F077-49B4-8F55-D6EB90F5E331}"/>
                      </a:ext>
                    </a:extLst>
                  </p:cNvPr>
                  <p:cNvPicPr>
                    <a:picLocks noChangeAspect="1" noChangeArrowheads="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l="27212" t="33462" r="47653" b="34405"/>
                  <a:stretch/>
                </p:blipFill>
                <p:spPr bwMode="auto">
                  <a:xfrm>
                    <a:off x="617996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EB166184-7338-4EFF-8B32-25755BE235FB}"/>
                      </a:ext>
                    </a:extLst>
                  </p:cNvPr>
                  <p:cNvPicPr>
                    <a:picLocks noChangeAspect="1" noChangeArrowheads="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l="26667" t="66519" r="48198" b="1348"/>
                  <a:stretch/>
                </p:blipFill>
                <p:spPr bwMode="auto">
                  <a:xfrm>
                    <a:off x="846215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1A43D651-3E4D-4B4C-A74E-9A279F17E4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417" t="65944" r="50403"/>
              <a:stretch/>
            </p:blipFill>
            <p:spPr bwMode="auto">
              <a:xfrm>
                <a:off x="3350780" y="5932025"/>
                <a:ext cx="2013995" cy="22087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54339832-A019-47D0-9D8E-9C434B4AF5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59" t="32393" r="47471" b="33551"/>
              <a:stretch/>
            </p:blipFill>
            <p:spPr bwMode="auto">
              <a:xfrm>
                <a:off x="978061" y="5932025"/>
                <a:ext cx="2330887" cy="220879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2">
              <a:extLst>
                <a:ext uri="{FF2B5EF4-FFF2-40B4-BE49-F238E27FC236}">
                  <a16:creationId xmlns:a16="http://schemas.microsoft.com/office/drawing/2014/main" id="{3C7055EB-9B67-4BF3-9411-4A38A12C58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6" t="66351" r="72942" b="803"/>
            <a:stretch/>
          </p:blipFill>
          <p:spPr bwMode="auto">
            <a:xfrm>
              <a:off x="3308948" y="3801695"/>
              <a:ext cx="2258475" cy="213033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ectangle 27">
            <a:extLst>
              <a:ext uri="{FF2B5EF4-FFF2-40B4-BE49-F238E27FC236}">
                <a16:creationId xmlns:a16="http://schemas.microsoft.com/office/drawing/2014/main" id="{9ACF4D42-1280-4878-96C5-F9464783BFC6}"/>
              </a:ext>
            </a:extLst>
          </p:cNvPr>
          <p:cNvSpPr/>
          <p:nvPr/>
        </p:nvSpPr>
        <p:spPr>
          <a:xfrm>
            <a:off x="19905711" y="21611488"/>
            <a:ext cx="12269002" cy="2923877"/>
          </a:xfrm>
          <a:prstGeom prst="rect">
            <a:avLst/>
          </a:prstGeom>
        </p:spPr>
        <p:txBody>
          <a:bodyPr wrap="square">
            <a:spAutoFit/>
          </a:bodyPr>
          <a:lstStyle/>
          <a:p>
            <a:pPr algn="just"/>
            <a:r>
              <a:rPr lang="en-US" sz="2000" dirty="0"/>
              <a:t>We can see that </a:t>
            </a:r>
            <a:r>
              <a:rPr lang="en-US" sz="2000" dirty="0" err="1"/>
              <a:t>free.sulfur.dioxide</a:t>
            </a:r>
            <a:r>
              <a:rPr lang="en-US" sz="2000" dirty="0"/>
              <a:t> and alcohol have an obvious rightly skewed distribution. </a:t>
            </a:r>
            <a:r>
              <a:rPr lang="en-US" sz="2000" dirty="0" err="1"/>
              <a:t>residual.sugar</a:t>
            </a:r>
            <a:r>
              <a:rPr lang="en-US" sz="2000" dirty="0"/>
              <a:t>, </a:t>
            </a:r>
            <a:r>
              <a:rPr lang="en-US" sz="2000" dirty="0" err="1"/>
              <a:t>cholorides</a:t>
            </a:r>
            <a:r>
              <a:rPr lang="en-US" sz="2000" dirty="0"/>
              <a:t>, and sulphates also have a slightly rightward skewedness. </a:t>
            </a:r>
            <a:r>
              <a:rPr lang="en-US" sz="2000" dirty="0" err="1"/>
              <a:t>citric.acid</a:t>
            </a:r>
            <a:r>
              <a:rPr lang="en-US" sz="2000" dirty="0"/>
              <a:t> at first appears to have a bimodal distribution, but this is because there are some wines with zero citric acid, so we see a spike at 0 in the histogram. Based on the data definition, we know it is possible for wines to have citric acid of 0. The distribution of citric acid is overall fairly symmetric. All other variables: quality, </a:t>
            </a:r>
            <a:r>
              <a:rPr lang="en-US" sz="2000" dirty="0" err="1"/>
              <a:t>volatile.acidity</a:t>
            </a:r>
            <a:r>
              <a:rPr lang="en-US" sz="2000" dirty="0"/>
              <a:t>, density, and pH are unimodal and fairly symmetric.</a:t>
            </a:r>
          </a:p>
          <a:p>
            <a:pPr algn="just"/>
            <a:endParaRPr lang="en-US" sz="2000" dirty="0"/>
          </a:p>
          <a:p>
            <a:pPr algn="just"/>
            <a:r>
              <a:rPr lang="en-US" sz="2000" b="1" dirty="0"/>
              <a:t>Notice that now </a:t>
            </a:r>
            <a:r>
              <a:rPr lang="en-US" sz="2000" b="1" dirty="0" err="1"/>
              <a:t>free.sulfur.dioxide,and</a:t>
            </a:r>
            <a:r>
              <a:rPr lang="en-US" sz="2000" b="1" dirty="0"/>
              <a:t> alcohol is logged</a:t>
            </a:r>
            <a:endParaRPr lang="en-US" sz="2000" dirty="0"/>
          </a:p>
          <a:p>
            <a:br>
              <a:rPr lang="en-US" sz="1200" dirty="0"/>
            </a:br>
            <a:endParaRPr lang="en-US" sz="1200" dirty="0"/>
          </a:p>
        </p:txBody>
      </p:sp>
      <p:sp>
        <p:nvSpPr>
          <p:cNvPr id="59" name="Rectangle 58">
            <a:extLst>
              <a:ext uri="{FF2B5EF4-FFF2-40B4-BE49-F238E27FC236}">
                <a16:creationId xmlns:a16="http://schemas.microsoft.com/office/drawing/2014/main" id="{2F01789D-C3E4-4B76-8831-F2BF3B8524FF}"/>
              </a:ext>
            </a:extLst>
          </p:cNvPr>
          <p:cNvSpPr/>
          <p:nvPr/>
        </p:nvSpPr>
        <p:spPr>
          <a:xfrm>
            <a:off x="11716487" y="15185287"/>
            <a:ext cx="7994565" cy="10156627"/>
          </a:xfrm>
          <a:prstGeom prst="rect">
            <a:avLst/>
          </a:prstGeom>
        </p:spPr>
        <p:txBody>
          <a:bodyPr wrap="square">
            <a:spAutoFit/>
          </a:bodyPr>
          <a:lstStyle/>
          <a:p>
            <a:pPr lvl="0" eaLnBrk="0" fontAlgn="base" hangingPunct="0">
              <a:lnSpc>
                <a:spcPct val="150000"/>
              </a:lnSpc>
              <a:spcBef>
                <a:spcPct val="0"/>
              </a:spcBef>
              <a:spcAft>
                <a:spcPct val="0"/>
              </a:spcAft>
              <a:buClrTx/>
            </a:pPr>
            <a:r>
              <a:rPr lang="en-US" altLang="en-US" sz="2000" b="1" dirty="0">
                <a:solidFill>
                  <a:srgbClr val="333333"/>
                </a:solidFill>
                <a:latin typeface="Arial" panose="020B0604020202020204" pitchFamily="34" charset="0"/>
                <a:ea typeface="inherit"/>
              </a:rPr>
              <a:t>Response Variable:</a:t>
            </a:r>
            <a:endParaRPr lang="en-US" altLang="en-US" sz="2000" dirty="0">
              <a:solidFill>
                <a:srgbClr val="333333"/>
              </a:solidFill>
              <a:latin typeface="Arial" panose="020B0604020202020204" pitchFamily="34" charset="0"/>
              <a:ea typeface="inherit"/>
            </a:endParaRP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quality:</a:t>
            </a:r>
            <a:r>
              <a:rPr lang="en-US" altLang="en-US" sz="2000" dirty="0">
                <a:solidFill>
                  <a:srgbClr val="333333"/>
                </a:solidFill>
                <a:latin typeface="Arial" panose="020B0604020202020204" pitchFamily="34" charset="0"/>
                <a:ea typeface="Helvetica Neue"/>
              </a:rPr>
              <a:t> the quality of the wine (a score between 0 and 10)</a:t>
            </a:r>
          </a:p>
          <a:p>
            <a:pPr lvl="0" eaLnBrk="0" fontAlgn="base" hangingPunct="0">
              <a:lnSpc>
                <a:spcPct val="200000"/>
              </a:lnSpc>
              <a:spcBef>
                <a:spcPct val="0"/>
              </a:spcBef>
              <a:spcAft>
                <a:spcPct val="0"/>
              </a:spcAft>
              <a:buClrTx/>
            </a:pPr>
            <a:r>
              <a:rPr lang="en-US" altLang="en-US" sz="2000" b="1" dirty="0">
                <a:solidFill>
                  <a:srgbClr val="333333"/>
                </a:solidFill>
                <a:latin typeface="Arial" panose="020B0604020202020204" pitchFamily="34" charset="0"/>
                <a:ea typeface="inherit"/>
              </a:rPr>
              <a:t>Explanatory Variables:</a:t>
            </a:r>
            <a:endParaRPr lang="en-US" altLang="en-US" sz="2000" dirty="0">
              <a:solidFill>
                <a:srgbClr val="333333"/>
              </a:solidFill>
              <a:latin typeface="Arial" panose="020B0604020202020204" pitchFamily="34" charset="0"/>
              <a:ea typeface="inherit"/>
            </a:endParaRP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fixed.acidity</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tartaric</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acid</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acid in wine that’s not volatile (do not evaporate fast)</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volatile.acidity</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acetic</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acid</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acetic acid in wine; at high levels can lead to an unpleasant and vinegar taste in wines</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citric.acid</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citric acid is found in small quantities, and can add freshness and flavor to wines</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residual.sugar</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sugar left after </a:t>
            </a:r>
            <a:r>
              <a:rPr lang="en-US" altLang="en-US" sz="2000" dirty="0" err="1">
                <a:solidFill>
                  <a:srgbClr val="333333"/>
                </a:solidFill>
                <a:latin typeface="Arial" panose="020B0604020202020204" pitchFamily="34" charset="0"/>
                <a:ea typeface="Helvetica Neue"/>
              </a:rPr>
              <a:t>fermatation</a:t>
            </a:r>
            <a:r>
              <a:rPr lang="en-US" altLang="en-US" sz="2000" dirty="0">
                <a:solidFill>
                  <a:srgbClr val="333333"/>
                </a:solidFill>
                <a:latin typeface="Arial" panose="020B0604020202020204" pitchFamily="34" charset="0"/>
                <a:ea typeface="Helvetica Neue"/>
              </a:rPr>
              <a:t> stops; generally greater than 1 gram/liter in wines and wines with greater than 45 grams/liter are considered sweet</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chlorides:</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sodium</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chloride</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salt in the wine</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free.sulfure.dioxide</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mg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free form of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exists in equilibrium between molecular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(as a dissolved gas) and bisulfite ion</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total.sulfur.dioxide</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mg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amount of free and bound forms of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at free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concentration over 50ppm,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becomes evident in the smell and taste of the wine</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density:</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cm</a:t>
            </a:r>
            <a:r>
              <a:rPr lang="en-US" altLang="en-US" sz="2000" dirty="0">
                <a:solidFill>
                  <a:srgbClr val="333333"/>
                </a:solidFill>
                <a:latin typeface="Arial" panose="020B0604020202020204" pitchFamily="34" charset="0"/>
                <a:ea typeface="MathJax_Main"/>
              </a:rPr>
              <a:t>3) </a:t>
            </a:r>
            <a:r>
              <a:rPr lang="en-US" altLang="en-US" sz="2000" dirty="0">
                <a:solidFill>
                  <a:srgbClr val="333333"/>
                </a:solidFill>
                <a:latin typeface="Arial" panose="020B0604020202020204" pitchFamily="34" charset="0"/>
                <a:ea typeface="Helvetica Neue"/>
              </a:rPr>
              <a:t>the density of the liquid, which is close to the density of water depending on the percent alcohol and sugar content in the wine</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pH:</a:t>
            </a:r>
            <a:r>
              <a:rPr lang="en-US" altLang="en-US" sz="2000" dirty="0">
                <a:solidFill>
                  <a:srgbClr val="333333"/>
                </a:solidFill>
                <a:latin typeface="Arial" panose="020B0604020202020204" pitchFamily="34" charset="0"/>
                <a:ea typeface="Helvetica Neue"/>
              </a:rPr>
              <a:t> the indicator of the </a:t>
            </a:r>
            <a:r>
              <a:rPr lang="en-US" altLang="en-US" sz="2000" dirty="0" err="1">
                <a:solidFill>
                  <a:srgbClr val="333333"/>
                </a:solidFill>
                <a:latin typeface="Arial" panose="020B0604020202020204" pitchFamily="34" charset="0"/>
                <a:ea typeface="Helvetica Neue"/>
              </a:rPr>
              <a:t>acidicity</a:t>
            </a:r>
            <a:r>
              <a:rPr lang="en-US" altLang="en-US" sz="2000" dirty="0">
                <a:solidFill>
                  <a:srgbClr val="333333"/>
                </a:solidFill>
                <a:latin typeface="Arial" panose="020B0604020202020204" pitchFamily="34" charset="0"/>
                <a:ea typeface="Helvetica Neue"/>
              </a:rPr>
              <a:t> or basic property of the wine on a scale from 0 (very acidic) to 14 (very basic)</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sulphates:</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potassium</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sulphate</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)a wine additive which can contribute to sulfur dioxide gas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levels</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alcohol:</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vol. </a:t>
            </a:r>
            <a:r>
              <a:rPr lang="en-US" altLang="en-US" sz="2000" dirty="0">
                <a:solidFill>
                  <a:srgbClr val="333333"/>
                </a:solidFill>
                <a:latin typeface="Arial" panose="020B0604020202020204" pitchFamily="34" charset="0"/>
                <a:ea typeface="Helvetica Neue"/>
              </a:rPr>
              <a:t>the percent alcohol content of the wine</a:t>
            </a:r>
          </a:p>
          <a:p>
            <a:br>
              <a:rPr lang="en-US" sz="2000" dirty="0"/>
            </a:br>
            <a:br>
              <a:rPr lang="en-US" sz="1200" dirty="0"/>
            </a:br>
            <a:endParaRPr lang="en-US" sz="1200" dirty="0"/>
          </a:p>
        </p:txBody>
      </p:sp>
      <p:sp>
        <p:nvSpPr>
          <p:cNvPr id="60" name="TextBox 59">
            <a:extLst>
              <a:ext uri="{FF2B5EF4-FFF2-40B4-BE49-F238E27FC236}">
                <a16:creationId xmlns:a16="http://schemas.microsoft.com/office/drawing/2014/main" id="{1425F98C-64CC-4B97-AE87-602DDD396EDA}"/>
              </a:ext>
            </a:extLst>
          </p:cNvPr>
          <p:cNvSpPr txBox="1"/>
          <p:nvPr/>
        </p:nvSpPr>
        <p:spPr>
          <a:xfrm>
            <a:off x="17185998" y="14516371"/>
            <a:ext cx="9323238" cy="707886"/>
          </a:xfrm>
          <a:prstGeom prst="rect">
            <a:avLst/>
          </a:prstGeom>
          <a:noFill/>
        </p:spPr>
        <p:txBody>
          <a:bodyPr wrap="square" rtlCol="0">
            <a:spAutoFit/>
          </a:bodyPr>
          <a:lstStyle/>
          <a:p>
            <a:pPr algn="ctr"/>
            <a:r>
              <a:rPr lang="en-US" sz="4000" b="1" dirty="0"/>
              <a:t>Data &amp; Data Exploration</a:t>
            </a:r>
            <a:endParaRPr lang="en-US" sz="1800" b="1" dirty="0"/>
          </a:p>
        </p:txBody>
      </p:sp>
      <p:sp>
        <p:nvSpPr>
          <p:cNvPr id="55" name="TextBox 54">
            <a:extLst>
              <a:ext uri="{FF2B5EF4-FFF2-40B4-BE49-F238E27FC236}">
                <a16:creationId xmlns:a16="http://schemas.microsoft.com/office/drawing/2014/main" id="{68B77CA1-9ED5-4234-87CE-9A1E46EDE998}"/>
              </a:ext>
            </a:extLst>
          </p:cNvPr>
          <p:cNvSpPr txBox="1"/>
          <p:nvPr/>
        </p:nvSpPr>
        <p:spPr>
          <a:xfrm>
            <a:off x="378704" y="8062884"/>
            <a:ext cx="1086200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ChloridesCent</a:t>
            </a:r>
            <a:r>
              <a:rPr lang="en-US" sz="2400" dirty="0"/>
              <a:t>, </a:t>
            </a:r>
            <a:r>
              <a:rPr lang="en-US" sz="2400" dirty="0" err="1"/>
              <a:t>Volatile.acidity</a:t>
            </a:r>
            <a:r>
              <a:rPr lang="en-US" sz="2400" dirty="0"/>
              <a:t>, </a:t>
            </a:r>
            <a:r>
              <a:rPr lang="en-US" sz="2400" dirty="0" err="1"/>
              <a:t>sulphatesCent</a:t>
            </a:r>
            <a:r>
              <a:rPr lang="en-US" sz="2400" dirty="0"/>
              <a:t> are very significant and influential predictors</a:t>
            </a:r>
          </a:p>
          <a:p>
            <a:pPr marL="342900" indent="-342900">
              <a:buFont typeface="Arial" panose="020B0604020202020204" pitchFamily="34" charset="0"/>
              <a:buChar char="•"/>
            </a:pPr>
            <a:r>
              <a:rPr lang="en-US" sz="2400" dirty="0"/>
              <a:t>Model meets all assumptions in statistics are big and p-values </a:t>
            </a:r>
            <a:r>
              <a:rPr lang="en-US" altLang="zh-CN" sz="2400" dirty="0"/>
              <a:t>are small</a:t>
            </a:r>
            <a:endParaRPr lang="en-US" sz="2400" dirty="0"/>
          </a:p>
          <a:p>
            <a:pPr marL="342900" indent="-342900">
              <a:buFont typeface="Arial" panose="020B0604020202020204" pitchFamily="34" charset="0"/>
              <a:buChar char="•"/>
            </a:pPr>
            <a:endParaRPr lang="en-US" sz="2400" dirty="0"/>
          </a:p>
        </p:txBody>
      </p:sp>
      <p:sp>
        <p:nvSpPr>
          <p:cNvPr id="93" name="TextBox 92">
            <a:extLst>
              <a:ext uri="{FF2B5EF4-FFF2-40B4-BE49-F238E27FC236}">
                <a16:creationId xmlns:a16="http://schemas.microsoft.com/office/drawing/2014/main" id="{22901E07-D9FC-4A73-B23C-E231EC611F4B}"/>
              </a:ext>
            </a:extLst>
          </p:cNvPr>
          <p:cNvSpPr txBox="1"/>
          <p:nvPr/>
        </p:nvSpPr>
        <p:spPr>
          <a:xfrm>
            <a:off x="419131" y="17766470"/>
            <a:ext cx="11297356" cy="1477328"/>
          </a:xfrm>
          <a:prstGeom prst="rect">
            <a:avLst/>
          </a:prstGeom>
          <a:noFill/>
        </p:spPr>
        <p:txBody>
          <a:bodyPr wrap="square" rtlCol="0">
            <a:spAutoFit/>
          </a:bodyPr>
          <a:lstStyle/>
          <a:p>
            <a:pPr marL="457200" indent="-457200">
              <a:buFont typeface="Arial" panose="020B0604020202020204" pitchFamily="34" charset="0"/>
              <a:buChar char="•"/>
            </a:pPr>
            <a:r>
              <a:rPr lang="en-US" sz="2400" dirty="0"/>
              <a:t>Model not predicting quality = 1, 2, 9,10</a:t>
            </a:r>
          </a:p>
          <a:p>
            <a:pPr marL="457200" indent="-457200">
              <a:buFont typeface="Arial" panose="020B0604020202020204" pitchFamily="34" charset="0"/>
              <a:buChar char="•"/>
            </a:pPr>
            <a:r>
              <a:rPr lang="en-US" sz="2400" dirty="0"/>
              <a:t>Overall accuracy: 60%</a:t>
            </a:r>
          </a:p>
          <a:p>
            <a:pPr marL="457200" indent="-457200">
              <a:buFont typeface="Arial" panose="020B0604020202020204" pitchFamily="34" charset="0"/>
              <a:buChar char="•"/>
            </a:pPr>
            <a:r>
              <a:rPr lang="en-US" sz="2400" dirty="0"/>
              <a:t>Very good job in prediction at quality = 5, 6</a:t>
            </a:r>
          </a:p>
          <a:p>
            <a:endParaRPr lang="en-US" sz="1800" dirty="0"/>
          </a:p>
        </p:txBody>
      </p:sp>
      <p:sp>
        <p:nvSpPr>
          <p:cNvPr id="99" name="TextBox 98">
            <a:extLst>
              <a:ext uri="{FF2B5EF4-FFF2-40B4-BE49-F238E27FC236}">
                <a16:creationId xmlns:a16="http://schemas.microsoft.com/office/drawing/2014/main" id="{111EA338-039F-4BBC-9C63-5013916DFF67}"/>
              </a:ext>
            </a:extLst>
          </p:cNvPr>
          <p:cNvSpPr txBox="1"/>
          <p:nvPr/>
        </p:nvSpPr>
        <p:spPr>
          <a:xfrm>
            <a:off x="17983200" y="2425737"/>
            <a:ext cx="7924800" cy="584775"/>
          </a:xfrm>
          <a:prstGeom prst="rect">
            <a:avLst/>
          </a:prstGeom>
          <a:noFill/>
        </p:spPr>
        <p:txBody>
          <a:bodyPr wrap="square" rtlCol="0">
            <a:spAutoFit/>
          </a:bodyPr>
          <a:lstStyle/>
          <a:p>
            <a:pPr algn="ctr"/>
            <a:r>
              <a:rPr lang="en-US" sz="3200" b="1" dirty="0"/>
              <a:t>Bob Ding, Lynn Fan, Alice Jiang</a:t>
            </a:r>
            <a:endParaRPr lang="en-US" sz="1600" b="1" dirty="0"/>
          </a:p>
        </p:txBody>
      </p:sp>
      <p:sp>
        <p:nvSpPr>
          <p:cNvPr id="34" name="TextBox 33">
            <a:extLst>
              <a:ext uri="{FF2B5EF4-FFF2-40B4-BE49-F238E27FC236}">
                <a16:creationId xmlns:a16="http://schemas.microsoft.com/office/drawing/2014/main" id="{EDA60361-C87D-461F-ACFD-EB6D8FB4F3B4}"/>
              </a:ext>
            </a:extLst>
          </p:cNvPr>
          <p:cNvSpPr txBox="1"/>
          <p:nvPr/>
        </p:nvSpPr>
        <p:spPr>
          <a:xfrm>
            <a:off x="32650489" y="7479488"/>
            <a:ext cx="1118012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Volatile.acidityCent</a:t>
            </a:r>
            <a:r>
              <a:rPr lang="en-US" sz="2400" dirty="0"/>
              <a:t>, </a:t>
            </a:r>
            <a:r>
              <a:rPr lang="en-US" sz="2400" dirty="0" err="1"/>
              <a:t>log_sulphates</a:t>
            </a:r>
            <a:r>
              <a:rPr lang="en-US" sz="2400" dirty="0"/>
              <a:t>, </a:t>
            </a:r>
            <a:r>
              <a:rPr lang="en-US" sz="2400" dirty="0" err="1"/>
              <a:t>chloridesCent</a:t>
            </a:r>
            <a:r>
              <a:rPr lang="en-US" sz="2400" dirty="0"/>
              <a:t>, and interaction between </a:t>
            </a:r>
            <a:r>
              <a:rPr lang="en-US" sz="2400" dirty="0" err="1"/>
              <a:t>logsulphates</a:t>
            </a:r>
            <a:r>
              <a:rPr lang="en-US" sz="2400" dirty="0"/>
              <a:t> and </a:t>
            </a:r>
            <a:r>
              <a:rPr lang="en-US" sz="2400" dirty="0" err="1"/>
              <a:t>phCent</a:t>
            </a:r>
            <a:r>
              <a:rPr lang="en-US" sz="2400" dirty="0"/>
              <a:t> are most influential predictors.</a:t>
            </a:r>
            <a:r>
              <a:rPr lang="en-US" altLang="zh-CN" sz="2400" dirty="0"/>
              <a:t> </a:t>
            </a:r>
          </a:p>
          <a:p>
            <a:pPr marL="342900" indent="-342900">
              <a:buFont typeface="Arial" panose="020B0604020202020204" pitchFamily="34" charset="0"/>
              <a:buChar char="•"/>
            </a:pPr>
            <a:r>
              <a:rPr lang="en-US" sz="2400" dirty="0" err="1"/>
              <a:t>pHCent</a:t>
            </a:r>
            <a:r>
              <a:rPr lang="en-US" sz="2400" dirty="0"/>
              <a:t> and </a:t>
            </a:r>
            <a:r>
              <a:rPr lang="en-US" sz="2400" dirty="0" err="1"/>
              <a:t>chloridesCent</a:t>
            </a:r>
            <a:r>
              <a:rPr lang="en-US" sz="2400" dirty="0"/>
              <a:t> have p-values exceeding the 0.05 threshold, so the extent of their impact is not significant.</a:t>
            </a:r>
          </a:p>
          <a:p>
            <a:pPr marL="342900" indent="-342900">
              <a:buFont typeface="Arial" panose="020B0604020202020204" pitchFamily="34" charset="0"/>
              <a:buChar char="•"/>
            </a:pPr>
            <a:r>
              <a:rPr lang="en-US" altLang="zh-CN" sz="2400" dirty="0"/>
              <a:t>The remaining variables are very strong predictors with p-value = 0, but the magnitude of impact is not that large as their coefficients are relatively small.</a:t>
            </a:r>
          </a:p>
          <a:p>
            <a:pPr marL="342900" indent="-342900">
              <a:buFont typeface="Arial" panose="020B0604020202020204" pitchFamily="34" charset="0"/>
              <a:buChar char="•"/>
            </a:pPr>
            <a:r>
              <a:rPr lang="en-US" sz="2400" dirty="0"/>
              <a:t>We believe that acidity </a:t>
            </a:r>
          </a:p>
        </p:txBody>
      </p:sp>
      <p:pic>
        <p:nvPicPr>
          <p:cNvPr id="1039" name="Picture 15">
            <a:extLst>
              <a:ext uri="{FF2B5EF4-FFF2-40B4-BE49-F238E27FC236}">
                <a16:creationId xmlns:a16="http://schemas.microsoft.com/office/drawing/2014/main" id="{D6512BA7-9D55-47FA-8181-191BED236D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96006" y="12827479"/>
            <a:ext cx="7446131" cy="5613378"/>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a:extLst>
              <a:ext uri="{FF2B5EF4-FFF2-40B4-BE49-F238E27FC236}">
                <a16:creationId xmlns:a16="http://schemas.microsoft.com/office/drawing/2014/main" id="{DFC49F18-80C9-4552-8BCB-8C44E8C3BE90}"/>
              </a:ext>
            </a:extLst>
          </p:cNvPr>
          <p:cNvSpPr txBox="1"/>
          <p:nvPr/>
        </p:nvSpPr>
        <p:spPr>
          <a:xfrm>
            <a:off x="32735136" y="18499526"/>
            <a:ext cx="10526515" cy="1938992"/>
          </a:xfrm>
          <a:prstGeom prst="rect">
            <a:avLst/>
          </a:prstGeom>
          <a:noFill/>
        </p:spPr>
        <p:txBody>
          <a:bodyPr wrap="square" rtlCol="0">
            <a:spAutoFit/>
          </a:bodyPr>
          <a:lstStyle/>
          <a:p>
            <a:r>
              <a:rPr lang="en-US" sz="2400" dirty="0"/>
              <a:t>From the ROC curve and AUC calculation, we can see the curve is fairly close to the top left corner (area under the curve is close to 1). </a:t>
            </a:r>
          </a:p>
          <a:p>
            <a:endParaRPr lang="en-US" sz="2400" dirty="0"/>
          </a:p>
          <a:p>
            <a:r>
              <a:rPr lang="en-US" sz="2400" dirty="0"/>
              <a:t>This shows that the logistic model is able to distinguish between good and not good quality, so this is a pretty good model.</a:t>
            </a:r>
          </a:p>
        </p:txBody>
      </p:sp>
      <p:sp>
        <p:nvSpPr>
          <p:cNvPr id="129" name="TextBox 128">
            <a:extLst>
              <a:ext uri="{FF2B5EF4-FFF2-40B4-BE49-F238E27FC236}">
                <a16:creationId xmlns:a16="http://schemas.microsoft.com/office/drawing/2014/main" id="{129F24FF-1380-4E6A-AA4A-45888CEB15A7}"/>
              </a:ext>
            </a:extLst>
          </p:cNvPr>
          <p:cNvSpPr txBox="1"/>
          <p:nvPr/>
        </p:nvSpPr>
        <p:spPr>
          <a:xfrm>
            <a:off x="17983200" y="3071386"/>
            <a:ext cx="7924800" cy="523220"/>
          </a:xfrm>
          <a:prstGeom prst="rect">
            <a:avLst/>
          </a:prstGeom>
          <a:noFill/>
        </p:spPr>
        <p:txBody>
          <a:bodyPr wrap="square" rtlCol="0">
            <a:spAutoFit/>
          </a:bodyPr>
          <a:lstStyle/>
          <a:p>
            <a:pPr algn="ctr"/>
            <a:r>
              <a:rPr lang="en-US" sz="2800" b="1" dirty="0"/>
              <a:t>Dec. 2</a:t>
            </a:r>
            <a:r>
              <a:rPr lang="en-US" sz="2800" b="1" baseline="30000" dirty="0"/>
              <a:t>nd</a:t>
            </a:r>
            <a:r>
              <a:rPr lang="en-US" sz="2800" b="1" dirty="0"/>
              <a:t>, 2018</a:t>
            </a:r>
            <a:endParaRPr lang="en-US" b="1" dirty="0"/>
          </a:p>
        </p:txBody>
      </p:sp>
      <p:grpSp>
        <p:nvGrpSpPr>
          <p:cNvPr id="64" name="Group 63"/>
          <p:cNvGrpSpPr/>
          <p:nvPr/>
        </p:nvGrpSpPr>
        <p:grpSpPr>
          <a:xfrm>
            <a:off x="32991903" y="539463"/>
            <a:ext cx="13106105" cy="1031321"/>
            <a:chOff x="15675341" y="25677021"/>
            <a:chExt cx="13106105" cy="1031321"/>
          </a:xfrm>
        </p:grpSpPr>
        <p:sp>
          <p:nvSpPr>
            <p:cNvPr id="41" name="TextBox 40">
              <a:extLst>
                <a:ext uri="{FF2B5EF4-FFF2-40B4-BE49-F238E27FC236}">
                  <a16:creationId xmlns:a16="http://schemas.microsoft.com/office/drawing/2014/main" id="{29533C68-EBDA-4877-B003-57B669ED2E65}"/>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61" name="Group 60"/>
            <p:cNvGrpSpPr/>
            <p:nvPr/>
          </p:nvGrpSpPr>
          <p:grpSpPr>
            <a:xfrm>
              <a:off x="15675341" y="25677021"/>
              <a:ext cx="9449677" cy="1031321"/>
              <a:chOff x="12742070" y="23763090"/>
              <a:chExt cx="9449677" cy="1031321"/>
            </a:xfrm>
          </p:grpSpPr>
          <p:sp>
            <p:nvSpPr>
              <p:cNvPr id="48" name="Oval 47"/>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58" name="Straight Connector 57"/>
              <p:cNvCxnSpPr>
                <a:cxnSpLocks/>
              </p:cNvCxnSpPr>
              <p:nvPr/>
            </p:nvCxnSpPr>
            <p:spPr>
              <a:xfrm>
                <a:off x="13248205" y="24766873"/>
                <a:ext cx="894354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grpSp>
        <p:nvGrpSpPr>
          <p:cNvPr id="65" name="Group 64"/>
          <p:cNvGrpSpPr/>
          <p:nvPr/>
        </p:nvGrpSpPr>
        <p:grpSpPr>
          <a:xfrm>
            <a:off x="515872" y="530454"/>
            <a:ext cx="13037167" cy="1031321"/>
            <a:chOff x="15707576" y="28334853"/>
            <a:chExt cx="13037167" cy="1031321"/>
          </a:xfrm>
        </p:grpSpPr>
        <p:sp>
          <p:nvSpPr>
            <p:cNvPr id="139" name="TextBox 138">
              <a:extLst>
                <a:ext uri="{FF2B5EF4-FFF2-40B4-BE49-F238E27FC236}">
                  <a16:creationId xmlns:a16="http://schemas.microsoft.com/office/drawing/2014/main" id="{29533C68-EBDA-4877-B003-57B669ED2E65}"/>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140" name="Group 139"/>
            <p:cNvGrpSpPr/>
            <p:nvPr/>
          </p:nvGrpSpPr>
          <p:grpSpPr>
            <a:xfrm>
              <a:off x="15707576" y="28334853"/>
              <a:ext cx="9634962" cy="1031321"/>
              <a:chOff x="12742070" y="23763090"/>
              <a:chExt cx="9634962" cy="1031321"/>
            </a:xfrm>
          </p:grpSpPr>
          <p:sp>
            <p:nvSpPr>
              <p:cNvPr id="141" name="Oval 140"/>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2" name="Straight Connector 141"/>
              <p:cNvCxnSpPr>
                <a:cxnSpLocks/>
              </p:cNvCxnSpPr>
              <p:nvPr/>
            </p:nvCxnSpPr>
            <p:spPr>
              <a:xfrm>
                <a:off x="13248205" y="24766873"/>
                <a:ext cx="9128827"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grpSp>
        <p:nvGrpSpPr>
          <p:cNvPr id="110" name="Group 109">
            <a:extLst>
              <a:ext uri="{FF2B5EF4-FFF2-40B4-BE49-F238E27FC236}">
                <a16:creationId xmlns:a16="http://schemas.microsoft.com/office/drawing/2014/main" id="{DA683BDF-32A1-4409-9E70-51EFD3EF96CA}"/>
              </a:ext>
            </a:extLst>
          </p:cNvPr>
          <p:cNvGrpSpPr/>
          <p:nvPr/>
        </p:nvGrpSpPr>
        <p:grpSpPr>
          <a:xfrm>
            <a:off x="33364685" y="11796158"/>
            <a:ext cx="13106105" cy="1031321"/>
            <a:chOff x="15675341" y="25677021"/>
            <a:chExt cx="13106105" cy="1031321"/>
          </a:xfrm>
        </p:grpSpPr>
        <p:sp>
          <p:nvSpPr>
            <p:cNvPr id="111" name="TextBox 110">
              <a:extLst>
                <a:ext uri="{FF2B5EF4-FFF2-40B4-BE49-F238E27FC236}">
                  <a16:creationId xmlns:a16="http://schemas.microsoft.com/office/drawing/2014/main" id="{1F514E5D-3689-4074-91FF-A5B40EC7D936}"/>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12" name="Group 111">
              <a:extLst>
                <a:ext uri="{FF2B5EF4-FFF2-40B4-BE49-F238E27FC236}">
                  <a16:creationId xmlns:a16="http://schemas.microsoft.com/office/drawing/2014/main" id="{2E7C659D-4F85-4256-9DAC-BAD69C2CFEED}"/>
                </a:ext>
              </a:extLst>
            </p:cNvPr>
            <p:cNvGrpSpPr/>
            <p:nvPr/>
          </p:nvGrpSpPr>
          <p:grpSpPr>
            <a:xfrm>
              <a:off x="15675341" y="25677021"/>
              <a:ext cx="9573457" cy="1031321"/>
              <a:chOff x="12742070" y="23763090"/>
              <a:chExt cx="9573457" cy="1031321"/>
            </a:xfrm>
          </p:grpSpPr>
          <p:sp>
            <p:nvSpPr>
              <p:cNvPr id="113" name="Oval 112">
                <a:extLst>
                  <a:ext uri="{FF2B5EF4-FFF2-40B4-BE49-F238E27FC236}">
                    <a16:creationId xmlns:a16="http://schemas.microsoft.com/office/drawing/2014/main" id="{9EFA4C59-4DA4-4C1B-ACFF-44104D5EA51C}"/>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114" name="Straight Connector 113">
                <a:extLst>
                  <a:ext uri="{FF2B5EF4-FFF2-40B4-BE49-F238E27FC236}">
                    <a16:creationId xmlns:a16="http://schemas.microsoft.com/office/drawing/2014/main" id="{F4EE5E6E-5099-4E3D-887B-F29F3C63E731}"/>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grpSp>
        <p:nvGrpSpPr>
          <p:cNvPr id="117" name="Group 116">
            <a:extLst>
              <a:ext uri="{FF2B5EF4-FFF2-40B4-BE49-F238E27FC236}">
                <a16:creationId xmlns:a16="http://schemas.microsoft.com/office/drawing/2014/main" id="{06989AB5-E10D-45DF-A374-F092B3A3680E}"/>
              </a:ext>
            </a:extLst>
          </p:cNvPr>
          <p:cNvGrpSpPr/>
          <p:nvPr/>
        </p:nvGrpSpPr>
        <p:grpSpPr>
          <a:xfrm>
            <a:off x="500668" y="12677285"/>
            <a:ext cx="13037167" cy="1031321"/>
            <a:chOff x="15707576" y="28334853"/>
            <a:chExt cx="13037167" cy="1031321"/>
          </a:xfrm>
        </p:grpSpPr>
        <p:sp>
          <p:nvSpPr>
            <p:cNvPr id="118" name="TextBox 117">
              <a:extLst>
                <a:ext uri="{FF2B5EF4-FFF2-40B4-BE49-F238E27FC236}">
                  <a16:creationId xmlns:a16="http://schemas.microsoft.com/office/drawing/2014/main" id="{499B4257-E54D-42B6-B8C1-B4C9D4074ADC}"/>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19" name="Group 118">
              <a:extLst>
                <a:ext uri="{FF2B5EF4-FFF2-40B4-BE49-F238E27FC236}">
                  <a16:creationId xmlns:a16="http://schemas.microsoft.com/office/drawing/2014/main" id="{B46AA660-A5D7-49AE-9842-E623D6C751B8}"/>
                </a:ext>
              </a:extLst>
            </p:cNvPr>
            <p:cNvGrpSpPr/>
            <p:nvPr/>
          </p:nvGrpSpPr>
          <p:grpSpPr>
            <a:xfrm>
              <a:off x="15707576" y="28334853"/>
              <a:ext cx="9672141" cy="1031321"/>
              <a:chOff x="12742070" y="23763090"/>
              <a:chExt cx="9672141" cy="1031321"/>
            </a:xfrm>
          </p:grpSpPr>
          <p:sp>
            <p:nvSpPr>
              <p:cNvPr id="120" name="Oval 119">
                <a:extLst>
                  <a:ext uri="{FF2B5EF4-FFF2-40B4-BE49-F238E27FC236}">
                    <a16:creationId xmlns:a16="http://schemas.microsoft.com/office/drawing/2014/main" id="{C18CA4DC-7E52-4859-8550-F3144F4E2315}"/>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21" name="Straight Connector 120">
                <a:extLst>
                  <a:ext uri="{FF2B5EF4-FFF2-40B4-BE49-F238E27FC236}">
                    <a16:creationId xmlns:a16="http://schemas.microsoft.com/office/drawing/2014/main" id="{10B07AC8-3D14-4A97-9D4D-3D0BADB4CC46}"/>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57" name="Picture 2">
            <a:extLst>
              <a:ext uri="{FF2B5EF4-FFF2-40B4-BE49-F238E27FC236}">
                <a16:creationId xmlns:a16="http://schemas.microsoft.com/office/drawing/2014/main" id="{2AFB5CBC-3DB9-4F3F-B5ED-F6324C76E7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45603" y="26185755"/>
            <a:ext cx="6232573" cy="4451838"/>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Group 75">
            <a:extLst>
              <a:ext uri="{FF2B5EF4-FFF2-40B4-BE49-F238E27FC236}">
                <a16:creationId xmlns:a16="http://schemas.microsoft.com/office/drawing/2014/main" id="{43B21D4B-3396-420E-9BB3-FDEA4BBA1F10}"/>
              </a:ext>
            </a:extLst>
          </p:cNvPr>
          <p:cNvGrpSpPr/>
          <p:nvPr/>
        </p:nvGrpSpPr>
        <p:grpSpPr>
          <a:xfrm>
            <a:off x="13426738" y="9409054"/>
            <a:ext cx="17037725" cy="4223198"/>
            <a:chOff x="13426738" y="9409054"/>
            <a:chExt cx="17037725" cy="4223198"/>
          </a:xfrm>
        </p:grpSpPr>
        <p:grpSp>
          <p:nvGrpSpPr>
            <p:cNvPr id="30" name="Group 29"/>
            <p:cNvGrpSpPr/>
            <p:nvPr/>
          </p:nvGrpSpPr>
          <p:grpSpPr>
            <a:xfrm>
              <a:off x="18501362" y="9719340"/>
              <a:ext cx="6888478" cy="3364367"/>
              <a:chOff x="18981831" y="9013284"/>
              <a:chExt cx="5843593" cy="3364367"/>
            </a:xfrm>
          </p:grpSpPr>
          <p:sp>
            <p:nvSpPr>
              <p:cNvPr id="31" name="TextBox 30">
                <a:extLst>
                  <a:ext uri="{FF2B5EF4-FFF2-40B4-BE49-F238E27FC236}">
                    <a16:creationId xmlns:a16="http://schemas.microsoft.com/office/drawing/2014/main" id="{E7686121-4BB1-4A39-A901-F33C506A8987}"/>
                  </a:ext>
                </a:extLst>
              </p:cNvPr>
              <p:cNvSpPr txBox="1"/>
              <p:nvPr/>
            </p:nvSpPr>
            <p:spPr>
              <a:xfrm>
                <a:off x="19123852" y="9013284"/>
                <a:ext cx="5523982" cy="707886"/>
              </a:xfrm>
              <a:prstGeom prst="rect">
                <a:avLst/>
              </a:prstGeom>
              <a:noFill/>
            </p:spPr>
            <p:txBody>
              <a:bodyPr wrap="square" rtlCol="0">
                <a:spAutoFit/>
              </a:bodyPr>
              <a:lstStyle/>
              <a:p>
                <a:pPr algn="ctr"/>
                <a:r>
                  <a:rPr lang="en-US" sz="4000" b="1" dirty="0"/>
                  <a:t>Regression Methods</a:t>
                </a:r>
                <a:endParaRPr lang="en-US" sz="1800" b="1" dirty="0"/>
              </a:p>
            </p:txBody>
          </p:sp>
          <p:sp>
            <p:nvSpPr>
              <p:cNvPr id="49" name="Rectangle 48">
                <a:extLst>
                  <a:ext uri="{FF2B5EF4-FFF2-40B4-BE49-F238E27FC236}">
                    <a16:creationId xmlns:a16="http://schemas.microsoft.com/office/drawing/2014/main" id="{83F095ED-2448-4591-8BBA-021577CC6621}"/>
                  </a:ext>
                </a:extLst>
              </p:cNvPr>
              <p:cNvSpPr/>
              <p:nvPr/>
            </p:nvSpPr>
            <p:spPr>
              <a:xfrm>
                <a:off x="18981831" y="10069327"/>
                <a:ext cx="5843593" cy="2308324"/>
              </a:xfrm>
              <a:prstGeom prst="rect">
                <a:avLst/>
              </a:prstGeom>
            </p:spPr>
            <p:txBody>
              <a:bodyPr wrap="square">
                <a:spAutoFit/>
              </a:bodyPr>
              <a:lstStyle/>
              <a:p>
                <a:r>
                  <a:rPr lang="en-US" sz="2400" dirty="0"/>
                  <a:t>For the purpose of explaining wine quality in meeting the needs of wine-professionals’ and common folks’ level, we ran </a:t>
                </a:r>
                <a:r>
                  <a:rPr lang="en-US" sz="2400" b="1" dirty="0"/>
                  <a:t>proportional odds model</a:t>
                </a:r>
                <a:r>
                  <a:rPr lang="en-US" sz="2400" dirty="0"/>
                  <a:t>, giving more specified quality levels, and </a:t>
                </a:r>
                <a:r>
                  <a:rPr lang="en-US" sz="2400" b="1" dirty="0"/>
                  <a:t>logistic regression</a:t>
                </a:r>
                <a:r>
                  <a:rPr lang="en-US" sz="2400" dirty="0"/>
                  <a:t>, indicating whether the wine is good enough.  </a:t>
                </a:r>
              </a:p>
            </p:txBody>
          </p:sp>
        </p:grpSp>
        <p:grpSp>
          <p:nvGrpSpPr>
            <p:cNvPr id="74" name="Group 73">
              <a:extLst>
                <a:ext uri="{FF2B5EF4-FFF2-40B4-BE49-F238E27FC236}">
                  <a16:creationId xmlns:a16="http://schemas.microsoft.com/office/drawing/2014/main" id="{859755E8-DD38-4E06-8D1D-BCD1DC129182}"/>
                </a:ext>
              </a:extLst>
            </p:cNvPr>
            <p:cNvGrpSpPr/>
            <p:nvPr/>
          </p:nvGrpSpPr>
          <p:grpSpPr>
            <a:xfrm>
              <a:off x="13426738" y="9409054"/>
              <a:ext cx="17037725" cy="4223198"/>
              <a:chOff x="13334136" y="9409054"/>
              <a:chExt cx="17037725" cy="4223198"/>
            </a:xfrm>
          </p:grpSpPr>
          <p:sp>
            <p:nvSpPr>
              <p:cNvPr id="123" name="Rectangle 122">
                <a:extLst>
                  <a:ext uri="{FF2B5EF4-FFF2-40B4-BE49-F238E27FC236}">
                    <a16:creationId xmlns:a16="http://schemas.microsoft.com/office/drawing/2014/main" id="{A908E48A-44C8-496C-B0D5-EE34CE567785}"/>
                  </a:ext>
                </a:extLst>
              </p:cNvPr>
              <p:cNvSpPr/>
              <p:nvPr/>
            </p:nvSpPr>
            <p:spPr>
              <a:xfrm>
                <a:off x="13334136" y="12678145"/>
                <a:ext cx="5523982" cy="954107"/>
              </a:xfrm>
              <a:prstGeom prst="rect">
                <a:avLst/>
              </a:prstGeom>
            </p:spPr>
            <p:txBody>
              <a:bodyPr wrap="square">
                <a:spAutoFit/>
              </a:bodyPr>
              <a:lstStyle/>
              <a:p>
                <a:pPr algn="ctr"/>
                <a:r>
                  <a:rPr lang="en-US" sz="3200" b="1" dirty="0">
                    <a:solidFill>
                      <a:srgbClr val="C1CBD1"/>
                    </a:solidFill>
                  </a:rPr>
                  <a:t>Proportional Odds </a:t>
                </a:r>
              </a:p>
              <a:p>
                <a:pPr algn="ctr"/>
                <a:r>
                  <a:rPr lang="en-US" sz="2400" dirty="0"/>
                  <a:t>for the professionals</a:t>
                </a:r>
              </a:p>
            </p:txBody>
          </p:sp>
          <p:grpSp>
            <p:nvGrpSpPr>
              <p:cNvPr id="70" name="Group 69">
                <a:extLst>
                  <a:ext uri="{FF2B5EF4-FFF2-40B4-BE49-F238E27FC236}">
                    <a16:creationId xmlns:a16="http://schemas.microsoft.com/office/drawing/2014/main" id="{E230BC0C-0953-46BC-94B8-18F9FA5E1866}"/>
                  </a:ext>
                </a:extLst>
              </p:cNvPr>
              <p:cNvGrpSpPr/>
              <p:nvPr/>
            </p:nvGrpSpPr>
            <p:grpSpPr>
              <a:xfrm>
                <a:off x="25180496" y="9409054"/>
                <a:ext cx="5191365" cy="4222338"/>
                <a:chOff x="25921361" y="9409054"/>
                <a:chExt cx="5191365" cy="4222338"/>
              </a:xfrm>
            </p:grpSpPr>
            <p:pic>
              <p:nvPicPr>
                <p:cNvPr id="63" name="Picture 6" descr="âwine pngâçå¾çæç´¢ç»æ">
                  <a:extLst>
                    <a:ext uri="{FF2B5EF4-FFF2-40B4-BE49-F238E27FC236}">
                      <a16:creationId xmlns:a16="http://schemas.microsoft.com/office/drawing/2014/main" id="{112EEC31-A893-4DD1-AE53-A192DFB139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27868" y="9409054"/>
                  <a:ext cx="2786228" cy="3302479"/>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a:extLst>
                    <a:ext uri="{FF2B5EF4-FFF2-40B4-BE49-F238E27FC236}">
                      <a16:creationId xmlns:a16="http://schemas.microsoft.com/office/drawing/2014/main" id="{720C1955-3B3B-4FFF-87BD-A8A7FCC144F4}"/>
                    </a:ext>
                  </a:extLst>
                </p:cNvPr>
                <p:cNvSpPr/>
                <p:nvPr/>
              </p:nvSpPr>
              <p:spPr>
                <a:xfrm>
                  <a:off x="25921361" y="12677285"/>
                  <a:ext cx="5191365" cy="954107"/>
                </a:xfrm>
                <a:prstGeom prst="rect">
                  <a:avLst/>
                </a:prstGeom>
              </p:spPr>
              <p:txBody>
                <a:bodyPr wrap="square">
                  <a:spAutoFit/>
                </a:bodyPr>
                <a:lstStyle/>
                <a:p>
                  <a:pPr algn="ctr"/>
                  <a:r>
                    <a:rPr lang="en-US" sz="3200" b="1" dirty="0">
                      <a:solidFill>
                        <a:srgbClr val="9FA7BA"/>
                      </a:solidFill>
                    </a:rPr>
                    <a:t>Logistic Regression </a:t>
                  </a:r>
                </a:p>
                <a:p>
                  <a:pPr algn="ctr"/>
                  <a:r>
                    <a:rPr lang="en-US" sz="2400" dirty="0"/>
                    <a:t>for the common</a:t>
                  </a:r>
                </a:p>
              </p:txBody>
            </p:sp>
          </p:grpSp>
        </p:grpSp>
      </p:grpSp>
      <p:pic>
        <p:nvPicPr>
          <p:cNvPr id="77" name="Picture 8">
            <a:extLst>
              <a:ext uri="{FF2B5EF4-FFF2-40B4-BE49-F238E27FC236}">
                <a16:creationId xmlns:a16="http://schemas.microsoft.com/office/drawing/2014/main" id="{07C6BD88-A2B1-4C4F-981A-772896D550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94" y="19569119"/>
            <a:ext cx="9224855" cy="6589182"/>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6F015208-91CA-42DC-BF31-2C203AD6127E}"/>
              </a:ext>
            </a:extLst>
          </p:cNvPr>
          <p:cNvGrpSpPr/>
          <p:nvPr/>
        </p:nvGrpSpPr>
        <p:grpSpPr>
          <a:xfrm>
            <a:off x="360097" y="14384352"/>
            <a:ext cx="10566882" cy="2889534"/>
            <a:chOff x="-9991812" y="6244575"/>
            <a:chExt cx="16299804" cy="4219575"/>
          </a:xfrm>
        </p:grpSpPr>
        <p:pic>
          <p:nvPicPr>
            <p:cNvPr id="78" name="Picture 77">
              <a:extLst>
                <a:ext uri="{FF2B5EF4-FFF2-40B4-BE49-F238E27FC236}">
                  <a16:creationId xmlns:a16="http://schemas.microsoft.com/office/drawing/2014/main" id="{7F646E5B-6492-4DFC-A235-7D8EE5E6D0F5}"/>
                </a:ext>
              </a:extLst>
            </p:cNvPr>
            <p:cNvPicPr>
              <a:picLocks noChangeAspect="1"/>
            </p:cNvPicPr>
            <p:nvPr/>
          </p:nvPicPr>
          <p:blipFill rotWithShape="1">
            <a:blip r:embed="rId9"/>
            <a:srcRect r="88303"/>
            <a:stretch/>
          </p:blipFill>
          <p:spPr>
            <a:xfrm>
              <a:off x="-9991812" y="6244575"/>
              <a:ext cx="2566992" cy="4219575"/>
            </a:xfrm>
            <a:prstGeom prst="rect">
              <a:avLst/>
            </a:prstGeom>
          </p:spPr>
        </p:pic>
        <p:pic>
          <p:nvPicPr>
            <p:cNvPr id="136" name="Picture 135">
              <a:extLst>
                <a:ext uri="{FF2B5EF4-FFF2-40B4-BE49-F238E27FC236}">
                  <a16:creationId xmlns:a16="http://schemas.microsoft.com/office/drawing/2014/main" id="{60E392A1-3330-40D0-93C9-5A6B0339DB87}"/>
                </a:ext>
              </a:extLst>
            </p:cNvPr>
            <p:cNvPicPr>
              <a:picLocks noChangeAspect="1"/>
            </p:cNvPicPr>
            <p:nvPr/>
          </p:nvPicPr>
          <p:blipFill rotWithShape="1">
            <a:blip r:embed="rId9"/>
            <a:srcRect l="37423"/>
            <a:stretch/>
          </p:blipFill>
          <p:spPr>
            <a:xfrm>
              <a:off x="-7424820" y="6244575"/>
              <a:ext cx="13732812" cy="4219575"/>
            </a:xfrm>
            <a:prstGeom prst="rect">
              <a:avLst/>
            </a:prstGeom>
          </p:spPr>
        </p:pic>
      </p:grpSp>
      <p:sp>
        <p:nvSpPr>
          <p:cNvPr id="138" name="TextBox 137">
            <a:extLst>
              <a:ext uri="{FF2B5EF4-FFF2-40B4-BE49-F238E27FC236}">
                <a16:creationId xmlns:a16="http://schemas.microsoft.com/office/drawing/2014/main" id="{66D7133B-EE0E-453C-9162-833643CB7AE0}"/>
              </a:ext>
            </a:extLst>
          </p:cNvPr>
          <p:cNvSpPr txBox="1"/>
          <p:nvPr/>
        </p:nvSpPr>
        <p:spPr>
          <a:xfrm>
            <a:off x="360097" y="26185755"/>
            <a:ext cx="11297356" cy="738664"/>
          </a:xfrm>
          <a:prstGeom prst="rect">
            <a:avLst/>
          </a:prstGeom>
          <a:noFill/>
        </p:spPr>
        <p:txBody>
          <a:bodyPr wrap="square" rtlCol="0">
            <a:spAutoFit/>
          </a:bodyPr>
          <a:lstStyle/>
          <a:p>
            <a:pPr marL="457200" indent="-457200">
              <a:buFont typeface="Arial" panose="020B0604020202020204" pitchFamily="34" charset="0"/>
              <a:buChar char="•"/>
            </a:pPr>
            <a:r>
              <a:rPr lang="en-US" sz="2400" dirty="0"/>
              <a:t>Dominance in class 5, 6. Explaining why prediction at 5, 6 is good</a:t>
            </a:r>
          </a:p>
          <a:p>
            <a:endParaRPr lang="en-US" sz="1800" dirty="0"/>
          </a:p>
        </p:txBody>
      </p:sp>
      <p:pic>
        <p:nvPicPr>
          <p:cNvPr id="84" name="Picture 83">
            <a:extLst>
              <a:ext uri="{FF2B5EF4-FFF2-40B4-BE49-F238E27FC236}">
                <a16:creationId xmlns:a16="http://schemas.microsoft.com/office/drawing/2014/main" id="{A8AA56A3-1F16-475E-A574-74C072B931B0}"/>
              </a:ext>
            </a:extLst>
          </p:cNvPr>
          <p:cNvPicPr>
            <a:picLocks noChangeAspect="1"/>
          </p:cNvPicPr>
          <p:nvPr/>
        </p:nvPicPr>
        <p:blipFill>
          <a:blip r:embed="rId10"/>
          <a:stretch>
            <a:fillRect/>
          </a:stretch>
        </p:blipFill>
        <p:spPr>
          <a:xfrm>
            <a:off x="32650489" y="1897697"/>
            <a:ext cx="11180121" cy="5290147"/>
          </a:xfrm>
          <a:prstGeom prst="rect">
            <a:avLst/>
          </a:prstGeom>
        </p:spPr>
      </p:pic>
      <p:pic>
        <p:nvPicPr>
          <p:cNvPr id="85" name="Picture 84">
            <a:extLst>
              <a:ext uri="{FF2B5EF4-FFF2-40B4-BE49-F238E27FC236}">
                <a16:creationId xmlns:a16="http://schemas.microsoft.com/office/drawing/2014/main" id="{577767B9-A1CF-4B3C-8E45-0833AE06CC27}"/>
              </a:ext>
            </a:extLst>
          </p:cNvPr>
          <p:cNvPicPr>
            <a:picLocks noChangeAspect="1"/>
          </p:cNvPicPr>
          <p:nvPr/>
        </p:nvPicPr>
        <p:blipFill>
          <a:blip r:embed="rId11"/>
          <a:stretch>
            <a:fillRect/>
          </a:stretch>
        </p:blipFill>
        <p:spPr>
          <a:xfrm>
            <a:off x="315536" y="1828573"/>
            <a:ext cx="10925175" cy="5915025"/>
          </a:xfrm>
          <a:prstGeom prst="rect">
            <a:avLst/>
          </a:prstGeom>
        </p:spPr>
      </p:pic>
      <p:pic>
        <p:nvPicPr>
          <p:cNvPr id="2" name="Picture 2" descr="Aveleda Casal Garcia Vinho Verde White N.V.">
            <a:extLst>
              <a:ext uri="{FF2B5EF4-FFF2-40B4-BE49-F238E27FC236}">
                <a16:creationId xmlns:a16="http://schemas.microsoft.com/office/drawing/2014/main" id="{07A24BEC-4C9D-4454-84FC-FDC491D87A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9884449">
            <a:off x="15758256" y="9568203"/>
            <a:ext cx="653946" cy="301357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4F983C4-CD7D-4D8B-A72E-8E7D2755127C}"/>
              </a:ext>
            </a:extLst>
          </p:cNvPr>
          <p:cNvSpPr txBox="1"/>
          <p:nvPr/>
        </p:nvSpPr>
        <p:spPr>
          <a:xfrm>
            <a:off x="315536" y="31020703"/>
            <a:ext cx="10925175" cy="523220"/>
          </a:xfrm>
          <a:prstGeom prst="rect">
            <a:avLst/>
          </a:prstGeom>
          <a:noFill/>
        </p:spPr>
        <p:txBody>
          <a:bodyPr wrap="square" rtlCol="0">
            <a:spAutoFit/>
          </a:bodyPr>
          <a:lstStyle/>
          <a:p>
            <a:r>
              <a:rPr lang="en-US" altLang="zh-CN" dirty="0"/>
              <a:t>References:</a:t>
            </a:r>
          </a:p>
          <a:p>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1270</TotalTime>
  <Words>664</Words>
  <Application>Microsoft Office PowerPoint</Application>
  <PresentationFormat>自定义</PresentationFormat>
  <Paragraphs>58</Paragraphs>
  <Slides>1</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vt:i4>
      </vt:variant>
    </vt:vector>
  </HeadingPairs>
  <TitlesOfParts>
    <vt:vector size="4" baseType="lpstr">
      <vt:lpstr>Arial</vt:lpstr>
      <vt:lpstr>Calibri</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舒煜 范</cp:lastModifiedBy>
  <cp:revision>74</cp:revision>
  <dcterms:modified xsi:type="dcterms:W3CDTF">2018-12-15T00:46:17Z</dcterms:modified>
</cp:coreProperties>
</file>