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9EDD46C9-FF7D-406F-939C-9B734118ED6F}">
          <p14:sldIdLst>
            <p14:sldId id="25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纪 丁" initials="纪" lastIdx="2" clrIdx="0">
    <p:extLst>
      <p:ext uri="{19B8F6BF-5375-455C-9EA6-DF929625EA0E}">
        <p15:presenceInfo xmlns:p15="http://schemas.microsoft.com/office/powerpoint/2012/main" userId="e9072b150162b0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A7BA"/>
    <a:srgbClr val="C1C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60" autoAdjust="0"/>
    <p:restoredTop sz="93341" autoAdjust="0"/>
  </p:normalViewPr>
  <p:slideViewPr>
    <p:cSldViewPr snapToGrid="0">
      <p:cViewPr>
        <p:scale>
          <a:sx n="25" d="100"/>
          <a:sy n="25" d="100"/>
        </p:scale>
        <p:origin x="7" y="-15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 name="Google Shape;2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hiteTrifold" type="blank">
  <p:cSld name="BLANK">
    <p:spTree>
      <p:nvGrpSpPr>
        <p:cNvPr id="1" name="Shape 6"/>
        <p:cNvGrpSpPr/>
        <p:nvPr/>
      </p:nvGrpSpPr>
      <p:grpSpPr>
        <a:xfrm>
          <a:off x="0" y="0"/>
          <a:ext cx="0" cy="0"/>
          <a:chOff x="0" y="0"/>
          <a:chExt cx="0" cy="0"/>
        </a:xfrm>
      </p:grpSpPr>
      <p:sp>
        <p:nvSpPr>
          <p:cNvPr id="7" name="Google Shape;7;p2"/>
          <p:cNvSpPr txBox="1">
            <a:spLocks noGrp="1"/>
          </p:cNvSpPr>
          <p:nvPr>
            <p:ph type="dt" idx="10"/>
          </p:nvPr>
        </p:nvSpPr>
        <p:spPr>
          <a:xfrm>
            <a:off x="3017520"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ftr" idx="11"/>
          </p:nvPr>
        </p:nvSpPr>
        <p:spPr>
          <a:xfrm>
            <a:off x="14538959" y="30510488"/>
            <a:ext cx="1481328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sldNum" idx="12"/>
          </p:nvPr>
        </p:nvSpPr>
        <p:spPr>
          <a:xfrm>
            <a:off x="30998159"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b="0" i="0" u="none" strike="noStrike" cap="none">
                <a:solidFill>
                  <a:schemeClr val="dk1"/>
                </a:solidFill>
                <a:latin typeface="Calibri"/>
                <a:ea typeface="Calibri"/>
                <a:cs typeface="Calibri"/>
                <a:sym typeface="Calibri"/>
              </a:defRPr>
            </a:lvl1pPr>
            <a:lvl2pPr marL="0" marR="0" lvl="1" indent="0" algn="l" rtl="0">
              <a:spcBef>
                <a:spcPts val="0"/>
              </a:spcBef>
              <a:buNone/>
              <a:defRPr sz="8294" b="0" i="0" u="none" strike="noStrike" cap="none">
                <a:solidFill>
                  <a:schemeClr val="dk1"/>
                </a:solidFill>
                <a:latin typeface="Calibri"/>
                <a:ea typeface="Calibri"/>
                <a:cs typeface="Calibri"/>
                <a:sym typeface="Calibri"/>
              </a:defRPr>
            </a:lvl2pPr>
            <a:lvl3pPr marL="0" marR="0" lvl="2" indent="0" algn="l" rtl="0">
              <a:spcBef>
                <a:spcPts val="0"/>
              </a:spcBef>
              <a:buNone/>
              <a:defRPr sz="8294" b="0" i="0" u="none" strike="noStrike" cap="none">
                <a:solidFill>
                  <a:schemeClr val="dk1"/>
                </a:solidFill>
                <a:latin typeface="Calibri"/>
                <a:ea typeface="Calibri"/>
                <a:cs typeface="Calibri"/>
                <a:sym typeface="Calibri"/>
              </a:defRPr>
            </a:lvl3pPr>
            <a:lvl4pPr marL="0" marR="0" lvl="3" indent="0" algn="l" rtl="0">
              <a:spcBef>
                <a:spcPts val="0"/>
              </a:spcBef>
              <a:buNone/>
              <a:defRPr sz="8294" b="0" i="0" u="none" strike="noStrike" cap="none">
                <a:solidFill>
                  <a:schemeClr val="dk1"/>
                </a:solidFill>
                <a:latin typeface="Calibri"/>
                <a:ea typeface="Calibri"/>
                <a:cs typeface="Calibri"/>
                <a:sym typeface="Calibri"/>
              </a:defRPr>
            </a:lvl4pPr>
            <a:lvl5pPr marL="0" marR="0" lvl="4" indent="0" algn="l" rtl="0">
              <a:spcBef>
                <a:spcPts val="0"/>
              </a:spcBef>
              <a:buNone/>
              <a:defRPr sz="8294" b="0" i="0" u="none" strike="noStrike" cap="none">
                <a:solidFill>
                  <a:schemeClr val="dk1"/>
                </a:solidFill>
                <a:latin typeface="Calibri"/>
                <a:ea typeface="Calibri"/>
                <a:cs typeface="Calibri"/>
                <a:sym typeface="Calibri"/>
              </a:defRPr>
            </a:lvl5pPr>
            <a:lvl6pPr marL="0" marR="0" lvl="5" indent="0" algn="l" rtl="0">
              <a:spcBef>
                <a:spcPts val="0"/>
              </a:spcBef>
              <a:buNone/>
              <a:defRPr sz="8294" b="0" i="0" u="none" strike="noStrike" cap="none">
                <a:solidFill>
                  <a:schemeClr val="dk1"/>
                </a:solidFill>
                <a:latin typeface="Calibri"/>
                <a:ea typeface="Calibri"/>
                <a:cs typeface="Calibri"/>
                <a:sym typeface="Calibri"/>
              </a:defRPr>
            </a:lvl6pPr>
            <a:lvl7pPr marL="0" marR="0" lvl="6" indent="0" algn="l" rtl="0">
              <a:spcBef>
                <a:spcPts val="0"/>
              </a:spcBef>
              <a:buNone/>
              <a:defRPr sz="8294" b="0" i="0" u="none" strike="noStrike" cap="none">
                <a:solidFill>
                  <a:schemeClr val="dk1"/>
                </a:solidFill>
                <a:latin typeface="Calibri"/>
                <a:ea typeface="Calibri"/>
                <a:cs typeface="Calibri"/>
                <a:sym typeface="Calibri"/>
              </a:defRPr>
            </a:lvl7pPr>
            <a:lvl8pPr marL="0" marR="0" lvl="7" indent="0" algn="l" rtl="0">
              <a:spcBef>
                <a:spcPts val="0"/>
              </a:spcBef>
              <a:buNone/>
              <a:defRPr sz="8294" b="0" i="0" u="none" strike="noStrike" cap="none">
                <a:solidFill>
                  <a:schemeClr val="dk1"/>
                </a:solidFill>
                <a:latin typeface="Calibri"/>
                <a:ea typeface="Calibri"/>
                <a:cs typeface="Calibri"/>
                <a:sym typeface="Calibri"/>
              </a:defRPr>
            </a:lvl8pPr>
            <a:lvl9pPr marL="0" marR="0" lvl="8" indent="0" algn="l" rtl="0">
              <a:spcBef>
                <a:spcPts val="0"/>
              </a:spcBef>
              <a:buNone/>
              <a:defRPr sz="8294"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0" name="Google Shape;10;p2"/>
          <p:cNvSpPr/>
          <p:nvPr/>
        </p:nvSpPr>
        <p:spPr>
          <a:xfrm>
            <a:off x="0"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1" name="Google Shape;11;p2"/>
          <p:cNvSpPr/>
          <p:nvPr/>
        </p:nvSpPr>
        <p:spPr>
          <a:xfrm>
            <a:off x="32247841"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2" name="Google Shape;12;p2"/>
          <p:cNvSpPr/>
          <p:nvPr/>
        </p:nvSpPr>
        <p:spPr>
          <a:xfrm>
            <a:off x="11643360" y="0"/>
            <a:ext cx="20604479"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ckTrifold">
  <p:cSld name="BlackTrifold">
    <p:spTree>
      <p:nvGrpSpPr>
        <p:cNvPr id="1" name="Shape 13"/>
        <p:cNvGrpSpPr/>
        <p:nvPr/>
      </p:nvGrpSpPr>
      <p:grpSpPr>
        <a:xfrm>
          <a:off x="0" y="0"/>
          <a:ext cx="0" cy="0"/>
          <a:chOff x="0" y="0"/>
          <a:chExt cx="0" cy="0"/>
        </a:xfrm>
      </p:grpSpPr>
      <p:sp>
        <p:nvSpPr>
          <p:cNvPr id="14" name="Google Shape;14;p3"/>
          <p:cNvSpPr txBox="1">
            <a:spLocks noGrp="1"/>
          </p:cNvSpPr>
          <p:nvPr>
            <p:ph type="dt" idx="10"/>
          </p:nvPr>
        </p:nvSpPr>
        <p:spPr>
          <a:xfrm>
            <a:off x="3017520"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5" name="Google Shape;15;p3"/>
          <p:cNvSpPr txBox="1">
            <a:spLocks noGrp="1"/>
          </p:cNvSpPr>
          <p:nvPr>
            <p:ph type="ftr" idx="11"/>
          </p:nvPr>
        </p:nvSpPr>
        <p:spPr>
          <a:xfrm>
            <a:off x="14538959" y="30510488"/>
            <a:ext cx="1481328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6" name="Google Shape;16;p3"/>
          <p:cNvSpPr txBox="1">
            <a:spLocks noGrp="1"/>
          </p:cNvSpPr>
          <p:nvPr>
            <p:ph type="sldNum" idx="12"/>
          </p:nvPr>
        </p:nvSpPr>
        <p:spPr>
          <a:xfrm>
            <a:off x="30998159"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a:solidFill>
                  <a:schemeClr val="dk1"/>
                </a:solidFill>
                <a:latin typeface="Calibri"/>
                <a:ea typeface="Calibri"/>
                <a:cs typeface="Calibri"/>
                <a:sym typeface="Calibri"/>
              </a:defRPr>
            </a:lvl1pPr>
            <a:lvl2pPr marL="0" marR="0" lvl="1" indent="0" algn="l" rtl="0">
              <a:spcBef>
                <a:spcPts val="0"/>
              </a:spcBef>
              <a:buNone/>
              <a:defRPr sz="8294">
                <a:solidFill>
                  <a:schemeClr val="dk1"/>
                </a:solidFill>
                <a:latin typeface="Calibri"/>
                <a:ea typeface="Calibri"/>
                <a:cs typeface="Calibri"/>
                <a:sym typeface="Calibri"/>
              </a:defRPr>
            </a:lvl2pPr>
            <a:lvl3pPr marL="0" marR="0" lvl="2" indent="0" algn="l" rtl="0">
              <a:spcBef>
                <a:spcPts val="0"/>
              </a:spcBef>
              <a:buNone/>
              <a:defRPr sz="8294">
                <a:solidFill>
                  <a:schemeClr val="dk1"/>
                </a:solidFill>
                <a:latin typeface="Calibri"/>
                <a:ea typeface="Calibri"/>
                <a:cs typeface="Calibri"/>
                <a:sym typeface="Calibri"/>
              </a:defRPr>
            </a:lvl3pPr>
            <a:lvl4pPr marL="0" marR="0" lvl="3" indent="0" algn="l" rtl="0">
              <a:spcBef>
                <a:spcPts val="0"/>
              </a:spcBef>
              <a:buNone/>
              <a:defRPr sz="8294">
                <a:solidFill>
                  <a:schemeClr val="dk1"/>
                </a:solidFill>
                <a:latin typeface="Calibri"/>
                <a:ea typeface="Calibri"/>
                <a:cs typeface="Calibri"/>
                <a:sym typeface="Calibri"/>
              </a:defRPr>
            </a:lvl4pPr>
            <a:lvl5pPr marL="0" marR="0" lvl="4" indent="0" algn="l" rtl="0">
              <a:spcBef>
                <a:spcPts val="0"/>
              </a:spcBef>
              <a:buNone/>
              <a:defRPr sz="8294">
                <a:solidFill>
                  <a:schemeClr val="dk1"/>
                </a:solidFill>
                <a:latin typeface="Calibri"/>
                <a:ea typeface="Calibri"/>
                <a:cs typeface="Calibri"/>
                <a:sym typeface="Calibri"/>
              </a:defRPr>
            </a:lvl5pPr>
            <a:lvl6pPr marL="0" marR="0" lvl="5" indent="0" algn="l" rtl="0">
              <a:spcBef>
                <a:spcPts val="0"/>
              </a:spcBef>
              <a:buNone/>
              <a:defRPr sz="8294">
                <a:solidFill>
                  <a:schemeClr val="dk1"/>
                </a:solidFill>
                <a:latin typeface="Calibri"/>
                <a:ea typeface="Calibri"/>
                <a:cs typeface="Calibri"/>
                <a:sym typeface="Calibri"/>
              </a:defRPr>
            </a:lvl6pPr>
            <a:lvl7pPr marL="0" marR="0" lvl="6" indent="0" algn="l" rtl="0">
              <a:spcBef>
                <a:spcPts val="0"/>
              </a:spcBef>
              <a:buNone/>
              <a:defRPr sz="8294">
                <a:solidFill>
                  <a:schemeClr val="dk1"/>
                </a:solidFill>
                <a:latin typeface="Calibri"/>
                <a:ea typeface="Calibri"/>
                <a:cs typeface="Calibri"/>
                <a:sym typeface="Calibri"/>
              </a:defRPr>
            </a:lvl7pPr>
            <a:lvl8pPr marL="0" marR="0" lvl="7" indent="0" algn="l" rtl="0">
              <a:spcBef>
                <a:spcPts val="0"/>
              </a:spcBef>
              <a:buNone/>
              <a:defRPr sz="8294">
                <a:solidFill>
                  <a:schemeClr val="dk1"/>
                </a:solidFill>
                <a:latin typeface="Calibri"/>
                <a:ea typeface="Calibri"/>
                <a:cs typeface="Calibri"/>
                <a:sym typeface="Calibri"/>
              </a:defRPr>
            </a:lvl8pPr>
            <a:lvl9pPr marL="0" marR="0" lvl="8" indent="0" algn="l" rtl="0">
              <a:spcBef>
                <a:spcPts val="0"/>
              </a:spcBef>
              <a:buNone/>
              <a:defRPr sz="8294">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7" name="Google Shape;17;p3"/>
          <p:cNvSpPr/>
          <p:nvPr/>
        </p:nvSpPr>
        <p:spPr>
          <a:xfrm>
            <a:off x="0"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8" name="Google Shape;18;p3"/>
          <p:cNvSpPr/>
          <p:nvPr/>
        </p:nvSpPr>
        <p:spPr>
          <a:xfrm>
            <a:off x="32247841"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9" name="Google Shape;19;p3"/>
          <p:cNvSpPr/>
          <p:nvPr/>
        </p:nvSpPr>
        <p:spPr>
          <a:xfrm>
            <a:off x="11643360" y="0"/>
            <a:ext cx="20604479"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3" name="TextBox 2">
            <a:extLst>
              <a:ext uri="{FF2B5EF4-FFF2-40B4-BE49-F238E27FC236}">
                <a16:creationId xmlns:a16="http://schemas.microsoft.com/office/drawing/2014/main" id="{B80D3ED1-4B7E-4F37-B5E8-BC6981D903F4}"/>
              </a:ext>
            </a:extLst>
          </p:cNvPr>
          <p:cNvSpPr txBox="1"/>
          <p:nvPr/>
        </p:nvSpPr>
        <p:spPr>
          <a:xfrm>
            <a:off x="13274040" y="614650"/>
            <a:ext cx="17343120" cy="1969770"/>
          </a:xfrm>
          <a:prstGeom prst="rect">
            <a:avLst/>
          </a:prstGeom>
          <a:noFill/>
        </p:spPr>
        <p:txBody>
          <a:bodyPr wrap="square" rtlCol="0">
            <a:spAutoFit/>
          </a:bodyPr>
          <a:lstStyle/>
          <a:p>
            <a:pPr algn="ctr"/>
            <a:r>
              <a:rPr lang="en-US" sz="5400" b="1" dirty="0"/>
              <a:t>Modeling wine preferences by data mining from physicochemical properties</a:t>
            </a:r>
          </a:p>
          <a:p>
            <a:endParaRPr lang="en-US" dirty="0"/>
          </a:p>
        </p:txBody>
      </p:sp>
      <p:sp>
        <p:nvSpPr>
          <p:cNvPr id="55" name="TextBox 54">
            <a:extLst>
              <a:ext uri="{FF2B5EF4-FFF2-40B4-BE49-F238E27FC236}">
                <a16:creationId xmlns:a16="http://schemas.microsoft.com/office/drawing/2014/main" id="{68B77CA1-9ED5-4234-87CE-9A1E46EDE998}"/>
              </a:ext>
            </a:extLst>
          </p:cNvPr>
          <p:cNvSpPr txBox="1"/>
          <p:nvPr/>
        </p:nvSpPr>
        <p:spPr>
          <a:xfrm>
            <a:off x="378704" y="8062884"/>
            <a:ext cx="1086200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ChloridesCent</a:t>
            </a:r>
            <a:r>
              <a:rPr lang="en-US" sz="2400" dirty="0"/>
              <a:t>, </a:t>
            </a:r>
            <a:r>
              <a:rPr lang="en-US" sz="2400" dirty="0" err="1"/>
              <a:t>Volatile.acidity</a:t>
            </a:r>
            <a:r>
              <a:rPr lang="en-US" sz="2400" dirty="0"/>
              <a:t>, </a:t>
            </a:r>
            <a:r>
              <a:rPr lang="en-US" sz="2400" dirty="0" err="1"/>
              <a:t>sulphatesCent</a:t>
            </a:r>
            <a:r>
              <a:rPr lang="en-US" sz="2400" dirty="0"/>
              <a:t> are very significant and influential predictors</a:t>
            </a:r>
          </a:p>
          <a:p>
            <a:pPr marL="342900" indent="-342900">
              <a:buFont typeface="Arial" panose="020B0604020202020204" pitchFamily="34" charset="0"/>
              <a:buChar char="•"/>
            </a:pPr>
            <a:r>
              <a:rPr lang="en-US" sz="2400" dirty="0"/>
              <a:t>Model meets all assumptions in statistics are big and p-values </a:t>
            </a:r>
            <a:r>
              <a:rPr lang="en-US" altLang="zh-CN" sz="2400" dirty="0"/>
              <a:t>are small</a:t>
            </a:r>
            <a:endParaRPr lang="en-US" sz="2400" dirty="0"/>
          </a:p>
          <a:p>
            <a:pPr marL="342900" indent="-342900">
              <a:buFont typeface="Arial" panose="020B0604020202020204" pitchFamily="34" charset="0"/>
              <a:buChar char="•"/>
            </a:pPr>
            <a:endParaRPr lang="en-US" sz="2400" dirty="0"/>
          </a:p>
        </p:txBody>
      </p:sp>
      <p:sp>
        <p:nvSpPr>
          <p:cNvPr id="99" name="TextBox 98">
            <a:extLst>
              <a:ext uri="{FF2B5EF4-FFF2-40B4-BE49-F238E27FC236}">
                <a16:creationId xmlns:a16="http://schemas.microsoft.com/office/drawing/2014/main" id="{111EA338-039F-4BBC-9C63-5013916DFF67}"/>
              </a:ext>
            </a:extLst>
          </p:cNvPr>
          <p:cNvSpPr txBox="1"/>
          <p:nvPr/>
        </p:nvSpPr>
        <p:spPr>
          <a:xfrm>
            <a:off x="17983200" y="2425737"/>
            <a:ext cx="7924800" cy="584775"/>
          </a:xfrm>
          <a:prstGeom prst="rect">
            <a:avLst/>
          </a:prstGeom>
          <a:noFill/>
        </p:spPr>
        <p:txBody>
          <a:bodyPr wrap="square" rtlCol="0">
            <a:spAutoFit/>
          </a:bodyPr>
          <a:lstStyle/>
          <a:p>
            <a:pPr algn="ctr"/>
            <a:r>
              <a:rPr lang="en-US" sz="3200" b="1" dirty="0"/>
              <a:t>Bob Ding, Lynn Fan, Alice Jiang</a:t>
            </a:r>
            <a:endParaRPr lang="en-US" sz="1600" b="1" dirty="0"/>
          </a:p>
        </p:txBody>
      </p:sp>
      <p:sp>
        <p:nvSpPr>
          <p:cNvPr id="34" name="TextBox 33">
            <a:extLst>
              <a:ext uri="{FF2B5EF4-FFF2-40B4-BE49-F238E27FC236}">
                <a16:creationId xmlns:a16="http://schemas.microsoft.com/office/drawing/2014/main" id="{EDA60361-C87D-461F-ACFD-EB6D8FB4F3B4}"/>
              </a:ext>
            </a:extLst>
          </p:cNvPr>
          <p:cNvSpPr txBox="1"/>
          <p:nvPr/>
        </p:nvSpPr>
        <p:spPr>
          <a:xfrm>
            <a:off x="32650489" y="7479488"/>
            <a:ext cx="1118012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Volatile.acidityCent</a:t>
            </a:r>
            <a:r>
              <a:rPr lang="en-US" sz="2400" dirty="0"/>
              <a:t>, </a:t>
            </a:r>
            <a:r>
              <a:rPr lang="en-US" sz="2400" dirty="0" err="1"/>
              <a:t>log_sulphates</a:t>
            </a:r>
            <a:r>
              <a:rPr lang="en-US" sz="2400" dirty="0"/>
              <a:t>, </a:t>
            </a:r>
            <a:r>
              <a:rPr lang="en-US" sz="2400" dirty="0" err="1"/>
              <a:t>chloridesCent</a:t>
            </a:r>
            <a:r>
              <a:rPr lang="en-US" sz="2400" dirty="0"/>
              <a:t>, and interaction between </a:t>
            </a:r>
            <a:r>
              <a:rPr lang="en-US" sz="2400" dirty="0" err="1"/>
              <a:t>logsulphates</a:t>
            </a:r>
            <a:r>
              <a:rPr lang="en-US" sz="2400" dirty="0"/>
              <a:t> and </a:t>
            </a:r>
            <a:r>
              <a:rPr lang="en-US" sz="2400" dirty="0" err="1"/>
              <a:t>phCent</a:t>
            </a:r>
            <a:r>
              <a:rPr lang="en-US" sz="2400" dirty="0"/>
              <a:t> are most influential predictors.</a:t>
            </a:r>
            <a:r>
              <a:rPr lang="en-US" altLang="zh-CN" sz="2400" dirty="0"/>
              <a:t> </a:t>
            </a:r>
          </a:p>
          <a:p>
            <a:pPr marL="342900" indent="-342900">
              <a:buFont typeface="Arial" panose="020B0604020202020204" pitchFamily="34" charset="0"/>
              <a:buChar char="•"/>
            </a:pPr>
            <a:r>
              <a:rPr lang="en-US" sz="2400" dirty="0" err="1"/>
              <a:t>pHCent</a:t>
            </a:r>
            <a:r>
              <a:rPr lang="en-US" sz="2400" dirty="0"/>
              <a:t> and </a:t>
            </a:r>
            <a:r>
              <a:rPr lang="en-US" sz="2400" dirty="0" err="1"/>
              <a:t>chloridesCent</a:t>
            </a:r>
            <a:r>
              <a:rPr lang="en-US" sz="2400" dirty="0"/>
              <a:t> have p-values exceeding the 0.05 threshold, so the extent of their impact is not significant.</a:t>
            </a:r>
          </a:p>
          <a:p>
            <a:pPr marL="342900" indent="-342900">
              <a:buFont typeface="Arial" panose="020B0604020202020204" pitchFamily="34" charset="0"/>
              <a:buChar char="•"/>
            </a:pPr>
            <a:r>
              <a:rPr lang="en-US" altLang="zh-CN" sz="2400" dirty="0"/>
              <a:t>The remaining variables are very strong predictors with p-value = 0, but the magnitude of impact is not that large as their coefficients are relatively small.</a:t>
            </a:r>
          </a:p>
          <a:p>
            <a:pPr marL="342900" indent="-342900">
              <a:buFont typeface="Arial" panose="020B0604020202020204" pitchFamily="34" charset="0"/>
              <a:buChar char="•"/>
            </a:pPr>
            <a:r>
              <a:rPr lang="en-US" sz="2400" dirty="0"/>
              <a:t>We believe that acidity </a:t>
            </a:r>
          </a:p>
        </p:txBody>
      </p:sp>
      <p:sp>
        <p:nvSpPr>
          <p:cNvPr id="129" name="TextBox 128">
            <a:extLst>
              <a:ext uri="{FF2B5EF4-FFF2-40B4-BE49-F238E27FC236}">
                <a16:creationId xmlns:a16="http://schemas.microsoft.com/office/drawing/2014/main" id="{129F24FF-1380-4E6A-AA4A-45888CEB15A7}"/>
              </a:ext>
            </a:extLst>
          </p:cNvPr>
          <p:cNvSpPr txBox="1"/>
          <p:nvPr/>
        </p:nvSpPr>
        <p:spPr>
          <a:xfrm>
            <a:off x="17983200" y="3071386"/>
            <a:ext cx="7924800" cy="523220"/>
          </a:xfrm>
          <a:prstGeom prst="rect">
            <a:avLst/>
          </a:prstGeom>
          <a:noFill/>
        </p:spPr>
        <p:txBody>
          <a:bodyPr wrap="square" rtlCol="0">
            <a:spAutoFit/>
          </a:bodyPr>
          <a:lstStyle/>
          <a:p>
            <a:pPr algn="ctr"/>
            <a:r>
              <a:rPr lang="en-US" sz="2800" b="1" dirty="0"/>
              <a:t>Dec. 2</a:t>
            </a:r>
            <a:r>
              <a:rPr lang="en-US" sz="2800" b="1" baseline="30000" dirty="0"/>
              <a:t>nd</a:t>
            </a:r>
            <a:r>
              <a:rPr lang="en-US" sz="2800" b="1" dirty="0"/>
              <a:t>, 2018</a:t>
            </a:r>
            <a:endParaRPr lang="en-US" b="1" dirty="0"/>
          </a:p>
        </p:txBody>
      </p:sp>
      <p:grpSp>
        <p:nvGrpSpPr>
          <p:cNvPr id="64" name="Group 63"/>
          <p:cNvGrpSpPr/>
          <p:nvPr/>
        </p:nvGrpSpPr>
        <p:grpSpPr>
          <a:xfrm>
            <a:off x="32991903" y="539463"/>
            <a:ext cx="13106105" cy="1031321"/>
            <a:chOff x="15675341" y="25677021"/>
            <a:chExt cx="13106105" cy="1031321"/>
          </a:xfrm>
        </p:grpSpPr>
        <p:sp>
          <p:nvSpPr>
            <p:cNvPr id="41" name="TextBox 40">
              <a:extLst>
                <a:ext uri="{FF2B5EF4-FFF2-40B4-BE49-F238E27FC236}">
                  <a16:creationId xmlns:a16="http://schemas.microsoft.com/office/drawing/2014/main" id="{29533C68-EBDA-4877-B003-57B669ED2E65}"/>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Detail</a:t>
              </a:r>
              <a:endParaRPr lang="en-US" sz="1800" b="1" dirty="0">
                <a:solidFill>
                  <a:schemeClr val="tx1">
                    <a:lumMod val="65000"/>
                    <a:lumOff val="35000"/>
                  </a:schemeClr>
                </a:solidFill>
              </a:endParaRPr>
            </a:p>
          </p:txBody>
        </p:sp>
        <p:grpSp>
          <p:nvGrpSpPr>
            <p:cNvPr id="61" name="Group 60"/>
            <p:cNvGrpSpPr/>
            <p:nvPr/>
          </p:nvGrpSpPr>
          <p:grpSpPr>
            <a:xfrm>
              <a:off x="15675341" y="25677021"/>
              <a:ext cx="9449677" cy="1031321"/>
              <a:chOff x="12742070" y="23763090"/>
              <a:chExt cx="9449677" cy="1031321"/>
            </a:xfrm>
          </p:grpSpPr>
          <p:sp>
            <p:nvSpPr>
              <p:cNvPr id="48" name="Oval 47"/>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58" name="Straight Connector 57"/>
              <p:cNvCxnSpPr>
                <a:cxnSpLocks/>
              </p:cNvCxnSpPr>
              <p:nvPr/>
            </p:nvCxnSpPr>
            <p:spPr>
              <a:xfrm>
                <a:off x="13248205" y="24766873"/>
                <a:ext cx="894354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grpSp>
        <p:nvGrpSpPr>
          <p:cNvPr id="65" name="Group 64"/>
          <p:cNvGrpSpPr/>
          <p:nvPr/>
        </p:nvGrpSpPr>
        <p:grpSpPr>
          <a:xfrm>
            <a:off x="515872" y="530454"/>
            <a:ext cx="13037167" cy="1031321"/>
            <a:chOff x="15707576" y="28334853"/>
            <a:chExt cx="13037167" cy="1031321"/>
          </a:xfrm>
        </p:grpSpPr>
        <p:sp>
          <p:nvSpPr>
            <p:cNvPr id="139" name="TextBox 138">
              <a:extLst>
                <a:ext uri="{FF2B5EF4-FFF2-40B4-BE49-F238E27FC236}">
                  <a16:creationId xmlns:a16="http://schemas.microsoft.com/office/drawing/2014/main" id="{29533C68-EBDA-4877-B003-57B669ED2E65}"/>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Detail</a:t>
              </a:r>
              <a:endParaRPr lang="en-US" sz="1800" b="1" dirty="0">
                <a:solidFill>
                  <a:schemeClr val="tx1">
                    <a:lumMod val="65000"/>
                    <a:lumOff val="35000"/>
                  </a:schemeClr>
                </a:solidFill>
              </a:endParaRPr>
            </a:p>
          </p:txBody>
        </p:sp>
        <p:grpSp>
          <p:nvGrpSpPr>
            <p:cNvPr id="140" name="Group 139"/>
            <p:cNvGrpSpPr/>
            <p:nvPr/>
          </p:nvGrpSpPr>
          <p:grpSpPr>
            <a:xfrm>
              <a:off x="15707576" y="28334853"/>
              <a:ext cx="9634962" cy="1031321"/>
              <a:chOff x="12742070" y="23763090"/>
              <a:chExt cx="9634962" cy="1031321"/>
            </a:xfrm>
          </p:grpSpPr>
          <p:sp>
            <p:nvSpPr>
              <p:cNvPr id="141" name="Oval 140"/>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142" name="Straight Connector 141"/>
              <p:cNvCxnSpPr>
                <a:cxnSpLocks/>
              </p:cNvCxnSpPr>
              <p:nvPr/>
            </p:nvCxnSpPr>
            <p:spPr>
              <a:xfrm>
                <a:off x="13248205" y="24766873"/>
                <a:ext cx="9128827"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pic>
        <p:nvPicPr>
          <p:cNvPr id="84" name="Picture 83">
            <a:extLst>
              <a:ext uri="{FF2B5EF4-FFF2-40B4-BE49-F238E27FC236}">
                <a16:creationId xmlns:a16="http://schemas.microsoft.com/office/drawing/2014/main" id="{A8AA56A3-1F16-475E-A574-74C072B931B0}"/>
              </a:ext>
            </a:extLst>
          </p:cNvPr>
          <p:cNvPicPr>
            <a:picLocks noChangeAspect="1"/>
          </p:cNvPicPr>
          <p:nvPr/>
        </p:nvPicPr>
        <p:blipFill>
          <a:blip r:embed="rId3"/>
          <a:stretch>
            <a:fillRect/>
          </a:stretch>
        </p:blipFill>
        <p:spPr>
          <a:xfrm>
            <a:off x="32650489" y="1897697"/>
            <a:ext cx="11180121" cy="5290147"/>
          </a:xfrm>
          <a:prstGeom prst="rect">
            <a:avLst/>
          </a:prstGeom>
        </p:spPr>
      </p:pic>
      <p:pic>
        <p:nvPicPr>
          <p:cNvPr id="85" name="Picture 84">
            <a:extLst>
              <a:ext uri="{FF2B5EF4-FFF2-40B4-BE49-F238E27FC236}">
                <a16:creationId xmlns:a16="http://schemas.microsoft.com/office/drawing/2014/main" id="{577767B9-A1CF-4B3C-8E45-0833AE06CC27}"/>
              </a:ext>
            </a:extLst>
          </p:cNvPr>
          <p:cNvPicPr>
            <a:picLocks noChangeAspect="1"/>
          </p:cNvPicPr>
          <p:nvPr/>
        </p:nvPicPr>
        <p:blipFill>
          <a:blip r:embed="rId4"/>
          <a:stretch>
            <a:fillRect/>
          </a:stretch>
        </p:blipFill>
        <p:spPr>
          <a:xfrm>
            <a:off x="315536" y="1828573"/>
            <a:ext cx="10925175" cy="5915025"/>
          </a:xfrm>
          <a:prstGeom prst="rect">
            <a:avLst/>
          </a:prstGeom>
        </p:spPr>
      </p:pic>
      <p:sp>
        <p:nvSpPr>
          <p:cNvPr id="8" name="文本框 7">
            <a:extLst>
              <a:ext uri="{FF2B5EF4-FFF2-40B4-BE49-F238E27FC236}">
                <a16:creationId xmlns:a16="http://schemas.microsoft.com/office/drawing/2014/main" id="{D4F983C4-CD7D-4D8B-A72E-8E7D2755127C}"/>
              </a:ext>
            </a:extLst>
          </p:cNvPr>
          <p:cNvSpPr txBox="1"/>
          <p:nvPr/>
        </p:nvSpPr>
        <p:spPr>
          <a:xfrm>
            <a:off x="315536" y="31020703"/>
            <a:ext cx="9940851" cy="1877437"/>
          </a:xfrm>
          <a:prstGeom prst="rect">
            <a:avLst/>
          </a:prstGeom>
          <a:noFill/>
        </p:spPr>
        <p:txBody>
          <a:bodyPr wrap="square" rtlCol="0">
            <a:spAutoFit/>
          </a:bodyPr>
          <a:lstStyle/>
          <a:p>
            <a:r>
              <a:rPr lang="en-US" altLang="zh-CN" sz="1800" dirty="0"/>
              <a:t>References:  </a:t>
            </a:r>
          </a:p>
          <a:p>
            <a:endParaRPr lang="en-US" altLang="zh-CN" sz="1800" dirty="0"/>
          </a:p>
          <a:p>
            <a:r>
              <a:rPr lang="en-US" altLang="zh-CN" sz="1600" dirty="0" err="1"/>
              <a:t>Vinho</a:t>
            </a:r>
            <a:r>
              <a:rPr lang="en-US" altLang="zh-CN" sz="1600" dirty="0"/>
              <a:t> Verde. (2018, September 20). Retrieved from https://en.wikipedia.org/wiki/Vinho_Verde</a:t>
            </a:r>
          </a:p>
          <a:p>
            <a:endParaRPr lang="en-US" altLang="zh-CN" sz="1800" dirty="0"/>
          </a:p>
          <a:p>
            <a:r>
              <a:rPr lang="en-US" altLang="zh-CN" sz="1600" dirty="0"/>
              <a:t>Cortez, P., </a:t>
            </a:r>
            <a:r>
              <a:rPr lang="en-US" altLang="zh-CN" sz="1600" dirty="0" err="1"/>
              <a:t>Cerdeira</a:t>
            </a:r>
            <a:r>
              <a:rPr lang="en-US" altLang="zh-CN" sz="1600" dirty="0"/>
              <a:t>, A., Almeida, F., Matos, T., &amp; Reis, J. (2009). Modeling wine preferences by data mining from physicochemical properties. Decision Support Systems,47(4), 547-553. doi:10.1016/j.dss.2009.05.016</a:t>
            </a:r>
          </a:p>
          <a:p>
            <a:endParaRPr lang="zh-CN" altLang="en-US" dirty="0"/>
          </a:p>
        </p:txBody>
      </p:sp>
      <p:grpSp>
        <p:nvGrpSpPr>
          <p:cNvPr id="14" name="Group 13">
            <a:extLst>
              <a:ext uri="{FF2B5EF4-FFF2-40B4-BE49-F238E27FC236}">
                <a16:creationId xmlns:a16="http://schemas.microsoft.com/office/drawing/2014/main" id="{FB57CE20-139F-43B6-A2D7-BD0FF4856C9F}"/>
              </a:ext>
            </a:extLst>
          </p:cNvPr>
          <p:cNvGrpSpPr/>
          <p:nvPr/>
        </p:nvGrpSpPr>
        <p:grpSpPr>
          <a:xfrm>
            <a:off x="14697548" y="9711822"/>
            <a:ext cx="2156581" cy="1776901"/>
            <a:chOff x="14484188" y="9658482"/>
            <a:chExt cx="2156581" cy="1776901"/>
          </a:xfrm>
        </p:grpSpPr>
        <p:pic>
          <p:nvPicPr>
            <p:cNvPr id="2" name="Picture 2" descr="Aveleda Casal Garcia Vinho Verde White N.V.">
              <a:extLst>
                <a:ext uri="{FF2B5EF4-FFF2-40B4-BE49-F238E27FC236}">
                  <a16:creationId xmlns:a16="http://schemas.microsoft.com/office/drawing/2014/main" id="{07A24BEC-4C9D-4454-84FC-FDC491D87A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4484188"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Aveleda Casal Garcia Vinho Verde White N.V.">
              <a:extLst>
                <a:ext uri="{FF2B5EF4-FFF2-40B4-BE49-F238E27FC236}">
                  <a16:creationId xmlns:a16="http://schemas.microsoft.com/office/drawing/2014/main" id="{DF3B0163-F2CF-41ED-B5D7-8D2AD96B3D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4916287"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Aveleda Casal Garcia Vinho Verde White N.V.">
              <a:extLst>
                <a:ext uri="{FF2B5EF4-FFF2-40B4-BE49-F238E27FC236}">
                  <a16:creationId xmlns:a16="http://schemas.microsoft.com/office/drawing/2014/main" id="{E0C39A4D-677F-4BBF-9EBD-7035EFF73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5348386"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Aveleda Casal Garcia Vinho Verde White N.V.">
              <a:extLst>
                <a:ext uri="{FF2B5EF4-FFF2-40B4-BE49-F238E27FC236}">
                  <a16:creationId xmlns:a16="http://schemas.microsoft.com/office/drawing/2014/main" id="{664523AD-4AD8-47FE-BC00-7390FAB789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5780485"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Aveleda Casal Garcia Vinho Verde White N.V.">
              <a:extLst>
                <a:ext uri="{FF2B5EF4-FFF2-40B4-BE49-F238E27FC236}">
                  <a16:creationId xmlns:a16="http://schemas.microsoft.com/office/drawing/2014/main" id="{7D865A2B-C9DA-4F51-B727-54454592F9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6212584"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3" name="Group 72">
            <a:extLst>
              <a:ext uri="{FF2B5EF4-FFF2-40B4-BE49-F238E27FC236}">
                <a16:creationId xmlns:a16="http://schemas.microsoft.com/office/drawing/2014/main" id="{3AD273E8-0FC9-49A8-A4FC-28DFC3790D90}"/>
              </a:ext>
            </a:extLst>
          </p:cNvPr>
          <p:cNvGrpSpPr/>
          <p:nvPr/>
        </p:nvGrpSpPr>
        <p:grpSpPr>
          <a:xfrm>
            <a:off x="11898630" y="3639635"/>
            <a:ext cx="20093940" cy="5056296"/>
            <a:chOff x="12031980" y="3630894"/>
            <a:chExt cx="20093940" cy="5499299"/>
          </a:xfrm>
        </p:grpSpPr>
        <p:sp>
          <p:nvSpPr>
            <p:cNvPr id="75" name="TextBox 74">
              <a:extLst>
                <a:ext uri="{FF2B5EF4-FFF2-40B4-BE49-F238E27FC236}">
                  <a16:creationId xmlns:a16="http://schemas.microsoft.com/office/drawing/2014/main" id="{DCDD2CD7-E88E-458A-BEB6-3B170D5C6FA6}"/>
                </a:ext>
              </a:extLst>
            </p:cNvPr>
            <p:cNvSpPr txBox="1"/>
            <p:nvPr/>
          </p:nvSpPr>
          <p:spPr>
            <a:xfrm>
              <a:off x="17413540" y="3630894"/>
              <a:ext cx="8944606" cy="1205072"/>
            </a:xfrm>
            <a:prstGeom prst="rect">
              <a:avLst/>
            </a:prstGeom>
            <a:noFill/>
          </p:spPr>
          <p:txBody>
            <a:bodyPr wrap="square" rtlCol="0">
              <a:spAutoFit/>
            </a:bodyPr>
            <a:lstStyle/>
            <a:p>
              <a:pPr algn="ctr"/>
              <a:r>
                <a:rPr lang="en-US" sz="6600" b="1" dirty="0">
                  <a:solidFill>
                    <a:schemeClr val="tx1">
                      <a:lumMod val="65000"/>
                      <a:lumOff val="35000"/>
                    </a:schemeClr>
                  </a:solidFill>
                </a:rPr>
                <a:t>W</a:t>
              </a:r>
              <a:r>
                <a:rPr lang="en-US" sz="4000" b="1" dirty="0">
                  <a:solidFill>
                    <a:schemeClr val="tx1">
                      <a:lumMod val="65000"/>
                      <a:lumOff val="35000"/>
                    </a:schemeClr>
                  </a:solidFill>
                </a:rPr>
                <a:t>hat Makes a Good Glass of Wine</a:t>
              </a:r>
              <a:endParaRPr lang="en-US" b="1" dirty="0">
                <a:solidFill>
                  <a:schemeClr val="tx1">
                    <a:lumMod val="65000"/>
                    <a:lumOff val="35000"/>
                  </a:schemeClr>
                </a:solidFill>
              </a:endParaRPr>
            </a:p>
          </p:txBody>
        </p:sp>
        <p:sp>
          <p:nvSpPr>
            <p:cNvPr id="80" name="Rectangle 79">
              <a:extLst>
                <a:ext uri="{FF2B5EF4-FFF2-40B4-BE49-F238E27FC236}">
                  <a16:creationId xmlns:a16="http://schemas.microsoft.com/office/drawing/2014/main" id="{0261F5EA-43A9-4455-9B15-6C3EBE43A29D}"/>
                </a:ext>
              </a:extLst>
            </p:cNvPr>
            <p:cNvSpPr/>
            <p:nvPr/>
          </p:nvSpPr>
          <p:spPr>
            <a:xfrm>
              <a:off x="12031980" y="4678123"/>
              <a:ext cx="20093940" cy="4452070"/>
            </a:xfrm>
            <a:prstGeom prst="rect">
              <a:avLst/>
            </a:prstGeom>
          </p:spPr>
          <p:txBody>
            <a:bodyPr wrap="square">
              <a:spAutoFit/>
            </a:bodyPr>
            <a:lstStyle/>
            <a:p>
              <a:r>
                <a:rPr lang="en-US" sz="2400" dirty="0"/>
                <a:t>Project Goal: </a:t>
              </a:r>
              <a:r>
                <a:rPr lang="en-US" sz="2400" b="1" dirty="0"/>
                <a:t>Explanation</a:t>
              </a:r>
              <a:r>
                <a:rPr lang="en-US" sz="2400" dirty="0"/>
                <a:t>. </a:t>
              </a:r>
            </a:p>
            <a:p>
              <a:r>
                <a:rPr lang="en-US" sz="2400" dirty="0"/>
                <a:t>To identify variables that are important in explaining variation in the response.</a:t>
              </a:r>
            </a:p>
            <a:p>
              <a:endParaRPr lang="en-US" sz="2400" dirty="0"/>
            </a:p>
            <a:p>
              <a:r>
                <a:rPr lang="en-US" sz="2400" dirty="0"/>
                <a:t>We are interested in </a:t>
              </a:r>
              <a:r>
                <a:rPr lang="en-US" sz="2400" b="1" dirty="0"/>
                <a:t>researching what factors contribute to the quality of wine for different types of red </a:t>
              </a:r>
              <a:r>
                <a:rPr lang="en-US" sz="2400" b="1" dirty="0" err="1"/>
                <a:t>vinho</a:t>
              </a:r>
              <a:r>
                <a:rPr lang="en-US" sz="2400" b="1" dirty="0"/>
                <a:t> </a:t>
              </a:r>
              <a:r>
                <a:rPr lang="en-US" sz="2400" b="1" dirty="0" err="1"/>
                <a:t>verde</a:t>
              </a:r>
              <a:r>
                <a:rPr lang="en-US" sz="2400" b="1" dirty="0"/>
                <a:t> from Portugal</a:t>
              </a:r>
            </a:p>
            <a:p>
              <a:endParaRPr lang="en-US" sz="2000" dirty="0"/>
            </a:p>
            <a:p>
              <a:r>
                <a:rPr lang="en-US" sz="2400" dirty="0"/>
                <a:t>What makes good glass of wine? How do wine experts evaluate whether a wine satiate human palettes? We picked red </a:t>
              </a:r>
              <a:r>
                <a:rPr lang="en-US" sz="2400" dirty="0" err="1"/>
                <a:t>vinho</a:t>
              </a:r>
              <a:r>
                <a:rPr lang="en-US" sz="2400" dirty="0"/>
                <a:t> </a:t>
              </a:r>
              <a:r>
                <a:rPr lang="en-US" sz="2400" dirty="0" err="1"/>
                <a:t>verde</a:t>
              </a:r>
              <a:r>
                <a:rPr lang="en-US" sz="2400" dirty="0"/>
                <a:t> from Portugal to conduct our research. The data set in this research was used to predict quality of wine for future wine certification, complementary to human wine tasters, in the paper we cited. We believe that this dataset can also be used to analyze what chemical factors are attributable to the final rating of wine. Understanding what makes a good wine may shed light on future directions for chemical methods that could improve/preserve wine quality.</a:t>
              </a:r>
              <a:br>
                <a:rPr lang="en-US" sz="2400" dirty="0"/>
              </a:br>
              <a:br>
                <a:rPr lang="en-US" sz="2400" dirty="0"/>
              </a:br>
              <a:endParaRPr lang="en-US" sz="2400" dirty="0"/>
            </a:p>
          </p:txBody>
        </p:sp>
      </p:grpSp>
      <p:grpSp>
        <p:nvGrpSpPr>
          <p:cNvPr id="95" name="Group 94">
            <a:extLst>
              <a:ext uri="{FF2B5EF4-FFF2-40B4-BE49-F238E27FC236}">
                <a16:creationId xmlns:a16="http://schemas.microsoft.com/office/drawing/2014/main" id="{3CBE3BE9-0AC3-4718-A2A5-3947B8A857BC}"/>
              </a:ext>
            </a:extLst>
          </p:cNvPr>
          <p:cNvGrpSpPr/>
          <p:nvPr/>
        </p:nvGrpSpPr>
        <p:grpSpPr>
          <a:xfrm>
            <a:off x="13023847" y="8598409"/>
            <a:ext cx="17843506" cy="4156274"/>
            <a:chOff x="13023847" y="9247945"/>
            <a:chExt cx="17843506" cy="4156274"/>
          </a:xfrm>
        </p:grpSpPr>
        <p:grpSp>
          <p:nvGrpSpPr>
            <p:cNvPr id="96" name="Group 95">
              <a:extLst>
                <a:ext uri="{FF2B5EF4-FFF2-40B4-BE49-F238E27FC236}">
                  <a16:creationId xmlns:a16="http://schemas.microsoft.com/office/drawing/2014/main" id="{92C0FB73-2545-47A9-8617-4A9D343B6C60}"/>
                </a:ext>
              </a:extLst>
            </p:cNvPr>
            <p:cNvGrpSpPr/>
            <p:nvPr/>
          </p:nvGrpSpPr>
          <p:grpSpPr>
            <a:xfrm>
              <a:off x="14798343" y="9247945"/>
              <a:ext cx="14294514" cy="4156274"/>
              <a:chOff x="15822725" y="8758263"/>
              <a:chExt cx="12126238" cy="4156274"/>
            </a:xfrm>
          </p:grpSpPr>
          <p:sp>
            <p:nvSpPr>
              <p:cNvPr id="105" name="TextBox 104">
                <a:extLst>
                  <a:ext uri="{FF2B5EF4-FFF2-40B4-BE49-F238E27FC236}">
                    <a16:creationId xmlns:a16="http://schemas.microsoft.com/office/drawing/2014/main" id="{10FA1C6A-1B0D-45EC-8473-EB89B3D69A97}"/>
                  </a:ext>
                </a:extLst>
              </p:cNvPr>
              <p:cNvSpPr txBox="1"/>
              <p:nvPr/>
            </p:nvSpPr>
            <p:spPr>
              <a:xfrm>
                <a:off x="15822725" y="8758263"/>
                <a:ext cx="12126238" cy="1107996"/>
              </a:xfrm>
              <a:prstGeom prst="rect">
                <a:avLst/>
              </a:prstGeom>
              <a:noFill/>
            </p:spPr>
            <p:txBody>
              <a:bodyPr wrap="square" rtlCol="0">
                <a:spAutoFit/>
              </a:bodyPr>
              <a:lstStyle/>
              <a:p>
                <a:pPr algn="ctr"/>
                <a:r>
                  <a:rPr lang="en-US" sz="6600" b="1" dirty="0">
                    <a:solidFill>
                      <a:schemeClr val="tx1">
                        <a:lumMod val="65000"/>
                        <a:lumOff val="35000"/>
                      </a:schemeClr>
                    </a:solidFill>
                  </a:rPr>
                  <a:t>W</a:t>
                </a:r>
                <a:r>
                  <a:rPr lang="en-US" sz="4000" b="1" dirty="0">
                    <a:solidFill>
                      <a:schemeClr val="tx1">
                        <a:lumMod val="65000"/>
                        <a:lumOff val="35000"/>
                      </a:schemeClr>
                    </a:solidFill>
                  </a:rPr>
                  <a:t>hy Proportional Odds &amp; Logistic Model</a:t>
                </a:r>
                <a:endParaRPr lang="en-US" sz="1800" b="1" dirty="0">
                  <a:solidFill>
                    <a:schemeClr val="tx1">
                      <a:lumMod val="65000"/>
                      <a:lumOff val="35000"/>
                    </a:schemeClr>
                  </a:solidFill>
                </a:endParaRPr>
              </a:p>
            </p:txBody>
          </p:sp>
          <p:sp>
            <p:nvSpPr>
              <p:cNvPr id="106" name="Rectangle 105">
                <a:extLst>
                  <a:ext uri="{FF2B5EF4-FFF2-40B4-BE49-F238E27FC236}">
                    <a16:creationId xmlns:a16="http://schemas.microsoft.com/office/drawing/2014/main" id="{34A5BB44-D0E3-4A7E-AD48-476F832B0C1C}"/>
                  </a:ext>
                </a:extLst>
              </p:cNvPr>
              <p:cNvSpPr/>
              <p:nvPr/>
            </p:nvSpPr>
            <p:spPr>
              <a:xfrm>
                <a:off x="18720981" y="10236881"/>
                <a:ext cx="6705059" cy="2677656"/>
              </a:xfrm>
              <a:prstGeom prst="rect">
                <a:avLst/>
              </a:prstGeom>
            </p:spPr>
            <p:txBody>
              <a:bodyPr wrap="square">
                <a:spAutoFit/>
              </a:bodyPr>
              <a:lstStyle/>
              <a:p>
                <a:r>
                  <a:rPr lang="en-US" altLang="zh-CN" sz="2400" b="1" dirty="0"/>
                  <a:t>P</a:t>
                </a:r>
                <a:r>
                  <a:rPr lang="en-US" sz="2400" b="1" dirty="0"/>
                  <a:t>roportional odds model</a:t>
                </a:r>
                <a:r>
                  <a:rPr lang="en-US" sz="2400" dirty="0"/>
                  <a:t> gives more specific quality level interpretation, which is more informative for professionals in the wine industry.</a:t>
                </a:r>
              </a:p>
              <a:p>
                <a:endParaRPr lang="en-US" sz="2400" b="1" dirty="0"/>
              </a:p>
              <a:p>
                <a:r>
                  <a:rPr lang="en-US" sz="2400" b="1" dirty="0"/>
                  <a:t>Logistic regression </a:t>
                </a:r>
                <a:r>
                  <a:rPr lang="en-US" sz="2400" dirty="0"/>
                  <a:t>indicates whether the wine is ‘good’ or ‘</a:t>
                </a:r>
                <a:r>
                  <a:rPr lang="en-US" altLang="zh-CN" sz="2400" dirty="0"/>
                  <a:t>bad’. For the potential customers, simple and straightforward information is more useful.</a:t>
                </a:r>
                <a:endParaRPr lang="en-US" sz="2400" dirty="0"/>
              </a:p>
            </p:txBody>
          </p:sp>
        </p:grpSp>
        <p:grpSp>
          <p:nvGrpSpPr>
            <p:cNvPr id="97" name="Group 96">
              <a:extLst>
                <a:ext uri="{FF2B5EF4-FFF2-40B4-BE49-F238E27FC236}">
                  <a16:creationId xmlns:a16="http://schemas.microsoft.com/office/drawing/2014/main" id="{04C33EDE-C33B-44D9-8527-E6493A3D80E6}"/>
                </a:ext>
              </a:extLst>
            </p:cNvPr>
            <p:cNvGrpSpPr/>
            <p:nvPr/>
          </p:nvGrpSpPr>
          <p:grpSpPr>
            <a:xfrm>
              <a:off x="13023847" y="10250063"/>
              <a:ext cx="17843506" cy="2940107"/>
              <a:chOff x="12924736" y="10250063"/>
              <a:chExt cx="17843506" cy="2940107"/>
            </a:xfrm>
          </p:grpSpPr>
          <p:sp>
            <p:nvSpPr>
              <p:cNvPr id="104" name="Rectangle 103">
                <a:extLst>
                  <a:ext uri="{FF2B5EF4-FFF2-40B4-BE49-F238E27FC236}">
                    <a16:creationId xmlns:a16="http://schemas.microsoft.com/office/drawing/2014/main" id="{7095C48B-5240-484B-B3C8-E609411050FE}"/>
                  </a:ext>
                </a:extLst>
              </p:cNvPr>
              <p:cNvSpPr/>
              <p:nvPr/>
            </p:nvSpPr>
            <p:spPr>
              <a:xfrm>
                <a:off x="12924736" y="12180029"/>
                <a:ext cx="5523982" cy="954107"/>
              </a:xfrm>
              <a:prstGeom prst="rect">
                <a:avLst/>
              </a:prstGeom>
            </p:spPr>
            <p:txBody>
              <a:bodyPr wrap="square">
                <a:spAutoFit/>
              </a:bodyPr>
              <a:lstStyle/>
              <a:p>
                <a:pPr algn="ctr"/>
                <a:r>
                  <a:rPr lang="en-US" sz="3200" b="1" dirty="0">
                    <a:solidFill>
                      <a:srgbClr val="C1CBD1"/>
                    </a:solidFill>
                  </a:rPr>
                  <a:t>Proportional Odds </a:t>
                </a:r>
              </a:p>
              <a:p>
                <a:pPr algn="ctr"/>
                <a:r>
                  <a:rPr lang="en-US" sz="2400" dirty="0"/>
                  <a:t>for the professionals</a:t>
                </a:r>
              </a:p>
            </p:txBody>
          </p:sp>
          <p:grpSp>
            <p:nvGrpSpPr>
              <p:cNvPr id="100" name="Group 99">
                <a:extLst>
                  <a:ext uri="{FF2B5EF4-FFF2-40B4-BE49-F238E27FC236}">
                    <a16:creationId xmlns:a16="http://schemas.microsoft.com/office/drawing/2014/main" id="{C613FC54-C850-49D8-AC8D-53F37E3BC450}"/>
                  </a:ext>
                </a:extLst>
              </p:cNvPr>
              <p:cNvGrpSpPr/>
              <p:nvPr/>
            </p:nvGrpSpPr>
            <p:grpSpPr>
              <a:xfrm>
                <a:off x="25576877" y="10250063"/>
                <a:ext cx="5191365" cy="2940107"/>
                <a:chOff x="25921361" y="10270265"/>
                <a:chExt cx="5191365" cy="2940107"/>
              </a:xfrm>
            </p:grpSpPr>
            <p:pic>
              <p:nvPicPr>
                <p:cNvPr id="101" name="Picture 6" descr="âwine pngâçå¾çæç´¢ç»æ">
                  <a:extLst>
                    <a:ext uri="{FF2B5EF4-FFF2-40B4-BE49-F238E27FC236}">
                      <a16:creationId xmlns:a16="http://schemas.microsoft.com/office/drawing/2014/main" id="{3BEA46DA-1E6C-47F1-8CBD-8A4BBC0AE9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4511" y="10270265"/>
                  <a:ext cx="1894806" cy="2091878"/>
                </a:xfrm>
                <a:prstGeom prst="rect">
                  <a:avLst/>
                </a:prstGeom>
                <a:noFill/>
                <a:extLst>
                  <a:ext uri="{909E8E84-426E-40DD-AFC4-6F175D3DCCD1}">
                    <a14:hiddenFill xmlns:a14="http://schemas.microsoft.com/office/drawing/2010/main">
                      <a:solidFill>
                        <a:srgbClr val="FFFFFF"/>
                      </a:solidFill>
                    </a14:hiddenFill>
                  </a:ext>
                </a:extLst>
              </p:spPr>
            </p:pic>
            <p:sp>
              <p:nvSpPr>
                <p:cNvPr id="102" name="Rectangle 101">
                  <a:extLst>
                    <a:ext uri="{FF2B5EF4-FFF2-40B4-BE49-F238E27FC236}">
                      <a16:creationId xmlns:a16="http://schemas.microsoft.com/office/drawing/2014/main" id="{C7F4C97D-3CE5-4573-8754-B4A7402190FF}"/>
                    </a:ext>
                  </a:extLst>
                </p:cNvPr>
                <p:cNvSpPr/>
                <p:nvPr/>
              </p:nvSpPr>
              <p:spPr>
                <a:xfrm>
                  <a:off x="25921361" y="12256265"/>
                  <a:ext cx="5191365" cy="954107"/>
                </a:xfrm>
                <a:prstGeom prst="rect">
                  <a:avLst/>
                </a:prstGeom>
              </p:spPr>
              <p:txBody>
                <a:bodyPr wrap="square">
                  <a:spAutoFit/>
                </a:bodyPr>
                <a:lstStyle/>
                <a:p>
                  <a:pPr algn="ctr"/>
                  <a:r>
                    <a:rPr lang="en-US" sz="3200" b="1" dirty="0">
                      <a:solidFill>
                        <a:srgbClr val="9FA7BA"/>
                      </a:solidFill>
                    </a:rPr>
                    <a:t>Logistic Regression </a:t>
                  </a:r>
                </a:p>
                <a:p>
                  <a:pPr algn="ctr"/>
                  <a:r>
                    <a:rPr lang="en-US" sz="2400" dirty="0"/>
                    <a:t>for the common</a:t>
                  </a:r>
                  <a:r>
                    <a:rPr lang="en-US" altLang="zh-CN" sz="2400" dirty="0"/>
                    <a:t>s</a:t>
                  </a:r>
                  <a:endParaRPr lang="en-US" sz="2400" dirty="0"/>
                </a:p>
              </p:txBody>
            </p:sp>
          </p:grpSp>
        </p:grpSp>
      </p:grpSp>
      <p:grpSp>
        <p:nvGrpSpPr>
          <p:cNvPr id="107" name="Group 106">
            <a:extLst>
              <a:ext uri="{FF2B5EF4-FFF2-40B4-BE49-F238E27FC236}">
                <a16:creationId xmlns:a16="http://schemas.microsoft.com/office/drawing/2014/main" id="{36264682-3649-44C0-A5F7-2E591717C091}"/>
              </a:ext>
            </a:extLst>
          </p:cNvPr>
          <p:cNvGrpSpPr/>
          <p:nvPr/>
        </p:nvGrpSpPr>
        <p:grpSpPr>
          <a:xfrm>
            <a:off x="11978671" y="13133403"/>
            <a:ext cx="19857689" cy="12459249"/>
            <a:chOff x="11978671" y="14323294"/>
            <a:chExt cx="19857689" cy="12459249"/>
          </a:xfrm>
        </p:grpSpPr>
        <p:grpSp>
          <p:nvGrpSpPr>
            <p:cNvPr id="108" name="Group 107">
              <a:extLst>
                <a:ext uri="{FF2B5EF4-FFF2-40B4-BE49-F238E27FC236}">
                  <a16:creationId xmlns:a16="http://schemas.microsoft.com/office/drawing/2014/main" id="{EC0EA2D6-0DFF-4096-825C-4E60ABC56599}"/>
                </a:ext>
              </a:extLst>
            </p:cNvPr>
            <p:cNvGrpSpPr/>
            <p:nvPr/>
          </p:nvGrpSpPr>
          <p:grpSpPr>
            <a:xfrm>
              <a:off x="11978671" y="15625643"/>
              <a:ext cx="19857689" cy="11156900"/>
              <a:chOff x="11876209" y="15518963"/>
              <a:chExt cx="19857689" cy="11156900"/>
            </a:xfrm>
          </p:grpSpPr>
          <p:grpSp>
            <p:nvGrpSpPr>
              <p:cNvPr id="116" name="Group 115">
                <a:extLst>
                  <a:ext uri="{FF2B5EF4-FFF2-40B4-BE49-F238E27FC236}">
                    <a16:creationId xmlns:a16="http://schemas.microsoft.com/office/drawing/2014/main" id="{6439B9B9-CE8D-46F5-913A-2915AA0E213B}"/>
                  </a:ext>
                </a:extLst>
              </p:cNvPr>
              <p:cNvGrpSpPr/>
              <p:nvPr/>
            </p:nvGrpSpPr>
            <p:grpSpPr>
              <a:xfrm>
                <a:off x="21091497" y="15527152"/>
                <a:ext cx="9710367" cy="5907208"/>
                <a:chOff x="824673" y="1587331"/>
                <a:chExt cx="9233592" cy="6553488"/>
              </a:xfrm>
            </p:grpSpPr>
            <p:grpSp>
              <p:nvGrpSpPr>
                <p:cNvPr id="126" name="Group 125">
                  <a:extLst>
                    <a:ext uri="{FF2B5EF4-FFF2-40B4-BE49-F238E27FC236}">
                      <a16:creationId xmlns:a16="http://schemas.microsoft.com/office/drawing/2014/main" id="{25D468D3-AAAF-4D9E-A885-FC037F7318CC}"/>
                    </a:ext>
                  </a:extLst>
                </p:cNvPr>
                <p:cNvGrpSpPr/>
                <p:nvPr/>
              </p:nvGrpSpPr>
              <p:grpSpPr>
                <a:xfrm>
                  <a:off x="824673" y="1587331"/>
                  <a:ext cx="9233592" cy="6553488"/>
                  <a:chOff x="824673" y="1587331"/>
                  <a:chExt cx="9233592" cy="6553488"/>
                </a:xfrm>
              </p:grpSpPr>
              <p:grpSp>
                <p:nvGrpSpPr>
                  <p:cNvPr id="128" name="Group 127">
                    <a:extLst>
                      <a:ext uri="{FF2B5EF4-FFF2-40B4-BE49-F238E27FC236}">
                        <a16:creationId xmlns:a16="http://schemas.microsoft.com/office/drawing/2014/main" id="{80FE4D1E-1035-4520-B36C-2C6E29DA20B2}"/>
                      </a:ext>
                    </a:extLst>
                  </p:cNvPr>
                  <p:cNvGrpSpPr/>
                  <p:nvPr/>
                </p:nvGrpSpPr>
                <p:grpSpPr>
                  <a:xfrm>
                    <a:off x="824673" y="1587331"/>
                    <a:ext cx="9233592" cy="6485860"/>
                    <a:chOff x="824673" y="1587331"/>
                    <a:chExt cx="9233592" cy="6485860"/>
                  </a:xfrm>
                </p:grpSpPr>
                <p:pic>
                  <p:nvPicPr>
                    <p:cNvPr id="132" name="Picture 2">
                      <a:extLst>
                        <a:ext uri="{FF2B5EF4-FFF2-40B4-BE49-F238E27FC236}">
                          <a16:creationId xmlns:a16="http://schemas.microsoft.com/office/drawing/2014/main" id="{7A472BE1-6AAC-482E-88BA-BFA4C41531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673" y="1587331"/>
                      <a:ext cx="9080204" cy="6485860"/>
                    </a:xfrm>
                    <a:prstGeom prst="rect">
                      <a:avLst/>
                    </a:prstGeom>
                    <a:noFill/>
                    <a:extLst>
                      <a:ext uri="{909E8E84-426E-40DD-AFC4-6F175D3DCCD1}">
                        <a14:hiddenFill xmlns:a14="http://schemas.microsoft.com/office/drawing/2010/main">
                          <a:solidFill>
                            <a:srgbClr val="FFFFFF"/>
                          </a:solidFill>
                        </a14:hiddenFill>
                      </a:ext>
                    </a:extLst>
                  </p:spPr>
                </p:pic>
                <p:grpSp>
                  <p:nvGrpSpPr>
                    <p:cNvPr id="133" name="Group 132">
                      <a:extLst>
                        <a:ext uri="{FF2B5EF4-FFF2-40B4-BE49-F238E27FC236}">
                          <a16:creationId xmlns:a16="http://schemas.microsoft.com/office/drawing/2014/main" id="{212C07CA-D990-4E07-A474-E3A630857EB3}"/>
                        </a:ext>
                      </a:extLst>
                    </p:cNvPr>
                    <p:cNvGrpSpPr/>
                    <p:nvPr/>
                  </p:nvGrpSpPr>
                  <p:grpSpPr>
                    <a:xfrm>
                      <a:off x="5493885" y="5978322"/>
                      <a:ext cx="4564380" cy="2084070"/>
                      <a:chOff x="6179964" y="6056749"/>
                      <a:chExt cx="4564380" cy="2084070"/>
                    </a:xfrm>
                  </p:grpSpPr>
                  <p:pic>
                    <p:nvPicPr>
                      <p:cNvPr id="134" name="Picture 4">
                        <a:extLst>
                          <a:ext uri="{FF2B5EF4-FFF2-40B4-BE49-F238E27FC236}">
                            <a16:creationId xmlns:a16="http://schemas.microsoft.com/office/drawing/2014/main" id="{740626E7-1094-4BDC-B8C9-71241F92BA4E}"/>
                          </a:ext>
                        </a:extLst>
                      </p:cNvPr>
                      <p:cNvPicPr>
                        <a:picLocks noChangeAspect="1" noChangeArrowheads="1"/>
                      </p:cNvPicPr>
                      <p:nvPr/>
                    </p:nvPicPr>
                    <p:blipFill rotWithShape="1">
                      <a:blip r:embed="rId8">
                        <a:duotone>
                          <a:schemeClr val="accent4">
                            <a:shade val="45000"/>
                            <a:satMod val="135000"/>
                          </a:schemeClr>
                          <a:prstClr val="white"/>
                        </a:duotone>
                        <a:extLst>
                          <a:ext uri="{28A0092B-C50C-407E-A947-70E740481C1C}">
                            <a14:useLocalDpi xmlns:a14="http://schemas.microsoft.com/office/drawing/2010/main" val="0"/>
                          </a:ext>
                        </a:extLst>
                      </a:blip>
                      <a:srcRect l="27212" t="33462" r="47653" b="34405"/>
                      <a:stretch/>
                    </p:blipFill>
                    <p:spPr bwMode="auto">
                      <a:xfrm>
                        <a:off x="6179964" y="6056749"/>
                        <a:ext cx="2282190" cy="2084070"/>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4">
                        <a:extLst>
                          <a:ext uri="{FF2B5EF4-FFF2-40B4-BE49-F238E27FC236}">
                            <a16:creationId xmlns:a16="http://schemas.microsoft.com/office/drawing/2014/main" id="{655BBDF4-F3C6-416A-8689-138D5EAFE87C}"/>
                          </a:ext>
                        </a:extLst>
                      </p:cNvPr>
                      <p:cNvPicPr>
                        <a:picLocks noChangeAspect="1" noChangeArrowheads="1"/>
                      </p:cNvPicPr>
                      <p:nvPr/>
                    </p:nvPicPr>
                    <p:blipFill rotWithShape="1">
                      <a:blip r:embed="rId8">
                        <a:duotone>
                          <a:schemeClr val="accent4">
                            <a:shade val="45000"/>
                            <a:satMod val="135000"/>
                          </a:schemeClr>
                          <a:prstClr val="white"/>
                        </a:duotone>
                        <a:extLst>
                          <a:ext uri="{28A0092B-C50C-407E-A947-70E740481C1C}">
                            <a14:useLocalDpi xmlns:a14="http://schemas.microsoft.com/office/drawing/2010/main" val="0"/>
                          </a:ext>
                        </a:extLst>
                      </a:blip>
                      <a:srcRect l="26667" t="66519" r="48198" b="1348"/>
                      <a:stretch/>
                    </p:blipFill>
                    <p:spPr bwMode="auto">
                      <a:xfrm>
                        <a:off x="8462154" y="6056749"/>
                        <a:ext cx="2282190" cy="208407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30" name="Picture 2">
                    <a:extLst>
                      <a:ext uri="{FF2B5EF4-FFF2-40B4-BE49-F238E27FC236}">
                        <a16:creationId xmlns:a16="http://schemas.microsoft.com/office/drawing/2014/main" id="{A924C346-7AD1-4AB3-A5DC-5BB0CE08277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7417" t="65944" r="50403"/>
                  <a:stretch/>
                </p:blipFill>
                <p:spPr bwMode="auto">
                  <a:xfrm>
                    <a:off x="3350780" y="5932025"/>
                    <a:ext cx="2013995" cy="2208794"/>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a:extLst>
                      <a:ext uri="{FF2B5EF4-FFF2-40B4-BE49-F238E27FC236}">
                        <a16:creationId xmlns:a16="http://schemas.microsoft.com/office/drawing/2014/main" id="{75190790-83E5-4CEE-9309-5F42AEA414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6859" t="32393" r="47471" b="33551"/>
                  <a:stretch/>
                </p:blipFill>
                <p:spPr bwMode="auto">
                  <a:xfrm>
                    <a:off x="978061" y="5932025"/>
                    <a:ext cx="2330887" cy="2208794"/>
                  </a:xfrm>
                  <a:prstGeom prst="rect">
                    <a:avLst/>
                  </a:prstGeom>
                  <a:noFill/>
                  <a:extLst>
                    <a:ext uri="{909E8E84-426E-40DD-AFC4-6F175D3DCCD1}">
                      <a14:hiddenFill xmlns:a14="http://schemas.microsoft.com/office/drawing/2010/main">
                        <a:solidFill>
                          <a:srgbClr val="FFFFFF"/>
                        </a:solidFill>
                      </a14:hiddenFill>
                    </a:ext>
                  </a:extLst>
                </p:spPr>
              </p:pic>
            </p:grpSp>
            <p:pic>
              <p:nvPicPr>
                <p:cNvPr id="127" name="Picture 2">
                  <a:extLst>
                    <a:ext uri="{FF2B5EF4-FFF2-40B4-BE49-F238E27FC236}">
                      <a16:creationId xmlns:a16="http://schemas.microsoft.com/office/drawing/2014/main" id="{1597CC52-29D9-463B-BFD2-1FE33F7388C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186" t="66351" r="72942" b="803"/>
                <a:stretch/>
              </p:blipFill>
              <p:spPr bwMode="auto">
                <a:xfrm>
                  <a:off x="3308948" y="3801695"/>
                  <a:ext cx="2258475" cy="2130330"/>
                </a:xfrm>
                <a:prstGeom prst="rect">
                  <a:avLst/>
                </a:prstGeom>
                <a:noFill/>
                <a:extLst>
                  <a:ext uri="{909E8E84-426E-40DD-AFC4-6F175D3DCCD1}">
                    <a14:hiddenFill xmlns:a14="http://schemas.microsoft.com/office/drawing/2010/main">
                      <a:solidFill>
                        <a:srgbClr val="FFFFFF"/>
                      </a:solidFill>
                    </a14:hiddenFill>
                  </a:ext>
                </a:extLst>
              </p:spPr>
            </p:pic>
          </p:grpSp>
          <p:sp>
            <p:nvSpPr>
              <p:cNvPr id="122" name="Rectangle 121">
                <a:extLst>
                  <a:ext uri="{FF2B5EF4-FFF2-40B4-BE49-F238E27FC236}">
                    <a16:creationId xmlns:a16="http://schemas.microsoft.com/office/drawing/2014/main" id="{00DF613A-3894-490F-BDFA-74CD42F725FB}"/>
                  </a:ext>
                </a:extLst>
              </p:cNvPr>
              <p:cNvSpPr/>
              <p:nvPr/>
            </p:nvSpPr>
            <p:spPr>
              <a:xfrm>
                <a:off x="21184175" y="21514417"/>
                <a:ext cx="10549723" cy="4031873"/>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US" sz="2400" dirty="0"/>
                  <a:t>Many variables are normally distributed, which might be dominating for future logistic analysis</a:t>
                </a:r>
              </a:p>
              <a:p>
                <a:pPr marL="342900" indent="-342900">
                  <a:spcBef>
                    <a:spcPts val="600"/>
                  </a:spcBef>
                  <a:spcAft>
                    <a:spcPts val="600"/>
                  </a:spcAft>
                  <a:buFont typeface="Arial" panose="020B0604020202020204" pitchFamily="34" charset="0"/>
                  <a:buChar char="•"/>
                </a:pPr>
                <a:r>
                  <a:rPr lang="en-US" sz="2400" dirty="0" err="1"/>
                  <a:t>residual.sugar</a:t>
                </a:r>
                <a:r>
                  <a:rPr lang="en-US" sz="2400" dirty="0"/>
                  <a:t>, </a:t>
                </a:r>
                <a:r>
                  <a:rPr lang="en-US" sz="2400" dirty="0" err="1"/>
                  <a:t>cholorides</a:t>
                </a:r>
                <a:r>
                  <a:rPr lang="en-US" sz="2400" dirty="0"/>
                  <a:t>, and sulphates are slightly skewed to the right</a:t>
                </a:r>
              </a:p>
              <a:p>
                <a:pPr marL="342900" indent="-342900">
                  <a:spcBef>
                    <a:spcPts val="600"/>
                  </a:spcBef>
                  <a:spcAft>
                    <a:spcPts val="600"/>
                  </a:spcAft>
                  <a:buFont typeface="Arial" panose="020B0604020202020204" pitchFamily="34" charset="0"/>
                  <a:buChar char="•"/>
                </a:pPr>
                <a:r>
                  <a:rPr lang="en-US" sz="2400" dirty="0" err="1"/>
                  <a:t>free.sulfur.dioxide</a:t>
                </a:r>
                <a:r>
                  <a:rPr lang="en-US" sz="2400" dirty="0"/>
                  <a:t> and alcohol have an obvious rightly skewed distribution. </a:t>
                </a:r>
              </a:p>
              <a:p>
                <a:pPr marL="342900" indent="-342900">
                  <a:spcBef>
                    <a:spcPts val="600"/>
                  </a:spcBef>
                  <a:spcAft>
                    <a:spcPts val="600"/>
                  </a:spcAft>
                  <a:buFont typeface="Arial" panose="020B0604020202020204" pitchFamily="34" charset="0"/>
                  <a:buChar char="•"/>
                </a:pPr>
                <a:r>
                  <a:rPr lang="en-US" sz="2400" dirty="0" err="1"/>
                  <a:t>citric.acid</a:t>
                </a:r>
                <a:r>
                  <a:rPr lang="en-US" sz="2400" dirty="0"/>
                  <a:t> at first appears to have a bimodal distribution, because there are some wines with zero citric acid, Based on data definition, we know it is possible for wines to have citric acid of 0.</a:t>
                </a:r>
              </a:p>
              <a:p>
                <a:pPr marL="342900" indent="-342900">
                  <a:spcBef>
                    <a:spcPts val="600"/>
                  </a:spcBef>
                  <a:spcAft>
                    <a:spcPts val="600"/>
                  </a:spcAft>
                  <a:buFont typeface="Arial" panose="020B0604020202020204" pitchFamily="34" charset="0"/>
                  <a:buChar char="•"/>
                </a:pPr>
                <a:r>
                  <a:rPr lang="en-US" sz="2400" dirty="0"/>
                  <a:t>The variables in yellow plots are logged </a:t>
                </a:r>
                <a:r>
                  <a:rPr lang="en-US" sz="2400" dirty="0" err="1"/>
                  <a:t>free.sulfur.dioxide</a:t>
                </a:r>
                <a:r>
                  <a:rPr lang="en-US" sz="2400" dirty="0"/>
                  <a:t>, and alcohol; log transformation is used to improve model fit</a:t>
                </a:r>
              </a:p>
            </p:txBody>
          </p:sp>
          <p:sp>
            <p:nvSpPr>
              <p:cNvPr id="125" name="Rectangle 124">
                <a:extLst>
                  <a:ext uri="{FF2B5EF4-FFF2-40B4-BE49-F238E27FC236}">
                    <a16:creationId xmlns:a16="http://schemas.microsoft.com/office/drawing/2014/main" id="{67AB1C33-5554-4E75-BDA8-C8A08165EEED}"/>
                  </a:ext>
                </a:extLst>
              </p:cNvPr>
              <p:cNvSpPr/>
              <p:nvPr/>
            </p:nvSpPr>
            <p:spPr>
              <a:xfrm>
                <a:off x="11876209" y="15518963"/>
                <a:ext cx="9163484" cy="11156900"/>
              </a:xfrm>
              <a:prstGeom prst="rect">
                <a:avLst/>
              </a:prstGeom>
            </p:spPr>
            <p:txBody>
              <a:bodyPr wrap="square">
                <a:spAutoFit/>
              </a:bodyPr>
              <a:lstStyle/>
              <a:p>
                <a:pPr lvl="0" eaLnBrk="0" fontAlgn="base" hangingPunct="0">
                  <a:lnSpc>
                    <a:spcPct val="150000"/>
                  </a:lnSpc>
                  <a:spcBef>
                    <a:spcPts val="600"/>
                  </a:spcBef>
                  <a:spcAft>
                    <a:spcPts val="600"/>
                  </a:spcAft>
                  <a:buClrTx/>
                </a:pPr>
                <a:r>
                  <a:rPr lang="en-US" altLang="en-US" sz="2400" b="1" dirty="0">
                    <a:solidFill>
                      <a:srgbClr val="333333"/>
                    </a:solidFill>
                    <a:latin typeface="Arial" panose="020B0604020202020204" pitchFamily="34" charset="0"/>
                    <a:ea typeface="inherit"/>
                  </a:rPr>
                  <a:t>Response Variable:</a:t>
                </a:r>
                <a:endParaRPr lang="en-US" altLang="en-US" sz="2400" dirty="0">
                  <a:solidFill>
                    <a:srgbClr val="333333"/>
                  </a:solidFill>
                  <a:latin typeface="Arial" panose="020B0604020202020204" pitchFamily="34" charset="0"/>
                  <a:ea typeface="inherit"/>
                </a:endParaRP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quality:</a:t>
                </a:r>
                <a:r>
                  <a:rPr lang="en-US" altLang="en-US" sz="2400" dirty="0">
                    <a:solidFill>
                      <a:srgbClr val="333333"/>
                    </a:solidFill>
                    <a:latin typeface="Arial" panose="020B0604020202020204" pitchFamily="34" charset="0"/>
                    <a:ea typeface="Helvetica Neue"/>
                  </a:rPr>
                  <a:t> the quality of the wine (a score between 0 and 10)</a:t>
                </a:r>
              </a:p>
              <a:p>
                <a:pPr lvl="0" eaLnBrk="0" fontAlgn="base" hangingPunct="0">
                  <a:lnSpc>
                    <a:spcPct val="200000"/>
                  </a:lnSpc>
                  <a:spcBef>
                    <a:spcPts val="600"/>
                  </a:spcBef>
                  <a:spcAft>
                    <a:spcPts val="600"/>
                  </a:spcAft>
                  <a:buClrTx/>
                </a:pPr>
                <a:r>
                  <a:rPr lang="en-US" altLang="en-US" sz="2400" b="1" dirty="0">
                    <a:solidFill>
                      <a:srgbClr val="333333"/>
                    </a:solidFill>
                    <a:latin typeface="Arial" panose="020B0604020202020204" pitchFamily="34" charset="0"/>
                    <a:ea typeface="inherit"/>
                  </a:rPr>
                  <a:t>Explanatory Variables:</a:t>
                </a:r>
                <a:endParaRPr lang="en-US" altLang="en-US" sz="2400" dirty="0">
                  <a:solidFill>
                    <a:srgbClr val="333333"/>
                  </a:solidFill>
                  <a:latin typeface="Arial" panose="020B0604020202020204" pitchFamily="34" charset="0"/>
                  <a:ea typeface="inherit"/>
                </a:endParaRP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fixed.acidity</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acid in wine that’s not volatile (do not evaporate fast)</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volatile.acidity</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acetic acid in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citric.acid</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citric acid is found in small quantities, and can add freshness and flavor to wines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residual.sugar</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sugar left after </a:t>
                </a:r>
                <a:r>
                  <a:rPr lang="en-US" altLang="en-US" sz="2400" dirty="0" err="1">
                    <a:solidFill>
                      <a:srgbClr val="333333"/>
                    </a:solidFill>
                    <a:latin typeface="Arial" panose="020B0604020202020204" pitchFamily="34" charset="0"/>
                    <a:ea typeface="Helvetica Neue"/>
                  </a:rPr>
                  <a:t>fermatation</a:t>
                </a:r>
                <a:r>
                  <a:rPr lang="en-US" altLang="en-US" sz="2400" dirty="0">
                    <a:solidFill>
                      <a:srgbClr val="333333"/>
                    </a:solidFill>
                    <a:latin typeface="Arial" panose="020B0604020202020204" pitchFamily="34" charset="0"/>
                    <a:ea typeface="Helvetica Neue"/>
                  </a:rPr>
                  <a:t> stops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chlorides:</a:t>
                </a:r>
                <a:r>
                  <a:rPr lang="en-US" altLang="en-US" sz="2400" dirty="0">
                    <a:solidFill>
                      <a:srgbClr val="333333"/>
                    </a:solidFill>
                    <a:latin typeface="Arial" panose="020B0604020202020204" pitchFamily="34" charset="0"/>
                    <a:ea typeface="Helvetica Neue"/>
                  </a:rPr>
                  <a:t>  the amount of salt in the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free.sulfure.dioxide</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free form of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 exists in equilibrium between molecular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 (as a dissolved gas) and bisulfite ion</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total.sulfur.dioxide</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amount of free and bound forms of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density:</a:t>
                </a:r>
                <a:r>
                  <a:rPr lang="en-US" altLang="en-US" sz="2400" dirty="0">
                    <a:solidFill>
                      <a:srgbClr val="333333"/>
                    </a:solidFill>
                    <a:latin typeface="Arial" panose="020B0604020202020204" pitchFamily="34" charset="0"/>
                    <a:ea typeface="Helvetica Neue"/>
                  </a:rPr>
                  <a:t> the density of the liquid</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pH:</a:t>
                </a:r>
                <a:r>
                  <a:rPr lang="en-US" altLang="en-US" sz="2400" dirty="0">
                    <a:solidFill>
                      <a:srgbClr val="333333"/>
                    </a:solidFill>
                    <a:latin typeface="Arial" panose="020B0604020202020204" pitchFamily="34" charset="0"/>
                    <a:ea typeface="Helvetica Neue"/>
                  </a:rPr>
                  <a:t> the indicator of the </a:t>
                </a:r>
                <a:r>
                  <a:rPr lang="en-US" altLang="en-US" sz="2400" dirty="0" err="1">
                    <a:solidFill>
                      <a:srgbClr val="333333"/>
                    </a:solidFill>
                    <a:latin typeface="Arial" panose="020B0604020202020204" pitchFamily="34" charset="0"/>
                    <a:ea typeface="Helvetica Neue"/>
                  </a:rPr>
                  <a:t>acidicity</a:t>
                </a:r>
                <a:r>
                  <a:rPr lang="en-US" altLang="en-US" sz="2400" dirty="0">
                    <a:solidFill>
                      <a:srgbClr val="333333"/>
                    </a:solidFill>
                    <a:latin typeface="Arial" panose="020B0604020202020204" pitchFamily="34" charset="0"/>
                    <a:ea typeface="Helvetica Neue"/>
                  </a:rPr>
                  <a:t> or basic property of the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sulphates: </a:t>
                </a:r>
                <a:r>
                  <a:rPr lang="en-US" altLang="en-US" sz="2400" dirty="0">
                    <a:solidFill>
                      <a:srgbClr val="333333"/>
                    </a:solidFill>
                    <a:latin typeface="Arial" panose="020B0604020202020204" pitchFamily="34" charset="0"/>
                    <a:ea typeface="Helvetica Neue"/>
                  </a:rPr>
                  <a:t>a wine additive which can contribute to sulfur dioxide gas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 levels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alcohol:</a:t>
                </a:r>
                <a:r>
                  <a:rPr lang="en-US" altLang="en-US" sz="2400" dirty="0">
                    <a:solidFill>
                      <a:srgbClr val="333333"/>
                    </a:solidFill>
                    <a:latin typeface="Arial" panose="020B0604020202020204" pitchFamily="34" charset="0"/>
                    <a:ea typeface="Helvetica Neue"/>
                  </a:rPr>
                  <a:t> the percent alcohol content of the wine</a:t>
                </a:r>
              </a:p>
              <a:p>
                <a:br>
                  <a:rPr lang="en-US" sz="2000" dirty="0"/>
                </a:br>
                <a:br>
                  <a:rPr lang="en-US" sz="1200" dirty="0"/>
                </a:br>
                <a:endParaRPr lang="en-US" sz="1200" dirty="0"/>
              </a:p>
            </p:txBody>
          </p:sp>
        </p:grpSp>
        <p:sp>
          <p:nvSpPr>
            <p:cNvPr id="115" name="TextBox 114">
              <a:extLst>
                <a:ext uri="{FF2B5EF4-FFF2-40B4-BE49-F238E27FC236}">
                  <a16:creationId xmlns:a16="http://schemas.microsoft.com/office/drawing/2014/main" id="{99D86F51-3EB6-4519-A834-89DC9EBADE18}"/>
                </a:ext>
              </a:extLst>
            </p:cNvPr>
            <p:cNvSpPr txBox="1"/>
            <p:nvPr/>
          </p:nvSpPr>
          <p:spPr>
            <a:xfrm>
              <a:off x="17283981" y="14323294"/>
              <a:ext cx="9323238" cy="1107996"/>
            </a:xfrm>
            <a:prstGeom prst="rect">
              <a:avLst/>
            </a:prstGeom>
            <a:noFill/>
          </p:spPr>
          <p:txBody>
            <a:bodyPr wrap="square" rtlCol="0">
              <a:spAutoFit/>
            </a:bodyPr>
            <a:lstStyle/>
            <a:p>
              <a:pPr algn="ctr"/>
              <a:r>
                <a:rPr lang="en-US" sz="6600" b="1" dirty="0">
                  <a:solidFill>
                    <a:schemeClr val="tx1">
                      <a:lumMod val="65000"/>
                      <a:lumOff val="35000"/>
                    </a:schemeClr>
                  </a:solidFill>
                </a:rPr>
                <a:t>D</a:t>
              </a:r>
              <a:r>
                <a:rPr lang="en-US" sz="4000" b="1" dirty="0">
                  <a:solidFill>
                    <a:schemeClr val="tx1">
                      <a:lumMod val="65000"/>
                      <a:lumOff val="35000"/>
                    </a:schemeClr>
                  </a:solidFill>
                </a:rPr>
                <a:t>ata Explanation &amp; Data Exploration</a:t>
              </a:r>
              <a:endParaRPr lang="en-US" sz="1800" b="1" dirty="0">
                <a:solidFill>
                  <a:schemeClr val="tx1">
                    <a:lumMod val="65000"/>
                    <a:lumOff val="35000"/>
                  </a:schemeClr>
                </a:solidFill>
              </a:endParaRPr>
            </a:p>
          </p:txBody>
        </p:sp>
      </p:grpSp>
      <p:sp>
        <p:nvSpPr>
          <p:cNvPr id="137" name="TextBox 136">
            <a:extLst>
              <a:ext uri="{FF2B5EF4-FFF2-40B4-BE49-F238E27FC236}">
                <a16:creationId xmlns:a16="http://schemas.microsoft.com/office/drawing/2014/main" id="{100A7F0C-FC7B-48F7-BAC5-0DFC5AF5F31F}"/>
              </a:ext>
            </a:extLst>
          </p:cNvPr>
          <p:cNvSpPr txBox="1"/>
          <p:nvPr/>
        </p:nvSpPr>
        <p:spPr>
          <a:xfrm>
            <a:off x="319737" y="13872114"/>
            <a:ext cx="11175157" cy="2031325"/>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en-US" sz="2400" dirty="0"/>
              <a:t>Model not predicting quality = 1, 2, 3, 9,10 as no (few) raw data available</a:t>
            </a:r>
          </a:p>
          <a:p>
            <a:pPr marL="457200" indent="-457200">
              <a:spcBef>
                <a:spcPts val="600"/>
              </a:spcBef>
              <a:spcAft>
                <a:spcPts val="600"/>
              </a:spcAft>
              <a:buFont typeface="Arial" panose="020B0604020202020204" pitchFamily="34" charset="0"/>
              <a:buChar char="•"/>
            </a:pPr>
            <a:r>
              <a:rPr lang="en-US" sz="2400" dirty="0"/>
              <a:t>Model not predicting well at quality = 4, 8 because of dominance</a:t>
            </a:r>
          </a:p>
          <a:p>
            <a:pPr marL="457200" indent="-457200">
              <a:spcBef>
                <a:spcPts val="600"/>
              </a:spcBef>
              <a:spcAft>
                <a:spcPts val="600"/>
              </a:spcAft>
              <a:buFont typeface="Arial" panose="020B0604020202020204" pitchFamily="34" charset="0"/>
              <a:buChar char="•"/>
            </a:pPr>
            <a:r>
              <a:rPr lang="en-US" sz="2400" dirty="0"/>
              <a:t>Model predicting well at quality = 5, 6, 7, as bigger data size available </a:t>
            </a:r>
          </a:p>
          <a:p>
            <a:pPr marL="457200" indent="-457200">
              <a:spcBef>
                <a:spcPts val="600"/>
              </a:spcBef>
              <a:spcAft>
                <a:spcPts val="600"/>
              </a:spcAft>
              <a:buFont typeface="Arial" panose="020B0604020202020204" pitchFamily="34" charset="0"/>
              <a:buChar char="•"/>
            </a:pPr>
            <a:r>
              <a:rPr lang="en-US" sz="2400" dirty="0"/>
              <a:t>Overall accuracy: 59.47%; Class 5 accuracy: 72.23%</a:t>
            </a:r>
          </a:p>
        </p:txBody>
      </p:sp>
      <p:grpSp>
        <p:nvGrpSpPr>
          <p:cNvPr id="143" name="Group 142">
            <a:extLst>
              <a:ext uri="{FF2B5EF4-FFF2-40B4-BE49-F238E27FC236}">
                <a16:creationId xmlns:a16="http://schemas.microsoft.com/office/drawing/2014/main" id="{88BD3A21-D8C2-400B-861E-2ABEEE9F0CC0}"/>
              </a:ext>
            </a:extLst>
          </p:cNvPr>
          <p:cNvGrpSpPr/>
          <p:nvPr/>
        </p:nvGrpSpPr>
        <p:grpSpPr>
          <a:xfrm>
            <a:off x="500668" y="9770167"/>
            <a:ext cx="13037167" cy="1031321"/>
            <a:chOff x="15707576" y="28334853"/>
            <a:chExt cx="13037167" cy="1031321"/>
          </a:xfrm>
        </p:grpSpPr>
        <p:sp>
          <p:nvSpPr>
            <p:cNvPr id="144" name="TextBox 143">
              <a:extLst>
                <a:ext uri="{FF2B5EF4-FFF2-40B4-BE49-F238E27FC236}">
                  <a16:creationId xmlns:a16="http://schemas.microsoft.com/office/drawing/2014/main" id="{5283114B-F278-4E74-A5BB-3015011B604D}"/>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Output</a:t>
              </a:r>
              <a:endParaRPr lang="en-US" sz="1800" b="1" dirty="0">
                <a:solidFill>
                  <a:schemeClr val="tx1">
                    <a:lumMod val="65000"/>
                    <a:lumOff val="35000"/>
                  </a:schemeClr>
                </a:solidFill>
              </a:endParaRPr>
            </a:p>
          </p:txBody>
        </p:sp>
        <p:grpSp>
          <p:nvGrpSpPr>
            <p:cNvPr id="145" name="Group 144">
              <a:extLst>
                <a:ext uri="{FF2B5EF4-FFF2-40B4-BE49-F238E27FC236}">
                  <a16:creationId xmlns:a16="http://schemas.microsoft.com/office/drawing/2014/main" id="{E9A19DF8-075E-4EC1-8931-24BEB0171345}"/>
                </a:ext>
              </a:extLst>
            </p:cNvPr>
            <p:cNvGrpSpPr/>
            <p:nvPr/>
          </p:nvGrpSpPr>
          <p:grpSpPr>
            <a:xfrm>
              <a:off x="15707576" y="28334853"/>
              <a:ext cx="9672141" cy="1031321"/>
              <a:chOff x="12742070" y="23763090"/>
              <a:chExt cx="9672141" cy="1031321"/>
            </a:xfrm>
          </p:grpSpPr>
          <p:sp>
            <p:nvSpPr>
              <p:cNvPr id="146" name="Oval 145">
                <a:extLst>
                  <a:ext uri="{FF2B5EF4-FFF2-40B4-BE49-F238E27FC236}">
                    <a16:creationId xmlns:a16="http://schemas.microsoft.com/office/drawing/2014/main" id="{788E357D-4BD9-4E7F-8787-DFCF53A85305}"/>
                  </a:ext>
                </a:extLst>
              </p:cNvPr>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147" name="Straight Connector 146">
                <a:extLst>
                  <a:ext uri="{FF2B5EF4-FFF2-40B4-BE49-F238E27FC236}">
                    <a16:creationId xmlns:a16="http://schemas.microsoft.com/office/drawing/2014/main" id="{9F493826-B3A2-42C7-80A6-60B42421C557}"/>
                  </a:ext>
                </a:extLst>
              </p:cNvPr>
              <p:cNvCxnSpPr>
                <a:cxnSpLocks/>
              </p:cNvCxnSpPr>
              <p:nvPr/>
            </p:nvCxnSpPr>
            <p:spPr>
              <a:xfrm>
                <a:off x="13248205" y="24766873"/>
                <a:ext cx="9166006"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pic>
        <p:nvPicPr>
          <p:cNvPr id="148" name="Picture 8">
            <a:extLst>
              <a:ext uri="{FF2B5EF4-FFF2-40B4-BE49-F238E27FC236}">
                <a16:creationId xmlns:a16="http://schemas.microsoft.com/office/drawing/2014/main" id="{08C06172-2D89-468B-8BB3-7B300C07D4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9192" y="16008890"/>
            <a:ext cx="9224855" cy="6589182"/>
          </a:xfrm>
          <a:prstGeom prst="rect">
            <a:avLst/>
          </a:prstGeom>
          <a:noFill/>
          <a:extLst>
            <a:ext uri="{909E8E84-426E-40DD-AFC4-6F175D3DCCD1}">
              <a14:hiddenFill xmlns:a14="http://schemas.microsoft.com/office/drawing/2010/main">
                <a:solidFill>
                  <a:srgbClr val="FFFFFF"/>
                </a:solidFill>
              </a14:hiddenFill>
            </a:ext>
          </a:extLst>
        </p:spPr>
      </p:pic>
      <p:sp>
        <p:nvSpPr>
          <p:cNvPr id="152" name="TextBox 151">
            <a:extLst>
              <a:ext uri="{FF2B5EF4-FFF2-40B4-BE49-F238E27FC236}">
                <a16:creationId xmlns:a16="http://schemas.microsoft.com/office/drawing/2014/main" id="{7E4E79A1-3E96-46E3-925B-3A8B1130796C}"/>
              </a:ext>
            </a:extLst>
          </p:cNvPr>
          <p:cNvSpPr txBox="1"/>
          <p:nvPr/>
        </p:nvSpPr>
        <p:spPr>
          <a:xfrm>
            <a:off x="347119" y="22433955"/>
            <a:ext cx="10925175" cy="1354217"/>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en-US" sz="2400" dirty="0"/>
              <a:t>Data dominance in class 5, 6. This explains why prediction at 5, 6 is </a:t>
            </a:r>
            <a:r>
              <a:rPr lang="en-US" altLang="zh-CN" sz="2400" dirty="0"/>
              <a:t>better</a:t>
            </a:r>
          </a:p>
          <a:p>
            <a:pPr marL="457200" indent="-457200">
              <a:spcBef>
                <a:spcPts val="600"/>
              </a:spcBef>
              <a:spcAft>
                <a:spcPts val="600"/>
              </a:spcAft>
              <a:buFont typeface="Arial" panose="020B0604020202020204" pitchFamily="34" charset="0"/>
              <a:buChar char="•"/>
            </a:pPr>
            <a:r>
              <a:rPr lang="en-US" sz="2400" dirty="0"/>
              <a:t>Overall, the dataset is a good dataset for the </a:t>
            </a:r>
            <a:r>
              <a:rPr lang="en-US" altLang="zh-CN" sz="2400" dirty="0"/>
              <a:t>ordinary regression model, as the data structure suggests</a:t>
            </a:r>
            <a:endParaRPr lang="en-US" sz="1800" dirty="0"/>
          </a:p>
        </p:txBody>
      </p:sp>
      <p:pic>
        <p:nvPicPr>
          <p:cNvPr id="153" name="Picture 15">
            <a:extLst>
              <a:ext uri="{FF2B5EF4-FFF2-40B4-BE49-F238E27FC236}">
                <a16:creationId xmlns:a16="http://schemas.microsoft.com/office/drawing/2014/main" id="{1465B8E9-FE6F-4B5B-A4D9-04561D9D20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30398" y="11882212"/>
            <a:ext cx="5977348" cy="4506114"/>
          </a:xfrm>
          <a:prstGeom prst="rect">
            <a:avLst/>
          </a:prstGeom>
          <a:noFill/>
          <a:extLst>
            <a:ext uri="{909E8E84-426E-40DD-AFC4-6F175D3DCCD1}">
              <a14:hiddenFill xmlns:a14="http://schemas.microsoft.com/office/drawing/2010/main">
                <a:solidFill>
                  <a:srgbClr val="FFFFFF"/>
                </a:solidFill>
              </a14:hiddenFill>
            </a:ext>
          </a:extLst>
        </p:spPr>
      </p:pic>
      <p:sp>
        <p:nvSpPr>
          <p:cNvPr id="154" name="TextBox 153">
            <a:extLst>
              <a:ext uri="{FF2B5EF4-FFF2-40B4-BE49-F238E27FC236}">
                <a16:creationId xmlns:a16="http://schemas.microsoft.com/office/drawing/2014/main" id="{BA2333D1-40DD-42B4-97F5-A83488B63C80}"/>
              </a:ext>
            </a:extLst>
          </p:cNvPr>
          <p:cNvSpPr txBox="1"/>
          <p:nvPr/>
        </p:nvSpPr>
        <p:spPr>
          <a:xfrm>
            <a:off x="32735136" y="16558466"/>
            <a:ext cx="10526515"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From the ROC curve and AUC calculation, we can see the curve is close to the top left corner,</a:t>
            </a:r>
            <a:r>
              <a:rPr lang="zh-CN" altLang="en-US" sz="2400" dirty="0"/>
              <a:t> </a:t>
            </a:r>
            <a:r>
              <a:rPr lang="en-US" altLang="zh-CN" sz="2400" dirty="0"/>
              <a:t>area=</a:t>
            </a:r>
            <a:r>
              <a:rPr lang="zh-CN" altLang="en-US" sz="2400" dirty="0"/>
              <a:t> </a:t>
            </a:r>
            <a:r>
              <a:rPr lang="en-US" altLang="zh-CN" sz="2400" dirty="0"/>
              <a:t>0.81.</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shows that the logistic model can distinguish between good and not good quality, so this is a pretty good model.</a:t>
            </a:r>
          </a:p>
        </p:txBody>
      </p:sp>
      <p:grpSp>
        <p:nvGrpSpPr>
          <p:cNvPr id="155" name="Group 154">
            <a:extLst>
              <a:ext uri="{FF2B5EF4-FFF2-40B4-BE49-F238E27FC236}">
                <a16:creationId xmlns:a16="http://schemas.microsoft.com/office/drawing/2014/main" id="{942ABC51-16D1-4380-B489-DF7B23E4ACA9}"/>
              </a:ext>
            </a:extLst>
          </p:cNvPr>
          <p:cNvGrpSpPr/>
          <p:nvPr/>
        </p:nvGrpSpPr>
        <p:grpSpPr>
          <a:xfrm>
            <a:off x="32991903" y="10446084"/>
            <a:ext cx="13106105" cy="1031321"/>
            <a:chOff x="15675341" y="25677021"/>
            <a:chExt cx="13106105" cy="1031321"/>
          </a:xfrm>
        </p:grpSpPr>
        <p:sp>
          <p:nvSpPr>
            <p:cNvPr id="156" name="TextBox 155">
              <a:extLst>
                <a:ext uri="{FF2B5EF4-FFF2-40B4-BE49-F238E27FC236}">
                  <a16:creationId xmlns:a16="http://schemas.microsoft.com/office/drawing/2014/main" id="{E96785C4-0A26-4335-A2AA-8B5CE8A86DD4}"/>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Output</a:t>
              </a:r>
              <a:endParaRPr lang="en-US" sz="1800" b="1" dirty="0">
                <a:solidFill>
                  <a:schemeClr val="tx1">
                    <a:lumMod val="65000"/>
                    <a:lumOff val="35000"/>
                  </a:schemeClr>
                </a:solidFill>
              </a:endParaRPr>
            </a:p>
          </p:txBody>
        </p:sp>
        <p:grpSp>
          <p:nvGrpSpPr>
            <p:cNvPr id="157" name="Group 156">
              <a:extLst>
                <a:ext uri="{FF2B5EF4-FFF2-40B4-BE49-F238E27FC236}">
                  <a16:creationId xmlns:a16="http://schemas.microsoft.com/office/drawing/2014/main" id="{DFEE7EBE-7508-4BF6-8108-11388CC6F4E2}"/>
                </a:ext>
              </a:extLst>
            </p:cNvPr>
            <p:cNvGrpSpPr/>
            <p:nvPr/>
          </p:nvGrpSpPr>
          <p:grpSpPr>
            <a:xfrm>
              <a:off x="15675341" y="25677021"/>
              <a:ext cx="9573457" cy="1031321"/>
              <a:chOff x="12742070" y="23763090"/>
              <a:chExt cx="9573457" cy="1031321"/>
            </a:xfrm>
          </p:grpSpPr>
          <p:sp>
            <p:nvSpPr>
              <p:cNvPr id="158" name="Oval 157">
                <a:extLst>
                  <a:ext uri="{FF2B5EF4-FFF2-40B4-BE49-F238E27FC236}">
                    <a16:creationId xmlns:a16="http://schemas.microsoft.com/office/drawing/2014/main" id="{26A900CB-82C1-48D9-A703-761B85168917}"/>
                  </a:ext>
                </a:extLst>
              </p:cNvPr>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159" name="Straight Connector 158">
                <a:extLst>
                  <a:ext uri="{FF2B5EF4-FFF2-40B4-BE49-F238E27FC236}">
                    <a16:creationId xmlns:a16="http://schemas.microsoft.com/office/drawing/2014/main" id="{270CFD90-D278-433D-9D12-E844A4E11348}"/>
                  </a:ext>
                </a:extLst>
              </p:cNvPr>
              <p:cNvCxnSpPr>
                <a:cxnSpLocks/>
              </p:cNvCxnSpPr>
              <p:nvPr/>
            </p:nvCxnSpPr>
            <p:spPr>
              <a:xfrm>
                <a:off x="13248205" y="24766873"/>
                <a:ext cx="906732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pic>
        <p:nvPicPr>
          <p:cNvPr id="160" name="Picture 2">
            <a:extLst>
              <a:ext uri="{FF2B5EF4-FFF2-40B4-BE49-F238E27FC236}">
                <a16:creationId xmlns:a16="http://schemas.microsoft.com/office/drawing/2014/main" id="{15BE442F-82D0-423F-BB07-325832CDD4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36837" y="18882054"/>
            <a:ext cx="7957462" cy="5683902"/>
          </a:xfrm>
          <a:prstGeom prst="rect">
            <a:avLst/>
          </a:prstGeom>
          <a:noFill/>
          <a:extLst>
            <a:ext uri="{909E8E84-426E-40DD-AFC4-6F175D3DCCD1}">
              <a14:hiddenFill xmlns:a14="http://schemas.microsoft.com/office/drawing/2010/main">
                <a:solidFill>
                  <a:srgbClr val="FFFFFF"/>
                </a:solidFill>
              </a14:hiddenFill>
            </a:ext>
          </a:extLst>
        </p:spPr>
      </p:pic>
      <p:sp>
        <p:nvSpPr>
          <p:cNvPr id="161" name="TextBox 160">
            <a:extLst>
              <a:ext uri="{FF2B5EF4-FFF2-40B4-BE49-F238E27FC236}">
                <a16:creationId xmlns:a16="http://schemas.microsoft.com/office/drawing/2014/main" id="{548F9683-F061-4429-A172-99C1E42B6961}"/>
              </a:ext>
            </a:extLst>
          </p:cNvPr>
          <p:cNvSpPr txBox="1"/>
          <p:nvPr/>
        </p:nvSpPr>
        <p:spPr>
          <a:xfrm>
            <a:off x="32855814" y="24595769"/>
            <a:ext cx="10526515"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t-SNE plot shows that the logistic regression the raw dataset has been a good model in differentiating good and bad wine</a:t>
            </a:r>
          </a:p>
        </p:txBody>
      </p:sp>
      <p:grpSp>
        <p:nvGrpSpPr>
          <p:cNvPr id="6" name="Group 5">
            <a:extLst>
              <a:ext uri="{FF2B5EF4-FFF2-40B4-BE49-F238E27FC236}">
                <a16:creationId xmlns:a16="http://schemas.microsoft.com/office/drawing/2014/main" id="{5F1C57B4-300E-4FE4-ABE5-57FCC375F809}"/>
              </a:ext>
            </a:extLst>
          </p:cNvPr>
          <p:cNvGrpSpPr/>
          <p:nvPr/>
        </p:nvGrpSpPr>
        <p:grpSpPr>
          <a:xfrm>
            <a:off x="452747" y="11024617"/>
            <a:ext cx="10594870" cy="2600115"/>
            <a:chOff x="360097" y="11570444"/>
            <a:chExt cx="11950051" cy="2931482"/>
          </a:xfrm>
        </p:grpSpPr>
        <p:grpSp>
          <p:nvGrpSpPr>
            <p:cNvPr id="149" name="Group 148">
              <a:extLst>
                <a:ext uri="{FF2B5EF4-FFF2-40B4-BE49-F238E27FC236}">
                  <a16:creationId xmlns:a16="http://schemas.microsoft.com/office/drawing/2014/main" id="{5820C747-9544-4ED7-A28E-B0DC69BE2BF4}"/>
                </a:ext>
              </a:extLst>
            </p:cNvPr>
            <p:cNvGrpSpPr/>
            <p:nvPr/>
          </p:nvGrpSpPr>
          <p:grpSpPr>
            <a:xfrm>
              <a:off x="360097" y="11570444"/>
              <a:ext cx="11950051" cy="2889534"/>
              <a:chOff x="-9991812" y="6244575"/>
              <a:chExt cx="18433393" cy="4219575"/>
            </a:xfrm>
          </p:grpSpPr>
          <p:pic>
            <p:nvPicPr>
              <p:cNvPr id="150" name="Picture 149">
                <a:extLst>
                  <a:ext uri="{FF2B5EF4-FFF2-40B4-BE49-F238E27FC236}">
                    <a16:creationId xmlns:a16="http://schemas.microsoft.com/office/drawing/2014/main" id="{F77605FC-B8F1-42BA-BBEB-331C4CB3D7D6}"/>
                  </a:ext>
                </a:extLst>
              </p:cNvPr>
              <p:cNvPicPr>
                <a:picLocks noChangeAspect="1"/>
              </p:cNvPicPr>
              <p:nvPr/>
            </p:nvPicPr>
            <p:blipFill rotWithShape="1">
              <a:blip r:embed="rId12"/>
              <a:srcRect r="88303"/>
              <a:stretch/>
            </p:blipFill>
            <p:spPr>
              <a:xfrm>
                <a:off x="-9991812" y="6244575"/>
                <a:ext cx="2566992" cy="4219575"/>
              </a:xfrm>
              <a:prstGeom prst="rect">
                <a:avLst/>
              </a:prstGeom>
            </p:spPr>
          </p:pic>
          <p:pic>
            <p:nvPicPr>
              <p:cNvPr id="151" name="Picture 150">
                <a:extLst>
                  <a:ext uri="{FF2B5EF4-FFF2-40B4-BE49-F238E27FC236}">
                    <a16:creationId xmlns:a16="http://schemas.microsoft.com/office/drawing/2014/main" id="{DAC6DC7C-FEBE-48E3-B8BF-5C5AEAE0C340}"/>
                  </a:ext>
                </a:extLst>
              </p:cNvPr>
              <p:cNvPicPr>
                <a:picLocks noChangeAspect="1"/>
              </p:cNvPicPr>
              <p:nvPr/>
            </p:nvPicPr>
            <p:blipFill rotWithShape="1">
              <a:blip r:embed="rId12"/>
              <a:srcRect l="37423"/>
              <a:stretch/>
            </p:blipFill>
            <p:spPr>
              <a:xfrm>
                <a:off x="-5291229" y="6244575"/>
                <a:ext cx="13732810" cy="4219575"/>
              </a:xfrm>
              <a:prstGeom prst="rect">
                <a:avLst/>
              </a:prstGeom>
            </p:spPr>
          </p:pic>
        </p:grpSp>
        <p:pic>
          <p:nvPicPr>
            <p:cNvPr id="5" name="Picture 4">
              <a:extLst>
                <a:ext uri="{FF2B5EF4-FFF2-40B4-BE49-F238E27FC236}">
                  <a16:creationId xmlns:a16="http://schemas.microsoft.com/office/drawing/2014/main" id="{8740DDAB-322F-43A0-B770-9D86FFB2EE28}"/>
                </a:ext>
              </a:extLst>
            </p:cNvPr>
            <p:cNvPicPr>
              <a:picLocks noChangeAspect="1"/>
            </p:cNvPicPr>
            <p:nvPr/>
          </p:nvPicPr>
          <p:blipFill rotWithShape="1">
            <a:blip r:embed="rId13"/>
            <a:srcRect t="17023"/>
            <a:stretch/>
          </p:blipFill>
          <p:spPr>
            <a:xfrm>
              <a:off x="1675436" y="12017521"/>
              <a:ext cx="1795496" cy="2484405"/>
            </a:xfrm>
            <a:prstGeom prst="rect">
              <a:avLst/>
            </a:prstGeom>
          </p:spPr>
        </p:pic>
      </p:grpSp>
      <p:pic>
        <p:nvPicPr>
          <p:cNvPr id="82" name="Picture 81">
            <a:extLst>
              <a:ext uri="{FF2B5EF4-FFF2-40B4-BE49-F238E27FC236}">
                <a16:creationId xmlns:a16="http://schemas.microsoft.com/office/drawing/2014/main" id="{E687A6FC-EEC3-4323-B91A-B8503BE51BC3}"/>
              </a:ext>
            </a:extLst>
          </p:cNvPr>
          <p:cNvPicPr>
            <a:picLocks noChangeAspect="1"/>
          </p:cNvPicPr>
          <p:nvPr/>
        </p:nvPicPr>
        <p:blipFill rotWithShape="1">
          <a:blip r:embed="rId13"/>
          <a:srcRect b="83589"/>
          <a:stretch/>
        </p:blipFill>
        <p:spPr>
          <a:xfrm>
            <a:off x="2005859" y="10981966"/>
            <a:ext cx="1346956" cy="374956"/>
          </a:xfrm>
          <a:prstGeom prst="rect">
            <a:avLst/>
          </a:prstGeom>
        </p:spPr>
      </p:pic>
      <p:grpSp>
        <p:nvGrpSpPr>
          <p:cNvPr id="83" name="Group 82">
            <a:extLst>
              <a:ext uri="{FF2B5EF4-FFF2-40B4-BE49-F238E27FC236}">
                <a16:creationId xmlns:a16="http://schemas.microsoft.com/office/drawing/2014/main" id="{C5EE6A7B-5345-4A98-96BE-2E956697F282}"/>
              </a:ext>
            </a:extLst>
          </p:cNvPr>
          <p:cNvGrpSpPr/>
          <p:nvPr/>
        </p:nvGrpSpPr>
        <p:grpSpPr>
          <a:xfrm>
            <a:off x="500668" y="24565956"/>
            <a:ext cx="13037167" cy="1031321"/>
            <a:chOff x="15707576" y="28334853"/>
            <a:chExt cx="13037167" cy="1031321"/>
          </a:xfrm>
        </p:grpSpPr>
        <p:sp>
          <p:nvSpPr>
            <p:cNvPr id="86" name="TextBox 85">
              <a:extLst>
                <a:ext uri="{FF2B5EF4-FFF2-40B4-BE49-F238E27FC236}">
                  <a16:creationId xmlns:a16="http://schemas.microsoft.com/office/drawing/2014/main" id="{218E909D-1B4C-423C-8DA4-66644F7014FC}"/>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Inference</a:t>
              </a:r>
              <a:endParaRPr lang="en-US" sz="1800" b="1" dirty="0">
                <a:solidFill>
                  <a:schemeClr val="tx1">
                    <a:lumMod val="65000"/>
                    <a:lumOff val="35000"/>
                  </a:schemeClr>
                </a:solidFill>
              </a:endParaRPr>
            </a:p>
          </p:txBody>
        </p:sp>
        <p:grpSp>
          <p:nvGrpSpPr>
            <p:cNvPr id="87" name="Group 86">
              <a:extLst>
                <a:ext uri="{FF2B5EF4-FFF2-40B4-BE49-F238E27FC236}">
                  <a16:creationId xmlns:a16="http://schemas.microsoft.com/office/drawing/2014/main" id="{E66308BC-912B-45D4-A52C-88385518164D}"/>
                </a:ext>
              </a:extLst>
            </p:cNvPr>
            <p:cNvGrpSpPr/>
            <p:nvPr/>
          </p:nvGrpSpPr>
          <p:grpSpPr>
            <a:xfrm>
              <a:off x="15707576" y="28334853"/>
              <a:ext cx="9672141" cy="1031321"/>
              <a:chOff x="12742070" y="23763090"/>
              <a:chExt cx="9672141" cy="1031321"/>
            </a:xfrm>
          </p:grpSpPr>
          <p:sp>
            <p:nvSpPr>
              <p:cNvPr id="88" name="Oval 87">
                <a:extLst>
                  <a:ext uri="{FF2B5EF4-FFF2-40B4-BE49-F238E27FC236}">
                    <a16:creationId xmlns:a16="http://schemas.microsoft.com/office/drawing/2014/main" id="{8FE072FC-5A1F-475B-B9B6-184804DEAA3F}"/>
                  </a:ext>
                </a:extLst>
              </p:cNvPr>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89" name="Straight Connector 88">
                <a:extLst>
                  <a:ext uri="{FF2B5EF4-FFF2-40B4-BE49-F238E27FC236}">
                    <a16:creationId xmlns:a16="http://schemas.microsoft.com/office/drawing/2014/main" id="{56E4A37F-726C-4B22-AF1D-3FE523787248}"/>
                  </a:ext>
                </a:extLst>
              </p:cNvPr>
              <p:cNvCxnSpPr>
                <a:cxnSpLocks/>
              </p:cNvCxnSpPr>
              <p:nvPr/>
            </p:nvCxnSpPr>
            <p:spPr>
              <a:xfrm>
                <a:off x="13248205" y="24766873"/>
                <a:ext cx="9166006"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grpSp>
        <p:nvGrpSpPr>
          <p:cNvPr id="90" name="Group 89">
            <a:extLst>
              <a:ext uri="{FF2B5EF4-FFF2-40B4-BE49-F238E27FC236}">
                <a16:creationId xmlns:a16="http://schemas.microsoft.com/office/drawing/2014/main" id="{D0D55BE2-4162-44DD-A566-EBAE813122C6}"/>
              </a:ext>
            </a:extLst>
          </p:cNvPr>
          <p:cNvGrpSpPr/>
          <p:nvPr/>
        </p:nvGrpSpPr>
        <p:grpSpPr>
          <a:xfrm>
            <a:off x="33174783" y="26270667"/>
            <a:ext cx="13106105" cy="1031321"/>
            <a:chOff x="15675341" y="25677021"/>
            <a:chExt cx="13106105" cy="1031321"/>
          </a:xfrm>
        </p:grpSpPr>
        <p:sp>
          <p:nvSpPr>
            <p:cNvPr id="91" name="TextBox 90">
              <a:extLst>
                <a:ext uri="{FF2B5EF4-FFF2-40B4-BE49-F238E27FC236}">
                  <a16:creationId xmlns:a16="http://schemas.microsoft.com/office/drawing/2014/main" id="{7DF83C42-6E86-4142-8B72-C0F940827A18}"/>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Inference</a:t>
              </a:r>
              <a:endParaRPr lang="en-US" sz="1800" b="1" dirty="0">
                <a:solidFill>
                  <a:schemeClr val="tx1">
                    <a:lumMod val="65000"/>
                    <a:lumOff val="35000"/>
                  </a:schemeClr>
                </a:solidFill>
              </a:endParaRPr>
            </a:p>
          </p:txBody>
        </p:sp>
        <p:grpSp>
          <p:nvGrpSpPr>
            <p:cNvPr id="92" name="Group 91">
              <a:extLst>
                <a:ext uri="{FF2B5EF4-FFF2-40B4-BE49-F238E27FC236}">
                  <a16:creationId xmlns:a16="http://schemas.microsoft.com/office/drawing/2014/main" id="{14CB70C7-066F-4A5C-9FC8-B03ED63CD5C6}"/>
                </a:ext>
              </a:extLst>
            </p:cNvPr>
            <p:cNvGrpSpPr/>
            <p:nvPr/>
          </p:nvGrpSpPr>
          <p:grpSpPr>
            <a:xfrm>
              <a:off x="15675341" y="25677021"/>
              <a:ext cx="9573457" cy="1031321"/>
              <a:chOff x="12742070" y="23763090"/>
              <a:chExt cx="9573457" cy="1031321"/>
            </a:xfrm>
          </p:grpSpPr>
          <p:sp>
            <p:nvSpPr>
              <p:cNvPr id="93" name="Oval 92">
                <a:extLst>
                  <a:ext uri="{FF2B5EF4-FFF2-40B4-BE49-F238E27FC236}">
                    <a16:creationId xmlns:a16="http://schemas.microsoft.com/office/drawing/2014/main" id="{23ADA84F-A9C2-4546-A08C-11399CB01A9D}"/>
                  </a:ext>
                </a:extLst>
              </p:cNvPr>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94" name="Straight Connector 93">
                <a:extLst>
                  <a:ext uri="{FF2B5EF4-FFF2-40B4-BE49-F238E27FC236}">
                    <a16:creationId xmlns:a16="http://schemas.microsoft.com/office/drawing/2014/main" id="{F3123B78-DF4E-456F-9404-0780DCDFA7BA}"/>
                  </a:ext>
                </a:extLst>
              </p:cNvPr>
              <p:cNvCxnSpPr>
                <a:cxnSpLocks/>
              </p:cNvCxnSpPr>
              <p:nvPr/>
            </p:nvCxnSpPr>
            <p:spPr>
              <a:xfrm>
                <a:off x="13248205" y="24766873"/>
                <a:ext cx="906732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sp>
        <p:nvSpPr>
          <p:cNvPr id="98" name="TextBox 97">
            <a:extLst>
              <a:ext uri="{FF2B5EF4-FFF2-40B4-BE49-F238E27FC236}">
                <a16:creationId xmlns:a16="http://schemas.microsoft.com/office/drawing/2014/main" id="{3BE03F03-6DB6-4453-83CA-EC7DDD95A7B5}"/>
              </a:ext>
            </a:extLst>
          </p:cNvPr>
          <p:cNvSpPr txBox="1"/>
          <p:nvPr/>
        </p:nvSpPr>
        <p:spPr>
          <a:xfrm>
            <a:off x="155416" y="26202685"/>
            <a:ext cx="10862007" cy="5062924"/>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b="1" dirty="0">
                <a:highlight>
                  <a:srgbClr val="C1CBD1"/>
                </a:highlight>
              </a:rPr>
              <a:t>Alcohol level</a:t>
            </a:r>
            <a:r>
              <a:rPr lang="en-US" sz="2400" dirty="0"/>
              <a:t>, </a:t>
            </a:r>
            <a:r>
              <a:rPr lang="en-US" sz="2400" b="1" dirty="0">
                <a:highlight>
                  <a:srgbClr val="C1CBD1"/>
                </a:highlight>
              </a:rPr>
              <a:t>acetic acid level</a:t>
            </a:r>
            <a:r>
              <a:rPr lang="en-US" sz="2400" dirty="0"/>
              <a:t>, and </a:t>
            </a:r>
            <a:r>
              <a:rPr lang="en-US" sz="2400" b="1" dirty="0">
                <a:highlight>
                  <a:srgbClr val="C1CBD1"/>
                </a:highlight>
              </a:rPr>
              <a:t>sulfate level </a:t>
            </a:r>
            <a:r>
              <a:rPr lang="en-US" sz="2400" dirty="0"/>
              <a:t>are the strongest explaining variables for quality with largest magnitude of test statistic. </a:t>
            </a:r>
          </a:p>
          <a:p>
            <a:pPr marL="342900" indent="-342900">
              <a:spcBef>
                <a:spcPts val="600"/>
              </a:spcBef>
              <a:spcAft>
                <a:spcPts val="600"/>
              </a:spcAft>
              <a:buFont typeface="Arial" panose="020B0604020202020204" pitchFamily="34" charset="0"/>
              <a:buChar char="•"/>
            </a:pPr>
            <a:r>
              <a:rPr lang="en-US" sz="2400" dirty="0"/>
              <a:t>During modeling process, we tried to log transform sulfate level as we discovered nonrandom patterns in binned residual plot for </a:t>
            </a:r>
            <a:r>
              <a:rPr lang="en-US" sz="2400" dirty="0" err="1"/>
              <a:t>sulphatesCent</a:t>
            </a:r>
            <a:r>
              <a:rPr lang="en-US" sz="2400" dirty="0"/>
              <a:t>, but they still exist after log transformations. We believe that the patterns are partly caused by mid-quality wines dominating the model. </a:t>
            </a:r>
          </a:p>
          <a:p>
            <a:pPr marL="342900" indent="-342900">
              <a:spcBef>
                <a:spcPts val="600"/>
              </a:spcBef>
              <a:spcAft>
                <a:spcPts val="600"/>
              </a:spcAft>
              <a:buFont typeface="Arial" panose="020B0604020202020204" pitchFamily="34" charset="0"/>
              <a:buChar char="•"/>
            </a:pPr>
            <a:r>
              <a:rPr lang="en-US" sz="2400" dirty="0"/>
              <a:t>The model makes valuable predictions for mid-quality wines as the accuracy rate exceeds 70% for quality=5, 6 and 7. As they are the most common occurring quality for </a:t>
            </a:r>
            <a:r>
              <a:rPr lang="en-US" sz="2400" dirty="0" err="1"/>
              <a:t>vinho</a:t>
            </a:r>
            <a:r>
              <a:rPr lang="en-US" sz="2400" dirty="0"/>
              <a:t> </a:t>
            </a:r>
            <a:r>
              <a:rPr lang="en-US" sz="2400" dirty="0" err="1"/>
              <a:t>verde</a:t>
            </a:r>
            <a:r>
              <a:rPr lang="en-US" sz="2400" dirty="0"/>
              <a:t>, professionals might find this model useful.</a:t>
            </a:r>
          </a:p>
          <a:p>
            <a:pPr marL="342900" indent="-342900">
              <a:spcBef>
                <a:spcPts val="600"/>
              </a:spcBef>
              <a:spcAft>
                <a:spcPts val="600"/>
              </a:spcAft>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103" name="TextBox 102">
            <a:extLst>
              <a:ext uri="{FF2B5EF4-FFF2-40B4-BE49-F238E27FC236}">
                <a16:creationId xmlns:a16="http://schemas.microsoft.com/office/drawing/2014/main" id="{E240A82C-77F1-4B46-8F89-AD1CA1C969AF}"/>
              </a:ext>
            </a:extLst>
          </p:cNvPr>
          <p:cNvSpPr txBox="1"/>
          <p:nvPr/>
        </p:nvSpPr>
        <p:spPr>
          <a:xfrm>
            <a:off x="32735136" y="27814840"/>
            <a:ext cx="10647193" cy="3139321"/>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altLang="zh-CN" sz="2400" b="1" dirty="0">
                <a:highlight>
                  <a:srgbClr val="C1CBD1"/>
                </a:highlight>
              </a:rPr>
              <a:t>Alcohol</a:t>
            </a:r>
            <a:r>
              <a:rPr lang="en-US" altLang="zh-CN" sz="2400" dirty="0"/>
              <a:t> level indicates fermentation process. So it has positive effect.</a:t>
            </a:r>
          </a:p>
          <a:p>
            <a:pPr marL="342900" indent="-342900">
              <a:spcBef>
                <a:spcPts val="600"/>
              </a:spcBef>
              <a:spcAft>
                <a:spcPts val="600"/>
              </a:spcAft>
              <a:buFont typeface="Arial" panose="020B0604020202020204" pitchFamily="34" charset="0"/>
              <a:buChar char="•"/>
            </a:pPr>
            <a:r>
              <a:rPr lang="en-US" altLang="zh-CN" sz="2400" b="1" dirty="0">
                <a:highlight>
                  <a:srgbClr val="C1CBD1"/>
                </a:highlight>
              </a:rPr>
              <a:t>Sulfates</a:t>
            </a:r>
            <a:r>
              <a:rPr lang="en-US" altLang="zh-CN" sz="2400" dirty="0">
                <a:highlight>
                  <a:srgbClr val="C1CBD1"/>
                </a:highlight>
              </a:rPr>
              <a:t> </a:t>
            </a:r>
            <a:r>
              <a:rPr lang="en-US" altLang="zh-CN" sz="2400" dirty="0"/>
              <a:t>help preserve freshness. So it has positive effect.</a:t>
            </a:r>
          </a:p>
          <a:p>
            <a:pPr marL="342900" indent="-342900">
              <a:spcBef>
                <a:spcPts val="600"/>
              </a:spcBef>
              <a:spcAft>
                <a:spcPts val="600"/>
              </a:spcAft>
              <a:buFont typeface="Arial" panose="020B0604020202020204" pitchFamily="34" charset="0"/>
              <a:buChar char="•"/>
            </a:pPr>
            <a:r>
              <a:rPr lang="en-US" altLang="zh-CN" sz="2400" b="1" dirty="0">
                <a:highlight>
                  <a:srgbClr val="C1CBD1"/>
                </a:highlight>
              </a:rPr>
              <a:t>Volatile acetic acid </a:t>
            </a:r>
            <a:r>
              <a:rPr lang="en-US" altLang="zh-CN" sz="2400" dirty="0"/>
              <a:t>leads to a sour taste of vinegar, so it has a negative coefficient. </a:t>
            </a:r>
          </a:p>
          <a:p>
            <a:pPr marL="342900" indent="-342900">
              <a:spcBef>
                <a:spcPts val="600"/>
              </a:spcBef>
              <a:spcAft>
                <a:spcPts val="600"/>
              </a:spcAft>
              <a:buFont typeface="Arial" panose="020B0604020202020204" pitchFamily="34" charset="0"/>
              <a:buChar char="•"/>
            </a:pPr>
            <a:r>
              <a:rPr lang="en-US" altLang="zh-CN" sz="2400" dirty="0"/>
              <a:t>The assumptions are met except a few observations with high leverage, but they have low Cook’s distance values, so they do not have a big impact on the predicting power of model.</a:t>
            </a:r>
            <a:endParaRPr lang="en-US" sz="2400" dirty="0"/>
          </a:p>
        </p:txBody>
      </p:sp>
      <p:sp>
        <p:nvSpPr>
          <p:cNvPr id="109" name="TextBox 108">
            <a:extLst>
              <a:ext uri="{FF2B5EF4-FFF2-40B4-BE49-F238E27FC236}">
                <a16:creationId xmlns:a16="http://schemas.microsoft.com/office/drawing/2014/main" id="{46843D87-1381-46E0-BC6E-520791B078C8}"/>
              </a:ext>
            </a:extLst>
          </p:cNvPr>
          <p:cNvSpPr txBox="1"/>
          <p:nvPr/>
        </p:nvSpPr>
        <p:spPr>
          <a:xfrm>
            <a:off x="12807646" y="25293483"/>
            <a:ext cx="9323238" cy="1107996"/>
          </a:xfrm>
          <a:prstGeom prst="rect">
            <a:avLst/>
          </a:prstGeom>
          <a:noFill/>
        </p:spPr>
        <p:txBody>
          <a:bodyPr wrap="square" rtlCol="0">
            <a:spAutoFit/>
          </a:bodyPr>
          <a:lstStyle/>
          <a:p>
            <a:pPr algn="ctr"/>
            <a:r>
              <a:rPr lang="en-US" altLang="zh-CN" sz="6600" b="1" dirty="0">
                <a:solidFill>
                  <a:schemeClr val="tx1">
                    <a:lumMod val="65000"/>
                    <a:lumOff val="35000"/>
                  </a:schemeClr>
                </a:solidFill>
              </a:rPr>
              <a:t>C</a:t>
            </a:r>
            <a:r>
              <a:rPr lang="en-US" sz="4000" b="1" dirty="0">
                <a:solidFill>
                  <a:schemeClr val="tx1">
                    <a:lumMod val="65000"/>
                    <a:lumOff val="35000"/>
                  </a:schemeClr>
                </a:solidFill>
              </a:rPr>
              <a:t>onclusion</a:t>
            </a:r>
            <a:endParaRPr lang="en-US" sz="1800" b="1" dirty="0">
              <a:solidFill>
                <a:schemeClr val="tx1">
                  <a:lumMod val="65000"/>
                  <a:lumOff val="35000"/>
                </a:schemeClr>
              </a:solidFill>
            </a:endParaRPr>
          </a:p>
        </p:txBody>
      </p:sp>
      <p:sp>
        <p:nvSpPr>
          <p:cNvPr id="110" name="TextBox 109">
            <a:extLst>
              <a:ext uri="{FF2B5EF4-FFF2-40B4-BE49-F238E27FC236}">
                <a16:creationId xmlns:a16="http://schemas.microsoft.com/office/drawing/2014/main" id="{1D8AF1EA-E9C7-4727-8BA7-32D0C91224F6}"/>
              </a:ext>
            </a:extLst>
          </p:cNvPr>
          <p:cNvSpPr txBox="1"/>
          <p:nvPr/>
        </p:nvSpPr>
        <p:spPr>
          <a:xfrm>
            <a:off x="23335885" y="25327822"/>
            <a:ext cx="9323238" cy="1107996"/>
          </a:xfrm>
          <a:prstGeom prst="rect">
            <a:avLst/>
          </a:prstGeom>
          <a:noFill/>
        </p:spPr>
        <p:txBody>
          <a:bodyPr wrap="square" rtlCol="0">
            <a:spAutoFit/>
          </a:bodyPr>
          <a:lstStyle/>
          <a:p>
            <a:pPr algn="ctr"/>
            <a:r>
              <a:rPr lang="en-US" altLang="zh-CN" sz="6600" b="1" dirty="0">
                <a:solidFill>
                  <a:schemeClr val="tx1">
                    <a:lumMod val="65000"/>
                    <a:lumOff val="35000"/>
                  </a:schemeClr>
                </a:solidFill>
              </a:rPr>
              <a:t>L</a:t>
            </a:r>
            <a:r>
              <a:rPr lang="en-US" sz="4000" b="1" dirty="0">
                <a:solidFill>
                  <a:schemeClr val="tx1">
                    <a:lumMod val="65000"/>
                    <a:lumOff val="35000"/>
                  </a:schemeClr>
                </a:solidFill>
              </a:rPr>
              <a:t>imitation</a:t>
            </a:r>
            <a:endParaRPr lang="en-US" sz="1800" b="1" dirty="0">
              <a:solidFill>
                <a:schemeClr val="tx1">
                  <a:lumMod val="65000"/>
                  <a:lumOff val="35000"/>
                </a:schemeClr>
              </a:solidFill>
            </a:endParaRPr>
          </a:p>
        </p:txBody>
      </p:sp>
      <p:sp>
        <p:nvSpPr>
          <p:cNvPr id="112" name="TextBox 111">
            <a:extLst>
              <a:ext uri="{FF2B5EF4-FFF2-40B4-BE49-F238E27FC236}">
                <a16:creationId xmlns:a16="http://schemas.microsoft.com/office/drawing/2014/main" id="{641D0D06-974A-44C5-981B-5AE94423E569}"/>
              </a:ext>
            </a:extLst>
          </p:cNvPr>
          <p:cNvSpPr txBox="1"/>
          <p:nvPr/>
        </p:nvSpPr>
        <p:spPr>
          <a:xfrm>
            <a:off x="23711860" y="26627256"/>
            <a:ext cx="8124500" cy="4832092"/>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altLang="zh-CN" sz="2400" dirty="0"/>
              <a:t>The sample data has wine with quality mostly ranging from 4 to 7. For future uses, it is very important not to extrapolate beyond this quality range, or the model will not give valuable explanation</a:t>
            </a:r>
          </a:p>
          <a:p>
            <a:pPr marL="342900" indent="-342900">
              <a:spcBef>
                <a:spcPts val="600"/>
              </a:spcBef>
              <a:spcAft>
                <a:spcPts val="600"/>
              </a:spcAft>
              <a:buFont typeface="Arial" panose="020B0604020202020204" pitchFamily="34" charset="0"/>
              <a:buChar char="•"/>
            </a:pPr>
            <a:r>
              <a:rPr lang="en-US" altLang="zh-CN" sz="2400" dirty="0"/>
              <a:t>In both models, there are some slightly non-random patterns for the binned residual plots for a few variables, which require care and possible future analysis – we did not conduct further improvements as they are beyond our knowledge learned in class</a:t>
            </a:r>
          </a:p>
          <a:p>
            <a:pPr marL="342900" indent="-342900">
              <a:spcBef>
                <a:spcPts val="600"/>
              </a:spcBef>
              <a:spcAft>
                <a:spcPts val="600"/>
              </a:spcAft>
              <a:buFont typeface="Arial" panose="020B0604020202020204" pitchFamily="34" charset="0"/>
              <a:buChar char="•"/>
            </a:pPr>
            <a:r>
              <a:rPr lang="en-US" altLang="zh-CN" sz="2400" dirty="0"/>
              <a:t>Model should also be tested on larger and more comprehensive datasets and more chemical factors can be included for future modeling</a:t>
            </a:r>
            <a:endParaRPr lang="en-US" sz="2400" dirty="0"/>
          </a:p>
        </p:txBody>
      </p:sp>
      <p:sp>
        <p:nvSpPr>
          <p:cNvPr id="113" name="TextBox 112">
            <a:extLst>
              <a:ext uri="{FF2B5EF4-FFF2-40B4-BE49-F238E27FC236}">
                <a16:creationId xmlns:a16="http://schemas.microsoft.com/office/drawing/2014/main" id="{AD24D827-21FC-4575-8E72-08306A41A763}"/>
              </a:ext>
            </a:extLst>
          </p:cNvPr>
          <p:cNvSpPr txBox="1"/>
          <p:nvPr/>
        </p:nvSpPr>
        <p:spPr>
          <a:xfrm>
            <a:off x="11862529" y="26572213"/>
            <a:ext cx="11180120" cy="4247317"/>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dirty="0"/>
              <a:t>Our project goal is explanation: to identify the chemical factors that make significant contribution to the quality of wine</a:t>
            </a:r>
          </a:p>
          <a:p>
            <a:pPr marL="342900" indent="-342900">
              <a:spcBef>
                <a:spcPts val="600"/>
              </a:spcBef>
              <a:spcAft>
                <a:spcPts val="600"/>
              </a:spcAft>
              <a:buFont typeface="Arial" panose="020B0604020202020204" pitchFamily="34" charset="0"/>
              <a:buChar char="•"/>
            </a:pPr>
            <a:r>
              <a:rPr lang="en-US" sz="2400" dirty="0"/>
              <a:t>As quality is a discrete variable, we used logistic model and ordinal logistic model for our research, serving customers and wine professionals, respectively</a:t>
            </a:r>
          </a:p>
          <a:p>
            <a:pPr marL="342900" indent="-342900">
              <a:spcBef>
                <a:spcPts val="600"/>
              </a:spcBef>
              <a:spcAft>
                <a:spcPts val="600"/>
              </a:spcAft>
              <a:buFont typeface="Arial" panose="020B0604020202020204" pitchFamily="34" charset="0"/>
              <a:buChar char="•"/>
            </a:pPr>
            <a:r>
              <a:rPr lang="en-US" sz="2400" dirty="0"/>
              <a:t>Two models congruently leads to the conclusion, that for </a:t>
            </a:r>
            <a:r>
              <a:rPr lang="en-US" sz="2400" dirty="0" err="1"/>
              <a:t>vinho</a:t>
            </a:r>
            <a:r>
              <a:rPr lang="en-US" sz="2400" dirty="0"/>
              <a:t> </a:t>
            </a:r>
            <a:r>
              <a:rPr lang="en-US" sz="2400" dirty="0" err="1"/>
              <a:t>verde</a:t>
            </a:r>
            <a:r>
              <a:rPr lang="en-US" sz="2400" dirty="0"/>
              <a:t> wine produced in Portugal, </a:t>
            </a:r>
            <a:r>
              <a:rPr lang="en-US" sz="2400" b="1" dirty="0">
                <a:highlight>
                  <a:srgbClr val="C1CBD1"/>
                </a:highlight>
              </a:rPr>
              <a:t>alcohol level</a:t>
            </a:r>
            <a:r>
              <a:rPr lang="en-US" sz="2400" dirty="0"/>
              <a:t>, </a:t>
            </a:r>
            <a:r>
              <a:rPr lang="en-US" sz="2400" b="1" dirty="0">
                <a:highlight>
                  <a:srgbClr val="C1CBD1"/>
                </a:highlight>
              </a:rPr>
              <a:t>acetic acid level</a:t>
            </a:r>
            <a:r>
              <a:rPr lang="en-US" sz="2400" dirty="0"/>
              <a:t>, and </a:t>
            </a:r>
            <a:r>
              <a:rPr lang="en-US" sz="2400" b="1" dirty="0">
                <a:highlight>
                  <a:srgbClr val="C1CBD1"/>
                </a:highlight>
              </a:rPr>
              <a:t>sulfate level </a:t>
            </a:r>
            <a:r>
              <a:rPr lang="en-US" sz="2400" dirty="0"/>
              <a:t>are very strong explaining factors</a:t>
            </a:r>
          </a:p>
          <a:p>
            <a:pPr marL="342900" indent="-342900">
              <a:spcBef>
                <a:spcPts val="600"/>
              </a:spcBef>
              <a:spcAft>
                <a:spcPts val="600"/>
              </a:spcAft>
              <a:buFont typeface="Arial" panose="020B0604020202020204" pitchFamily="34" charset="0"/>
              <a:buChar char="•"/>
            </a:pPr>
            <a:r>
              <a:rPr lang="en-US" sz="2400" dirty="0"/>
              <a:t>citric acid level and free sulfur dioxide level contribute to the variation in quality, though not as influential</a:t>
            </a:r>
          </a:p>
        </p:txBody>
      </p:sp>
      <p:grpSp>
        <p:nvGrpSpPr>
          <p:cNvPr id="7" name="Group 6">
            <a:extLst>
              <a:ext uri="{FF2B5EF4-FFF2-40B4-BE49-F238E27FC236}">
                <a16:creationId xmlns:a16="http://schemas.microsoft.com/office/drawing/2014/main" id="{8D249270-B258-47EE-9F78-E5AE65AA180B}"/>
              </a:ext>
            </a:extLst>
          </p:cNvPr>
          <p:cNvGrpSpPr/>
          <p:nvPr/>
        </p:nvGrpSpPr>
        <p:grpSpPr>
          <a:xfrm>
            <a:off x="1157017" y="30213237"/>
            <a:ext cx="8369204" cy="393539"/>
            <a:chOff x="513935" y="30222446"/>
            <a:chExt cx="8369204" cy="393539"/>
          </a:xfrm>
        </p:grpSpPr>
        <p:sp>
          <p:nvSpPr>
            <p:cNvPr id="4" name="Rectangle 3">
              <a:extLst>
                <a:ext uri="{FF2B5EF4-FFF2-40B4-BE49-F238E27FC236}">
                  <a16:creationId xmlns:a16="http://schemas.microsoft.com/office/drawing/2014/main" id="{2FCCC675-7070-4B95-BAF4-46C145F8B2E6}"/>
                </a:ext>
              </a:extLst>
            </p:cNvPr>
            <p:cNvSpPr/>
            <p:nvPr/>
          </p:nvSpPr>
          <p:spPr>
            <a:xfrm>
              <a:off x="513935" y="30222446"/>
              <a:ext cx="2209974" cy="393539"/>
            </a:xfrm>
            <a:prstGeom prst="rect">
              <a:avLst/>
            </a:prstGeom>
            <a:solidFill>
              <a:srgbClr val="C1CB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Alcohol</a:t>
              </a:r>
            </a:p>
          </p:txBody>
        </p:sp>
        <p:sp>
          <p:nvSpPr>
            <p:cNvPr id="111" name="Rectangle 110">
              <a:extLst>
                <a:ext uri="{FF2B5EF4-FFF2-40B4-BE49-F238E27FC236}">
                  <a16:creationId xmlns:a16="http://schemas.microsoft.com/office/drawing/2014/main" id="{2D8CFF91-7D07-4655-A287-386DD0F9E46C}"/>
                </a:ext>
              </a:extLst>
            </p:cNvPr>
            <p:cNvSpPr/>
            <p:nvPr/>
          </p:nvSpPr>
          <p:spPr>
            <a:xfrm>
              <a:off x="3057454" y="30222446"/>
              <a:ext cx="3282166" cy="393539"/>
            </a:xfrm>
            <a:prstGeom prst="rect">
              <a:avLst/>
            </a:prstGeom>
            <a:solidFill>
              <a:srgbClr val="C1CB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highlight>
                    <a:srgbClr val="C1CBD1"/>
                  </a:highlight>
                </a:rPr>
                <a:t>Volatile acetic acid</a:t>
              </a:r>
              <a:endParaRPr lang="en-US" sz="2400" dirty="0">
                <a:highlight>
                  <a:srgbClr val="C1CBD1"/>
                </a:highlight>
              </a:endParaRPr>
            </a:p>
          </p:txBody>
        </p:sp>
        <p:sp>
          <p:nvSpPr>
            <p:cNvPr id="114" name="Rectangle 113">
              <a:extLst>
                <a:ext uri="{FF2B5EF4-FFF2-40B4-BE49-F238E27FC236}">
                  <a16:creationId xmlns:a16="http://schemas.microsoft.com/office/drawing/2014/main" id="{2F9AF40D-FA74-44BA-ADD3-52E2FF649AB1}"/>
                </a:ext>
              </a:extLst>
            </p:cNvPr>
            <p:cNvSpPr/>
            <p:nvPr/>
          </p:nvSpPr>
          <p:spPr>
            <a:xfrm>
              <a:off x="6673165" y="30222446"/>
              <a:ext cx="2209974" cy="393539"/>
            </a:xfrm>
            <a:prstGeom prst="rect">
              <a:avLst/>
            </a:prstGeom>
            <a:solidFill>
              <a:srgbClr val="C1CB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highlight>
                    <a:srgbClr val="C1CBD1"/>
                  </a:highlight>
                </a:rPr>
                <a:t>Sulfate</a:t>
              </a:r>
              <a:endParaRPr lang="en-US" sz="2400" dirty="0"/>
            </a:p>
          </p:txBody>
        </p:sp>
      </p:grpSp>
      <p:grpSp>
        <p:nvGrpSpPr>
          <p:cNvPr id="117" name="Group 116">
            <a:extLst>
              <a:ext uri="{FF2B5EF4-FFF2-40B4-BE49-F238E27FC236}">
                <a16:creationId xmlns:a16="http://schemas.microsoft.com/office/drawing/2014/main" id="{077B2D07-89D1-4220-8A18-D9C1D38AF8D8}"/>
              </a:ext>
            </a:extLst>
          </p:cNvPr>
          <p:cNvGrpSpPr/>
          <p:nvPr/>
        </p:nvGrpSpPr>
        <p:grpSpPr>
          <a:xfrm>
            <a:off x="34055947" y="31308253"/>
            <a:ext cx="8369204" cy="393539"/>
            <a:chOff x="513935" y="30222446"/>
            <a:chExt cx="8369204" cy="393539"/>
          </a:xfrm>
        </p:grpSpPr>
        <p:sp>
          <p:nvSpPr>
            <p:cNvPr id="118" name="Rectangle 117">
              <a:extLst>
                <a:ext uri="{FF2B5EF4-FFF2-40B4-BE49-F238E27FC236}">
                  <a16:creationId xmlns:a16="http://schemas.microsoft.com/office/drawing/2014/main" id="{605EB007-EC38-4803-A9B7-B7551B687F97}"/>
                </a:ext>
              </a:extLst>
            </p:cNvPr>
            <p:cNvSpPr/>
            <p:nvPr/>
          </p:nvSpPr>
          <p:spPr>
            <a:xfrm>
              <a:off x="513935" y="30222446"/>
              <a:ext cx="2209974" cy="393539"/>
            </a:xfrm>
            <a:prstGeom prst="rect">
              <a:avLst/>
            </a:prstGeom>
            <a:solidFill>
              <a:srgbClr val="9FA7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Alcohol</a:t>
              </a:r>
            </a:p>
          </p:txBody>
        </p:sp>
        <p:sp>
          <p:nvSpPr>
            <p:cNvPr id="119" name="Rectangle 118">
              <a:extLst>
                <a:ext uri="{FF2B5EF4-FFF2-40B4-BE49-F238E27FC236}">
                  <a16:creationId xmlns:a16="http://schemas.microsoft.com/office/drawing/2014/main" id="{100C9957-BB27-453A-ABC8-64DB7CAB3845}"/>
                </a:ext>
              </a:extLst>
            </p:cNvPr>
            <p:cNvSpPr/>
            <p:nvPr/>
          </p:nvSpPr>
          <p:spPr>
            <a:xfrm>
              <a:off x="3057454" y="30222446"/>
              <a:ext cx="3282166" cy="393539"/>
            </a:xfrm>
            <a:prstGeom prst="rect">
              <a:avLst/>
            </a:prstGeom>
            <a:solidFill>
              <a:srgbClr val="9FA7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highlight>
                    <a:srgbClr val="9FA7BA"/>
                  </a:highlight>
                </a:rPr>
                <a:t>Volatile acetic acid</a:t>
              </a:r>
              <a:endParaRPr lang="en-US" sz="2400" dirty="0">
                <a:highlight>
                  <a:srgbClr val="9FA7BA"/>
                </a:highlight>
              </a:endParaRPr>
            </a:p>
          </p:txBody>
        </p:sp>
        <p:sp>
          <p:nvSpPr>
            <p:cNvPr id="120" name="Rectangle 119">
              <a:extLst>
                <a:ext uri="{FF2B5EF4-FFF2-40B4-BE49-F238E27FC236}">
                  <a16:creationId xmlns:a16="http://schemas.microsoft.com/office/drawing/2014/main" id="{375EA1C8-1262-498D-8C2D-AD4124275EDF}"/>
                </a:ext>
              </a:extLst>
            </p:cNvPr>
            <p:cNvSpPr/>
            <p:nvPr/>
          </p:nvSpPr>
          <p:spPr>
            <a:xfrm>
              <a:off x="6673165" y="30222446"/>
              <a:ext cx="2209974" cy="393539"/>
            </a:xfrm>
            <a:prstGeom prst="rect">
              <a:avLst/>
            </a:prstGeom>
            <a:solidFill>
              <a:srgbClr val="9FA7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highlight>
                    <a:srgbClr val="9FA7BA"/>
                  </a:highlight>
                </a:rPr>
                <a:t>Sulfate</a:t>
              </a:r>
              <a:endParaRPr lang="en-US" sz="2400" dirty="0">
                <a:highlight>
                  <a:srgbClr val="9FA7BA"/>
                </a:highlight>
              </a:endParaRPr>
            </a:p>
          </p:txBody>
        </p:sp>
      </p:grpSp>
      <p:grpSp>
        <p:nvGrpSpPr>
          <p:cNvPr id="121" name="Group 120">
            <a:extLst>
              <a:ext uri="{FF2B5EF4-FFF2-40B4-BE49-F238E27FC236}">
                <a16:creationId xmlns:a16="http://schemas.microsoft.com/office/drawing/2014/main" id="{DF364E66-E0B3-4148-BD76-D85C0FFF51CD}"/>
              </a:ext>
            </a:extLst>
          </p:cNvPr>
          <p:cNvGrpSpPr/>
          <p:nvPr/>
        </p:nvGrpSpPr>
        <p:grpSpPr>
          <a:xfrm>
            <a:off x="13443012" y="31236270"/>
            <a:ext cx="8369204" cy="393539"/>
            <a:chOff x="513935" y="30222446"/>
            <a:chExt cx="8369204" cy="393539"/>
          </a:xfrm>
        </p:grpSpPr>
        <p:sp>
          <p:nvSpPr>
            <p:cNvPr id="123" name="Rectangle 122">
              <a:extLst>
                <a:ext uri="{FF2B5EF4-FFF2-40B4-BE49-F238E27FC236}">
                  <a16:creationId xmlns:a16="http://schemas.microsoft.com/office/drawing/2014/main" id="{14B73EF3-A062-42E0-90D9-3B08951C34A5}"/>
                </a:ext>
              </a:extLst>
            </p:cNvPr>
            <p:cNvSpPr/>
            <p:nvPr/>
          </p:nvSpPr>
          <p:spPr>
            <a:xfrm>
              <a:off x="513935" y="30222446"/>
              <a:ext cx="2209974" cy="39353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65000"/>
                      <a:lumOff val="35000"/>
                    </a:schemeClr>
                  </a:solidFill>
                </a:rPr>
                <a:t>Alcohol</a:t>
              </a:r>
            </a:p>
          </p:txBody>
        </p:sp>
        <p:sp>
          <p:nvSpPr>
            <p:cNvPr id="124" name="Rectangle 123">
              <a:extLst>
                <a:ext uri="{FF2B5EF4-FFF2-40B4-BE49-F238E27FC236}">
                  <a16:creationId xmlns:a16="http://schemas.microsoft.com/office/drawing/2014/main" id="{1FE57E68-AE81-4F81-93A8-833089C63D01}"/>
                </a:ext>
              </a:extLst>
            </p:cNvPr>
            <p:cNvSpPr/>
            <p:nvPr/>
          </p:nvSpPr>
          <p:spPr>
            <a:xfrm>
              <a:off x="3057454" y="30222446"/>
              <a:ext cx="3282166" cy="39353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65000"/>
                      <a:lumOff val="35000"/>
                    </a:schemeClr>
                  </a:solidFill>
                </a:rPr>
                <a:t>Volatile acetic acid</a:t>
              </a:r>
              <a:endParaRPr lang="en-US" sz="2400" dirty="0">
                <a:solidFill>
                  <a:schemeClr val="tx1">
                    <a:lumMod val="65000"/>
                    <a:lumOff val="35000"/>
                  </a:schemeClr>
                </a:solidFill>
              </a:endParaRPr>
            </a:p>
          </p:txBody>
        </p:sp>
        <p:sp>
          <p:nvSpPr>
            <p:cNvPr id="136" name="Rectangle 135">
              <a:extLst>
                <a:ext uri="{FF2B5EF4-FFF2-40B4-BE49-F238E27FC236}">
                  <a16:creationId xmlns:a16="http://schemas.microsoft.com/office/drawing/2014/main" id="{462441CB-840B-4D0B-A002-0E93C5736964}"/>
                </a:ext>
              </a:extLst>
            </p:cNvPr>
            <p:cNvSpPr/>
            <p:nvPr/>
          </p:nvSpPr>
          <p:spPr>
            <a:xfrm>
              <a:off x="6673165" y="30222446"/>
              <a:ext cx="2209974" cy="39353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65000"/>
                      <a:lumOff val="35000"/>
                    </a:schemeClr>
                  </a:solidFill>
                </a:rPr>
                <a:t>Sulfate</a:t>
              </a:r>
              <a:endParaRPr lang="en-US" sz="2400" dirty="0">
                <a:solidFill>
                  <a:schemeClr val="tx1">
                    <a:lumMod val="65000"/>
                    <a:lumOff val="35000"/>
                  </a:schemeClr>
                </a:solidFill>
              </a:endParaRPr>
            </a:p>
          </p:txBody>
        </p:sp>
      </p:gr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1394</TotalTime>
  <Words>1118</Words>
  <Application>Microsoft Office PowerPoint</Application>
  <PresentationFormat>Custom</PresentationFormat>
  <Paragraphs>98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纪 丁</cp:lastModifiedBy>
  <cp:revision>125</cp:revision>
  <dcterms:modified xsi:type="dcterms:W3CDTF">2018-12-15T04:20:54Z</dcterms:modified>
</cp:coreProperties>
</file>