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2" clrIdx="0">
    <p:extLst>
      <p:ext uri="{19B8F6BF-5375-455C-9EA6-DF929625EA0E}">
        <p15:presenceInfo xmlns:p15="http://schemas.microsoft.com/office/powerpoint/2012/main" userId="e9072b150162b0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9FA7BA"/>
    <a:srgbClr val="C1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3341" autoAdjust="0"/>
  </p:normalViewPr>
  <p:slideViewPr>
    <p:cSldViewPr snapToGrid="0">
      <p:cViewPr varScale="1">
        <p:scale>
          <a:sx n="17" d="100"/>
          <a:sy n="17" d="100"/>
        </p:scale>
        <p:origin x="1903" y="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2054840" y="614650"/>
            <a:ext cx="19781520" cy="2154436"/>
          </a:xfrm>
          <a:prstGeom prst="rect">
            <a:avLst/>
          </a:prstGeom>
          <a:noFill/>
        </p:spPr>
        <p:txBody>
          <a:bodyPr wrap="square" rtlCol="0">
            <a:spAutoFit/>
          </a:bodyPr>
          <a:lstStyle/>
          <a:p>
            <a:pPr algn="ctr"/>
            <a:r>
              <a:rPr lang="en-US" sz="6000" b="1" dirty="0"/>
              <a:t>Modeling wine preferences by data mining from physicochemical properties</a:t>
            </a:r>
          </a:p>
          <a:p>
            <a:endParaRPr lang="en-US"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highlight>
                  <a:srgbClr val="C0C0C0"/>
                </a:highlight>
              </a:rPr>
              <a:t>ChloridesCent</a:t>
            </a:r>
            <a:r>
              <a:rPr lang="en-US" sz="2400" dirty="0"/>
              <a:t>, </a:t>
            </a:r>
            <a:r>
              <a:rPr lang="en-US" sz="2400" b="1" dirty="0" err="1">
                <a:highlight>
                  <a:srgbClr val="C0C0C0"/>
                </a:highlight>
              </a:rPr>
              <a:t>Volatile.acidity</a:t>
            </a:r>
            <a:r>
              <a:rPr lang="en-US" sz="2400" dirty="0"/>
              <a:t>, </a:t>
            </a:r>
            <a:r>
              <a:rPr lang="en-US" sz="2400" b="1" dirty="0" err="1">
                <a:highlight>
                  <a:srgbClr val="C0C0C0"/>
                </a:highlight>
              </a:rPr>
              <a:t>sulphatesCent</a:t>
            </a:r>
            <a:r>
              <a:rPr lang="en-US" sz="2400" dirty="0">
                <a:highlight>
                  <a:srgbClr val="C0C0C0"/>
                </a:highlight>
              </a:rPr>
              <a:t> </a:t>
            </a:r>
            <a:r>
              <a:rPr lang="en-US" sz="2400" dirty="0"/>
              <a:t>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34" name="TextBox 33">
            <a:extLst>
              <a:ext uri="{FF2B5EF4-FFF2-40B4-BE49-F238E27FC236}">
                <a16:creationId xmlns:a16="http://schemas.microsoft.com/office/drawing/2014/main" id="{EDA60361-C87D-461F-ACFD-EB6D8FB4F3B4}"/>
              </a:ext>
            </a:extLst>
          </p:cNvPr>
          <p:cNvSpPr txBox="1"/>
          <p:nvPr/>
        </p:nvSpPr>
        <p:spPr>
          <a:xfrm>
            <a:off x="32650489" y="7425005"/>
            <a:ext cx="10925175" cy="261610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b="1" dirty="0" err="1">
                <a:highlight>
                  <a:srgbClr val="C0C0C0"/>
                </a:highlight>
              </a:rPr>
              <a:t>Volatile.acidityCent</a:t>
            </a:r>
            <a:r>
              <a:rPr lang="en-US" sz="2400" dirty="0"/>
              <a:t>, </a:t>
            </a:r>
            <a:r>
              <a:rPr lang="en-US" sz="2400" b="1" dirty="0" err="1">
                <a:highlight>
                  <a:srgbClr val="C0C0C0"/>
                </a:highlight>
              </a:rPr>
              <a:t>log_sulphates</a:t>
            </a:r>
            <a:r>
              <a:rPr lang="en-US" sz="2400" dirty="0"/>
              <a:t>,</a:t>
            </a:r>
            <a:r>
              <a:rPr lang="en-US" altLang="zh-CN" sz="2400" b="1" dirty="0">
                <a:highlight>
                  <a:srgbClr val="C0C0C0"/>
                </a:highlight>
              </a:rPr>
              <a:t> </a:t>
            </a:r>
            <a:r>
              <a:rPr lang="en-US" altLang="zh-CN" sz="2400" b="1" dirty="0" err="1">
                <a:highlight>
                  <a:srgbClr val="C0C0C0"/>
                </a:highlight>
              </a:rPr>
              <a:t>log_sulphates:pHCent</a:t>
            </a:r>
            <a:r>
              <a:rPr lang="en-US" altLang="zh-CN" sz="2400" dirty="0"/>
              <a:t>, and</a:t>
            </a:r>
            <a:r>
              <a:rPr lang="en-US" sz="2400" dirty="0"/>
              <a:t> </a:t>
            </a:r>
            <a:r>
              <a:rPr lang="en-US" sz="2400" b="1" dirty="0" err="1">
                <a:highlight>
                  <a:srgbClr val="C0C0C0"/>
                </a:highlight>
              </a:rPr>
              <a:t>chloridesCent</a:t>
            </a:r>
            <a:r>
              <a:rPr lang="en-US" sz="2400" dirty="0"/>
              <a:t>, and are most influential predictors.</a:t>
            </a:r>
            <a:r>
              <a:rPr lang="en-US" altLang="zh-CN" sz="2400" dirty="0"/>
              <a:t> </a:t>
            </a:r>
          </a:p>
          <a:p>
            <a:pPr marL="342900" indent="-342900">
              <a:spcBef>
                <a:spcPts val="600"/>
              </a:spcBef>
              <a:spcAft>
                <a:spcPts val="600"/>
              </a:spcAft>
              <a:buFont typeface="Arial" panose="020B0604020202020204" pitchFamily="34" charset="0"/>
              <a:buChar char="•"/>
            </a:pPr>
            <a:r>
              <a:rPr lang="en-US" sz="2400" b="1" dirty="0" err="1">
                <a:highlight>
                  <a:srgbClr val="C0C0C0"/>
                </a:highlight>
              </a:rPr>
              <a:t>pHCent</a:t>
            </a:r>
            <a:r>
              <a:rPr lang="en-US" sz="2400" dirty="0"/>
              <a:t> and </a:t>
            </a:r>
            <a:r>
              <a:rPr lang="en-US" sz="2400" b="1" dirty="0" err="1">
                <a:highlight>
                  <a:srgbClr val="C0C0C0"/>
                </a:highlight>
              </a:rPr>
              <a:t>chloridesCent</a:t>
            </a:r>
            <a:r>
              <a:rPr lang="en-US" sz="2400" dirty="0"/>
              <a:t> have p-values exceeding the 0.05 threshold, so the extent of their impact is not significant.</a:t>
            </a:r>
          </a:p>
          <a:p>
            <a:pPr marL="342900" indent="-342900">
              <a:spcBef>
                <a:spcPts val="600"/>
              </a:spcBef>
              <a:spcAft>
                <a:spcPts val="600"/>
              </a:spcAft>
              <a:buFont typeface="Arial" panose="020B0604020202020204" pitchFamily="34" charset="0"/>
              <a:buChar char="•"/>
            </a:pPr>
            <a:r>
              <a:rPr lang="en-US" altLang="zh-CN" sz="2400" dirty="0"/>
              <a:t>The remaining variables are very strong predictors with p-value = 0, but the magnitude of impact is not that large as their coefficients are relatively small.</a:t>
            </a:r>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2</a:t>
            </a:r>
            <a:r>
              <a:rPr lang="en-US" sz="2800" b="1" baseline="30000" dirty="0"/>
              <a:t>nd</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3"/>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4"/>
          <a:stretch>
            <a:fillRect/>
          </a:stretch>
        </p:blipFill>
        <p:spPr>
          <a:xfrm>
            <a:off x="315536" y="1828573"/>
            <a:ext cx="10925175" cy="5915025"/>
          </a:xfrm>
          <a:prstGeom prst="rect">
            <a:avLst/>
          </a:prstGeom>
        </p:spPr>
      </p:pic>
      <p:sp>
        <p:nvSpPr>
          <p:cNvPr id="8" name="文本框 7">
            <a:extLst>
              <a:ext uri="{FF2B5EF4-FFF2-40B4-BE49-F238E27FC236}">
                <a16:creationId xmlns:a16="http://schemas.microsoft.com/office/drawing/2014/main" id="{D4F983C4-CD7D-4D8B-A72E-8E7D2755127C}"/>
              </a:ext>
            </a:extLst>
          </p:cNvPr>
          <p:cNvSpPr txBox="1"/>
          <p:nvPr/>
        </p:nvSpPr>
        <p:spPr>
          <a:xfrm>
            <a:off x="183016" y="31261750"/>
            <a:ext cx="11190214" cy="1554272"/>
          </a:xfrm>
          <a:prstGeom prst="rect">
            <a:avLst/>
          </a:prstGeom>
          <a:noFill/>
        </p:spPr>
        <p:txBody>
          <a:bodyPr wrap="square" rtlCol="0">
            <a:spAutoFit/>
          </a:bodyPr>
          <a:lstStyle/>
          <a:p>
            <a:pPr>
              <a:spcBef>
                <a:spcPts val="600"/>
              </a:spcBef>
            </a:pPr>
            <a:r>
              <a:rPr lang="en-US" altLang="zh-CN" sz="1800" i="1" dirty="0">
                <a:solidFill>
                  <a:schemeClr val="bg1">
                    <a:lumMod val="50000"/>
                  </a:schemeClr>
                </a:solidFill>
              </a:rPr>
              <a:t>References:  </a:t>
            </a:r>
          </a:p>
          <a:p>
            <a:pPr>
              <a:spcBef>
                <a:spcPts val="600"/>
              </a:spcBef>
            </a:pPr>
            <a:r>
              <a:rPr lang="en-US" altLang="zh-CN" sz="1600" i="1" dirty="0" err="1">
                <a:solidFill>
                  <a:schemeClr val="bg1">
                    <a:lumMod val="50000"/>
                  </a:schemeClr>
                </a:solidFill>
              </a:rPr>
              <a:t>Vinho</a:t>
            </a:r>
            <a:r>
              <a:rPr lang="en-US" altLang="zh-CN" sz="1600" i="1" dirty="0">
                <a:solidFill>
                  <a:schemeClr val="bg1">
                    <a:lumMod val="50000"/>
                  </a:schemeClr>
                </a:solidFill>
              </a:rPr>
              <a:t> Verde. (2018, September 20). Retrieved from https://en.wikipedia.org/wiki/Vinho_Verde</a:t>
            </a:r>
            <a:endParaRPr lang="en-US" altLang="zh-CN" sz="1800" i="1" dirty="0">
              <a:solidFill>
                <a:schemeClr val="bg1">
                  <a:lumMod val="50000"/>
                </a:schemeClr>
              </a:solidFill>
            </a:endParaRPr>
          </a:p>
          <a:p>
            <a:pPr>
              <a:spcBef>
                <a:spcPts val="600"/>
              </a:spcBef>
            </a:pPr>
            <a:r>
              <a:rPr lang="en-US" altLang="zh-CN" sz="1600" i="1" dirty="0">
                <a:solidFill>
                  <a:schemeClr val="bg1">
                    <a:lumMod val="50000"/>
                  </a:schemeClr>
                </a:solidFill>
              </a:rPr>
              <a:t>Cortez, P., </a:t>
            </a:r>
            <a:r>
              <a:rPr lang="en-US" altLang="zh-CN" sz="1600" i="1" dirty="0" err="1">
                <a:solidFill>
                  <a:schemeClr val="bg1">
                    <a:lumMod val="50000"/>
                  </a:schemeClr>
                </a:solidFill>
              </a:rPr>
              <a:t>Cerdeira</a:t>
            </a:r>
            <a:r>
              <a:rPr lang="en-US" altLang="zh-CN" sz="1600" i="1" dirty="0">
                <a:solidFill>
                  <a:schemeClr val="bg1">
                    <a:lumMod val="50000"/>
                  </a:schemeClr>
                </a:solidFill>
              </a:rPr>
              <a:t>, A., Almeida, F., Matos, T., &amp; Reis, J. (2009). Modeling wine preferences by data mining from physicochemical properties. Decision Support Systems,47(4), 547-553. doi:10.1016/j.dss.2009.05.016</a:t>
            </a:r>
          </a:p>
          <a:p>
            <a:pPr>
              <a:spcBef>
                <a:spcPts val="600"/>
              </a:spcBef>
            </a:pPr>
            <a:endParaRPr lang="zh-CN" altLang="en-US" dirty="0"/>
          </a:p>
        </p:txBody>
      </p:sp>
      <p:grpSp>
        <p:nvGrpSpPr>
          <p:cNvPr id="14" name="Group 13">
            <a:extLst>
              <a:ext uri="{FF2B5EF4-FFF2-40B4-BE49-F238E27FC236}">
                <a16:creationId xmlns:a16="http://schemas.microsoft.com/office/drawing/2014/main" id="{FB57CE20-139F-43B6-A2D7-BD0FF4856C9F}"/>
              </a:ext>
            </a:extLst>
          </p:cNvPr>
          <p:cNvGrpSpPr/>
          <p:nvPr/>
        </p:nvGrpSpPr>
        <p:grpSpPr>
          <a:xfrm>
            <a:off x="14697548" y="9711822"/>
            <a:ext cx="2156581" cy="1776901"/>
            <a:chOff x="14484188" y="9658482"/>
            <a:chExt cx="2156581" cy="1776901"/>
          </a:xfrm>
        </p:grpSpPr>
        <p:pic>
          <p:nvPicPr>
            <p:cNvPr id="2" name="Picture 2" descr="Aveleda Casal Garcia Vinho Verde White N.V.">
              <a:extLst>
                <a:ext uri="{FF2B5EF4-FFF2-40B4-BE49-F238E27FC236}">
                  <a16:creationId xmlns:a16="http://schemas.microsoft.com/office/drawing/2014/main" id="{07A24BEC-4C9D-4454-84FC-FDC491D87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484188"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Aveleda Casal Garcia Vinho Verde White N.V.">
              <a:extLst>
                <a:ext uri="{FF2B5EF4-FFF2-40B4-BE49-F238E27FC236}">
                  <a16:creationId xmlns:a16="http://schemas.microsoft.com/office/drawing/2014/main" id="{DF3B0163-F2CF-41ED-B5D7-8D2AD96B3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916287"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Aveleda Casal Garcia Vinho Verde White N.V.">
              <a:extLst>
                <a:ext uri="{FF2B5EF4-FFF2-40B4-BE49-F238E27FC236}">
                  <a16:creationId xmlns:a16="http://schemas.microsoft.com/office/drawing/2014/main" id="{E0C39A4D-677F-4BBF-9EBD-7035EFF73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348386"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Aveleda Casal Garcia Vinho Verde White N.V.">
              <a:extLst>
                <a:ext uri="{FF2B5EF4-FFF2-40B4-BE49-F238E27FC236}">
                  <a16:creationId xmlns:a16="http://schemas.microsoft.com/office/drawing/2014/main" id="{664523AD-4AD8-47FE-BC00-7390FAB78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780485"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Aveleda Casal Garcia Vinho Verde White N.V.">
              <a:extLst>
                <a:ext uri="{FF2B5EF4-FFF2-40B4-BE49-F238E27FC236}">
                  <a16:creationId xmlns:a16="http://schemas.microsoft.com/office/drawing/2014/main" id="{7D865A2B-C9DA-4F51-B727-54454592F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6212584"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TextBox 74">
            <a:extLst>
              <a:ext uri="{FF2B5EF4-FFF2-40B4-BE49-F238E27FC236}">
                <a16:creationId xmlns:a16="http://schemas.microsoft.com/office/drawing/2014/main" id="{DCDD2CD7-E88E-458A-BEB6-3B170D5C6FA6}"/>
              </a:ext>
            </a:extLst>
          </p:cNvPr>
          <p:cNvSpPr txBox="1"/>
          <p:nvPr/>
        </p:nvSpPr>
        <p:spPr>
          <a:xfrm>
            <a:off x="16700872" y="3639635"/>
            <a:ext cx="10103242" cy="1107996"/>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W</a:t>
            </a:r>
            <a:r>
              <a:rPr lang="en-US" sz="4400" b="1" u="sng" dirty="0">
                <a:solidFill>
                  <a:schemeClr val="tx1">
                    <a:lumMod val="65000"/>
                    <a:lumOff val="35000"/>
                  </a:schemeClr>
                </a:solidFill>
                <a:highlight>
                  <a:srgbClr val="EAEAEA"/>
                </a:highlight>
              </a:rPr>
              <a:t>hat Makes a Good Glass of Wine</a:t>
            </a:r>
            <a:endParaRPr lang="en-US" sz="1600" b="1" u="sng" dirty="0">
              <a:solidFill>
                <a:schemeClr val="tx1">
                  <a:lumMod val="65000"/>
                  <a:lumOff val="35000"/>
                </a:schemeClr>
              </a:solidFill>
              <a:highlight>
                <a:srgbClr val="EAEAEA"/>
              </a:highlight>
            </a:endParaRPr>
          </a:p>
        </p:txBody>
      </p:sp>
      <p:grpSp>
        <p:nvGrpSpPr>
          <p:cNvPr id="95" name="Group 94">
            <a:extLst>
              <a:ext uri="{FF2B5EF4-FFF2-40B4-BE49-F238E27FC236}">
                <a16:creationId xmlns:a16="http://schemas.microsoft.com/office/drawing/2014/main" id="{3CBE3BE9-0AC3-4718-A2A5-3947B8A857BC}"/>
              </a:ext>
            </a:extLst>
          </p:cNvPr>
          <p:cNvGrpSpPr/>
          <p:nvPr/>
        </p:nvGrpSpPr>
        <p:grpSpPr>
          <a:xfrm>
            <a:off x="13023847" y="8478109"/>
            <a:ext cx="17843506" cy="4276574"/>
            <a:chOff x="13023847" y="9127645"/>
            <a:chExt cx="17843506" cy="4276574"/>
          </a:xfrm>
        </p:grpSpPr>
        <p:grpSp>
          <p:nvGrpSpPr>
            <p:cNvPr id="96" name="Group 95">
              <a:extLst>
                <a:ext uri="{FF2B5EF4-FFF2-40B4-BE49-F238E27FC236}">
                  <a16:creationId xmlns:a16="http://schemas.microsoft.com/office/drawing/2014/main" id="{92C0FB73-2545-47A9-8617-4A9D343B6C60}"/>
                </a:ext>
              </a:extLst>
            </p:cNvPr>
            <p:cNvGrpSpPr/>
            <p:nvPr/>
          </p:nvGrpSpPr>
          <p:grpSpPr>
            <a:xfrm>
              <a:off x="14798343" y="9127645"/>
              <a:ext cx="14294514" cy="4276574"/>
              <a:chOff x="15822725" y="8637963"/>
              <a:chExt cx="12126238" cy="4276574"/>
            </a:xfrm>
          </p:grpSpPr>
          <p:sp>
            <p:nvSpPr>
              <p:cNvPr id="105" name="TextBox 104">
                <a:extLst>
                  <a:ext uri="{FF2B5EF4-FFF2-40B4-BE49-F238E27FC236}">
                    <a16:creationId xmlns:a16="http://schemas.microsoft.com/office/drawing/2014/main" id="{10FA1C6A-1B0D-45EC-8473-EB89B3D69A97}"/>
                  </a:ext>
                </a:extLst>
              </p:cNvPr>
              <p:cNvSpPr txBox="1"/>
              <p:nvPr/>
            </p:nvSpPr>
            <p:spPr>
              <a:xfrm>
                <a:off x="15822725" y="8637963"/>
                <a:ext cx="12126238" cy="1107996"/>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W</a:t>
                </a:r>
                <a:r>
                  <a:rPr lang="en-US" sz="4400" b="1" u="sng" dirty="0">
                    <a:solidFill>
                      <a:schemeClr val="tx1">
                        <a:lumMod val="65000"/>
                        <a:lumOff val="35000"/>
                      </a:schemeClr>
                    </a:solidFill>
                    <a:highlight>
                      <a:srgbClr val="EAEAEA"/>
                    </a:highlight>
                  </a:rPr>
                  <a:t>hy Proportional Odds &amp; Logistic Model</a:t>
                </a:r>
                <a:endParaRPr lang="en-US" sz="2000" b="1" u="sng" dirty="0">
                  <a:solidFill>
                    <a:schemeClr val="tx1">
                      <a:lumMod val="65000"/>
                      <a:lumOff val="35000"/>
                    </a:schemeClr>
                  </a:solidFill>
                  <a:highlight>
                    <a:srgbClr val="EAEAEA"/>
                  </a:highlight>
                </a:endParaRPr>
              </a:p>
            </p:txBody>
          </p:sp>
          <p:sp>
            <p:nvSpPr>
              <p:cNvPr id="106" name="Rectangle 105">
                <a:extLst>
                  <a:ext uri="{FF2B5EF4-FFF2-40B4-BE49-F238E27FC236}">
                    <a16:creationId xmlns:a16="http://schemas.microsoft.com/office/drawing/2014/main" id="{34A5BB44-D0E3-4A7E-AD48-476F832B0C1C}"/>
                  </a:ext>
                </a:extLst>
              </p:cNvPr>
              <p:cNvSpPr/>
              <p:nvPr/>
            </p:nvSpPr>
            <p:spPr>
              <a:xfrm>
                <a:off x="18720981" y="10236881"/>
                <a:ext cx="6705059" cy="2677656"/>
              </a:xfrm>
              <a:prstGeom prst="rect">
                <a:avLst/>
              </a:prstGeom>
            </p:spPr>
            <p:txBody>
              <a:bodyPr wrap="square">
                <a:spAutoFit/>
              </a:bodyPr>
              <a:lstStyle/>
              <a:p>
                <a:r>
                  <a:rPr lang="en-US" altLang="zh-CN" sz="2400" b="1" dirty="0"/>
                  <a:t>P</a:t>
                </a:r>
                <a:r>
                  <a:rPr lang="en-US" sz="2400" b="1" dirty="0"/>
                  <a:t>roportional odds model</a:t>
                </a:r>
                <a:r>
                  <a:rPr lang="en-US" sz="2400" dirty="0"/>
                  <a:t> gives more specific quality level interpretation, which is more informative for professionals in the wine industry.</a:t>
                </a:r>
              </a:p>
              <a:p>
                <a:endParaRPr lang="en-US" sz="2400" b="1" dirty="0"/>
              </a:p>
              <a:p>
                <a:r>
                  <a:rPr lang="en-US" sz="2400" b="1" dirty="0"/>
                  <a:t>Logistic regression </a:t>
                </a:r>
                <a:r>
                  <a:rPr lang="en-US" sz="2400" dirty="0"/>
                  <a:t>indicates whether the wine is ‘good’ or ‘</a:t>
                </a:r>
                <a:r>
                  <a:rPr lang="en-US" altLang="zh-CN" sz="2400" dirty="0"/>
                  <a:t>bad’. For the potential customers, simple and straightforward information is more useful.</a:t>
                </a:r>
                <a:endParaRPr lang="en-US" sz="2400" dirty="0"/>
              </a:p>
            </p:txBody>
          </p:sp>
        </p:grpSp>
        <p:grpSp>
          <p:nvGrpSpPr>
            <p:cNvPr id="97" name="Group 96">
              <a:extLst>
                <a:ext uri="{FF2B5EF4-FFF2-40B4-BE49-F238E27FC236}">
                  <a16:creationId xmlns:a16="http://schemas.microsoft.com/office/drawing/2014/main" id="{04C33EDE-C33B-44D9-8527-E6493A3D80E6}"/>
                </a:ext>
              </a:extLst>
            </p:cNvPr>
            <p:cNvGrpSpPr/>
            <p:nvPr/>
          </p:nvGrpSpPr>
          <p:grpSpPr>
            <a:xfrm>
              <a:off x="13023847" y="10250063"/>
              <a:ext cx="17843506" cy="2940107"/>
              <a:chOff x="12924736" y="10250063"/>
              <a:chExt cx="17843506" cy="2940107"/>
            </a:xfrm>
          </p:grpSpPr>
          <p:sp>
            <p:nvSpPr>
              <p:cNvPr id="104" name="Rectangle 103">
                <a:extLst>
                  <a:ext uri="{FF2B5EF4-FFF2-40B4-BE49-F238E27FC236}">
                    <a16:creationId xmlns:a16="http://schemas.microsoft.com/office/drawing/2014/main" id="{7095C48B-5240-484B-B3C8-E609411050FE}"/>
                  </a:ext>
                </a:extLst>
              </p:cNvPr>
              <p:cNvSpPr/>
              <p:nvPr/>
            </p:nvSpPr>
            <p:spPr>
              <a:xfrm>
                <a:off x="12924736" y="12180029"/>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nvGrpSpPr>
              <p:cNvPr id="100" name="Group 99">
                <a:extLst>
                  <a:ext uri="{FF2B5EF4-FFF2-40B4-BE49-F238E27FC236}">
                    <a16:creationId xmlns:a16="http://schemas.microsoft.com/office/drawing/2014/main" id="{C613FC54-C850-49D8-AC8D-53F37E3BC450}"/>
                  </a:ext>
                </a:extLst>
              </p:cNvPr>
              <p:cNvGrpSpPr/>
              <p:nvPr/>
            </p:nvGrpSpPr>
            <p:grpSpPr>
              <a:xfrm>
                <a:off x="25576877" y="10250063"/>
                <a:ext cx="5191365" cy="2940107"/>
                <a:chOff x="25921361" y="10270265"/>
                <a:chExt cx="5191365" cy="2940107"/>
              </a:xfrm>
            </p:grpSpPr>
            <p:pic>
              <p:nvPicPr>
                <p:cNvPr id="101" name="Picture 6" descr="âwine pngâçå¾çæç´¢ç»æ">
                  <a:extLst>
                    <a:ext uri="{FF2B5EF4-FFF2-40B4-BE49-F238E27FC236}">
                      <a16:creationId xmlns:a16="http://schemas.microsoft.com/office/drawing/2014/main" id="{3BEA46DA-1E6C-47F1-8CBD-8A4BBC0AE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4511" y="10270265"/>
                  <a:ext cx="1894806" cy="2091878"/>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C7F4C97D-3CE5-4573-8754-B4A7402190FF}"/>
                    </a:ext>
                  </a:extLst>
                </p:cNvPr>
                <p:cNvSpPr/>
                <p:nvPr/>
              </p:nvSpPr>
              <p:spPr>
                <a:xfrm>
                  <a:off x="25921361" y="12256265"/>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common</a:t>
                  </a:r>
                  <a:r>
                    <a:rPr lang="en-US" altLang="zh-CN" sz="2400" dirty="0"/>
                    <a:t>s</a:t>
                  </a:r>
                  <a:endParaRPr lang="en-US" sz="2400" dirty="0"/>
                </a:p>
              </p:txBody>
            </p:sp>
          </p:grpSp>
        </p:grpSp>
      </p:grpSp>
      <p:sp>
        <p:nvSpPr>
          <p:cNvPr id="137" name="TextBox 136">
            <a:extLst>
              <a:ext uri="{FF2B5EF4-FFF2-40B4-BE49-F238E27FC236}">
                <a16:creationId xmlns:a16="http://schemas.microsoft.com/office/drawing/2014/main" id="{100A7F0C-FC7B-48F7-BAC5-0DFC5AF5F31F}"/>
              </a:ext>
            </a:extLst>
          </p:cNvPr>
          <p:cNvSpPr txBox="1"/>
          <p:nvPr/>
        </p:nvSpPr>
        <p:spPr>
          <a:xfrm>
            <a:off x="319737" y="13872114"/>
            <a:ext cx="11175157" cy="2031325"/>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Model not predicting quality = 1, 2, 3, 9,10 as no (few) raw data available</a:t>
            </a:r>
          </a:p>
          <a:p>
            <a:pPr marL="457200" indent="-457200">
              <a:spcBef>
                <a:spcPts val="600"/>
              </a:spcBef>
              <a:spcAft>
                <a:spcPts val="600"/>
              </a:spcAft>
              <a:buFont typeface="Arial" panose="020B0604020202020204" pitchFamily="34" charset="0"/>
              <a:buChar char="•"/>
            </a:pPr>
            <a:r>
              <a:rPr lang="en-US" sz="2400" dirty="0"/>
              <a:t>Model not predicting well at quality = 4, 8 because of dominance</a:t>
            </a:r>
          </a:p>
          <a:p>
            <a:pPr marL="457200" indent="-457200">
              <a:spcBef>
                <a:spcPts val="600"/>
              </a:spcBef>
              <a:spcAft>
                <a:spcPts val="600"/>
              </a:spcAft>
              <a:buFont typeface="Arial" panose="020B0604020202020204" pitchFamily="34" charset="0"/>
              <a:buChar char="•"/>
            </a:pPr>
            <a:r>
              <a:rPr lang="en-US" sz="2400" dirty="0"/>
              <a:t>Model predicting well at quality = 5, 6, 7, as bigger data size available </a:t>
            </a:r>
          </a:p>
          <a:p>
            <a:pPr marL="457200" indent="-457200">
              <a:spcBef>
                <a:spcPts val="600"/>
              </a:spcBef>
              <a:spcAft>
                <a:spcPts val="600"/>
              </a:spcAft>
              <a:buFont typeface="Arial" panose="020B0604020202020204" pitchFamily="34" charset="0"/>
              <a:buChar char="•"/>
            </a:pPr>
            <a:r>
              <a:rPr lang="en-US" sz="2400" dirty="0"/>
              <a:t>Overall accuracy: 59.47%; Class 5 accuracy: 72.23%</a:t>
            </a:r>
          </a:p>
        </p:txBody>
      </p:sp>
      <p:grpSp>
        <p:nvGrpSpPr>
          <p:cNvPr id="143" name="Group 142">
            <a:extLst>
              <a:ext uri="{FF2B5EF4-FFF2-40B4-BE49-F238E27FC236}">
                <a16:creationId xmlns:a16="http://schemas.microsoft.com/office/drawing/2014/main" id="{88BD3A21-D8C2-400B-861E-2ABEEE9F0CC0}"/>
              </a:ext>
            </a:extLst>
          </p:cNvPr>
          <p:cNvGrpSpPr/>
          <p:nvPr/>
        </p:nvGrpSpPr>
        <p:grpSpPr>
          <a:xfrm>
            <a:off x="500668" y="9770167"/>
            <a:ext cx="13037167" cy="1031321"/>
            <a:chOff x="15707576" y="28334853"/>
            <a:chExt cx="13037167" cy="1031321"/>
          </a:xfrm>
        </p:grpSpPr>
        <p:sp>
          <p:nvSpPr>
            <p:cNvPr id="144" name="TextBox 143">
              <a:extLst>
                <a:ext uri="{FF2B5EF4-FFF2-40B4-BE49-F238E27FC236}">
                  <a16:creationId xmlns:a16="http://schemas.microsoft.com/office/drawing/2014/main" id="{5283114B-F278-4E74-A5BB-3015011B604D}"/>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45" name="Group 144">
              <a:extLst>
                <a:ext uri="{FF2B5EF4-FFF2-40B4-BE49-F238E27FC236}">
                  <a16:creationId xmlns:a16="http://schemas.microsoft.com/office/drawing/2014/main" id="{E9A19DF8-075E-4EC1-8931-24BEB0171345}"/>
                </a:ext>
              </a:extLst>
            </p:cNvPr>
            <p:cNvGrpSpPr/>
            <p:nvPr/>
          </p:nvGrpSpPr>
          <p:grpSpPr>
            <a:xfrm>
              <a:off x="15707576" y="28334853"/>
              <a:ext cx="9672141" cy="1031321"/>
              <a:chOff x="12742070" y="23763090"/>
              <a:chExt cx="9672141" cy="1031321"/>
            </a:xfrm>
          </p:grpSpPr>
          <p:sp>
            <p:nvSpPr>
              <p:cNvPr id="146" name="Oval 145">
                <a:extLst>
                  <a:ext uri="{FF2B5EF4-FFF2-40B4-BE49-F238E27FC236}">
                    <a16:creationId xmlns:a16="http://schemas.microsoft.com/office/drawing/2014/main" id="{788E357D-4BD9-4E7F-8787-DFCF53A8530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7" name="Straight Connector 146">
                <a:extLst>
                  <a:ext uri="{FF2B5EF4-FFF2-40B4-BE49-F238E27FC236}">
                    <a16:creationId xmlns:a16="http://schemas.microsoft.com/office/drawing/2014/main" id="{9F493826-B3A2-42C7-80A6-60B42421C557}"/>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148" name="Picture 8">
            <a:extLst>
              <a:ext uri="{FF2B5EF4-FFF2-40B4-BE49-F238E27FC236}">
                <a16:creationId xmlns:a16="http://schemas.microsoft.com/office/drawing/2014/main" id="{08C06172-2D89-468B-8BB3-7B300C07D4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192" y="16008890"/>
            <a:ext cx="9224855" cy="6589182"/>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7E4E79A1-3E96-46E3-925B-3A8B1130796C}"/>
              </a:ext>
            </a:extLst>
          </p:cNvPr>
          <p:cNvSpPr txBox="1"/>
          <p:nvPr/>
        </p:nvSpPr>
        <p:spPr>
          <a:xfrm>
            <a:off x="347119" y="22433955"/>
            <a:ext cx="10925175" cy="135421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Data dominance in class 5, 6. This explains why prediction at 5, 6 is </a:t>
            </a:r>
            <a:r>
              <a:rPr lang="en-US" altLang="zh-CN" sz="2400" dirty="0"/>
              <a:t>better</a:t>
            </a:r>
          </a:p>
          <a:p>
            <a:pPr marL="457200" indent="-457200">
              <a:spcBef>
                <a:spcPts val="600"/>
              </a:spcBef>
              <a:spcAft>
                <a:spcPts val="600"/>
              </a:spcAft>
              <a:buFont typeface="Arial" panose="020B0604020202020204" pitchFamily="34" charset="0"/>
              <a:buChar char="•"/>
            </a:pPr>
            <a:r>
              <a:rPr lang="en-US" sz="2400" dirty="0"/>
              <a:t>Overall, the dataset is a good dataset for the </a:t>
            </a:r>
            <a:r>
              <a:rPr lang="en-US" altLang="zh-CN" sz="2400" dirty="0"/>
              <a:t>ordinary regression model, as the data structure suggests</a:t>
            </a:r>
            <a:endParaRPr lang="en-US" sz="1800" dirty="0"/>
          </a:p>
        </p:txBody>
      </p:sp>
      <p:pic>
        <p:nvPicPr>
          <p:cNvPr id="153" name="Picture 15">
            <a:extLst>
              <a:ext uri="{FF2B5EF4-FFF2-40B4-BE49-F238E27FC236}">
                <a16:creationId xmlns:a16="http://schemas.microsoft.com/office/drawing/2014/main" id="{1465B8E9-FE6F-4B5B-A4D9-04561D9D20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30398" y="11882212"/>
            <a:ext cx="5977348" cy="4506114"/>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a:extLst>
              <a:ext uri="{FF2B5EF4-FFF2-40B4-BE49-F238E27FC236}">
                <a16:creationId xmlns:a16="http://schemas.microsoft.com/office/drawing/2014/main" id="{BA2333D1-40DD-42B4-97F5-A83488B63C80}"/>
              </a:ext>
            </a:extLst>
          </p:cNvPr>
          <p:cNvSpPr txBox="1"/>
          <p:nvPr/>
        </p:nvSpPr>
        <p:spPr>
          <a:xfrm>
            <a:off x="32735136" y="16558466"/>
            <a:ext cx="1052651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From the ROC curve and AUC calculation, we can see the curve is close to the top left corner,</a:t>
            </a:r>
            <a:r>
              <a:rPr lang="zh-CN" altLang="en-US" sz="2400" dirty="0"/>
              <a:t> </a:t>
            </a:r>
            <a:r>
              <a:rPr lang="en-US" altLang="zh-CN" sz="2400" dirty="0"/>
              <a:t>area=</a:t>
            </a:r>
            <a:r>
              <a:rPr lang="zh-CN" altLang="en-US" sz="2400" dirty="0"/>
              <a:t> </a:t>
            </a:r>
            <a:r>
              <a:rPr lang="en-US" altLang="zh-CN" sz="2400" dirty="0"/>
              <a:t>0.81.</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shows that the logistic model can distinguish between good and not good quality, so this is a pretty good model.</a:t>
            </a:r>
          </a:p>
        </p:txBody>
      </p:sp>
      <p:grpSp>
        <p:nvGrpSpPr>
          <p:cNvPr id="155" name="Group 154">
            <a:extLst>
              <a:ext uri="{FF2B5EF4-FFF2-40B4-BE49-F238E27FC236}">
                <a16:creationId xmlns:a16="http://schemas.microsoft.com/office/drawing/2014/main" id="{942ABC51-16D1-4380-B489-DF7B23E4ACA9}"/>
              </a:ext>
            </a:extLst>
          </p:cNvPr>
          <p:cNvGrpSpPr/>
          <p:nvPr/>
        </p:nvGrpSpPr>
        <p:grpSpPr>
          <a:xfrm>
            <a:off x="32991903" y="10801488"/>
            <a:ext cx="13106105" cy="1031321"/>
            <a:chOff x="15675341" y="25677021"/>
            <a:chExt cx="13106105" cy="1031321"/>
          </a:xfrm>
        </p:grpSpPr>
        <p:sp>
          <p:nvSpPr>
            <p:cNvPr id="156" name="TextBox 155">
              <a:extLst>
                <a:ext uri="{FF2B5EF4-FFF2-40B4-BE49-F238E27FC236}">
                  <a16:creationId xmlns:a16="http://schemas.microsoft.com/office/drawing/2014/main" id="{E96785C4-0A26-4335-A2AA-8B5CE8A86DD4}"/>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57" name="Group 156">
              <a:extLst>
                <a:ext uri="{FF2B5EF4-FFF2-40B4-BE49-F238E27FC236}">
                  <a16:creationId xmlns:a16="http://schemas.microsoft.com/office/drawing/2014/main" id="{DFEE7EBE-7508-4BF6-8108-11388CC6F4E2}"/>
                </a:ext>
              </a:extLst>
            </p:cNvPr>
            <p:cNvGrpSpPr/>
            <p:nvPr/>
          </p:nvGrpSpPr>
          <p:grpSpPr>
            <a:xfrm>
              <a:off x="15675341" y="25677021"/>
              <a:ext cx="9573457" cy="1031321"/>
              <a:chOff x="12742070" y="23763090"/>
              <a:chExt cx="9573457" cy="1031321"/>
            </a:xfrm>
          </p:grpSpPr>
          <p:sp>
            <p:nvSpPr>
              <p:cNvPr id="158" name="Oval 157">
                <a:extLst>
                  <a:ext uri="{FF2B5EF4-FFF2-40B4-BE49-F238E27FC236}">
                    <a16:creationId xmlns:a16="http://schemas.microsoft.com/office/drawing/2014/main" id="{26A900CB-82C1-48D9-A703-761B85168917}"/>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59" name="Straight Connector 158">
                <a:extLst>
                  <a:ext uri="{FF2B5EF4-FFF2-40B4-BE49-F238E27FC236}">
                    <a16:creationId xmlns:a16="http://schemas.microsoft.com/office/drawing/2014/main" id="{270CFD90-D278-433D-9D12-E844A4E11348}"/>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pic>
        <p:nvPicPr>
          <p:cNvPr id="160" name="Picture 2">
            <a:extLst>
              <a:ext uri="{FF2B5EF4-FFF2-40B4-BE49-F238E27FC236}">
                <a16:creationId xmlns:a16="http://schemas.microsoft.com/office/drawing/2014/main" id="{15BE442F-82D0-423F-BB07-325832CDD4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36837" y="18882054"/>
            <a:ext cx="7957462" cy="5683902"/>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a:extLst>
              <a:ext uri="{FF2B5EF4-FFF2-40B4-BE49-F238E27FC236}">
                <a16:creationId xmlns:a16="http://schemas.microsoft.com/office/drawing/2014/main" id="{548F9683-F061-4429-A172-99C1E42B6961}"/>
              </a:ext>
            </a:extLst>
          </p:cNvPr>
          <p:cNvSpPr txBox="1"/>
          <p:nvPr/>
        </p:nvSpPr>
        <p:spPr>
          <a:xfrm>
            <a:off x="32855814" y="24595769"/>
            <a:ext cx="1052651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t-SNE plot shows that the logistic regression the raw dataset has been a good model in differentiating good and bad wine</a:t>
            </a:r>
          </a:p>
        </p:txBody>
      </p:sp>
      <p:grpSp>
        <p:nvGrpSpPr>
          <p:cNvPr id="6" name="Group 5">
            <a:extLst>
              <a:ext uri="{FF2B5EF4-FFF2-40B4-BE49-F238E27FC236}">
                <a16:creationId xmlns:a16="http://schemas.microsoft.com/office/drawing/2014/main" id="{5F1C57B4-300E-4FE4-ABE5-57FCC375F809}"/>
              </a:ext>
            </a:extLst>
          </p:cNvPr>
          <p:cNvGrpSpPr/>
          <p:nvPr/>
        </p:nvGrpSpPr>
        <p:grpSpPr>
          <a:xfrm>
            <a:off x="452747" y="11024617"/>
            <a:ext cx="10594870" cy="2600115"/>
            <a:chOff x="360097" y="11570444"/>
            <a:chExt cx="11950051" cy="2931482"/>
          </a:xfrm>
        </p:grpSpPr>
        <p:grpSp>
          <p:nvGrpSpPr>
            <p:cNvPr id="149" name="Group 148">
              <a:extLst>
                <a:ext uri="{FF2B5EF4-FFF2-40B4-BE49-F238E27FC236}">
                  <a16:creationId xmlns:a16="http://schemas.microsoft.com/office/drawing/2014/main" id="{5820C747-9544-4ED7-A28E-B0DC69BE2BF4}"/>
                </a:ext>
              </a:extLst>
            </p:cNvPr>
            <p:cNvGrpSpPr/>
            <p:nvPr/>
          </p:nvGrpSpPr>
          <p:grpSpPr>
            <a:xfrm>
              <a:off x="360097" y="11570444"/>
              <a:ext cx="11950051" cy="2889534"/>
              <a:chOff x="-9991812" y="6244575"/>
              <a:chExt cx="18433393" cy="4219575"/>
            </a:xfrm>
          </p:grpSpPr>
          <p:pic>
            <p:nvPicPr>
              <p:cNvPr id="150" name="Picture 149">
                <a:extLst>
                  <a:ext uri="{FF2B5EF4-FFF2-40B4-BE49-F238E27FC236}">
                    <a16:creationId xmlns:a16="http://schemas.microsoft.com/office/drawing/2014/main" id="{F77605FC-B8F1-42BA-BBEB-331C4CB3D7D6}"/>
                  </a:ext>
                </a:extLst>
              </p:cNvPr>
              <p:cNvPicPr>
                <a:picLocks noChangeAspect="1"/>
              </p:cNvPicPr>
              <p:nvPr/>
            </p:nvPicPr>
            <p:blipFill rotWithShape="1">
              <a:blip r:embed="rId10"/>
              <a:srcRect r="88303"/>
              <a:stretch/>
            </p:blipFill>
            <p:spPr>
              <a:xfrm>
                <a:off x="-9991812" y="6244575"/>
                <a:ext cx="2566992" cy="4219575"/>
              </a:xfrm>
              <a:prstGeom prst="rect">
                <a:avLst/>
              </a:prstGeom>
            </p:spPr>
          </p:pic>
          <p:pic>
            <p:nvPicPr>
              <p:cNvPr id="151" name="Picture 150">
                <a:extLst>
                  <a:ext uri="{FF2B5EF4-FFF2-40B4-BE49-F238E27FC236}">
                    <a16:creationId xmlns:a16="http://schemas.microsoft.com/office/drawing/2014/main" id="{DAC6DC7C-FEBE-48E3-B8BF-5C5AEAE0C340}"/>
                  </a:ext>
                </a:extLst>
              </p:cNvPr>
              <p:cNvPicPr>
                <a:picLocks noChangeAspect="1"/>
              </p:cNvPicPr>
              <p:nvPr/>
            </p:nvPicPr>
            <p:blipFill rotWithShape="1">
              <a:blip r:embed="rId10"/>
              <a:srcRect l="37423"/>
              <a:stretch/>
            </p:blipFill>
            <p:spPr>
              <a:xfrm>
                <a:off x="-5291229" y="6244575"/>
                <a:ext cx="13732810" cy="4219575"/>
              </a:xfrm>
              <a:prstGeom prst="rect">
                <a:avLst/>
              </a:prstGeom>
            </p:spPr>
          </p:pic>
        </p:grpSp>
        <p:pic>
          <p:nvPicPr>
            <p:cNvPr id="5" name="Picture 4">
              <a:extLst>
                <a:ext uri="{FF2B5EF4-FFF2-40B4-BE49-F238E27FC236}">
                  <a16:creationId xmlns:a16="http://schemas.microsoft.com/office/drawing/2014/main" id="{8740DDAB-322F-43A0-B770-9D86FFB2EE28}"/>
                </a:ext>
              </a:extLst>
            </p:cNvPr>
            <p:cNvPicPr>
              <a:picLocks noChangeAspect="1"/>
            </p:cNvPicPr>
            <p:nvPr/>
          </p:nvPicPr>
          <p:blipFill rotWithShape="1">
            <a:blip r:embed="rId11"/>
            <a:srcRect t="17023"/>
            <a:stretch/>
          </p:blipFill>
          <p:spPr>
            <a:xfrm>
              <a:off x="1675436" y="12017521"/>
              <a:ext cx="1795496" cy="2484405"/>
            </a:xfrm>
            <a:prstGeom prst="rect">
              <a:avLst/>
            </a:prstGeom>
          </p:spPr>
        </p:pic>
      </p:grpSp>
      <p:pic>
        <p:nvPicPr>
          <p:cNvPr id="82" name="Picture 81">
            <a:extLst>
              <a:ext uri="{FF2B5EF4-FFF2-40B4-BE49-F238E27FC236}">
                <a16:creationId xmlns:a16="http://schemas.microsoft.com/office/drawing/2014/main" id="{E687A6FC-EEC3-4323-B91A-B8503BE51BC3}"/>
              </a:ext>
            </a:extLst>
          </p:cNvPr>
          <p:cNvPicPr>
            <a:picLocks noChangeAspect="1"/>
          </p:cNvPicPr>
          <p:nvPr/>
        </p:nvPicPr>
        <p:blipFill rotWithShape="1">
          <a:blip r:embed="rId11"/>
          <a:srcRect b="83589"/>
          <a:stretch/>
        </p:blipFill>
        <p:spPr>
          <a:xfrm>
            <a:off x="2005859" y="10981966"/>
            <a:ext cx="1346956" cy="374956"/>
          </a:xfrm>
          <a:prstGeom prst="rect">
            <a:avLst/>
          </a:prstGeom>
        </p:spPr>
      </p:pic>
      <p:grpSp>
        <p:nvGrpSpPr>
          <p:cNvPr id="83" name="Group 82">
            <a:extLst>
              <a:ext uri="{FF2B5EF4-FFF2-40B4-BE49-F238E27FC236}">
                <a16:creationId xmlns:a16="http://schemas.microsoft.com/office/drawing/2014/main" id="{C5EE6A7B-5345-4A98-96BE-2E956697F282}"/>
              </a:ext>
            </a:extLst>
          </p:cNvPr>
          <p:cNvGrpSpPr/>
          <p:nvPr/>
        </p:nvGrpSpPr>
        <p:grpSpPr>
          <a:xfrm>
            <a:off x="500668" y="24565956"/>
            <a:ext cx="13037167" cy="1031321"/>
            <a:chOff x="15707576" y="28334853"/>
            <a:chExt cx="13037167" cy="1031321"/>
          </a:xfrm>
        </p:grpSpPr>
        <p:sp>
          <p:nvSpPr>
            <p:cNvPr id="86" name="TextBox 85">
              <a:extLst>
                <a:ext uri="{FF2B5EF4-FFF2-40B4-BE49-F238E27FC236}">
                  <a16:creationId xmlns:a16="http://schemas.microsoft.com/office/drawing/2014/main" id="{218E909D-1B4C-423C-8DA4-66644F7014FC}"/>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87" name="Group 86">
              <a:extLst>
                <a:ext uri="{FF2B5EF4-FFF2-40B4-BE49-F238E27FC236}">
                  <a16:creationId xmlns:a16="http://schemas.microsoft.com/office/drawing/2014/main" id="{E66308BC-912B-45D4-A52C-88385518164D}"/>
                </a:ext>
              </a:extLst>
            </p:cNvPr>
            <p:cNvGrpSpPr/>
            <p:nvPr/>
          </p:nvGrpSpPr>
          <p:grpSpPr>
            <a:xfrm>
              <a:off x="15707576" y="28334853"/>
              <a:ext cx="9672141" cy="1031321"/>
              <a:chOff x="12742070" y="23763090"/>
              <a:chExt cx="9672141" cy="1031321"/>
            </a:xfrm>
          </p:grpSpPr>
          <p:sp>
            <p:nvSpPr>
              <p:cNvPr id="88" name="Oval 87">
                <a:extLst>
                  <a:ext uri="{FF2B5EF4-FFF2-40B4-BE49-F238E27FC236}">
                    <a16:creationId xmlns:a16="http://schemas.microsoft.com/office/drawing/2014/main" id="{8FE072FC-5A1F-475B-B9B6-184804DEAA3F}"/>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89" name="Straight Connector 88">
                <a:extLst>
                  <a:ext uri="{FF2B5EF4-FFF2-40B4-BE49-F238E27FC236}">
                    <a16:creationId xmlns:a16="http://schemas.microsoft.com/office/drawing/2014/main" id="{56E4A37F-726C-4B22-AF1D-3FE523787248}"/>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grpSp>
        <p:nvGrpSpPr>
          <p:cNvPr id="90" name="Group 89">
            <a:extLst>
              <a:ext uri="{FF2B5EF4-FFF2-40B4-BE49-F238E27FC236}">
                <a16:creationId xmlns:a16="http://schemas.microsoft.com/office/drawing/2014/main" id="{D0D55BE2-4162-44DD-A566-EBAE813122C6}"/>
              </a:ext>
            </a:extLst>
          </p:cNvPr>
          <p:cNvGrpSpPr/>
          <p:nvPr/>
        </p:nvGrpSpPr>
        <p:grpSpPr>
          <a:xfrm>
            <a:off x="33174783" y="26270667"/>
            <a:ext cx="13106105" cy="1031321"/>
            <a:chOff x="15675341" y="25677021"/>
            <a:chExt cx="13106105" cy="1031321"/>
          </a:xfrm>
        </p:grpSpPr>
        <p:sp>
          <p:nvSpPr>
            <p:cNvPr id="91" name="TextBox 90">
              <a:extLst>
                <a:ext uri="{FF2B5EF4-FFF2-40B4-BE49-F238E27FC236}">
                  <a16:creationId xmlns:a16="http://schemas.microsoft.com/office/drawing/2014/main" id="{7DF83C42-6E86-4142-8B72-C0F940827A18}"/>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92" name="Group 91">
              <a:extLst>
                <a:ext uri="{FF2B5EF4-FFF2-40B4-BE49-F238E27FC236}">
                  <a16:creationId xmlns:a16="http://schemas.microsoft.com/office/drawing/2014/main" id="{14CB70C7-066F-4A5C-9FC8-B03ED63CD5C6}"/>
                </a:ext>
              </a:extLst>
            </p:cNvPr>
            <p:cNvGrpSpPr/>
            <p:nvPr/>
          </p:nvGrpSpPr>
          <p:grpSpPr>
            <a:xfrm>
              <a:off x="15675341" y="25677021"/>
              <a:ext cx="9573457" cy="1031321"/>
              <a:chOff x="12742070" y="23763090"/>
              <a:chExt cx="9573457" cy="1031321"/>
            </a:xfrm>
          </p:grpSpPr>
          <p:sp>
            <p:nvSpPr>
              <p:cNvPr id="93" name="Oval 92">
                <a:extLst>
                  <a:ext uri="{FF2B5EF4-FFF2-40B4-BE49-F238E27FC236}">
                    <a16:creationId xmlns:a16="http://schemas.microsoft.com/office/drawing/2014/main" id="{23ADA84F-A9C2-4546-A08C-11399CB01A9D}"/>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94" name="Straight Connector 93">
                <a:extLst>
                  <a:ext uri="{FF2B5EF4-FFF2-40B4-BE49-F238E27FC236}">
                    <a16:creationId xmlns:a16="http://schemas.microsoft.com/office/drawing/2014/main" id="{F3123B78-DF4E-456F-9404-0780DCDFA7BA}"/>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sp>
        <p:nvSpPr>
          <p:cNvPr id="103" name="TextBox 102">
            <a:extLst>
              <a:ext uri="{FF2B5EF4-FFF2-40B4-BE49-F238E27FC236}">
                <a16:creationId xmlns:a16="http://schemas.microsoft.com/office/drawing/2014/main" id="{E240A82C-77F1-4B46-8F89-AD1CA1C969AF}"/>
              </a:ext>
            </a:extLst>
          </p:cNvPr>
          <p:cNvSpPr txBox="1"/>
          <p:nvPr/>
        </p:nvSpPr>
        <p:spPr>
          <a:xfrm>
            <a:off x="32735136" y="27814840"/>
            <a:ext cx="10647193" cy="313932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b="1" dirty="0">
                <a:highlight>
                  <a:srgbClr val="C1CBD1"/>
                </a:highlight>
              </a:rPr>
              <a:t>Alcohol</a:t>
            </a:r>
            <a:r>
              <a:rPr lang="en-US" altLang="zh-CN" sz="2400" dirty="0"/>
              <a:t> level indicates fermentation process.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Sulfates</a:t>
            </a:r>
            <a:r>
              <a:rPr lang="en-US" altLang="zh-CN" sz="2400" dirty="0">
                <a:highlight>
                  <a:srgbClr val="C1CBD1"/>
                </a:highlight>
              </a:rPr>
              <a:t> </a:t>
            </a:r>
            <a:r>
              <a:rPr lang="en-US" altLang="zh-CN" sz="2400" dirty="0"/>
              <a:t>help preserve freshness.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Volatile acetic acid </a:t>
            </a:r>
            <a:r>
              <a:rPr lang="en-US" altLang="zh-CN" sz="2400" dirty="0"/>
              <a:t>leads to a sour taste of vinegar, so it has a negative coefficient. </a:t>
            </a:r>
          </a:p>
          <a:p>
            <a:pPr marL="342900" indent="-342900">
              <a:spcBef>
                <a:spcPts val="600"/>
              </a:spcBef>
              <a:spcAft>
                <a:spcPts val="600"/>
              </a:spcAft>
              <a:buFont typeface="Arial" panose="020B0604020202020204" pitchFamily="34" charset="0"/>
              <a:buChar char="•"/>
            </a:pPr>
            <a:r>
              <a:rPr lang="en-US" altLang="zh-CN" sz="2400" dirty="0"/>
              <a:t>The assumptions are met except a few observations with high leverage, but they have low Cook’s distance values, so they do not have a big impact on the predicting power of model.</a:t>
            </a:r>
            <a:endParaRPr lang="en-US" sz="2400" dirty="0"/>
          </a:p>
        </p:txBody>
      </p:sp>
      <p:sp>
        <p:nvSpPr>
          <p:cNvPr id="109" name="TextBox 108">
            <a:extLst>
              <a:ext uri="{FF2B5EF4-FFF2-40B4-BE49-F238E27FC236}">
                <a16:creationId xmlns:a16="http://schemas.microsoft.com/office/drawing/2014/main" id="{46843D87-1381-46E0-BC6E-520791B078C8}"/>
              </a:ext>
            </a:extLst>
          </p:cNvPr>
          <p:cNvSpPr txBox="1"/>
          <p:nvPr/>
        </p:nvSpPr>
        <p:spPr>
          <a:xfrm>
            <a:off x="14737910" y="25110603"/>
            <a:ext cx="5462710" cy="1107996"/>
          </a:xfrm>
          <a:prstGeom prst="rect">
            <a:avLst/>
          </a:prstGeom>
          <a:noFill/>
        </p:spPr>
        <p:txBody>
          <a:bodyPr wrap="square" rtlCol="0">
            <a:spAutoFit/>
          </a:bodyPr>
          <a:lstStyle/>
          <a:p>
            <a:pPr algn="ctr"/>
            <a:r>
              <a:rPr lang="en-US" altLang="zh-CN" sz="6600" b="1" u="sng" dirty="0">
                <a:solidFill>
                  <a:schemeClr val="tx1">
                    <a:lumMod val="65000"/>
                    <a:lumOff val="35000"/>
                  </a:schemeClr>
                </a:solidFill>
                <a:highlight>
                  <a:srgbClr val="EAEAEA"/>
                </a:highlight>
              </a:rPr>
              <a:t>C</a:t>
            </a:r>
            <a:r>
              <a:rPr lang="en-US" sz="4400" b="1" u="sng" dirty="0">
                <a:solidFill>
                  <a:schemeClr val="tx1">
                    <a:lumMod val="65000"/>
                    <a:lumOff val="35000"/>
                  </a:schemeClr>
                </a:solidFill>
                <a:highlight>
                  <a:srgbClr val="EAEAEA"/>
                </a:highlight>
              </a:rPr>
              <a:t>onclusion</a:t>
            </a:r>
            <a:endParaRPr lang="en-US" sz="1800" b="1" u="sng" dirty="0">
              <a:solidFill>
                <a:schemeClr val="tx1">
                  <a:lumMod val="65000"/>
                  <a:lumOff val="35000"/>
                </a:schemeClr>
              </a:solidFill>
              <a:highlight>
                <a:srgbClr val="EAEAEA"/>
              </a:highlight>
            </a:endParaRPr>
          </a:p>
        </p:txBody>
      </p:sp>
      <p:sp>
        <p:nvSpPr>
          <p:cNvPr id="110" name="TextBox 109">
            <a:extLst>
              <a:ext uri="{FF2B5EF4-FFF2-40B4-BE49-F238E27FC236}">
                <a16:creationId xmlns:a16="http://schemas.microsoft.com/office/drawing/2014/main" id="{1D8AF1EA-E9C7-4727-8BA7-32D0C91224F6}"/>
              </a:ext>
            </a:extLst>
          </p:cNvPr>
          <p:cNvSpPr txBox="1"/>
          <p:nvPr/>
        </p:nvSpPr>
        <p:spPr>
          <a:xfrm>
            <a:off x="23335885" y="25144942"/>
            <a:ext cx="9323238" cy="1107996"/>
          </a:xfrm>
          <a:prstGeom prst="rect">
            <a:avLst/>
          </a:prstGeom>
          <a:noFill/>
        </p:spPr>
        <p:txBody>
          <a:bodyPr wrap="square" rtlCol="0">
            <a:spAutoFit/>
          </a:bodyPr>
          <a:lstStyle/>
          <a:p>
            <a:pPr algn="ctr"/>
            <a:r>
              <a:rPr lang="en-US" altLang="zh-CN" sz="6600" b="1" u="sng" dirty="0">
                <a:solidFill>
                  <a:schemeClr val="tx1">
                    <a:lumMod val="65000"/>
                    <a:lumOff val="35000"/>
                  </a:schemeClr>
                </a:solidFill>
                <a:highlight>
                  <a:srgbClr val="EAEAEA"/>
                </a:highlight>
              </a:rPr>
              <a:t>L</a:t>
            </a:r>
            <a:r>
              <a:rPr lang="en-US" sz="4400" b="1" u="sng" dirty="0">
                <a:solidFill>
                  <a:schemeClr val="tx1">
                    <a:lumMod val="65000"/>
                    <a:lumOff val="35000"/>
                  </a:schemeClr>
                </a:solidFill>
                <a:highlight>
                  <a:srgbClr val="EAEAEA"/>
                </a:highlight>
              </a:rPr>
              <a:t>imitation</a:t>
            </a:r>
            <a:endParaRPr lang="en-US" sz="1800" b="1" u="sng" dirty="0">
              <a:solidFill>
                <a:schemeClr val="tx1">
                  <a:lumMod val="65000"/>
                  <a:lumOff val="35000"/>
                </a:schemeClr>
              </a:solidFill>
              <a:highlight>
                <a:srgbClr val="EAEAEA"/>
              </a:highlight>
            </a:endParaRPr>
          </a:p>
        </p:txBody>
      </p:sp>
      <p:sp>
        <p:nvSpPr>
          <p:cNvPr id="112" name="TextBox 111">
            <a:extLst>
              <a:ext uri="{FF2B5EF4-FFF2-40B4-BE49-F238E27FC236}">
                <a16:creationId xmlns:a16="http://schemas.microsoft.com/office/drawing/2014/main" id="{641D0D06-974A-44C5-981B-5AE94423E569}"/>
              </a:ext>
            </a:extLst>
          </p:cNvPr>
          <p:cNvSpPr txBox="1"/>
          <p:nvPr/>
        </p:nvSpPr>
        <p:spPr>
          <a:xfrm>
            <a:off x="23335885" y="26832048"/>
            <a:ext cx="8500475" cy="4832092"/>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b="1" dirty="0"/>
              <a:t>Extrapolation</a:t>
            </a:r>
            <a:r>
              <a:rPr lang="en-US" altLang="zh-CN" sz="2400" dirty="0"/>
              <a:t>: the sample data has wine with quality mostly ranging from 4 to 7. For future uses, it is very important not to extrapolate beyond this quality range, or the model will not give valuable explanation</a:t>
            </a:r>
          </a:p>
          <a:p>
            <a:pPr marL="342900" indent="-342900">
              <a:spcBef>
                <a:spcPts val="600"/>
              </a:spcBef>
              <a:spcAft>
                <a:spcPts val="600"/>
              </a:spcAft>
              <a:buFont typeface="Arial" panose="020B0604020202020204" pitchFamily="34" charset="0"/>
              <a:buChar char="•"/>
            </a:pPr>
            <a:r>
              <a:rPr lang="en-US" altLang="zh-CN" sz="2400" b="1" dirty="0"/>
              <a:t>Assumption concern: </a:t>
            </a:r>
            <a:r>
              <a:rPr lang="en-US" altLang="zh-CN" sz="2400" dirty="0"/>
              <a:t>In both models, there are some slightly non-random patterns for the binned residual plots for a few variables, which require care and possible future analysis – we did not conduct further improvements as they are beyond our knowledge learned in class</a:t>
            </a:r>
          </a:p>
          <a:p>
            <a:pPr marL="342900" indent="-342900">
              <a:spcBef>
                <a:spcPts val="600"/>
              </a:spcBef>
              <a:spcAft>
                <a:spcPts val="600"/>
              </a:spcAft>
              <a:buFont typeface="Arial" panose="020B0604020202020204" pitchFamily="34" charset="0"/>
              <a:buChar char="•"/>
            </a:pPr>
            <a:r>
              <a:rPr lang="en-US" altLang="zh-CN" sz="2400" b="1" dirty="0"/>
              <a:t>Test set: </a:t>
            </a:r>
            <a:r>
              <a:rPr lang="en-US" altLang="zh-CN" sz="2400" dirty="0"/>
              <a:t>Model should also be tested on larger and more comprehensive datasets and more chemical factors can be included for future modeling</a:t>
            </a:r>
            <a:endParaRPr lang="en-US" sz="2400" dirty="0"/>
          </a:p>
        </p:txBody>
      </p:sp>
      <p:sp>
        <p:nvSpPr>
          <p:cNvPr id="113" name="TextBox 112">
            <a:extLst>
              <a:ext uri="{FF2B5EF4-FFF2-40B4-BE49-F238E27FC236}">
                <a16:creationId xmlns:a16="http://schemas.microsoft.com/office/drawing/2014/main" id="{AD24D827-21FC-4575-8E72-08306A41A763}"/>
              </a:ext>
            </a:extLst>
          </p:cNvPr>
          <p:cNvSpPr txBox="1"/>
          <p:nvPr/>
        </p:nvSpPr>
        <p:spPr>
          <a:xfrm>
            <a:off x="11862529" y="26412193"/>
            <a:ext cx="11180120" cy="424731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Our project goal is explanation: to identify the chemical factors that make significant contribution to the quality of wine</a:t>
            </a:r>
          </a:p>
          <a:p>
            <a:pPr marL="342900" indent="-342900">
              <a:spcBef>
                <a:spcPts val="600"/>
              </a:spcBef>
              <a:spcAft>
                <a:spcPts val="600"/>
              </a:spcAft>
              <a:buFont typeface="Arial" panose="020B0604020202020204" pitchFamily="34" charset="0"/>
              <a:buChar char="•"/>
            </a:pPr>
            <a:r>
              <a:rPr lang="en-US" sz="2400" dirty="0"/>
              <a:t>As quality is a discrete variable, we used logistic model and ordinal logistic model for our research, serving customers and wine professionals, respectively</a:t>
            </a:r>
          </a:p>
          <a:p>
            <a:pPr marL="342900" indent="-342900">
              <a:spcBef>
                <a:spcPts val="600"/>
              </a:spcBef>
              <a:spcAft>
                <a:spcPts val="600"/>
              </a:spcAft>
              <a:buFont typeface="Arial" panose="020B0604020202020204" pitchFamily="34" charset="0"/>
              <a:buChar char="•"/>
            </a:pPr>
            <a:r>
              <a:rPr lang="en-US" sz="2400" dirty="0"/>
              <a:t>Two models congruently leads to the conclusion, that for </a:t>
            </a:r>
            <a:r>
              <a:rPr lang="en-US" sz="2400" dirty="0" err="1"/>
              <a:t>vinho</a:t>
            </a:r>
            <a:r>
              <a:rPr lang="en-US" sz="2400" dirty="0"/>
              <a:t> </a:t>
            </a:r>
            <a:r>
              <a:rPr lang="en-US" sz="2400" dirty="0" err="1"/>
              <a:t>verde</a:t>
            </a:r>
            <a:r>
              <a:rPr lang="en-US" sz="2400" dirty="0"/>
              <a:t> wine produced in Portugal, </a:t>
            </a: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very strong explaining factors</a:t>
            </a:r>
          </a:p>
          <a:p>
            <a:pPr marL="342900" indent="-342900">
              <a:spcBef>
                <a:spcPts val="600"/>
              </a:spcBef>
              <a:spcAft>
                <a:spcPts val="600"/>
              </a:spcAft>
              <a:buFont typeface="Arial" panose="020B0604020202020204" pitchFamily="34" charset="0"/>
              <a:buChar char="•"/>
            </a:pPr>
            <a:r>
              <a:rPr lang="en-US" sz="2400" dirty="0"/>
              <a:t>citric acid level and free sulfur dioxide level contribute to the variation in quality, though not as influential</a:t>
            </a:r>
          </a:p>
        </p:txBody>
      </p:sp>
      <p:grpSp>
        <p:nvGrpSpPr>
          <p:cNvPr id="7" name="Group 6">
            <a:extLst>
              <a:ext uri="{FF2B5EF4-FFF2-40B4-BE49-F238E27FC236}">
                <a16:creationId xmlns:a16="http://schemas.microsoft.com/office/drawing/2014/main" id="{8D249270-B258-47EE-9F78-E5AE65AA180B}"/>
              </a:ext>
            </a:extLst>
          </p:cNvPr>
          <p:cNvGrpSpPr/>
          <p:nvPr/>
        </p:nvGrpSpPr>
        <p:grpSpPr>
          <a:xfrm>
            <a:off x="1157017" y="30213237"/>
            <a:ext cx="8369204" cy="393539"/>
            <a:chOff x="513935" y="30222446"/>
            <a:chExt cx="8369204" cy="393539"/>
          </a:xfrm>
        </p:grpSpPr>
        <p:sp>
          <p:nvSpPr>
            <p:cNvPr id="4" name="Rectangle 3">
              <a:extLst>
                <a:ext uri="{FF2B5EF4-FFF2-40B4-BE49-F238E27FC236}">
                  <a16:creationId xmlns:a16="http://schemas.microsoft.com/office/drawing/2014/main" id="{2FCCC675-7070-4B95-BAF4-46C145F8B2E6}"/>
                </a:ext>
              </a:extLst>
            </p:cNvPr>
            <p:cNvSpPr/>
            <p:nvPr/>
          </p:nvSpPr>
          <p:spPr>
            <a:xfrm>
              <a:off x="513935" y="30222446"/>
              <a:ext cx="2209974"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Alcohol</a:t>
              </a:r>
            </a:p>
          </p:txBody>
        </p:sp>
        <p:sp>
          <p:nvSpPr>
            <p:cNvPr id="111" name="Rectangle 110">
              <a:extLst>
                <a:ext uri="{FF2B5EF4-FFF2-40B4-BE49-F238E27FC236}">
                  <a16:creationId xmlns:a16="http://schemas.microsoft.com/office/drawing/2014/main" id="{2D8CFF91-7D07-4655-A287-386DD0F9E46C}"/>
                </a:ext>
              </a:extLst>
            </p:cNvPr>
            <p:cNvSpPr/>
            <p:nvPr/>
          </p:nvSpPr>
          <p:spPr>
            <a:xfrm>
              <a:off x="3057454" y="30222446"/>
              <a:ext cx="3282166"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C1CBD1"/>
                  </a:highlight>
                </a:rPr>
                <a:t>Volatile acetic acid</a:t>
              </a:r>
              <a:endParaRPr lang="en-US" sz="2400" dirty="0">
                <a:highlight>
                  <a:srgbClr val="C1CBD1"/>
                </a:highlight>
              </a:endParaRPr>
            </a:p>
          </p:txBody>
        </p:sp>
        <p:sp>
          <p:nvSpPr>
            <p:cNvPr id="114" name="Rectangle 113">
              <a:extLst>
                <a:ext uri="{FF2B5EF4-FFF2-40B4-BE49-F238E27FC236}">
                  <a16:creationId xmlns:a16="http://schemas.microsoft.com/office/drawing/2014/main" id="{2F9AF40D-FA74-44BA-ADD3-52E2FF649AB1}"/>
                </a:ext>
              </a:extLst>
            </p:cNvPr>
            <p:cNvSpPr/>
            <p:nvPr/>
          </p:nvSpPr>
          <p:spPr>
            <a:xfrm>
              <a:off x="6673165" y="30222446"/>
              <a:ext cx="2209974"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C1CBD1"/>
                  </a:highlight>
                </a:rPr>
                <a:t>Sulfate</a:t>
              </a:r>
              <a:endParaRPr lang="en-US" sz="2400" dirty="0"/>
            </a:p>
          </p:txBody>
        </p:sp>
      </p:grpSp>
      <p:grpSp>
        <p:nvGrpSpPr>
          <p:cNvPr id="117" name="Group 116">
            <a:extLst>
              <a:ext uri="{FF2B5EF4-FFF2-40B4-BE49-F238E27FC236}">
                <a16:creationId xmlns:a16="http://schemas.microsoft.com/office/drawing/2014/main" id="{077B2D07-89D1-4220-8A18-D9C1D38AF8D8}"/>
              </a:ext>
            </a:extLst>
          </p:cNvPr>
          <p:cNvGrpSpPr/>
          <p:nvPr/>
        </p:nvGrpSpPr>
        <p:grpSpPr>
          <a:xfrm>
            <a:off x="34055947" y="31308253"/>
            <a:ext cx="8369204" cy="393539"/>
            <a:chOff x="513935" y="30222446"/>
            <a:chExt cx="8369204" cy="393539"/>
          </a:xfrm>
        </p:grpSpPr>
        <p:sp>
          <p:nvSpPr>
            <p:cNvPr id="118" name="Rectangle 117">
              <a:extLst>
                <a:ext uri="{FF2B5EF4-FFF2-40B4-BE49-F238E27FC236}">
                  <a16:creationId xmlns:a16="http://schemas.microsoft.com/office/drawing/2014/main" id="{605EB007-EC38-4803-A9B7-B7551B687F97}"/>
                </a:ext>
              </a:extLst>
            </p:cNvPr>
            <p:cNvSpPr/>
            <p:nvPr/>
          </p:nvSpPr>
          <p:spPr>
            <a:xfrm>
              <a:off x="513935" y="30222446"/>
              <a:ext cx="2209974"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Alcohol</a:t>
              </a:r>
            </a:p>
          </p:txBody>
        </p:sp>
        <p:sp>
          <p:nvSpPr>
            <p:cNvPr id="119" name="Rectangle 118">
              <a:extLst>
                <a:ext uri="{FF2B5EF4-FFF2-40B4-BE49-F238E27FC236}">
                  <a16:creationId xmlns:a16="http://schemas.microsoft.com/office/drawing/2014/main" id="{100C9957-BB27-453A-ABC8-64DB7CAB3845}"/>
                </a:ext>
              </a:extLst>
            </p:cNvPr>
            <p:cNvSpPr/>
            <p:nvPr/>
          </p:nvSpPr>
          <p:spPr>
            <a:xfrm>
              <a:off x="3057454" y="30222446"/>
              <a:ext cx="3282166"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9FA7BA"/>
                  </a:highlight>
                </a:rPr>
                <a:t>Volatile acetic acid</a:t>
              </a:r>
              <a:endParaRPr lang="en-US" sz="2400" dirty="0">
                <a:highlight>
                  <a:srgbClr val="9FA7BA"/>
                </a:highlight>
              </a:endParaRPr>
            </a:p>
          </p:txBody>
        </p:sp>
        <p:sp>
          <p:nvSpPr>
            <p:cNvPr id="120" name="Rectangle 119">
              <a:extLst>
                <a:ext uri="{FF2B5EF4-FFF2-40B4-BE49-F238E27FC236}">
                  <a16:creationId xmlns:a16="http://schemas.microsoft.com/office/drawing/2014/main" id="{375EA1C8-1262-498D-8C2D-AD4124275EDF}"/>
                </a:ext>
              </a:extLst>
            </p:cNvPr>
            <p:cNvSpPr/>
            <p:nvPr/>
          </p:nvSpPr>
          <p:spPr>
            <a:xfrm>
              <a:off x="6673165" y="30222446"/>
              <a:ext cx="2209974"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9FA7BA"/>
                  </a:highlight>
                </a:rPr>
                <a:t>Sulfate</a:t>
              </a:r>
              <a:endParaRPr lang="en-US" sz="2400" dirty="0">
                <a:highlight>
                  <a:srgbClr val="9FA7BA"/>
                </a:highlight>
              </a:endParaRPr>
            </a:p>
          </p:txBody>
        </p:sp>
      </p:grpSp>
      <p:grpSp>
        <p:nvGrpSpPr>
          <p:cNvPr id="121" name="Group 120">
            <a:extLst>
              <a:ext uri="{FF2B5EF4-FFF2-40B4-BE49-F238E27FC236}">
                <a16:creationId xmlns:a16="http://schemas.microsoft.com/office/drawing/2014/main" id="{DF364E66-E0B3-4148-BD76-D85C0FFF51CD}"/>
              </a:ext>
            </a:extLst>
          </p:cNvPr>
          <p:cNvGrpSpPr/>
          <p:nvPr/>
        </p:nvGrpSpPr>
        <p:grpSpPr>
          <a:xfrm>
            <a:off x="12094539" y="31261750"/>
            <a:ext cx="10749452" cy="824674"/>
            <a:chOff x="513935" y="30222446"/>
            <a:chExt cx="8369204" cy="393539"/>
          </a:xfrm>
        </p:grpSpPr>
        <p:sp>
          <p:nvSpPr>
            <p:cNvPr id="123" name="Rectangle 122">
              <a:extLst>
                <a:ext uri="{FF2B5EF4-FFF2-40B4-BE49-F238E27FC236}">
                  <a16:creationId xmlns:a16="http://schemas.microsoft.com/office/drawing/2014/main" id="{14B73EF3-A062-42E0-90D9-3B08951C34A5}"/>
                </a:ext>
              </a:extLst>
            </p:cNvPr>
            <p:cNvSpPr/>
            <p:nvPr/>
          </p:nvSpPr>
          <p:spPr>
            <a:xfrm>
              <a:off x="513935" y="30222446"/>
              <a:ext cx="2209974"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Alcohol</a:t>
              </a:r>
              <a:endParaRPr lang="en-US" sz="2400" b="1" dirty="0">
                <a:solidFill>
                  <a:schemeClr val="tx1">
                    <a:lumMod val="65000"/>
                    <a:lumOff val="35000"/>
                  </a:schemeClr>
                </a:solidFill>
              </a:endParaRPr>
            </a:p>
          </p:txBody>
        </p:sp>
        <p:sp>
          <p:nvSpPr>
            <p:cNvPr id="124" name="Rectangle 123">
              <a:extLst>
                <a:ext uri="{FF2B5EF4-FFF2-40B4-BE49-F238E27FC236}">
                  <a16:creationId xmlns:a16="http://schemas.microsoft.com/office/drawing/2014/main" id="{1FE57E68-AE81-4F81-93A8-833089C63D01}"/>
                </a:ext>
              </a:extLst>
            </p:cNvPr>
            <p:cNvSpPr/>
            <p:nvPr/>
          </p:nvSpPr>
          <p:spPr>
            <a:xfrm>
              <a:off x="3057454" y="30222446"/>
              <a:ext cx="3282166"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Volatile acetic acid</a:t>
              </a:r>
              <a:endParaRPr lang="en-US" sz="3200" dirty="0">
                <a:solidFill>
                  <a:schemeClr val="tx1">
                    <a:lumMod val="65000"/>
                    <a:lumOff val="35000"/>
                  </a:schemeClr>
                </a:solidFill>
              </a:endParaRPr>
            </a:p>
          </p:txBody>
        </p:sp>
        <p:sp>
          <p:nvSpPr>
            <p:cNvPr id="136" name="Rectangle 135">
              <a:extLst>
                <a:ext uri="{FF2B5EF4-FFF2-40B4-BE49-F238E27FC236}">
                  <a16:creationId xmlns:a16="http://schemas.microsoft.com/office/drawing/2014/main" id="{462441CB-840B-4D0B-A002-0E93C5736964}"/>
                </a:ext>
              </a:extLst>
            </p:cNvPr>
            <p:cNvSpPr/>
            <p:nvPr/>
          </p:nvSpPr>
          <p:spPr>
            <a:xfrm>
              <a:off x="6673165" y="30222446"/>
              <a:ext cx="2209974"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Sulfate</a:t>
              </a:r>
              <a:endParaRPr lang="en-US" sz="2400" dirty="0">
                <a:solidFill>
                  <a:schemeClr val="tx1">
                    <a:lumMod val="65000"/>
                    <a:lumOff val="35000"/>
                  </a:schemeClr>
                </a:solidFill>
              </a:endParaRPr>
            </a:p>
          </p:txBody>
        </p:sp>
      </p:grpSp>
      <p:grpSp>
        <p:nvGrpSpPr>
          <p:cNvPr id="11" name="Group 10">
            <a:extLst>
              <a:ext uri="{FF2B5EF4-FFF2-40B4-BE49-F238E27FC236}">
                <a16:creationId xmlns:a16="http://schemas.microsoft.com/office/drawing/2014/main" id="{BF25914A-A7BF-465C-880D-7679F20D97EE}"/>
              </a:ext>
            </a:extLst>
          </p:cNvPr>
          <p:cNvGrpSpPr/>
          <p:nvPr/>
        </p:nvGrpSpPr>
        <p:grpSpPr>
          <a:xfrm>
            <a:off x="11978671" y="13133403"/>
            <a:ext cx="19857689" cy="12459249"/>
            <a:chOff x="11978671" y="13133403"/>
            <a:chExt cx="19857689" cy="12459249"/>
          </a:xfrm>
        </p:grpSpPr>
        <p:grpSp>
          <p:nvGrpSpPr>
            <p:cNvPr id="107" name="Group 106">
              <a:extLst>
                <a:ext uri="{FF2B5EF4-FFF2-40B4-BE49-F238E27FC236}">
                  <a16:creationId xmlns:a16="http://schemas.microsoft.com/office/drawing/2014/main" id="{36264682-3649-44C0-A5F7-2E591717C091}"/>
                </a:ext>
              </a:extLst>
            </p:cNvPr>
            <p:cNvGrpSpPr/>
            <p:nvPr/>
          </p:nvGrpSpPr>
          <p:grpSpPr>
            <a:xfrm>
              <a:off x="11978671" y="13133403"/>
              <a:ext cx="19857689" cy="12459249"/>
              <a:chOff x="11978671" y="14323294"/>
              <a:chExt cx="19857689" cy="12459249"/>
            </a:xfrm>
          </p:grpSpPr>
          <p:grpSp>
            <p:nvGrpSpPr>
              <p:cNvPr id="108" name="Group 107">
                <a:extLst>
                  <a:ext uri="{FF2B5EF4-FFF2-40B4-BE49-F238E27FC236}">
                    <a16:creationId xmlns:a16="http://schemas.microsoft.com/office/drawing/2014/main" id="{EC0EA2D6-0DFF-4096-825C-4E60ABC56599}"/>
                  </a:ext>
                </a:extLst>
              </p:cNvPr>
              <p:cNvGrpSpPr/>
              <p:nvPr/>
            </p:nvGrpSpPr>
            <p:grpSpPr>
              <a:xfrm>
                <a:off x="11978671" y="15625643"/>
                <a:ext cx="19857689" cy="11156900"/>
                <a:chOff x="11876209" y="15518963"/>
                <a:chExt cx="19857689" cy="11156900"/>
              </a:xfrm>
            </p:grpSpPr>
            <p:grpSp>
              <p:nvGrpSpPr>
                <p:cNvPr id="116" name="Group 115">
                  <a:extLst>
                    <a:ext uri="{FF2B5EF4-FFF2-40B4-BE49-F238E27FC236}">
                      <a16:creationId xmlns:a16="http://schemas.microsoft.com/office/drawing/2014/main" id="{6439B9B9-CE8D-46F5-913A-2915AA0E213B}"/>
                    </a:ext>
                  </a:extLst>
                </p:cNvPr>
                <p:cNvGrpSpPr/>
                <p:nvPr/>
              </p:nvGrpSpPr>
              <p:grpSpPr>
                <a:xfrm>
                  <a:off x="21091497" y="15527152"/>
                  <a:ext cx="9710367" cy="5907208"/>
                  <a:chOff x="824673" y="1587331"/>
                  <a:chExt cx="9233592" cy="6553488"/>
                </a:xfrm>
              </p:grpSpPr>
              <p:grpSp>
                <p:nvGrpSpPr>
                  <p:cNvPr id="126" name="Group 125">
                    <a:extLst>
                      <a:ext uri="{FF2B5EF4-FFF2-40B4-BE49-F238E27FC236}">
                        <a16:creationId xmlns:a16="http://schemas.microsoft.com/office/drawing/2014/main" id="{25D468D3-AAAF-4D9E-A885-FC037F7318CC}"/>
                      </a:ext>
                    </a:extLst>
                  </p:cNvPr>
                  <p:cNvGrpSpPr/>
                  <p:nvPr/>
                </p:nvGrpSpPr>
                <p:grpSpPr>
                  <a:xfrm>
                    <a:off x="824673" y="1587331"/>
                    <a:ext cx="9233592" cy="6553488"/>
                    <a:chOff x="824673" y="1587331"/>
                    <a:chExt cx="9233592" cy="6553488"/>
                  </a:xfrm>
                </p:grpSpPr>
                <p:grpSp>
                  <p:nvGrpSpPr>
                    <p:cNvPr id="128" name="Group 127">
                      <a:extLst>
                        <a:ext uri="{FF2B5EF4-FFF2-40B4-BE49-F238E27FC236}">
                          <a16:creationId xmlns:a16="http://schemas.microsoft.com/office/drawing/2014/main" id="{80FE4D1E-1035-4520-B36C-2C6E29DA20B2}"/>
                        </a:ext>
                      </a:extLst>
                    </p:cNvPr>
                    <p:cNvGrpSpPr/>
                    <p:nvPr/>
                  </p:nvGrpSpPr>
                  <p:grpSpPr>
                    <a:xfrm>
                      <a:off x="824673" y="1587331"/>
                      <a:ext cx="9233592" cy="6485860"/>
                      <a:chOff x="824673" y="1587331"/>
                      <a:chExt cx="9233592" cy="6485860"/>
                    </a:xfrm>
                  </p:grpSpPr>
                  <p:pic>
                    <p:nvPicPr>
                      <p:cNvPr id="132" name="Picture 2">
                        <a:extLst>
                          <a:ext uri="{FF2B5EF4-FFF2-40B4-BE49-F238E27FC236}">
                            <a16:creationId xmlns:a16="http://schemas.microsoft.com/office/drawing/2014/main" id="{7A472BE1-6AAC-482E-88BA-BFA4C41531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4673" y="1587331"/>
                        <a:ext cx="9080204" cy="6485860"/>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a:extLst>
                          <a:ext uri="{FF2B5EF4-FFF2-40B4-BE49-F238E27FC236}">
                            <a16:creationId xmlns:a16="http://schemas.microsoft.com/office/drawing/2014/main" id="{655BBDF4-F3C6-416A-8689-138D5EAFE87C}"/>
                          </a:ext>
                        </a:extLst>
                      </p:cNvPr>
                      <p:cNvPicPr>
                        <a:picLocks noChangeAspect="1" noChangeArrowheads="1"/>
                      </p:cNvPicPr>
                      <p:nvPr/>
                    </p:nvPicPr>
                    <p:blipFill rotWithShape="1">
                      <a:blip r:embed="rId13">
                        <a:duotone>
                          <a:schemeClr val="accent4">
                            <a:shade val="45000"/>
                            <a:satMod val="135000"/>
                          </a:schemeClr>
                          <a:prstClr val="white"/>
                        </a:duotone>
                        <a:extLst>
                          <a:ext uri="{28A0092B-C50C-407E-A947-70E740481C1C}">
                            <a14:useLocalDpi xmlns:a14="http://schemas.microsoft.com/office/drawing/2010/main" val="0"/>
                          </a:ext>
                        </a:extLst>
                      </a:blip>
                      <a:srcRect l="26667" t="66519" r="48198" b="1348"/>
                      <a:stretch/>
                    </p:blipFill>
                    <p:spPr bwMode="auto">
                      <a:xfrm>
                        <a:off x="7776075" y="5978322"/>
                        <a:ext cx="2282190" cy="2084070"/>
                      </a:xfrm>
                      <a:prstGeom prst="rect">
                        <a:avLst/>
                      </a:prstGeom>
                      <a:noFill/>
                      <a:extLst>
                        <a:ext uri="{909E8E84-426E-40DD-AFC4-6F175D3DCCD1}">
                          <a14:hiddenFill xmlns:a14="http://schemas.microsoft.com/office/drawing/2010/main">
                            <a:solidFill>
                              <a:srgbClr val="FFFFFF"/>
                            </a:solidFill>
                          </a14:hiddenFill>
                        </a:ext>
                      </a:extLst>
                    </p:spPr>
                  </p:pic>
                </p:grpSp>
                <p:pic>
                  <p:nvPicPr>
                    <p:cNvPr id="130" name="Picture 2">
                      <a:extLst>
                        <a:ext uri="{FF2B5EF4-FFF2-40B4-BE49-F238E27FC236}">
                          <a16:creationId xmlns:a16="http://schemas.microsoft.com/office/drawing/2014/main" id="{A924C346-7AD1-4AB3-A5DC-5BB0CE08277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a:extLst>
                        <a:ext uri="{FF2B5EF4-FFF2-40B4-BE49-F238E27FC236}">
                          <a16:creationId xmlns:a16="http://schemas.microsoft.com/office/drawing/2014/main" id="{75190790-83E5-4CEE-9309-5F42AEA41420}"/>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27" name="Picture 2">
                    <a:extLst>
                      <a:ext uri="{FF2B5EF4-FFF2-40B4-BE49-F238E27FC236}">
                        <a16:creationId xmlns:a16="http://schemas.microsoft.com/office/drawing/2014/main" id="{1597CC52-29D9-463B-BFD2-1FE33F7388C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21">
                  <a:extLst>
                    <a:ext uri="{FF2B5EF4-FFF2-40B4-BE49-F238E27FC236}">
                      <a16:creationId xmlns:a16="http://schemas.microsoft.com/office/drawing/2014/main" id="{00DF613A-3894-490F-BDFA-74CD42F725FB}"/>
                    </a:ext>
                  </a:extLst>
                </p:cNvPr>
                <p:cNvSpPr/>
                <p:nvPr/>
              </p:nvSpPr>
              <p:spPr>
                <a:xfrm>
                  <a:off x="21184175" y="21514417"/>
                  <a:ext cx="10549723" cy="4031873"/>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2400" dirty="0"/>
                    <a:t>Many variables are normally distributed, which might be dominating for future logistic analysis</a:t>
                  </a:r>
                </a:p>
                <a:p>
                  <a:pPr marL="342900" indent="-342900">
                    <a:spcBef>
                      <a:spcPts val="600"/>
                    </a:spcBef>
                    <a:spcAft>
                      <a:spcPts val="600"/>
                    </a:spcAft>
                    <a:buFont typeface="Arial" panose="020B0604020202020204" pitchFamily="34" charset="0"/>
                    <a:buChar char="•"/>
                  </a:pPr>
                  <a:r>
                    <a:rPr lang="en-US" sz="2400" dirty="0" err="1"/>
                    <a:t>residual.sugar</a:t>
                  </a:r>
                  <a:r>
                    <a:rPr lang="en-US" sz="2400" dirty="0"/>
                    <a:t>, </a:t>
                  </a:r>
                  <a:r>
                    <a:rPr lang="en-US" sz="2400" dirty="0" err="1"/>
                    <a:t>cholorides</a:t>
                  </a:r>
                  <a:r>
                    <a:rPr lang="en-US" sz="2400" dirty="0"/>
                    <a:t>, and sulphates are slightly skewed to the right</a:t>
                  </a:r>
                </a:p>
                <a:p>
                  <a:pPr marL="342900" indent="-342900">
                    <a:spcBef>
                      <a:spcPts val="600"/>
                    </a:spcBef>
                    <a:spcAft>
                      <a:spcPts val="600"/>
                    </a:spcAft>
                    <a:buFont typeface="Arial" panose="020B0604020202020204" pitchFamily="34" charset="0"/>
                    <a:buChar char="•"/>
                  </a:pPr>
                  <a:r>
                    <a:rPr lang="en-US" sz="2400" dirty="0" err="1"/>
                    <a:t>free.sulfur.dioxide</a:t>
                  </a:r>
                  <a:r>
                    <a:rPr lang="en-US" sz="2400" dirty="0"/>
                    <a:t> and alcohol have an obvious rightly skewed distribution. </a:t>
                  </a:r>
                </a:p>
                <a:p>
                  <a:pPr marL="342900" indent="-342900">
                    <a:spcBef>
                      <a:spcPts val="600"/>
                    </a:spcBef>
                    <a:spcAft>
                      <a:spcPts val="600"/>
                    </a:spcAft>
                    <a:buFont typeface="Arial" panose="020B0604020202020204" pitchFamily="34" charset="0"/>
                    <a:buChar char="•"/>
                  </a:pPr>
                  <a:r>
                    <a:rPr lang="en-US" sz="2400" dirty="0" err="1"/>
                    <a:t>citric.acid</a:t>
                  </a:r>
                  <a:r>
                    <a:rPr lang="en-US" sz="2400" dirty="0"/>
                    <a:t> at first appears to have a bimodal distribution, because there are some wines with zero citric acid, Based on data definition, we know it is possible for wines to have citric acid of 0.</a:t>
                  </a:r>
                </a:p>
                <a:p>
                  <a:pPr marL="342900" indent="-342900">
                    <a:spcBef>
                      <a:spcPts val="600"/>
                    </a:spcBef>
                    <a:spcAft>
                      <a:spcPts val="600"/>
                    </a:spcAft>
                    <a:buFont typeface="Arial" panose="020B0604020202020204" pitchFamily="34" charset="0"/>
                    <a:buChar char="•"/>
                  </a:pPr>
                  <a:r>
                    <a:rPr lang="en-US" sz="2400" dirty="0"/>
                    <a:t>The variables in yellow plots are logged </a:t>
                  </a:r>
                  <a:r>
                    <a:rPr lang="en-US" altLang="zh-CN" sz="2400" dirty="0"/>
                    <a:t>sulphate</a:t>
                  </a:r>
                  <a:r>
                    <a:rPr lang="en-US" sz="2400" dirty="0"/>
                    <a:t>, and logged alcohol; log transformation is used to improve model fit by normalizing data</a:t>
                  </a:r>
                </a:p>
              </p:txBody>
            </p:sp>
            <p:sp>
              <p:nvSpPr>
                <p:cNvPr id="125" name="Rectangle 124">
                  <a:extLst>
                    <a:ext uri="{FF2B5EF4-FFF2-40B4-BE49-F238E27FC236}">
                      <a16:creationId xmlns:a16="http://schemas.microsoft.com/office/drawing/2014/main" id="{67AB1C33-5554-4E75-BDA8-C8A08165EEED}"/>
                    </a:ext>
                  </a:extLst>
                </p:cNvPr>
                <p:cNvSpPr/>
                <p:nvPr/>
              </p:nvSpPr>
              <p:spPr>
                <a:xfrm>
                  <a:off x="11876209" y="15518963"/>
                  <a:ext cx="9163484" cy="11156900"/>
                </a:xfrm>
                <a:prstGeom prst="rect">
                  <a:avLst/>
                </a:prstGeom>
              </p:spPr>
              <p:txBody>
                <a:bodyPr wrap="square">
                  <a:spAutoFit/>
                </a:bodyPr>
                <a:lstStyle/>
                <a:p>
                  <a:pPr lvl="0" eaLnBrk="0" fontAlgn="base" hangingPunct="0">
                    <a:lnSpc>
                      <a:spcPct val="150000"/>
                    </a:lnSpc>
                    <a:spcBef>
                      <a:spcPts val="600"/>
                    </a:spcBef>
                    <a:spcAft>
                      <a:spcPts val="600"/>
                    </a:spcAft>
                    <a:buClrTx/>
                  </a:pPr>
                  <a:r>
                    <a:rPr lang="en-US" altLang="en-US" sz="2400" b="1" dirty="0">
                      <a:solidFill>
                        <a:srgbClr val="333333"/>
                      </a:solidFill>
                      <a:latin typeface="Arial" panose="020B0604020202020204" pitchFamily="34" charset="0"/>
                      <a:ea typeface="inherit"/>
                    </a:rPr>
                    <a:t>Response Variable:</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quality:</a:t>
                  </a:r>
                  <a:r>
                    <a:rPr lang="en-US" altLang="en-US" sz="24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ts val="600"/>
                    </a:spcBef>
                    <a:spcAft>
                      <a:spcPts val="600"/>
                    </a:spcAft>
                    <a:buClrTx/>
                  </a:pPr>
                  <a:r>
                    <a:rPr lang="en-US" altLang="en-US" sz="2400" b="1" dirty="0">
                      <a:solidFill>
                        <a:srgbClr val="333333"/>
                      </a:solidFill>
                      <a:latin typeface="Arial" panose="020B0604020202020204" pitchFamily="34" charset="0"/>
                      <a:ea typeface="inherit"/>
                    </a:rPr>
                    <a:t>Explanatory Variables:</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fixed.acidity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volatile.acidity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acetic acid in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citric.acid</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residual.sugar</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sugar left after </a:t>
                  </a:r>
                  <a:r>
                    <a:rPr lang="en-US" altLang="en-US" sz="2400" dirty="0" err="1">
                      <a:solidFill>
                        <a:srgbClr val="333333"/>
                      </a:solidFill>
                      <a:latin typeface="Arial" panose="020B0604020202020204" pitchFamily="34" charset="0"/>
                      <a:ea typeface="Helvetica Neue"/>
                    </a:rPr>
                    <a:t>fermatation</a:t>
                  </a:r>
                  <a:r>
                    <a:rPr lang="en-US" altLang="en-US" sz="2400" dirty="0">
                      <a:solidFill>
                        <a:srgbClr val="333333"/>
                      </a:solidFill>
                      <a:latin typeface="Arial" panose="020B0604020202020204" pitchFamily="34" charset="0"/>
                      <a:ea typeface="Helvetica Neue"/>
                    </a:rPr>
                    <a:t> stops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chlorides:</a:t>
                  </a:r>
                  <a:r>
                    <a:rPr lang="en-US" altLang="en-US" sz="24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free.sulfure.dioxide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free form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exists in equilibrium between molecular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(as a dissolved gas) and bisulfite ion</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total.sulfur.dioxide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amount of free and bound forms of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density:</a:t>
                  </a:r>
                  <a:r>
                    <a:rPr lang="en-US" altLang="en-US" sz="2400" dirty="0">
                      <a:solidFill>
                        <a:srgbClr val="333333"/>
                      </a:solidFill>
                      <a:latin typeface="Arial" panose="020B0604020202020204" pitchFamily="34" charset="0"/>
                      <a:ea typeface="Helvetica Neue"/>
                    </a:rPr>
                    <a:t> the density of the liquid</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pH:</a:t>
                  </a:r>
                  <a:r>
                    <a:rPr lang="en-US" altLang="en-US" sz="2400" dirty="0">
                      <a:solidFill>
                        <a:srgbClr val="333333"/>
                      </a:solidFill>
                      <a:latin typeface="Arial" panose="020B0604020202020204" pitchFamily="34" charset="0"/>
                      <a:ea typeface="Helvetica Neue"/>
                    </a:rPr>
                    <a:t> the indicator of the </a:t>
                  </a:r>
                  <a:r>
                    <a:rPr lang="en-US" altLang="en-US" sz="2400" dirty="0" err="1">
                      <a:solidFill>
                        <a:srgbClr val="333333"/>
                      </a:solidFill>
                      <a:latin typeface="Arial" panose="020B0604020202020204" pitchFamily="34" charset="0"/>
                      <a:ea typeface="Helvetica Neue"/>
                    </a:rPr>
                    <a:t>acidicity</a:t>
                  </a:r>
                  <a:r>
                    <a:rPr lang="en-US" altLang="en-US" sz="2400" dirty="0">
                      <a:solidFill>
                        <a:srgbClr val="333333"/>
                      </a:solidFill>
                      <a:latin typeface="Arial" panose="020B0604020202020204" pitchFamily="34" charset="0"/>
                      <a:ea typeface="Helvetica Neue"/>
                    </a:rPr>
                    <a:t> or basic property of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sulphates: </a:t>
                  </a:r>
                  <a:r>
                    <a:rPr lang="en-US" altLang="en-US" sz="2400" dirty="0">
                      <a:solidFill>
                        <a:srgbClr val="333333"/>
                      </a:solidFill>
                      <a:latin typeface="Arial" panose="020B0604020202020204" pitchFamily="34" charset="0"/>
                      <a:ea typeface="Helvetica Neue"/>
                    </a:rPr>
                    <a:t>a wine additive which can contribute to sulfur dioxide gas </a:t>
                  </a:r>
                  <a:r>
                    <a:rPr lang="en-US" altLang="en-US" sz="2400" dirty="0">
                      <a:solidFill>
                        <a:srgbClr val="333333"/>
                      </a:solidFill>
                      <a:latin typeface="Arial" panose="020B0604020202020204" pitchFamily="34" charset="0"/>
                      <a:ea typeface="MathJax_Math-italic"/>
                    </a:rPr>
                    <a:t>S</a:t>
                  </a:r>
                  <a:r>
                    <a:rPr lang="en-US" altLang="en-US" sz="2400" dirty="0">
                      <a:solidFill>
                        <a:srgbClr val="333333"/>
                      </a:solidFill>
                      <a:latin typeface="Arial" panose="020B0604020202020204" pitchFamily="34" charset="0"/>
                      <a:ea typeface="MathJax_Main"/>
                    </a:rPr>
                    <a:t>02</a:t>
                  </a:r>
                  <a:r>
                    <a:rPr lang="en-US" altLang="en-US" sz="2400" dirty="0">
                      <a:solidFill>
                        <a:srgbClr val="333333"/>
                      </a:solidFill>
                      <a:latin typeface="Arial" panose="020B0604020202020204" pitchFamily="34" charset="0"/>
                      <a:ea typeface="Helvetica Neue"/>
                    </a:rPr>
                    <a:t>S02 levels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alcohol:</a:t>
                  </a:r>
                  <a:r>
                    <a:rPr lang="en-US" altLang="en-US" sz="2400" dirty="0">
                      <a:solidFill>
                        <a:srgbClr val="333333"/>
                      </a:solidFill>
                      <a:latin typeface="Arial" panose="020B0604020202020204" pitchFamily="34" charset="0"/>
                      <a:ea typeface="Helvetica Neue"/>
                    </a:rPr>
                    <a:t> the percent alcohol content of the wine</a:t>
                  </a:r>
                </a:p>
                <a:p>
                  <a:br>
                    <a:rPr lang="en-US" sz="2000" dirty="0"/>
                  </a:br>
                  <a:br>
                    <a:rPr lang="en-US" sz="1200" dirty="0"/>
                  </a:br>
                  <a:endParaRPr lang="en-US" sz="1200" dirty="0"/>
                </a:p>
              </p:txBody>
            </p:sp>
          </p:grpSp>
          <p:sp>
            <p:nvSpPr>
              <p:cNvPr id="115" name="TextBox 114">
                <a:extLst>
                  <a:ext uri="{FF2B5EF4-FFF2-40B4-BE49-F238E27FC236}">
                    <a16:creationId xmlns:a16="http://schemas.microsoft.com/office/drawing/2014/main" id="{99D86F51-3EB6-4519-A834-89DC9EBADE18}"/>
                  </a:ext>
                </a:extLst>
              </p:cNvPr>
              <p:cNvSpPr txBox="1"/>
              <p:nvPr/>
            </p:nvSpPr>
            <p:spPr>
              <a:xfrm>
                <a:off x="16597617" y="14323294"/>
                <a:ext cx="10695966" cy="1107996"/>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D</a:t>
                </a:r>
                <a:r>
                  <a:rPr lang="en-US" sz="4400" b="1" u="sng" dirty="0">
                    <a:solidFill>
                      <a:schemeClr val="tx1">
                        <a:lumMod val="65000"/>
                        <a:lumOff val="35000"/>
                      </a:schemeClr>
                    </a:solidFill>
                    <a:highlight>
                      <a:srgbClr val="EAEAEA"/>
                    </a:highlight>
                  </a:rPr>
                  <a:t>ata Explanation &amp; Data Exploration</a:t>
                </a:r>
                <a:endParaRPr lang="en-US" sz="1800" b="1" u="sng" dirty="0">
                  <a:solidFill>
                    <a:schemeClr val="tx1">
                      <a:lumMod val="65000"/>
                      <a:lumOff val="35000"/>
                    </a:schemeClr>
                  </a:solidFill>
                  <a:highlight>
                    <a:srgbClr val="EAEAEA"/>
                  </a:highlight>
                </a:endParaRPr>
              </a:p>
            </p:txBody>
          </p:sp>
        </p:grpSp>
        <p:pic>
          <p:nvPicPr>
            <p:cNvPr id="9" name="Picture 8">
              <a:extLst>
                <a:ext uri="{FF2B5EF4-FFF2-40B4-BE49-F238E27FC236}">
                  <a16:creationId xmlns:a16="http://schemas.microsoft.com/office/drawing/2014/main" id="{3E9694D5-CA9C-4E20-BE1A-A74467D7D51F}"/>
                </a:ext>
              </a:extLst>
            </p:cNvPr>
            <p:cNvPicPr>
              <a:picLocks noChangeAspect="1"/>
            </p:cNvPicPr>
            <p:nvPr/>
          </p:nvPicPr>
          <p:blipFill>
            <a:blip r:embed="rId14">
              <a:duotone>
                <a:schemeClr val="accent4">
                  <a:shade val="45000"/>
                  <a:satMod val="135000"/>
                </a:schemeClr>
                <a:prstClr val="white"/>
              </a:duotone>
            </a:blip>
            <a:stretch>
              <a:fillRect/>
            </a:stretch>
          </p:blipFill>
          <p:spPr>
            <a:xfrm>
              <a:off x="26496644" y="18392175"/>
              <a:ext cx="1872321" cy="1645889"/>
            </a:xfrm>
            <a:prstGeom prst="rect">
              <a:avLst/>
            </a:prstGeom>
          </p:spPr>
        </p:pic>
      </p:grpSp>
      <p:sp>
        <p:nvSpPr>
          <p:cNvPr id="10" name="TextBox 9">
            <a:extLst>
              <a:ext uri="{FF2B5EF4-FFF2-40B4-BE49-F238E27FC236}">
                <a16:creationId xmlns:a16="http://schemas.microsoft.com/office/drawing/2014/main" id="{F1FF414A-7A57-4D3B-93C4-B4BCC1E32DB3}"/>
              </a:ext>
            </a:extLst>
          </p:cNvPr>
          <p:cNvSpPr txBox="1"/>
          <p:nvPr/>
        </p:nvSpPr>
        <p:spPr>
          <a:xfrm>
            <a:off x="26804114" y="19951636"/>
            <a:ext cx="1358064" cy="338554"/>
          </a:xfrm>
          <a:prstGeom prst="rect">
            <a:avLst/>
          </a:prstGeom>
          <a:solidFill>
            <a:schemeClr val="bg1"/>
          </a:solidFill>
        </p:spPr>
        <p:txBody>
          <a:bodyPr wrap="none" rtlCol="0">
            <a:spAutoFit/>
          </a:bodyPr>
          <a:lstStyle/>
          <a:p>
            <a:r>
              <a:rPr lang="en-US" altLang="zh-CN" sz="1600" dirty="0">
                <a:solidFill>
                  <a:srgbClr val="FF0000"/>
                </a:solidFill>
              </a:rPr>
              <a:t>Log sulphate</a:t>
            </a:r>
          </a:p>
        </p:txBody>
      </p:sp>
      <p:sp>
        <p:nvSpPr>
          <p:cNvPr id="138" name="TextBox 137">
            <a:extLst>
              <a:ext uri="{FF2B5EF4-FFF2-40B4-BE49-F238E27FC236}">
                <a16:creationId xmlns:a16="http://schemas.microsoft.com/office/drawing/2014/main" id="{DFF8FA74-EC67-43D1-BFF3-C0E9B031EA13}"/>
              </a:ext>
            </a:extLst>
          </p:cNvPr>
          <p:cNvSpPr txBox="1"/>
          <p:nvPr/>
        </p:nvSpPr>
        <p:spPr>
          <a:xfrm>
            <a:off x="29385733" y="19897230"/>
            <a:ext cx="1231427" cy="338554"/>
          </a:xfrm>
          <a:prstGeom prst="rect">
            <a:avLst/>
          </a:prstGeom>
          <a:solidFill>
            <a:schemeClr val="bg1"/>
          </a:solidFill>
        </p:spPr>
        <p:txBody>
          <a:bodyPr wrap="none" rtlCol="0">
            <a:spAutoFit/>
          </a:bodyPr>
          <a:lstStyle/>
          <a:p>
            <a:r>
              <a:rPr lang="en-US" altLang="zh-CN" sz="1600" dirty="0">
                <a:solidFill>
                  <a:srgbClr val="FF0000"/>
                </a:solidFill>
              </a:rPr>
              <a:t>Log alcohol</a:t>
            </a:r>
          </a:p>
        </p:txBody>
      </p:sp>
      <p:sp>
        <p:nvSpPr>
          <p:cNvPr id="133" name="Rectangle 132">
            <a:extLst>
              <a:ext uri="{FF2B5EF4-FFF2-40B4-BE49-F238E27FC236}">
                <a16:creationId xmlns:a16="http://schemas.microsoft.com/office/drawing/2014/main" id="{8D6807BB-1C0D-4DC6-9EED-916F486E7CAA}"/>
              </a:ext>
            </a:extLst>
          </p:cNvPr>
          <p:cNvSpPr/>
          <p:nvPr/>
        </p:nvSpPr>
        <p:spPr>
          <a:xfrm>
            <a:off x="11898630" y="4602503"/>
            <a:ext cx="20093940" cy="4462760"/>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What makes a good glass of wine? How do wine experts evaluate whether a wine satiates human palettes? We picked red </a:t>
            </a:r>
            <a:r>
              <a:rPr lang="en-US" sz="2400" dirty="0" err="1"/>
              <a:t>vinho</a:t>
            </a:r>
            <a:r>
              <a:rPr lang="en-US" sz="2400" dirty="0"/>
              <a:t> </a:t>
            </a:r>
            <a:r>
              <a:rPr lang="en-US" sz="2400" dirty="0" err="1"/>
              <a:t>verde</a:t>
            </a:r>
            <a:r>
              <a:rPr lang="en-US" sz="2400" dirty="0"/>
              <a:t> from Portugal as the wine of interest for our research. The data set in this research was used to predict the quality of wine for future wine certification, complementary to human wine tasters, in the paper we cited. We believe that this data set can also be used to analyze what chemical factors are attributable to the final rating of wine on a scale of 0 to 10. Understanding what makes a good wine may shed light on future directions for chemical methods that could improve/preserve wine quality.</a:t>
            </a:r>
            <a:br>
              <a:rPr lang="en-US" sz="2400" dirty="0"/>
            </a:br>
            <a:br>
              <a:rPr lang="en-US" sz="2400" dirty="0"/>
            </a:br>
            <a:endParaRPr lang="en-US" sz="2400" dirty="0"/>
          </a:p>
        </p:txBody>
      </p:sp>
      <p:sp>
        <p:nvSpPr>
          <p:cNvPr id="134" name="TextBox 133">
            <a:extLst>
              <a:ext uri="{FF2B5EF4-FFF2-40B4-BE49-F238E27FC236}">
                <a16:creationId xmlns:a16="http://schemas.microsoft.com/office/drawing/2014/main" id="{AD5373C9-C065-4A20-9D14-5C751A561FBC}"/>
              </a:ext>
            </a:extLst>
          </p:cNvPr>
          <p:cNvSpPr txBox="1"/>
          <p:nvPr/>
        </p:nvSpPr>
        <p:spPr>
          <a:xfrm>
            <a:off x="155416" y="26202685"/>
            <a:ext cx="10862007" cy="5062924"/>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the strongest explaining variables for quality with largest magnitude of test statistic. </a:t>
            </a:r>
          </a:p>
          <a:p>
            <a:pPr marL="342900" indent="-342900">
              <a:spcBef>
                <a:spcPts val="600"/>
              </a:spcBef>
              <a:spcAft>
                <a:spcPts val="600"/>
              </a:spcAft>
              <a:buFont typeface="Arial" panose="020B0604020202020204" pitchFamily="34" charset="0"/>
              <a:buChar char="•"/>
            </a:pPr>
            <a:r>
              <a:rPr lang="en-US" sz="2400" dirty="0"/>
              <a:t>During the modeling process, we tried to log transform sulfate level as we discovered nonrandom patterns in binned residual plot for </a:t>
            </a:r>
            <a:r>
              <a:rPr lang="en-US" sz="2400" dirty="0" err="1"/>
              <a:t>sulphatesCent</a:t>
            </a:r>
            <a:r>
              <a:rPr lang="en-US" sz="2400" dirty="0"/>
              <a:t>, but they still exist after log transformations. We believe that the patterns are partly caused by mid-quality wines dominating the model. </a:t>
            </a:r>
          </a:p>
          <a:p>
            <a:pPr marL="342900" indent="-342900">
              <a:spcBef>
                <a:spcPts val="600"/>
              </a:spcBef>
              <a:spcAft>
                <a:spcPts val="600"/>
              </a:spcAft>
              <a:buFont typeface="Arial" panose="020B0604020202020204" pitchFamily="34" charset="0"/>
              <a:buChar char="•"/>
            </a:pPr>
            <a:r>
              <a:rPr lang="en-US" sz="2400" dirty="0"/>
              <a:t>The model makes valuable predictions for mid-quality wines as the accuracy rate exceeds 70% for quality=5, 6 and 7. As they are the most common occurring quality for </a:t>
            </a:r>
            <a:r>
              <a:rPr lang="en-US" sz="2400" dirty="0" err="1"/>
              <a:t>vinho</a:t>
            </a:r>
            <a:r>
              <a:rPr lang="en-US" sz="2400" dirty="0"/>
              <a:t> </a:t>
            </a:r>
            <a:r>
              <a:rPr lang="en-US" sz="2400" dirty="0" err="1"/>
              <a:t>verde</a:t>
            </a:r>
            <a:r>
              <a:rPr lang="en-US" sz="2400" dirty="0"/>
              <a:t>, professionals might find this model useful.</a:t>
            </a:r>
          </a:p>
          <a:p>
            <a:pPr marL="342900" indent="-342900">
              <a:spcBef>
                <a:spcPts val="600"/>
              </a:spcBef>
              <a:spcAft>
                <a:spcPts val="6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1423</TotalTime>
  <Words>1144</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纪 丁</cp:lastModifiedBy>
  <cp:revision>142</cp:revision>
  <dcterms:modified xsi:type="dcterms:W3CDTF">2018-12-15T17:16:12Z</dcterms:modified>
</cp:coreProperties>
</file>