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302" r:id="rId9"/>
    <p:sldId id="303" r:id="rId10"/>
    <p:sldId id="296" r:id="rId11"/>
    <p:sldId id="301" r:id="rId12"/>
    <p:sldId id="290" r:id="rId13"/>
    <p:sldId id="292" r:id="rId14"/>
    <p:sldId id="293" r:id="rId15"/>
    <p:sldId id="299" r:id="rId16"/>
    <p:sldId id="300" r:id="rId17"/>
    <p:sldId id="291" r:id="rId18"/>
    <p:sldId id="282" r:id="rId19"/>
    <p:sldId id="283" r:id="rId20"/>
    <p:sldId id="285" r:id="rId21"/>
    <p:sldId id="287" r:id="rId22"/>
    <p:sldId id="304" r:id="rId23"/>
    <p:sldId id="305" r:id="rId24"/>
    <p:sldId id="307" r:id="rId25"/>
    <p:sldId id="308" r:id="rId26"/>
    <p:sldId id="284" r:id="rId27"/>
    <p:sldId id="309" r:id="rId28"/>
    <p:sldId id="310" r:id="rId29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21" autoAdjust="0"/>
    <p:restoredTop sz="94915" autoAdjust="0"/>
  </p:normalViewPr>
  <p:slideViewPr>
    <p:cSldViewPr>
      <p:cViewPr varScale="1">
        <p:scale>
          <a:sx n="109" d="100"/>
          <a:sy n="109" d="100"/>
        </p:scale>
        <p:origin x="129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2E3FDCDB-FDF8-4B2F-9A6C-DB0ABF83C6EE}" type="datetimeFigureOut">
              <a:rPr lang="en-NZ"/>
              <a:pPr>
                <a:defRPr/>
              </a:pPr>
              <a:t>2/03/2018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NZ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NZ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54888BF-CC3F-4F22-BE71-A0C7EAB1810C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199791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F8C36C3-D42E-4301-A176-59B639CA6AB0}" type="slidenum">
              <a:rPr lang="en-US" altLang="en-US" sz="1200"/>
              <a:pPr eaLnBrk="1" hangingPunct="1"/>
              <a:t>23</a:t>
            </a:fld>
            <a:endParaRPr lang="en-US" altLang="en-US" sz="120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16350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68A561F-1A6B-480B-96F1-651978B2D9E9}" type="slidenum">
              <a:rPr lang="en-US" altLang="en-US" sz="1200"/>
              <a:pPr eaLnBrk="1" hangingPunct="1"/>
              <a:t>25</a:t>
            </a:fld>
            <a:endParaRPr lang="en-US" altLang="en-US" sz="12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65072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8D9252-D7B9-4C31-B413-8FF8F73DFFD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00676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47BDF-D79C-48F7-95B6-1FE0CFB73CD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60139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2549BB-56DA-40C1-90A5-793A3097E76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8404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279AD9-7C7C-4165-80FE-D093A808469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70053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7386FF-6207-4B6C-84A4-8D47F343263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6727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DDBDF9-7BBD-47E8-BAF4-1BB4F2B0937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7049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3FB20D-2B41-4C31-A8F4-57CC99EB364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69180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E696B9-9290-465D-A764-0C432755B3E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7421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FFC13-6B99-4D1F-8C02-F4C112E8686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84481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E0DE1-A27D-44B4-BEE0-2353E79F874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95770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17B6F-1813-4FCD-B62D-88D7894F098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3548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B82B6682-D5FF-4DD0-86E2-E69CE74E4A8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0.jpeg"/><Relationship Id="rId4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4581525"/>
            <a:ext cx="8137525" cy="1295400"/>
          </a:xfrm>
        </p:spPr>
        <p:txBody>
          <a:bodyPr/>
          <a:lstStyle/>
          <a:p>
            <a:pPr eaLnBrk="1" hangingPunct="1"/>
            <a:r>
              <a:rPr lang="en-GB" altLang="en-US" sz="3200" b="1" smtClean="0">
                <a:latin typeface="Arial" panose="020B0604020202020204" pitchFamily="34" charset="0"/>
                <a:cs typeface="Arial" panose="020B0604020202020204" pitchFamily="34" charset="0"/>
              </a:rPr>
              <a:t>Collections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5614988"/>
            <a:ext cx="6761163" cy="1054100"/>
          </a:xfrm>
        </p:spPr>
        <p:txBody>
          <a:bodyPr/>
          <a:lstStyle/>
          <a:p>
            <a:pPr eaLnBrk="1" hangingPunct="1"/>
            <a:r>
              <a:rPr lang="en-GB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Program Design &amp; Construction</a:t>
            </a:r>
          </a:p>
          <a:p>
            <a:pPr eaLnBrk="1" hangingPunct="1"/>
            <a:r>
              <a:rPr lang="en-GB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Bai</a:t>
            </a:r>
          </a:p>
        </p:txBody>
      </p:sp>
      <p:sp>
        <p:nvSpPr>
          <p:cNvPr id="30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11F82B-6EB6-4AEA-A3A5-1254EA473039}" type="slidenum">
              <a:rPr lang="en-GB" altLang="en-US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GB" altLang="en-US" sz="1400"/>
          </a:p>
        </p:txBody>
      </p:sp>
      <p:pic>
        <p:nvPicPr>
          <p:cNvPr id="3077" name="Picture 6" descr="Complete Vintage Star Wars Action Figure Colle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60350"/>
            <a:ext cx="5400675" cy="459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itle 1"/>
          <p:cNvSpPr>
            <a:spLocks noGrp="1"/>
          </p:cNvSpPr>
          <p:nvPr>
            <p:ph type="title"/>
          </p:nvPr>
        </p:nvSpPr>
        <p:spPr>
          <a:xfrm>
            <a:off x="685800" y="-26988"/>
            <a:ext cx="7772400" cy="863601"/>
          </a:xfrm>
        </p:spPr>
        <p:txBody>
          <a:bodyPr/>
          <a:lstStyle/>
          <a:p>
            <a:r>
              <a:rPr lang="en-NZ" altLang="en-US" sz="3200" dirty="0" smtClean="0"/>
              <a:t>Set, List and Map</a:t>
            </a:r>
          </a:p>
        </p:txBody>
      </p:sp>
      <p:sp>
        <p:nvSpPr>
          <p:cNvPr id="10245" name="Content Placeholder 2"/>
          <p:cNvSpPr>
            <a:spLocks noGrp="1"/>
          </p:cNvSpPr>
          <p:nvPr>
            <p:ph idx="1"/>
          </p:nvPr>
        </p:nvSpPr>
        <p:spPr>
          <a:xfrm>
            <a:off x="685800" y="836613"/>
            <a:ext cx="8062913" cy="2063750"/>
          </a:xfrm>
        </p:spPr>
        <p:txBody>
          <a:bodyPr/>
          <a:lstStyle/>
          <a:p>
            <a:r>
              <a:rPr lang="en-NZ" altLang="en-US" sz="2400" smtClean="0"/>
              <a:t>Set:</a:t>
            </a:r>
          </a:p>
          <a:p>
            <a:pPr lvl="1"/>
            <a:r>
              <a:rPr lang="en-NZ" altLang="en-US" sz="2000" smtClean="0"/>
              <a:t>Provides an </a:t>
            </a:r>
            <a:r>
              <a:rPr lang="en-NZ" altLang="en-US" sz="2000" b="1" smtClean="0"/>
              <a:t>un-ordered</a:t>
            </a:r>
            <a:r>
              <a:rPr lang="en-NZ" altLang="en-US" sz="2000" smtClean="0"/>
              <a:t> collection of </a:t>
            </a:r>
            <a:r>
              <a:rPr lang="en-NZ" altLang="en-US" sz="2000" b="1" smtClean="0"/>
              <a:t>unique</a:t>
            </a:r>
            <a:r>
              <a:rPr lang="en-NZ" altLang="en-US" sz="2000" smtClean="0"/>
              <a:t> objects</a:t>
            </a:r>
          </a:p>
          <a:p>
            <a:pPr lvl="1"/>
            <a:r>
              <a:rPr lang="en-NZ" altLang="en-US" sz="2000" smtClean="0"/>
              <a:t>Does </a:t>
            </a:r>
            <a:r>
              <a:rPr lang="en-NZ" altLang="en-US" sz="2000" b="1" smtClean="0"/>
              <a:t>NOT</a:t>
            </a:r>
            <a:r>
              <a:rPr lang="en-NZ" altLang="en-US" sz="2000" smtClean="0"/>
              <a:t> allow duplicates</a:t>
            </a:r>
          </a:p>
          <a:p>
            <a:pPr lvl="1"/>
            <a:r>
              <a:rPr lang="en-NZ" altLang="en-US" sz="2000" smtClean="0"/>
              <a:t>Example: </a:t>
            </a:r>
          </a:p>
          <a:p>
            <a:pPr marL="914400" lvl="2" indent="0">
              <a:buFontTx/>
              <a:buNone/>
            </a:pPr>
            <a:r>
              <a:rPr lang="en-NZ" altLang="en-US" sz="2000" smtClean="0"/>
              <a:t>A set of fruits:</a:t>
            </a:r>
            <a:r>
              <a:rPr lang="en-NZ" altLang="en-US" sz="1600" smtClean="0"/>
              <a:t/>
            </a:r>
            <a:br>
              <a:rPr lang="en-NZ" altLang="en-US" sz="1600" smtClean="0"/>
            </a:br>
            <a:endParaRPr lang="en-NZ" altLang="en-US" sz="1600" smtClean="0"/>
          </a:p>
        </p:txBody>
      </p:sp>
      <p:sp>
        <p:nvSpPr>
          <p:cNvPr id="102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5F4CF8A-7C92-457D-AFF5-439F650F2C53}" type="slidenum">
              <a:rPr lang="en-GB" altLang="en-US" sz="1400"/>
              <a:pPr/>
              <a:t>10</a:t>
            </a:fld>
            <a:endParaRPr lang="en-GB" altLang="en-US" sz="1400"/>
          </a:p>
        </p:txBody>
      </p:sp>
      <p:grpSp>
        <p:nvGrpSpPr>
          <p:cNvPr id="3" name="Group 2"/>
          <p:cNvGrpSpPr/>
          <p:nvPr/>
        </p:nvGrpSpPr>
        <p:grpSpPr>
          <a:xfrm>
            <a:off x="1979613" y="2578100"/>
            <a:ext cx="4573587" cy="1066800"/>
            <a:chOff x="1979613" y="2578100"/>
            <a:chExt cx="4573587" cy="1066800"/>
          </a:xfrm>
        </p:grpSpPr>
        <p:pic>
          <p:nvPicPr>
            <p:cNvPr id="10242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1425" y="2736850"/>
              <a:ext cx="836613" cy="83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1979613" y="2781300"/>
              <a:ext cx="4032250" cy="863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NZ"/>
            </a:p>
          </p:txBody>
        </p:sp>
        <p:pic>
          <p:nvPicPr>
            <p:cNvPr id="10247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7725" y="2900363"/>
              <a:ext cx="509588" cy="566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48" name="Picture 8" descr="http://images.clipartpanda.com/peach-clipart-black-and-white-peach-clip-art-coredump_Peach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1838" y="2897188"/>
              <a:ext cx="608012" cy="503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49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9550" y="2841625"/>
              <a:ext cx="773113" cy="614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0" name="Picture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4738" y="2841625"/>
              <a:ext cx="695325" cy="696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7" name="Picture 16" descr="https://pixabay.com/static/uploads/photo/2013/07/13/10/48/check-157822_640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4063" y="2578100"/>
              <a:ext cx="719137" cy="82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Group 1"/>
          <p:cNvGrpSpPr/>
          <p:nvPr/>
        </p:nvGrpSpPr>
        <p:grpSpPr>
          <a:xfrm>
            <a:off x="1979613" y="3933825"/>
            <a:ext cx="4370387" cy="863600"/>
            <a:chOff x="1979613" y="3933825"/>
            <a:chExt cx="4370387" cy="863600"/>
          </a:xfrm>
        </p:grpSpPr>
        <p:sp>
          <p:nvSpPr>
            <p:cNvPr id="18" name="Rectangle 17"/>
            <p:cNvSpPr/>
            <p:nvPr/>
          </p:nvSpPr>
          <p:spPr>
            <a:xfrm>
              <a:off x="1979613" y="3933825"/>
              <a:ext cx="4032250" cy="863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NZ"/>
            </a:p>
          </p:txBody>
        </p:sp>
        <p:pic>
          <p:nvPicPr>
            <p:cNvPr id="10252" name="Picture 1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7725" y="4052888"/>
              <a:ext cx="509588" cy="565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3" name="Picture 8" descr="http://images.clipartpanda.com/peach-clipart-black-and-white-peach-clip-art-coredump_Peach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1838" y="4048125"/>
              <a:ext cx="608012" cy="50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4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9550" y="3994150"/>
              <a:ext cx="773113" cy="612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5" name="Picture 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4738" y="3994150"/>
              <a:ext cx="695325" cy="696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6" name="Picture 2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3988" y="4076700"/>
              <a:ext cx="509587" cy="565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8" name="Picture 18" descr="http://www.tutorming.com/blog/wp-content/uploads/2015/02/wrong-clipart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5488" y="4070350"/>
              <a:ext cx="544512" cy="544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1668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87338" y="76201"/>
            <a:ext cx="7772400" cy="571500"/>
          </a:xfrm>
        </p:spPr>
        <p:txBody>
          <a:bodyPr/>
          <a:lstStyle/>
          <a:p>
            <a:pPr algn="l" eaLnBrk="1" hangingPunct="1"/>
            <a:r>
              <a:rPr lang="en-GB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HashSet</a:t>
            </a:r>
            <a:endParaRPr lang="en-GB" alt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8818" y="878802"/>
            <a:ext cx="7993062" cy="197413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NZ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elements are not ordered</a:t>
            </a:r>
          </a:p>
          <a:p>
            <a:pPr eaLnBrk="1" hangingPunct="1">
              <a:lnSpc>
                <a:spcPct val="90000"/>
              </a:lnSpc>
            </a:pPr>
            <a:r>
              <a:rPr lang="en-NZ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Computes an integer, i.e., hash code, for each object</a:t>
            </a:r>
          </a:p>
          <a:p>
            <a:pPr eaLnBrk="1" hangingPunct="1">
              <a:lnSpc>
                <a:spcPct val="90000"/>
              </a:lnSpc>
            </a:pPr>
            <a:r>
              <a:rPr lang="en-NZ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add method of a set first tries to find the object to be added, then add it only when it is not yet present</a:t>
            </a:r>
          </a:p>
          <a:p>
            <a:pPr eaLnBrk="1" hangingPunct="1">
              <a:lnSpc>
                <a:spcPct val="90000"/>
              </a:lnSpc>
            </a:pPr>
            <a:r>
              <a:rPr lang="en-NZ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NZ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NZ" alt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GB" alt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GB" alt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12360" y="6248400"/>
            <a:ext cx="64584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035085-0FD0-49CD-BBD7-E7DA6480C69B}" type="slidenum">
              <a:rPr lang="en-GB" altLang="en-US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GB" altLang="en-US" sz="1400"/>
          </a:p>
        </p:txBody>
      </p:sp>
      <p:sp>
        <p:nvSpPr>
          <p:cNvPr id="14" name="TextBox 13"/>
          <p:cNvSpPr txBox="1"/>
          <p:nvPr/>
        </p:nvSpPr>
        <p:spPr>
          <a:xfrm>
            <a:off x="2053193" y="2186844"/>
            <a:ext cx="5760640" cy="233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NZ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NZ" alt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HashSet</a:t>
            </a:r>
            <a:r>
              <a:rPr lang="en-NZ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&lt;Integer&gt; numbers = new </a:t>
            </a:r>
            <a:r>
              <a:rPr lang="en-NZ" alt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HashSet</a:t>
            </a:r>
            <a:r>
              <a:rPr lang="en-NZ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NZ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Scanner in=new Scanner(System.in);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NZ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while(</a:t>
            </a:r>
            <a:r>
              <a:rPr lang="en-NZ" alt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in.hasNextInt</a:t>
            </a:r>
            <a:r>
              <a:rPr lang="en-NZ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()){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NZ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Integer </a:t>
            </a:r>
            <a:r>
              <a:rPr lang="en-NZ" alt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NZ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NZ" alt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in.nextInt</a:t>
            </a:r>
            <a:r>
              <a:rPr lang="en-NZ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NZ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en-NZ" alt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numbers.add</a:t>
            </a:r>
            <a:r>
              <a:rPr lang="en-NZ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NZ" alt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NZ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NZ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NZ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for(Integer i: numbers){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NZ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NZ" alt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NZ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NZ" alt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NZ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NZ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57446" y="5863918"/>
            <a:ext cx="4793243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NZ" sz="2000" dirty="0" smtClean="0"/>
              <a:t>Only distinct numbers are stored and printed. </a:t>
            </a:r>
            <a:endParaRPr lang="en-NZ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107504" y="4782374"/>
            <a:ext cx="3548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 smtClean="0"/>
              <a:t>Input: 22 33 56 33 65 66 22</a:t>
            </a:r>
            <a:endParaRPr lang="en-NZ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107504" y="5223092"/>
            <a:ext cx="35487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 smtClean="0"/>
              <a:t>Output:  22</a:t>
            </a:r>
          </a:p>
          <a:p>
            <a:r>
              <a:rPr lang="en-NZ" sz="2000" dirty="0" smtClean="0"/>
              <a:t>	33 </a:t>
            </a:r>
          </a:p>
          <a:p>
            <a:r>
              <a:rPr lang="en-NZ" sz="2000" dirty="0"/>
              <a:t>	</a:t>
            </a:r>
            <a:r>
              <a:rPr lang="en-NZ" sz="2000" dirty="0" smtClean="0"/>
              <a:t>56 </a:t>
            </a:r>
          </a:p>
          <a:p>
            <a:r>
              <a:rPr lang="en-NZ" sz="2000" dirty="0"/>
              <a:t>	</a:t>
            </a:r>
            <a:r>
              <a:rPr lang="en-NZ" sz="2000" dirty="0" smtClean="0"/>
              <a:t>65 </a:t>
            </a:r>
          </a:p>
          <a:p>
            <a:r>
              <a:rPr lang="en-NZ" sz="2000" dirty="0"/>
              <a:t>	</a:t>
            </a:r>
            <a:r>
              <a:rPr lang="en-NZ" sz="2000" dirty="0" smtClean="0"/>
              <a:t>66</a:t>
            </a:r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352298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2"/>
          <p:cNvSpPr>
            <a:spLocks noGrp="1"/>
          </p:cNvSpPr>
          <p:nvPr>
            <p:ph idx="1"/>
          </p:nvPr>
        </p:nvSpPr>
        <p:spPr>
          <a:xfrm>
            <a:off x="685800" y="836613"/>
            <a:ext cx="8062913" cy="2063750"/>
          </a:xfrm>
        </p:spPr>
        <p:txBody>
          <a:bodyPr/>
          <a:lstStyle/>
          <a:p>
            <a:r>
              <a:rPr lang="en-NZ" altLang="en-US" sz="2400" smtClean="0"/>
              <a:t>List:</a:t>
            </a:r>
          </a:p>
          <a:p>
            <a:pPr lvl="1"/>
            <a:r>
              <a:rPr lang="en-NZ" altLang="en-US" sz="2000" smtClean="0"/>
              <a:t>Ordered and indexed collection </a:t>
            </a:r>
          </a:p>
          <a:p>
            <a:pPr lvl="1"/>
            <a:r>
              <a:rPr lang="en-NZ" altLang="en-US" sz="2000" smtClean="0"/>
              <a:t>May contain duplicates</a:t>
            </a:r>
          </a:p>
          <a:p>
            <a:pPr lvl="1"/>
            <a:r>
              <a:rPr lang="en-NZ" altLang="en-US" sz="2000" smtClean="0"/>
              <a:t>Example:</a:t>
            </a:r>
          </a:p>
          <a:p>
            <a:pPr marL="914400" lvl="2" indent="0">
              <a:buFontTx/>
              <a:buNone/>
            </a:pPr>
            <a:r>
              <a:rPr lang="en-NZ" altLang="en-US" sz="1600" smtClean="0"/>
              <a:t/>
            </a:r>
            <a:br>
              <a:rPr lang="en-NZ" altLang="en-US" sz="1600" smtClean="0"/>
            </a:br>
            <a:r>
              <a:rPr lang="en-NZ" altLang="en-US" sz="1200" smtClean="0"/>
              <a:t/>
            </a:r>
            <a:br>
              <a:rPr lang="en-NZ" altLang="en-US" sz="1200" smtClean="0"/>
            </a:br>
            <a:endParaRPr lang="en-NZ" altLang="en-US" sz="1200" smtClean="0"/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29132C8-4EA9-46CD-A791-CD7BB6A12E10}" type="slidenum">
              <a:rPr lang="en-GB" altLang="en-US" sz="1400"/>
              <a:pPr/>
              <a:t>12</a:t>
            </a:fld>
            <a:endParaRPr lang="en-GB" altLang="en-US" sz="1400"/>
          </a:p>
        </p:txBody>
      </p:sp>
      <p:grpSp>
        <p:nvGrpSpPr>
          <p:cNvPr id="3" name="Group 2"/>
          <p:cNvGrpSpPr/>
          <p:nvPr/>
        </p:nvGrpSpPr>
        <p:grpSpPr>
          <a:xfrm>
            <a:off x="1979613" y="2636912"/>
            <a:ext cx="4032250" cy="1152451"/>
            <a:chOff x="1979613" y="2636912"/>
            <a:chExt cx="4032250" cy="1152451"/>
          </a:xfrm>
        </p:grpSpPr>
        <p:sp>
          <p:nvSpPr>
            <p:cNvPr id="24" name="Rectangle 23"/>
            <p:cNvSpPr/>
            <p:nvPr/>
          </p:nvSpPr>
          <p:spPr>
            <a:xfrm>
              <a:off x="1979613" y="2693079"/>
              <a:ext cx="4032250" cy="10962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NZ"/>
            </a:p>
          </p:txBody>
        </p:sp>
        <p:pic>
          <p:nvPicPr>
            <p:cNvPr id="11269" name="Picture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7725" y="3044825"/>
              <a:ext cx="509588" cy="565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70" name="Picture 8" descr="http://images.clipartpanda.com/peach-clipart-black-and-white-peach-clip-art-coredump_Peach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1838" y="3040063"/>
              <a:ext cx="608012" cy="50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71" name="Picture 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9550" y="2986088"/>
              <a:ext cx="773113" cy="612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72" name="Picture 2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4738" y="2986088"/>
              <a:ext cx="695325" cy="696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73" name="Picture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3988" y="3068638"/>
              <a:ext cx="509587" cy="565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2117725" y="2636912"/>
              <a:ext cx="33123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dirty="0" smtClean="0"/>
                <a:t>1       2      3          4        5  </a:t>
              </a:r>
              <a:endParaRPr lang="en-NZ" dirty="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33375"/>
            <a:ext cx="7772400" cy="1143000"/>
          </a:xfrm>
        </p:spPr>
        <p:txBody>
          <a:bodyPr/>
          <a:lstStyle/>
          <a:p>
            <a:pPr algn="l" eaLnBrk="1" hangingPunct="1"/>
            <a:r>
              <a:rPr lang="en-GB" alt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endParaRPr lang="en-GB" alt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338" y="1484313"/>
            <a:ext cx="7993062" cy="26654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NZ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Constructors </a:t>
            </a:r>
            <a:r>
              <a:rPr lang="en-GB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eaLnBrk="1" hangingPunct="1">
              <a:lnSpc>
                <a:spcPct val="90000"/>
              </a:lnSpc>
            </a:pPr>
            <a:endParaRPr lang="en-GB" altLang="en-US" sz="24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GB" altLang="en-US" sz="24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NZ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Adding elements</a:t>
            </a:r>
            <a:r>
              <a:rPr lang="en-GB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GB" altLang="en-US" sz="24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GB" altLang="en-US" sz="2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035085-0FD0-49CD-BBD7-E7DA6480C69B}" type="slidenum">
              <a:rPr lang="en-GB" altLang="en-US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GB" altLang="en-US" sz="1400"/>
          </a:p>
        </p:txBody>
      </p:sp>
      <p:sp>
        <p:nvSpPr>
          <p:cNvPr id="5" name="TextBox 4"/>
          <p:cNvSpPr txBox="1"/>
          <p:nvPr/>
        </p:nvSpPr>
        <p:spPr>
          <a:xfrm>
            <a:off x="3168650" y="1557338"/>
            <a:ext cx="4392613" cy="3143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GB" sz="1600" dirty="0" err="1">
                <a:latin typeface="Arial" pitchFamily="34" charset="0"/>
                <a:cs typeface="Arial" pitchFamily="34" charset="0"/>
              </a:rPr>
              <a:t>ArrayList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  </a:t>
            </a:r>
            <a:r>
              <a:rPr lang="en-GB" sz="1600" dirty="0" err="1">
                <a:latin typeface="Arial" pitchFamily="34" charset="0"/>
                <a:cs typeface="Arial" pitchFamily="34" charset="0"/>
              </a:rPr>
              <a:t>myList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   =  new  </a:t>
            </a:r>
            <a:r>
              <a:rPr lang="en-GB" sz="1600" dirty="0" err="1">
                <a:latin typeface="Arial" pitchFamily="34" charset="0"/>
                <a:cs typeface="Arial" pitchFamily="34" charset="0"/>
              </a:rPr>
              <a:t>ArrayList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68650" y="2781300"/>
            <a:ext cx="3311525" cy="14208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GB" sz="1600" dirty="0" err="1">
                <a:latin typeface="Arial" pitchFamily="34" charset="0"/>
                <a:cs typeface="Arial" pitchFamily="34" charset="0"/>
              </a:rPr>
              <a:t>myList.add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(“A”);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GB" sz="1600" dirty="0" err="1">
                <a:latin typeface="Arial" pitchFamily="34" charset="0"/>
                <a:cs typeface="Arial" pitchFamily="34" charset="0"/>
              </a:rPr>
              <a:t>myList.add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GB" sz="1600" dirty="0" err="1">
                <a:latin typeface="Arial" pitchFamily="34" charset="0"/>
                <a:cs typeface="Arial" pitchFamily="34" charset="0"/>
              </a:rPr>
              <a:t>Integer.valueOf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(“1”));</a:t>
            </a:r>
          </a:p>
          <a:p>
            <a:pPr eaLnBrk="1" hangingPunct="1">
              <a:lnSpc>
                <a:spcPct val="90000"/>
              </a:lnSpc>
              <a:defRPr/>
            </a:pPr>
            <a:endParaRPr lang="en-GB" sz="16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GB" sz="16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GB" sz="16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GB" sz="1600" dirty="0" err="1">
                <a:latin typeface="Arial" pitchFamily="34" charset="0"/>
                <a:cs typeface="Arial" pitchFamily="34" charset="0"/>
              </a:rPr>
              <a:t>myList.add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(   1,    “C”);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116013" y="4468813"/>
            <a:ext cx="647700" cy="1081087"/>
            <a:chOff x="1115616" y="4149080"/>
            <a:chExt cx="648072" cy="1080120"/>
          </a:xfrm>
        </p:grpSpPr>
        <p:sp>
          <p:nvSpPr>
            <p:cNvPr id="7" name="Rectangle 6"/>
            <p:cNvSpPr/>
            <p:nvPr/>
          </p:nvSpPr>
          <p:spPr>
            <a:xfrm>
              <a:off x="1115616" y="4149080"/>
              <a:ext cx="648072" cy="575747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NZ" sz="2000" dirty="0">
                  <a:solidFill>
                    <a:schemeClr val="tx1"/>
                  </a:solidFill>
                </a:rPr>
                <a:t>“A”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15616" y="4724827"/>
              <a:ext cx="648072" cy="5043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NZ" sz="2000">
                  <a:solidFill>
                    <a:schemeClr val="tx1"/>
                  </a:solidFill>
                </a:rPr>
                <a:t>0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763713" y="4468813"/>
            <a:ext cx="647700" cy="1081087"/>
            <a:chOff x="1763688" y="4149080"/>
            <a:chExt cx="648072" cy="1080120"/>
          </a:xfrm>
        </p:grpSpPr>
        <p:sp>
          <p:nvSpPr>
            <p:cNvPr id="8" name="Rectangle 7"/>
            <p:cNvSpPr/>
            <p:nvPr/>
          </p:nvSpPr>
          <p:spPr>
            <a:xfrm>
              <a:off x="1763688" y="4149080"/>
              <a:ext cx="648072" cy="575747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NZ" sz="2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763688" y="4724827"/>
              <a:ext cx="648072" cy="5043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NZ" sz="200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763713" y="4468813"/>
            <a:ext cx="647700" cy="1081087"/>
            <a:chOff x="1115616" y="4149080"/>
            <a:chExt cx="648072" cy="1080120"/>
          </a:xfrm>
        </p:grpSpPr>
        <p:sp>
          <p:nvSpPr>
            <p:cNvPr id="17" name="Rectangle 16"/>
            <p:cNvSpPr/>
            <p:nvPr/>
          </p:nvSpPr>
          <p:spPr>
            <a:xfrm>
              <a:off x="1115616" y="4149080"/>
              <a:ext cx="648072" cy="575747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NZ" sz="2000" dirty="0">
                  <a:solidFill>
                    <a:schemeClr val="tx1"/>
                  </a:solidFill>
                </a:rPr>
                <a:t>“C”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115616" y="4724827"/>
              <a:ext cx="648072" cy="5043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NZ" sz="200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19" name="Rectangle 18"/>
          <p:cNvSpPr/>
          <p:nvPr/>
        </p:nvSpPr>
        <p:spPr>
          <a:xfrm>
            <a:off x="2484438" y="5118100"/>
            <a:ext cx="647700" cy="43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NZ" sz="2000">
                <a:solidFill>
                  <a:schemeClr val="tx1"/>
                </a:solidFill>
              </a:rPr>
              <a:t>2</a:t>
            </a:r>
          </a:p>
        </p:txBody>
      </p:sp>
      <p:grpSp>
        <p:nvGrpSpPr>
          <p:cNvPr id="10" name="Group 19"/>
          <p:cNvGrpSpPr>
            <a:grpSpLocks/>
          </p:cNvGrpSpPr>
          <p:nvPr/>
        </p:nvGrpSpPr>
        <p:grpSpPr bwMode="auto">
          <a:xfrm>
            <a:off x="3529013" y="4189413"/>
            <a:ext cx="1871662" cy="679450"/>
            <a:chOff x="2843808" y="5085184"/>
            <a:chExt cx="1872208" cy="679547"/>
          </a:xfrm>
        </p:grpSpPr>
        <p:sp>
          <p:nvSpPr>
            <p:cNvPr id="13330" name="TextBox 20"/>
            <p:cNvSpPr txBox="1">
              <a:spLocks noChangeArrowheads="1"/>
            </p:cNvSpPr>
            <p:nvPr/>
          </p:nvSpPr>
          <p:spPr bwMode="auto">
            <a:xfrm>
              <a:off x="2843808" y="5229200"/>
              <a:ext cx="1872208" cy="535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en-GB" altLang="en-US" sz="16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NZ" altLang="en-US" sz="160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Where to add</a:t>
              </a:r>
              <a:endParaRPr lang="en-GB" altLang="en-US" sz="16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3852164" y="5085184"/>
              <a:ext cx="0" cy="3604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1331913" y="5486400"/>
            <a:ext cx="1871662" cy="679450"/>
            <a:chOff x="1331640" y="5229200"/>
            <a:chExt cx="1872208" cy="679547"/>
          </a:xfrm>
        </p:grpSpPr>
        <p:sp>
          <p:nvSpPr>
            <p:cNvPr id="34" name="Right Brace 33"/>
            <p:cNvSpPr/>
            <p:nvPr/>
          </p:nvSpPr>
          <p:spPr>
            <a:xfrm rot="5400000">
              <a:off x="2015284" y="4617014"/>
              <a:ext cx="360414" cy="1584787"/>
            </a:xfrm>
            <a:prstGeom prst="rightBrac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NZ"/>
            </a:p>
          </p:txBody>
        </p:sp>
        <p:sp>
          <p:nvSpPr>
            <p:cNvPr id="13329" name="TextBox 34"/>
            <p:cNvSpPr txBox="1">
              <a:spLocks noChangeArrowheads="1"/>
            </p:cNvSpPr>
            <p:nvPr/>
          </p:nvSpPr>
          <p:spPr bwMode="auto">
            <a:xfrm>
              <a:off x="1331640" y="5373216"/>
              <a:ext cx="1872208" cy="535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en-GB" altLang="en-US" sz="16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NZ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Size = 3</a:t>
              </a:r>
              <a:endParaRPr lang="en-GB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36"/>
          <p:cNvGrpSpPr>
            <a:grpSpLocks/>
          </p:cNvGrpSpPr>
          <p:nvPr/>
        </p:nvGrpSpPr>
        <p:grpSpPr bwMode="auto">
          <a:xfrm>
            <a:off x="6264275" y="2852738"/>
            <a:ext cx="2700338" cy="314325"/>
            <a:chOff x="6264696" y="2852936"/>
            <a:chExt cx="2699792" cy="313932"/>
          </a:xfrm>
        </p:grpSpPr>
        <p:sp>
          <p:nvSpPr>
            <p:cNvPr id="13326" name="TextBox 29"/>
            <p:cNvSpPr txBox="1">
              <a:spLocks noChangeArrowheads="1"/>
            </p:cNvSpPr>
            <p:nvPr/>
          </p:nvSpPr>
          <p:spPr bwMode="auto">
            <a:xfrm>
              <a:off x="6696744" y="2852936"/>
              <a:ext cx="2267744" cy="313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GB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Different types of data</a:t>
              </a:r>
            </a:p>
          </p:txBody>
        </p:sp>
        <p:sp>
          <p:nvSpPr>
            <p:cNvPr id="36" name="Right Arrow 35"/>
            <p:cNvSpPr/>
            <p:nvPr/>
          </p:nvSpPr>
          <p:spPr>
            <a:xfrm>
              <a:off x="6264696" y="2852936"/>
              <a:ext cx="431713" cy="2885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72807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73994E-6 L 0.07084 1.73994E-6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338" y="1484313"/>
            <a:ext cx="6156325" cy="44656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NZ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Replacing an element </a:t>
            </a:r>
            <a:r>
              <a:rPr lang="en-GB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eaLnBrk="1" hangingPunct="1">
              <a:lnSpc>
                <a:spcPct val="90000"/>
              </a:lnSpc>
            </a:pPr>
            <a:endParaRPr lang="en-GB" alt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NZ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Getting the elements</a:t>
            </a:r>
            <a:r>
              <a:rPr lang="en-GB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eaLnBrk="1" hangingPunct="1">
              <a:lnSpc>
                <a:spcPct val="90000"/>
              </a:lnSpc>
            </a:pPr>
            <a:endParaRPr lang="en-GB" alt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GB" alt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GB" alt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GB" alt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GB" alt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NZ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Removing elements: </a:t>
            </a:r>
            <a:endParaRPr lang="en-GB" alt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GB" alt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GB" alt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626AFF-E1C3-49FC-9E57-9AEB4B9B50A6}" type="slidenum">
              <a:rPr lang="en-GB" altLang="en-US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GB" altLang="en-US" sz="1400"/>
          </a:p>
        </p:txBody>
      </p:sp>
      <p:sp>
        <p:nvSpPr>
          <p:cNvPr id="5" name="TextBox 4"/>
          <p:cNvSpPr txBox="1"/>
          <p:nvPr/>
        </p:nvSpPr>
        <p:spPr>
          <a:xfrm>
            <a:off x="4140200" y="1557338"/>
            <a:ext cx="4392613" cy="3127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GB" sz="1600" dirty="0" err="1">
                <a:latin typeface="Arial" pitchFamily="34" charset="0"/>
                <a:cs typeface="Arial" pitchFamily="34" charset="0"/>
              </a:rPr>
              <a:t>myList.set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 ( 2,    “ Milan”);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48038" y="2133600"/>
            <a:ext cx="3960812" cy="12001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GB" sz="1600" dirty="0" err="1">
                <a:latin typeface="Arial" pitchFamily="34" charset="0"/>
                <a:cs typeface="Arial" pitchFamily="34" charset="0"/>
              </a:rPr>
              <a:t>myList.get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(1);</a:t>
            </a:r>
          </a:p>
          <a:p>
            <a:pPr eaLnBrk="1" hangingPunct="1">
              <a:lnSpc>
                <a:spcPct val="90000"/>
              </a:lnSpc>
              <a:defRPr/>
            </a:pPr>
            <a:endParaRPr lang="en-GB" sz="16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GB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Object o = </a:t>
            </a:r>
            <a:r>
              <a:rPr lang="en-GB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myList.get</a:t>
            </a:r>
            <a:r>
              <a:rPr lang="en-GB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(1);</a:t>
            </a:r>
          </a:p>
          <a:p>
            <a:pPr eaLnBrk="1" hangingPunct="1">
              <a:lnSpc>
                <a:spcPct val="90000"/>
              </a:lnSpc>
              <a:defRPr/>
            </a:pPr>
            <a:endParaRPr lang="en-GB" sz="16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GB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String   s   =   (String) </a:t>
            </a:r>
            <a:r>
              <a:rPr lang="en-GB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myList.get</a:t>
            </a:r>
            <a:r>
              <a:rPr lang="en-GB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(1);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4067175" y="3325813"/>
            <a:ext cx="1873250" cy="679450"/>
            <a:chOff x="2843808" y="5085184"/>
            <a:chExt cx="1872208" cy="679547"/>
          </a:xfrm>
        </p:grpSpPr>
        <p:sp>
          <p:nvSpPr>
            <p:cNvPr id="14350" name="TextBox 20"/>
            <p:cNvSpPr txBox="1">
              <a:spLocks noChangeArrowheads="1"/>
            </p:cNvSpPr>
            <p:nvPr/>
          </p:nvSpPr>
          <p:spPr bwMode="auto">
            <a:xfrm>
              <a:off x="2843808" y="5229200"/>
              <a:ext cx="1872208" cy="535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en-GB" altLang="en-US" sz="16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NZ" altLang="en-US" sz="160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Casting type</a:t>
              </a:r>
              <a:endParaRPr lang="en-GB" altLang="en-US" sz="16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3851310" y="5085184"/>
              <a:ext cx="0" cy="3604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3276600" y="4149725"/>
            <a:ext cx="4391025" cy="7572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GB" sz="1600" dirty="0" err="1">
                <a:latin typeface="Arial" pitchFamily="34" charset="0"/>
                <a:cs typeface="Arial" pitchFamily="34" charset="0"/>
              </a:rPr>
              <a:t>myList.remove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 ( 1 );</a:t>
            </a:r>
          </a:p>
          <a:p>
            <a:pPr eaLnBrk="1" hangingPunct="1">
              <a:lnSpc>
                <a:spcPct val="90000"/>
              </a:lnSpc>
              <a:defRPr/>
            </a:pPr>
            <a:endParaRPr lang="en-GB" sz="16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GB" sz="1600" dirty="0" err="1">
                <a:latin typeface="Arial" pitchFamily="34" charset="0"/>
                <a:cs typeface="Arial" pitchFamily="34" charset="0"/>
              </a:rPr>
              <a:t>myList.remove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 ( “A”);</a:t>
            </a: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4787900" y="4941888"/>
            <a:ext cx="3168650" cy="900112"/>
            <a:chOff x="3576409" y="5085184"/>
            <a:chExt cx="1790808" cy="901146"/>
          </a:xfrm>
        </p:grpSpPr>
        <p:sp>
          <p:nvSpPr>
            <p:cNvPr id="14348" name="TextBox 27"/>
            <p:cNvSpPr txBox="1">
              <a:spLocks noChangeArrowheads="1"/>
            </p:cNvSpPr>
            <p:nvPr/>
          </p:nvSpPr>
          <p:spPr bwMode="auto">
            <a:xfrm>
              <a:off x="3576409" y="5229200"/>
              <a:ext cx="1790808" cy="757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en-GB" altLang="en-US" sz="16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NZ" altLang="en-US" sz="160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Index number or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NZ" altLang="en-US" sz="160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first object you specified </a:t>
              </a:r>
              <a:endParaRPr lang="en-GB" altLang="en-US" sz="16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3851849" y="5085184"/>
              <a:ext cx="0" cy="36077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3419475" y="6092825"/>
            <a:ext cx="1944688" cy="3143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GB" sz="1600" dirty="0" err="1">
                <a:latin typeface="Arial" pitchFamily="34" charset="0"/>
                <a:cs typeface="Arial" pitchFamily="34" charset="0"/>
              </a:rPr>
              <a:t>myList.clear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 ();</a:t>
            </a:r>
          </a:p>
        </p:txBody>
      </p:sp>
      <p:sp>
        <p:nvSpPr>
          <p:cNvPr id="13323" name="TextBox 31"/>
          <p:cNvSpPr txBox="1">
            <a:spLocks noChangeArrowheads="1"/>
          </p:cNvSpPr>
          <p:nvPr/>
        </p:nvSpPr>
        <p:spPr bwMode="auto">
          <a:xfrm>
            <a:off x="5435600" y="6092825"/>
            <a:ext cx="31686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NZ" altLang="en-US" sz="16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 everything</a:t>
            </a:r>
            <a:endParaRPr lang="en-GB" altLang="en-US" sz="160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39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6" grpId="0" animBg="1"/>
      <p:bldP spid="31" grpId="0" animBg="1"/>
      <p:bldP spid="133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2"/>
          <p:cNvSpPr>
            <a:spLocks noGrp="1"/>
          </p:cNvSpPr>
          <p:nvPr>
            <p:ph idx="1"/>
          </p:nvPr>
        </p:nvSpPr>
        <p:spPr>
          <a:xfrm>
            <a:off x="432531" y="41031"/>
            <a:ext cx="8062913" cy="2063750"/>
          </a:xfrm>
        </p:spPr>
        <p:txBody>
          <a:bodyPr/>
          <a:lstStyle/>
          <a:p>
            <a:r>
              <a:rPr lang="en-NZ" altLang="en-US" sz="2400" dirty="0" err="1" smtClean="0"/>
              <a:t>LinkedList</a:t>
            </a:r>
            <a:r>
              <a:rPr lang="en-NZ" altLang="en-US" sz="2400" dirty="0" smtClean="0"/>
              <a:t>:</a:t>
            </a:r>
          </a:p>
          <a:p>
            <a:pPr lvl="1"/>
            <a:r>
              <a:rPr lang="en-NZ" altLang="en-US" sz="2000" dirty="0" smtClean="0"/>
              <a:t>Stores each object in a separate </a:t>
            </a:r>
            <a:r>
              <a:rPr lang="en-NZ" altLang="en-US" sz="2000" i="1" dirty="0" smtClean="0"/>
              <a:t>link</a:t>
            </a:r>
          </a:p>
          <a:p>
            <a:pPr lvl="1"/>
            <a:r>
              <a:rPr lang="en-NZ" altLang="en-US" sz="2000" dirty="0" smtClean="0"/>
              <a:t>Each link stores the reference of the next/previous element in the sequence  </a:t>
            </a:r>
          </a:p>
          <a:p>
            <a:pPr lvl="1"/>
            <a:r>
              <a:rPr lang="en-NZ" altLang="en-US" sz="2000" dirty="0" smtClean="0"/>
              <a:t>Inexpensive to remove an element from the middle</a:t>
            </a:r>
          </a:p>
          <a:p>
            <a:pPr marL="914400" lvl="2" indent="0">
              <a:buFontTx/>
              <a:buNone/>
            </a:pPr>
            <a:r>
              <a:rPr lang="en-NZ" altLang="en-US" sz="1600" dirty="0" smtClean="0"/>
              <a:t/>
            </a:r>
            <a:br>
              <a:rPr lang="en-NZ" altLang="en-US" sz="1600" dirty="0" smtClean="0"/>
            </a:br>
            <a:r>
              <a:rPr lang="en-NZ" altLang="en-US" sz="1200" dirty="0" smtClean="0"/>
              <a:t/>
            </a:r>
            <a:br>
              <a:rPr lang="en-NZ" altLang="en-US" sz="1200" dirty="0" smtClean="0"/>
            </a:br>
            <a:endParaRPr lang="en-NZ" altLang="en-US" sz="1200" dirty="0" smtClean="0"/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5380" y="6248400"/>
            <a:ext cx="39282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29132C8-4EA9-46CD-A791-CD7BB6A12E10}" type="slidenum">
              <a:rPr lang="en-GB" altLang="en-US" sz="1400"/>
              <a:pPr/>
              <a:t>15</a:t>
            </a:fld>
            <a:endParaRPr lang="en-GB" alt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179512" y="1916832"/>
            <a:ext cx="2016224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TextBox 4"/>
          <p:cNvSpPr txBox="1"/>
          <p:nvPr/>
        </p:nvSpPr>
        <p:spPr>
          <a:xfrm>
            <a:off x="971600" y="2270095"/>
            <a:ext cx="108012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endParaRPr lang="en-NZ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2254679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 smtClean="0"/>
              <a:t>first</a:t>
            </a:r>
            <a:endParaRPr lang="en-NZ" sz="2000" dirty="0"/>
          </a:p>
        </p:txBody>
      </p:sp>
      <p:sp>
        <p:nvSpPr>
          <p:cNvPr id="15" name="Rectangle 14"/>
          <p:cNvSpPr/>
          <p:nvPr/>
        </p:nvSpPr>
        <p:spPr>
          <a:xfrm>
            <a:off x="2699792" y="2112835"/>
            <a:ext cx="2376264" cy="2108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TextBox 15"/>
          <p:cNvSpPr txBox="1"/>
          <p:nvPr/>
        </p:nvSpPr>
        <p:spPr>
          <a:xfrm>
            <a:off x="3851920" y="2583261"/>
            <a:ext cx="108012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NZ" sz="1800" dirty="0" smtClean="0"/>
              <a:t>Bob</a:t>
            </a:r>
            <a:endParaRPr lang="en-NZ" sz="1800" dirty="0"/>
          </a:p>
        </p:txBody>
      </p:sp>
      <p:sp>
        <p:nvSpPr>
          <p:cNvPr id="17" name="TextBox 16"/>
          <p:cNvSpPr txBox="1"/>
          <p:nvPr/>
        </p:nvSpPr>
        <p:spPr>
          <a:xfrm>
            <a:off x="3203848" y="2567845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 smtClean="0"/>
              <a:t>data</a:t>
            </a:r>
            <a:endParaRPr lang="en-NZ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3851920" y="3084376"/>
            <a:ext cx="108012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endParaRPr lang="en-NZ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3203848" y="3068960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 smtClean="0"/>
              <a:t>next</a:t>
            </a:r>
            <a:endParaRPr lang="en-NZ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3851920" y="3620529"/>
            <a:ext cx="108012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endParaRPr lang="en-NZ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2699792" y="3605113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 smtClean="0"/>
              <a:t>previous</a:t>
            </a:r>
            <a:endParaRPr lang="en-NZ" sz="2000" dirty="0"/>
          </a:p>
        </p:txBody>
      </p:sp>
      <p:cxnSp>
        <p:nvCxnSpPr>
          <p:cNvPr id="8" name="Curved Connector 7"/>
          <p:cNvCxnSpPr>
            <a:stCxn id="5" idx="3"/>
            <a:endCxn id="15" idx="1"/>
          </p:cNvCxnSpPr>
          <p:nvPr/>
        </p:nvCxnSpPr>
        <p:spPr>
          <a:xfrm>
            <a:off x="2051720" y="2454761"/>
            <a:ext cx="648072" cy="712201"/>
          </a:xfrm>
          <a:prstGeom prst="curvedConnector3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940152" y="1988840"/>
            <a:ext cx="2376264" cy="2016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6" name="TextBox 25"/>
          <p:cNvSpPr txBox="1"/>
          <p:nvPr/>
        </p:nvSpPr>
        <p:spPr>
          <a:xfrm>
            <a:off x="7092280" y="2367237"/>
            <a:ext cx="108012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NZ" sz="1800" dirty="0" smtClean="0"/>
              <a:t>Mike</a:t>
            </a:r>
            <a:endParaRPr lang="en-NZ" sz="1800" dirty="0"/>
          </a:p>
        </p:txBody>
      </p:sp>
      <p:sp>
        <p:nvSpPr>
          <p:cNvPr id="27" name="TextBox 26"/>
          <p:cNvSpPr txBox="1"/>
          <p:nvPr/>
        </p:nvSpPr>
        <p:spPr>
          <a:xfrm>
            <a:off x="6444208" y="2351821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 smtClean="0"/>
              <a:t>data</a:t>
            </a:r>
            <a:endParaRPr lang="en-NZ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7092280" y="2868352"/>
            <a:ext cx="108012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endParaRPr lang="en-NZ" sz="1800" dirty="0"/>
          </a:p>
        </p:txBody>
      </p:sp>
      <p:sp>
        <p:nvSpPr>
          <p:cNvPr id="29" name="TextBox 28"/>
          <p:cNvSpPr txBox="1"/>
          <p:nvPr/>
        </p:nvSpPr>
        <p:spPr>
          <a:xfrm>
            <a:off x="6444208" y="2852936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 smtClean="0"/>
              <a:t>next</a:t>
            </a:r>
            <a:endParaRPr lang="en-NZ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7092280" y="3404505"/>
            <a:ext cx="108012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endParaRPr lang="en-NZ" sz="1800" dirty="0"/>
          </a:p>
        </p:txBody>
      </p:sp>
      <p:sp>
        <p:nvSpPr>
          <p:cNvPr id="31" name="TextBox 30"/>
          <p:cNvSpPr txBox="1"/>
          <p:nvPr/>
        </p:nvSpPr>
        <p:spPr>
          <a:xfrm>
            <a:off x="5940152" y="3389089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 smtClean="0"/>
              <a:t>previous</a:t>
            </a:r>
            <a:endParaRPr lang="en-NZ" sz="2000" dirty="0"/>
          </a:p>
        </p:txBody>
      </p:sp>
      <p:cxnSp>
        <p:nvCxnSpPr>
          <p:cNvPr id="32" name="Curved Connector 31"/>
          <p:cNvCxnSpPr>
            <a:stCxn id="18" idx="3"/>
            <a:endCxn id="25" idx="1"/>
          </p:cNvCxnSpPr>
          <p:nvPr/>
        </p:nvCxnSpPr>
        <p:spPr>
          <a:xfrm flipV="1">
            <a:off x="4932040" y="2996952"/>
            <a:ext cx="1008112" cy="272090"/>
          </a:xfrm>
          <a:prstGeom prst="curvedConnector3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30" idx="2"/>
            <a:endCxn id="15" idx="2"/>
          </p:cNvCxnSpPr>
          <p:nvPr/>
        </p:nvCxnSpPr>
        <p:spPr>
          <a:xfrm rot="5400000">
            <a:off x="5536507" y="2125254"/>
            <a:ext cx="447251" cy="3744416"/>
          </a:xfrm>
          <a:prstGeom prst="curvedConnector3">
            <a:avLst>
              <a:gd name="adj1" fmla="val 151112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709728" y="4553350"/>
            <a:ext cx="2376264" cy="215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0" name="TextBox 39"/>
          <p:cNvSpPr txBox="1"/>
          <p:nvPr/>
        </p:nvSpPr>
        <p:spPr>
          <a:xfrm>
            <a:off x="5861856" y="5065856"/>
            <a:ext cx="108012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NZ" sz="1800" dirty="0" smtClean="0"/>
              <a:t>Mike</a:t>
            </a:r>
            <a:endParaRPr lang="en-NZ" sz="1800" dirty="0"/>
          </a:p>
        </p:txBody>
      </p:sp>
      <p:sp>
        <p:nvSpPr>
          <p:cNvPr id="41" name="TextBox 40"/>
          <p:cNvSpPr txBox="1"/>
          <p:nvPr/>
        </p:nvSpPr>
        <p:spPr>
          <a:xfrm>
            <a:off x="5213784" y="5050440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 smtClean="0"/>
              <a:t>data</a:t>
            </a:r>
            <a:endParaRPr lang="en-NZ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5861856" y="5566971"/>
            <a:ext cx="108012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endParaRPr lang="en-NZ" sz="1800" dirty="0"/>
          </a:p>
        </p:txBody>
      </p:sp>
      <p:sp>
        <p:nvSpPr>
          <p:cNvPr id="43" name="TextBox 42"/>
          <p:cNvSpPr txBox="1"/>
          <p:nvPr/>
        </p:nvSpPr>
        <p:spPr>
          <a:xfrm>
            <a:off x="5213784" y="5551555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 smtClean="0"/>
              <a:t>next</a:t>
            </a:r>
            <a:endParaRPr lang="en-NZ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5861856" y="6103124"/>
            <a:ext cx="108012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endParaRPr lang="en-NZ" sz="1800" dirty="0"/>
          </a:p>
        </p:txBody>
      </p:sp>
      <p:sp>
        <p:nvSpPr>
          <p:cNvPr id="45" name="TextBox 44"/>
          <p:cNvSpPr txBox="1"/>
          <p:nvPr/>
        </p:nvSpPr>
        <p:spPr>
          <a:xfrm>
            <a:off x="4709728" y="6087708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 smtClean="0"/>
              <a:t>previous</a:t>
            </a:r>
            <a:endParaRPr lang="en-NZ" sz="2000" dirty="0"/>
          </a:p>
        </p:txBody>
      </p:sp>
      <p:cxnSp>
        <p:nvCxnSpPr>
          <p:cNvPr id="46" name="Curved Connector 45"/>
          <p:cNvCxnSpPr>
            <a:stCxn id="44" idx="3"/>
            <a:endCxn id="25" idx="2"/>
          </p:cNvCxnSpPr>
          <p:nvPr/>
        </p:nvCxnSpPr>
        <p:spPr>
          <a:xfrm flipV="1">
            <a:off x="6941976" y="4005064"/>
            <a:ext cx="186308" cy="2282726"/>
          </a:xfrm>
          <a:prstGeom prst="curvedConnector2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28" idx="3"/>
            <a:endCxn id="39" idx="3"/>
          </p:cNvCxnSpPr>
          <p:nvPr/>
        </p:nvCxnSpPr>
        <p:spPr>
          <a:xfrm flipH="1">
            <a:off x="7085992" y="3053018"/>
            <a:ext cx="1086408" cy="2575499"/>
          </a:xfrm>
          <a:prstGeom prst="curvedConnector3">
            <a:avLst>
              <a:gd name="adj1" fmla="val -21042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563888" y="2092912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u="sng" dirty="0" smtClean="0"/>
              <a:t>link</a:t>
            </a:r>
            <a:endParaRPr lang="en-NZ" sz="2000" u="sng" dirty="0"/>
          </a:p>
        </p:txBody>
      </p:sp>
      <p:sp>
        <p:nvSpPr>
          <p:cNvPr id="63" name="TextBox 62"/>
          <p:cNvSpPr txBox="1"/>
          <p:nvPr/>
        </p:nvSpPr>
        <p:spPr>
          <a:xfrm>
            <a:off x="6913252" y="1987289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u="sng" dirty="0" smtClean="0"/>
              <a:t>link</a:t>
            </a:r>
            <a:endParaRPr lang="en-NZ" sz="2000" u="sng" dirty="0"/>
          </a:p>
        </p:txBody>
      </p:sp>
      <p:sp>
        <p:nvSpPr>
          <p:cNvPr id="68" name="TextBox 67"/>
          <p:cNvSpPr txBox="1"/>
          <p:nvPr/>
        </p:nvSpPr>
        <p:spPr>
          <a:xfrm>
            <a:off x="5761124" y="4502154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u="sng" dirty="0" smtClean="0"/>
              <a:t>link</a:t>
            </a:r>
            <a:endParaRPr lang="en-NZ" sz="2000" u="sng" dirty="0"/>
          </a:p>
        </p:txBody>
      </p:sp>
      <p:sp>
        <p:nvSpPr>
          <p:cNvPr id="69" name="TextBox 68"/>
          <p:cNvSpPr txBox="1"/>
          <p:nvPr/>
        </p:nvSpPr>
        <p:spPr>
          <a:xfrm>
            <a:off x="432531" y="1862277"/>
            <a:ext cx="1583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u="sng" dirty="0" err="1" smtClean="0"/>
              <a:t>LinkedList</a:t>
            </a:r>
            <a:endParaRPr lang="en-NZ" sz="2000" u="sng" dirty="0"/>
          </a:p>
        </p:txBody>
      </p:sp>
    </p:spTree>
    <p:extLst>
      <p:ext uri="{BB962C8B-B14F-4D97-AF65-F5344CB8AC3E}">
        <p14:creationId xmlns:p14="http://schemas.microsoft.com/office/powerpoint/2010/main" val="3614096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5380" y="6248400"/>
            <a:ext cx="39282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29132C8-4EA9-46CD-A791-CD7BB6A12E10}" type="slidenum">
              <a:rPr lang="en-GB" altLang="en-US" sz="1400"/>
              <a:pPr/>
              <a:t>16</a:t>
            </a:fld>
            <a:endParaRPr lang="en-GB" alt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179512" y="1916832"/>
            <a:ext cx="2016224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TextBox 4"/>
          <p:cNvSpPr txBox="1"/>
          <p:nvPr/>
        </p:nvSpPr>
        <p:spPr>
          <a:xfrm>
            <a:off x="971600" y="2270095"/>
            <a:ext cx="108012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endParaRPr lang="en-NZ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2254679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 smtClean="0"/>
              <a:t>first</a:t>
            </a:r>
            <a:endParaRPr lang="en-NZ" sz="2000" dirty="0"/>
          </a:p>
        </p:txBody>
      </p:sp>
      <p:sp>
        <p:nvSpPr>
          <p:cNvPr id="15" name="Rectangle 14"/>
          <p:cNvSpPr/>
          <p:nvPr/>
        </p:nvSpPr>
        <p:spPr>
          <a:xfrm>
            <a:off x="2699792" y="2112835"/>
            <a:ext cx="2376264" cy="2108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TextBox 15"/>
          <p:cNvSpPr txBox="1"/>
          <p:nvPr/>
        </p:nvSpPr>
        <p:spPr>
          <a:xfrm>
            <a:off x="3851920" y="2583261"/>
            <a:ext cx="108012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NZ" sz="1800" dirty="0" smtClean="0"/>
              <a:t>Bob</a:t>
            </a:r>
            <a:endParaRPr lang="en-NZ" sz="1800" dirty="0"/>
          </a:p>
        </p:txBody>
      </p:sp>
      <p:sp>
        <p:nvSpPr>
          <p:cNvPr id="17" name="TextBox 16"/>
          <p:cNvSpPr txBox="1"/>
          <p:nvPr/>
        </p:nvSpPr>
        <p:spPr>
          <a:xfrm>
            <a:off x="3203848" y="2567845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 smtClean="0"/>
              <a:t>data</a:t>
            </a:r>
            <a:endParaRPr lang="en-NZ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3851920" y="3084376"/>
            <a:ext cx="108012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endParaRPr lang="en-NZ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3203848" y="3068960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 smtClean="0"/>
              <a:t>next</a:t>
            </a:r>
            <a:endParaRPr lang="en-NZ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3851920" y="3620529"/>
            <a:ext cx="108012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endParaRPr lang="en-NZ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2699792" y="3605113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 smtClean="0"/>
              <a:t>previous</a:t>
            </a:r>
            <a:endParaRPr lang="en-NZ" sz="2000" dirty="0"/>
          </a:p>
        </p:txBody>
      </p:sp>
      <p:cxnSp>
        <p:nvCxnSpPr>
          <p:cNvPr id="8" name="Curved Connector 7"/>
          <p:cNvCxnSpPr>
            <a:stCxn id="5" idx="3"/>
            <a:endCxn id="15" idx="1"/>
          </p:cNvCxnSpPr>
          <p:nvPr/>
        </p:nvCxnSpPr>
        <p:spPr>
          <a:xfrm>
            <a:off x="2051720" y="2454761"/>
            <a:ext cx="648072" cy="712201"/>
          </a:xfrm>
          <a:prstGeom prst="curvedConnector3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18" idx="3"/>
            <a:endCxn id="68" idx="0"/>
          </p:cNvCxnSpPr>
          <p:nvPr/>
        </p:nvCxnSpPr>
        <p:spPr>
          <a:xfrm>
            <a:off x="4932040" y="3269042"/>
            <a:ext cx="1405148" cy="1233112"/>
          </a:xfrm>
          <a:prstGeom prst="curvedConnector2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709728" y="4553350"/>
            <a:ext cx="2376264" cy="215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0" name="TextBox 39"/>
          <p:cNvSpPr txBox="1"/>
          <p:nvPr/>
        </p:nvSpPr>
        <p:spPr>
          <a:xfrm>
            <a:off x="5861856" y="5065856"/>
            <a:ext cx="108012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NZ" sz="1800" dirty="0" smtClean="0"/>
              <a:t>Mike</a:t>
            </a:r>
            <a:endParaRPr lang="en-NZ" sz="1800" dirty="0"/>
          </a:p>
        </p:txBody>
      </p:sp>
      <p:sp>
        <p:nvSpPr>
          <p:cNvPr id="41" name="TextBox 40"/>
          <p:cNvSpPr txBox="1"/>
          <p:nvPr/>
        </p:nvSpPr>
        <p:spPr>
          <a:xfrm>
            <a:off x="5213784" y="5050440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 smtClean="0"/>
              <a:t>data</a:t>
            </a:r>
            <a:endParaRPr lang="en-NZ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5861856" y="5566971"/>
            <a:ext cx="108012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endParaRPr lang="en-NZ" sz="1800" dirty="0"/>
          </a:p>
        </p:txBody>
      </p:sp>
      <p:sp>
        <p:nvSpPr>
          <p:cNvPr id="43" name="TextBox 42"/>
          <p:cNvSpPr txBox="1"/>
          <p:nvPr/>
        </p:nvSpPr>
        <p:spPr>
          <a:xfrm>
            <a:off x="5213784" y="5551555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 smtClean="0"/>
              <a:t>next</a:t>
            </a:r>
            <a:endParaRPr lang="en-NZ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5861856" y="6103124"/>
            <a:ext cx="108012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endParaRPr lang="en-NZ" sz="1800" dirty="0"/>
          </a:p>
        </p:txBody>
      </p:sp>
      <p:sp>
        <p:nvSpPr>
          <p:cNvPr id="45" name="TextBox 44"/>
          <p:cNvSpPr txBox="1"/>
          <p:nvPr/>
        </p:nvSpPr>
        <p:spPr>
          <a:xfrm>
            <a:off x="4709728" y="6087708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 smtClean="0"/>
              <a:t>previous</a:t>
            </a:r>
            <a:endParaRPr lang="en-NZ" sz="2000" dirty="0"/>
          </a:p>
        </p:txBody>
      </p:sp>
      <p:cxnSp>
        <p:nvCxnSpPr>
          <p:cNvPr id="46" name="Curved Connector 45"/>
          <p:cNvCxnSpPr>
            <a:stCxn id="44" idx="1"/>
            <a:endCxn id="15" idx="2"/>
          </p:cNvCxnSpPr>
          <p:nvPr/>
        </p:nvCxnSpPr>
        <p:spPr>
          <a:xfrm rot="10800000">
            <a:off x="3887924" y="4221088"/>
            <a:ext cx="1973932" cy="2066702"/>
          </a:xfrm>
          <a:prstGeom prst="curvedConnector2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563888" y="2092912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u="sng" dirty="0" smtClean="0"/>
              <a:t>link</a:t>
            </a:r>
            <a:endParaRPr lang="en-NZ" sz="2000" u="sng" dirty="0"/>
          </a:p>
        </p:txBody>
      </p:sp>
      <p:grpSp>
        <p:nvGrpSpPr>
          <p:cNvPr id="3" name="Group 2"/>
          <p:cNvGrpSpPr/>
          <p:nvPr/>
        </p:nvGrpSpPr>
        <p:grpSpPr>
          <a:xfrm>
            <a:off x="6445200" y="2037182"/>
            <a:ext cx="2376264" cy="2017775"/>
            <a:chOff x="5940152" y="1987289"/>
            <a:chExt cx="2376264" cy="2017775"/>
          </a:xfrm>
          <a:pattFill prst="wdDnDiag">
            <a:fgClr>
              <a:schemeClr val="accent1"/>
            </a:fgClr>
            <a:bgClr>
              <a:schemeClr val="bg1"/>
            </a:bgClr>
          </a:pattFill>
        </p:grpSpPr>
        <p:sp>
          <p:nvSpPr>
            <p:cNvPr id="25" name="Rectangle 24"/>
            <p:cNvSpPr/>
            <p:nvPr/>
          </p:nvSpPr>
          <p:spPr>
            <a:xfrm>
              <a:off x="5940152" y="1988840"/>
              <a:ext cx="2376264" cy="201622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092280" y="2367237"/>
              <a:ext cx="1080120" cy="36933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NZ" sz="1800" dirty="0" smtClean="0"/>
                <a:t>Mike</a:t>
              </a:r>
              <a:endParaRPr lang="en-NZ" sz="18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44208" y="2351821"/>
              <a:ext cx="64807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NZ" sz="2000" dirty="0" smtClean="0"/>
                <a:t>data</a:t>
              </a:r>
              <a:endParaRPr lang="en-NZ" sz="2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092280" y="2868352"/>
              <a:ext cx="1080120" cy="36933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endParaRPr lang="en-NZ" sz="18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444208" y="2852936"/>
              <a:ext cx="64807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NZ" sz="2000" dirty="0" smtClean="0"/>
                <a:t>next</a:t>
              </a:r>
              <a:endParaRPr lang="en-NZ" sz="2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092280" y="3404505"/>
              <a:ext cx="1080120" cy="36933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endParaRPr lang="en-NZ" sz="18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940152" y="3389089"/>
              <a:ext cx="1152128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NZ" sz="2000" dirty="0" smtClean="0"/>
                <a:t>previous</a:t>
              </a:r>
              <a:endParaRPr lang="en-NZ" sz="20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913252" y="1987289"/>
              <a:ext cx="1152128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NZ" sz="2000" u="sng" dirty="0" smtClean="0"/>
                <a:t>link</a:t>
              </a:r>
              <a:endParaRPr lang="en-NZ" sz="2000" u="sng" dirty="0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5761124" y="4502154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u="sng" dirty="0" smtClean="0"/>
              <a:t>link</a:t>
            </a:r>
            <a:endParaRPr lang="en-NZ" sz="2000" u="sng" dirty="0"/>
          </a:p>
        </p:txBody>
      </p:sp>
      <p:sp>
        <p:nvSpPr>
          <p:cNvPr id="69" name="TextBox 68"/>
          <p:cNvSpPr txBox="1"/>
          <p:nvPr/>
        </p:nvSpPr>
        <p:spPr>
          <a:xfrm>
            <a:off x="432531" y="1862277"/>
            <a:ext cx="1583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u="sng" dirty="0" err="1" smtClean="0"/>
              <a:t>LinkedList</a:t>
            </a:r>
            <a:endParaRPr lang="en-NZ" sz="2000" u="sng" dirty="0"/>
          </a:p>
        </p:txBody>
      </p:sp>
    </p:spTree>
    <p:extLst>
      <p:ext uri="{BB962C8B-B14F-4D97-AF65-F5344CB8AC3E}">
        <p14:creationId xmlns:p14="http://schemas.microsoft.com/office/powerpoint/2010/main" val="2345991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32656"/>
            <a:ext cx="7772400" cy="1557148"/>
          </a:xfrm>
        </p:spPr>
        <p:txBody>
          <a:bodyPr/>
          <a:lstStyle/>
          <a:p>
            <a:r>
              <a:rPr lang="en-NZ" sz="2800" dirty="0" smtClean="0"/>
              <a:t>Map:</a:t>
            </a:r>
          </a:p>
          <a:p>
            <a:pPr lvl="1"/>
            <a:r>
              <a:rPr lang="en-NZ" sz="2400" dirty="0" smtClean="0"/>
              <a:t>Based </a:t>
            </a:r>
            <a:r>
              <a:rPr lang="en-NZ" sz="2400" dirty="0"/>
              <a:t>on key value pair and </a:t>
            </a:r>
            <a:r>
              <a:rPr lang="en-NZ" sz="2400" dirty="0" smtClean="0"/>
              <a:t>hashing</a:t>
            </a:r>
          </a:p>
          <a:p>
            <a:pPr lvl="1"/>
            <a:r>
              <a:rPr lang="en-NZ" sz="2400" dirty="0" smtClean="0"/>
              <a:t>No duplicated keys!!!</a:t>
            </a:r>
            <a:r>
              <a:rPr lang="en-NZ" sz="2400" dirty="0"/>
              <a:t/>
            </a:r>
            <a:br>
              <a:rPr lang="en-NZ" sz="2400" dirty="0"/>
            </a:br>
            <a:endParaRPr lang="en-NZ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79AD9-7C7C-4165-80FE-D093A8084699}" type="slidenum">
              <a:rPr lang="en-GB" altLang="en-US" smtClean="0"/>
              <a:pPr>
                <a:defRPr/>
              </a:pPr>
              <a:t>17</a:t>
            </a:fld>
            <a:endParaRPr lang="en-GB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1940804" y="3595861"/>
            <a:ext cx="4032250" cy="1152451"/>
            <a:chOff x="1979613" y="2636912"/>
            <a:chExt cx="4032250" cy="1152451"/>
          </a:xfrm>
        </p:grpSpPr>
        <p:sp>
          <p:nvSpPr>
            <p:cNvPr id="6" name="Rectangle 5"/>
            <p:cNvSpPr/>
            <p:nvPr/>
          </p:nvSpPr>
          <p:spPr>
            <a:xfrm>
              <a:off x="1979613" y="2693079"/>
              <a:ext cx="4032250" cy="10962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NZ"/>
            </a:p>
          </p:txBody>
        </p:sp>
        <p:pic>
          <p:nvPicPr>
            <p:cNvPr id="7" name="Picture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7725" y="3044825"/>
              <a:ext cx="509588" cy="565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8" descr="http://images.clipartpanda.com/peach-clipart-black-and-white-peach-clip-art-coredump_Peach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4956" y="3098800"/>
              <a:ext cx="608012" cy="50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4738" y="2986088"/>
              <a:ext cx="695325" cy="696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1645" y="3046205"/>
              <a:ext cx="509587" cy="565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2117724" y="2636912"/>
              <a:ext cx="3678411" cy="349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1600" dirty="0" smtClean="0"/>
                <a:t>Apple    </a:t>
              </a:r>
              <a:r>
                <a:rPr lang="en-NZ" sz="1600" dirty="0" err="1" smtClean="0"/>
                <a:t>Apple</a:t>
              </a:r>
              <a:r>
                <a:rPr lang="en-NZ" sz="1600" dirty="0" smtClean="0"/>
                <a:t>       Peach            Orange</a:t>
              </a:r>
              <a:endParaRPr lang="en-NZ" sz="18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940804" y="1993162"/>
            <a:ext cx="4032250" cy="1152451"/>
            <a:chOff x="1979613" y="2636912"/>
            <a:chExt cx="4032250" cy="1152451"/>
          </a:xfrm>
        </p:grpSpPr>
        <p:sp>
          <p:nvSpPr>
            <p:cNvPr id="14" name="Rectangle 13"/>
            <p:cNvSpPr/>
            <p:nvPr/>
          </p:nvSpPr>
          <p:spPr>
            <a:xfrm>
              <a:off x="1979613" y="2693079"/>
              <a:ext cx="4032250" cy="10962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NZ"/>
            </a:p>
          </p:txBody>
        </p:sp>
        <p:pic>
          <p:nvPicPr>
            <p:cNvPr id="15" name="Picture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7725" y="3044825"/>
              <a:ext cx="509588" cy="565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8" descr="http://images.clipartpanda.com/peach-clipart-black-and-white-peach-clip-art-coredump_Peach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4956" y="3098800"/>
              <a:ext cx="608012" cy="50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4738" y="2986088"/>
              <a:ext cx="695325" cy="696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1645" y="3046205"/>
              <a:ext cx="509587" cy="565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2117724" y="2636912"/>
              <a:ext cx="3678411" cy="349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1600" dirty="0" smtClean="0"/>
                <a:t>Apple1   Apple2       Peach            Orange</a:t>
              </a:r>
              <a:endParaRPr lang="en-NZ" sz="18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901320" y="5095949"/>
            <a:ext cx="4032250" cy="1152451"/>
            <a:chOff x="1979613" y="2636912"/>
            <a:chExt cx="4032250" cy="1152451"/>
          </a:xfrm>
        </p:grpSpPr>
        <p:sp>
          <p:nvSpPr>
            <p:cNvPr id="21" name="Rectangle 20"/>
            <p:cNvSpPr/>
            <p:nvPr/>
          </p:nvSpPr>
          <p:spPr>
            <a:xfrm>
              <a:off x="1979613" y="2693079"/>
              <a:ext cx="4032250" cy="10962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NZ" b="1"/>
            </a:p>
          </p:txBody>
        </p:sp>
        <p:pic>
          <p:nvPicPr>
            <p:cNvPr id="22" name="Picture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7725" y="3044825"/>
              <a:ext cx="509588" cy="565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8" descr="http://images.clipartpanda.com/peach-clipart-black-and-white-peach-clip-art-coredump_Peach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4956" y="3098800"/>
              <a:ext cx="608012" cy="50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4738" y="2986088"/>
              <a:ext cx="695325" cy="696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2117724" y="2636912"/>
              <a:ext cx="3678411" cy="349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1600" b="1" dirty="0" smtClean="0"/>
                <a:t>Apple    </a:t>
              </a:r>
              <a:r>
                <a:rPr lang="en-NZ" sz="1600" b="1" dirty="0" err="1" smtClean="0"/>
                <a:t>Apple</a:t>
              </a:r>
              <a:r>
                <a:rPr lang="en-NZ" sz="1600" b="1" dirty="0" smtClean="0"/>
                <a:t>       Peach            Orange</a:t>
              </a:r>
              <a:endParaRPr lang="en-NZ" sz="1800" b="1" dirty="0"/>
            </a:p>
          </p:txBody>
        </p: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215" y="5399964"/>
            <a:ext cx="787235" cy="787235"/>
          </a:xfrm>
          <a:prstGeom prst="rect">
            <a:avLst/>
          </a:prstGeom>
        </p:spPr>
      </p:pic>
      <p:pic>
        <p:nvPicPr>
          <p:cNvPr id="28" name="Picture 18" descr="http://www.tutorming.com/blog/wp-content/uploads/2015/02/wrong-clipar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88" y="4070350"/>
            <a:ext cx="544512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18" descr="http://www.tutorming.com/blog/wp-content/uploads/2015/02/wrong-clipar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638" y="5503862"/>
            <a:ext cx="544512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6" descr="https://pixabay.com/static/uploads/photo/2013/07/13/10/48/check-157822_64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263" y="1992216"/>
            <a:ext cx="7191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190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4363" y="19050"/>
            <a:ext cx="7772400" cy="746125"/>
          </a:xfrm>
        </p:spPr>
        <p:txBody>
          <a:bodyPr/>
          <a:lstStyle/>
          <a:p>
            <a:pPr eaLnBrk="1" hangingPunct="1"/>
            <a:r>
              <a:rPr lang="en-GB" altLang="en-US" sz="3200" b="1" smtClean="0">
                <a:latin typeface="Arial" panose="020B0604020202020204" pitchFamily="34" charset="0"/>
                <a:cs typeface="Arial" panose="020B0604020202020204" pitchFamily="34" charset="0"/>
              </a:rPr>
              <a:t>HashMap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338" y="765175"/>
            <a:ext cx="7993062" cy="57594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NZ" sz="2000" dirty="0" smtClean="0">
                <a:latin typeface="Arial" charset="0"/>
                <a:cs typeface="Arial" charset="0"/>
              </a:rPr>
              <a:t>Constructors </a:t>
            </a:r>
            <a:r>
              <a:rPr lang="en-GB" sz="2000" dirty="0" smtClean="0">
                <a:latin typeface="Arial" charset="0"/>
                <a:cs typeface="Arial" charset="0"/>
              </a:rPr>
              <a:t>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GB" sz="2000" dirty="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GB" sz="2000" dirty="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NZ" sz="2000" dirty="0" smtClean="0">
                <a:latin typeface="Arial" charset="0"/>
                <a:cs typeface="Arial" charset="0"/>
              </a:rPr>
              <a:t>Adding elements</a:t>
            </a:r>
            <a:r>
              <a:rPr lang="en-GB" sz="2000" dirty="0" smtClean="0">
                <a:latin typeface="Arial" charset="0"/>
                <a:cs typeface="Arial" charset="0"/>
              </a:rPr>
              <a:t>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NZ" sz="2000" dirty="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NZ" sz="2000" dirty="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NZ" sz="2000" dirty="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NZ" sz="2000" dirty="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NZ" sz="2000" dirty="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NZ" sz="2000" dirty="0" smtClean="0">
                <a:latin typeface="Arial" charset="0"/>
                <a:cs typeface="Arial" charset="0"/>
              </a:rPr>
              <a:t>Getting elements: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NZ" sz="2000" dirty="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NZ" sz="2000" dirty="0" smtClean="0">
                <a:latin typeface="Arial" charset="0"/>
                <a:cs typeface="Arial" charset="0"/>
              </a:rPr>
              <a:t>Remove elements: </a:t>
            </a:r>
          </a:p>
          <a:p>
            <a:pPr eaLnBrk="1" hangingPunct="1">
              <a:lnSpc>
                <a:spcPct val="90000"/>
              </a:lnSpc>
              <a:defRPr/>
            </a:pPr>
            <a:endParaRPr lang="en-NZ" sz="2000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NZ" sz="2000" dirty="0" smtClean="0">
                <a:latin typeface="Arial" charset="0"/>
                <a:cs typeface="Arial" charset="0"/>
              </a:rPr>
              <a:t>Get all keys: </a:t>
            </a:r>
          </a:p>
          <a:p>
            <a:pPr eaLnBrk="1" hangingPunct="1">
              <a:lnSpc>
                <a:spcPct val="90000"/>
              </a:lnSpc>
              <a:defRPr/>
            </a:pPr>
            <a:endParaRPr lang="en-NZ" sz="2000" dirty="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NZ" sz="2000" dirty="0" smtClean="0">
                <a:latin typeface="Arial" charset="0"/>
                <a:cs typeface="Arial" charset="0"/>
              </a:rPr>
              <a:t>Get all values:</a:t>
            </a:r>
            <a:endParaRPr lang="en-GB" sz="2000" dirty="0" smtClean="0">
              <a:latin typeface="Arial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GB" sz="2000" dirty="0" smtClean="0">
              <a:latin typeface="Arial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GB" sz="1600" kern="1200" dirty="0">
              <a:latin typeface="Arial" pitchFamily="34" charset="0"/>
              <a:ea typeface="+mn-ea"/>
              <a:cs typeface="Arial" pitchFamily="34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GB" sz="2000" dirty="0" smtClean="0">
              <a:latin typeface="Arial" charset="0"/>
              <a:cs typeface="Arial" charset="0"/>
            </a:endParaRP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852706-2E93-4EB8-B726-0908DFE22CAA}" type="slidenum">
              <a:rPr lang="en-GB" altLang="en-US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GB" altLang="en-US" sz="1400"/>
          </a:p>
        </p:txBody>
      </p:sp>
      <p:sp>
        <p:nvSpPr>
          <p:cNvPr id="5" name="TextBox 4"/>
          <p:cNvSpPr txBox="1"/>
          <p:nvPr/>
        </p:nvSpPr>
        <p:spPr>
          <a:xfrm>
            <a:off x="3168650" y="838200"/>
            <a:ext cx="4392613" cy="7572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GB" sz="1600" smtClean="0">
                <a:latin typeface="Arial" pitchFamily="34" charset="0"/>
                <a:cs typeface="Arial" pitchFamily="34" charset="0"/>
              </a:rPr>
              <a:t>Map   </a:t>
            </a:r>
            <a:r>
              <a:rPr lang="en-GB" sz="1600" dirty="0" err="1">
                <a:latin typeface="Arial" pitchFamily="34" charset="0"/>
                <a:cs typeface="Arial" pitchFamily="34" charset="0"/>
              </a:rPr>
              <a:t>myMap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  = new </a:t>
            </a:r>
            <a:r>
              <a:rPr lang="en-GB" sz="1600" dirty="0" err="1">
                <a:latin typeface="Arial" pitchFamily="34" charset="0"/>
                <a:cs typeface="Arial" pitchFamily="34" charset="0"/>
              </a:rPr>
              <a:t>HashMap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();</a:t>
            </a:r>
          </a:p>
          <a:p>
            <a:pPr eaLnBrk="1" hangingPunct="1">
              <a:lnSpc>
                <a:spcPct val="90000"/>
              </a:lnSpc>
              <a:defRPr/>
            </a:pPr>
            <a:endParaRPr lang="en-GB" sz="16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GB" sz="1600" dirty="0" err="1">
                <a:latin typeface="Arial" pitchFamily="34" charset="0"/>
                <a:cs typeface="Arial" pitchFamily="34" charset="0"/>
              </a:rPr>
              <a:t>HashMap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  </a:t>
            </a:r>
            <a:r>
              <a:rPr lang="en-GB" sz="1600" dirty="0" err="1">
                <a:latin typeface="Arial" pitchFamily="34" charset="0"/>
                <a:cs typeface="Arial" pitchFamily="34" charset="0"/>
              </a:rPr>
              <a:t>myMap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   =  new </a:t>
            </a:r>
            <a:r>
              <a:rPr lang="en-GB" sz="1600" dirty="0" err="1">
                <a:latin typeface="Arial" pitchFamily="34" charset="0"/>
                <a:cs typeface="Arial" pitchFamily="34" charset="0"/>
              </a:rPr>
              <a:t>HashMap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87675" y="1731963"/>
            <a:ext cx="4608513" cy="3190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GB" sz="1600" dirty="0" err="1">
                <a:latin typeface="Arial" pitchFamily="34" charset="0"/>
                <a:cs typeface="Arial" pitchFamily="34" charset="0"/>
              </a:rPr>
              <a:t>myMap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. </a:t>
            </a:r>
            <a:r>
              <a:rPr lang="en-GB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put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 (    “One”,      </a:t>
            </a:r>
            <a:r>
              <a:rPr lang="en-NZ" sz="1600" dirty="0">
                <a:latin typeface="Arial" pitchFamily="34" charset="0"/>
                <a:cs typeface="Arial" pitchFamily="34" charset="0"/>
              </a:rPr>
              <a:t>new Integer(1)  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);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3563938" y="2020888"/>
            <a:ext cx="1871662" cy="679450"/>
            <a:chOff x="2843808" y="5085184"/>
            <a:chExt cx="1872208" cy="679547"/>
          </a:xfrm>
        </p:grpSpPr>
        <p:sp>
          <p:nvSpPr>
            <p:cNvPr id="17432" name="TextBox 20"/>
            <p:cNvSpPr txBox="1">
              <a:spLocks noChangeArrowheads="1"/>
            </p:cNvSpPr>
            <p:nvPr/>
          </p:nvSpPr>
          <p:spPr bwMode="auto">
            <a:xfrm>
              <a:off x="2843808" y="5229200"/>
              <a:ext cx="1872208" cy="535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en-GB" altLang="en-US" sz="16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NZ" altLang="en-US" sz="160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endParaRPr lang="en-GB" altLang="en-US" sz="16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3852164" y="5085184"/>
              <a:ext cx="0" cy="3604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4932363" y="2020888"/>
            <a:ext cx="1871662" cy="679450"/>
            <a:chOff x="2843808" y="5085184"/>
            <a:chExt cx="1872208" cy="679547"/>
          </a:xfrm>
        </p:grpSpPr>
        <p:sp>
          <p:nvSpPr>
            <p:cNvPr id="17430" name="TextBox 26"/>
            <p:cNvSpPr txBox="1">
              <a:spLocks noChangeArrowheads="1"/>
            </p:cNvSpPr>
            <p:nvPr/>
          </p:nvSpPr>
          <p:spPr bwMode="auto">
            <a:xfrm>
              <a:off x="2843808" y="5229200"/>
              <a:ext cx="1872208" cy="535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en-GB" altLang="en-US" sz="16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NZ" altLang="en-US" sz="160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object</a:t>
              </a:r>
              <a:endParaRPr lang="en-GB" altLang="en-US" sz="16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3852164" y="5085184"/>
              <a:ext cx="0" cy="3604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3132138" y="2668588"/>
            <a:ext cx="4895850" cy="831850"/>
            <a:chOff x="1115616" y="4469261"/>
            <a:chExt cx="4896544" cy="1119979"/>
          </a:xfrm>
        </p:grpSpPr>
        <p:sp>
          <p:nvSpPr>
            <p:cNvPr id="7" name="Rectangle 6"/>
            <p:cNvSpPr/>
            <p:nvPr/>
          </p:nvSpPr>
          <p:spPr>
            <a:xfrm>
              <a:off x="1115616" y="4469261"/>
              <a:ext cx="1224135" cy="577088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NZ" sz="1800" dirty="0">
                  <a:solidFill>
                    <a:schemeClr val="tx1"/>
                  </a:solidFill>
                </a:rPr>
                <a:t>“One”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115616" y="5012152"/>
              <a:ext cx="1224135" cy="5770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NZ" sz="1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339751" y="4469261"/>
              <a:ext cx="1224137" cy="577088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NZ" sz="1800" dirty="0">
                  <a:solidFill>
                    <a:schemeClr val="tx1"/>
                  </a:solidFill>
                </a:rPr>
                <a:t>“Two”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339751" y="5012152"/>
              <a:ext cx="1224137" cy="5770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NZ" sz="1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563888" y="4469261"/>
              <a:ext cx="1224135" cy="577088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NZ" sz="180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563888" y="5012152"/>
              <a:ext cx="1224135" cy="5770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NZ" sz="180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788023" y="4469261"/>
              <a:ext cx="1224137" cy="577088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NZ" sz="1800" dirty="0">
                  <a:solidFill>
                    <a:schemeClr val="tx1"/>
                  </a:solidFill>
                </a:rPr>
                <a:t>key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788023" y="5012152"/>
              <a:ext cx="1224137" cy="5770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NZ" sz="1800" dirty="0">
                  <a:solidFill>
                    <a:schemeClr val="tx1"/>
                  </a:solidFill>
                </a:rPr>
                <a:t>object</a:t>
              </a: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2916238" y="3759200"/>
            <a:ext cx="4608512" cy="3190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GB" sz="1600" dirty="0">
                <a:latin typeface="Arial" pitchFamily="34" charset="0"/>
                <a:cs typeface="Arial" pitchFamily="34" charset="0"/>
              </a:rPr>
              <a:t>Integer  </a:t>
            </a:r>
            <a:r>
              <a:rPr lang="en-GB" sz="16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= (Integer)</a:t>
            </a:r>
            <a:r>
              <a:rPr lang="en-GB" sz="1600" dirty="0" err="1">
                <a:latin typeface="Arial" pitchFamily="34" charset="0"/>
                <a:cs typeface="Arial" pitchFamily="34" charset="0"/>
              </a:rPr>
              <a:t>myMap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. </a:t>
            </a:r>
            <a:r>
              <a:rPr lang="en-GB" sz="16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get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 ( “One” );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168650" y="4478338"/>
            <a:ext cx="2555875" cy="3190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GB" sz="1600" dirty="0" err="1">
                <a:latin typeface="Arial" pitchFamily="34" charset="0"/>
                <a:cs typeface="Arial" pitchFamily="34" charset="0"/>
              </a:rPr>
              <a:t>myMap.</a:t>
            </a:r>
            <a:r>
              <a:rPr lang="en-GB" sz="1600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remove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(“One”);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65413" y="5157788"/>
            <a:ext cx="2914650" cy="3127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GB" sz="1600" b="1" dirty="0">
                <a:latin typeface="Arial" pitchFamily="34" charset="0"/>
                <a:cs typeface="Arial" pitchFamily="34" charset="0"/>
              </a:rPr>
              <a:t>Set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600" dirty="0" err="1">
                <a:latin typeface="Arial" pitchFamily="34" charset="0"/>
                <a:cs typeface="Arial" pitchFamily="34" charset="0"/>
              </a:rPr>
              <a:t>keySet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=</a:t>
            </a:r>
            <a:r>
              <a:rPr lang="en-GB" sz="1600" dirty="0" err="1">
                <a:latin typeface="Arial" pitchFamily="34" charset="0"/>
                <a:cs typeface="Arial" pitchFamily="34" charset="0"/>
              </a:rPr>
              <a:t>myMap</a:t>
            </a:r>
            <a:r>
              <a:rPr lang="en-GB" sz="16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GB" sz="1600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keySet</a:t>
            </a:r>
            <a:r>
              <a:rPr lang="en-GB" sz="16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;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638425" y="5853113"/>
            <a:ext cx="4776788" cy="3143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GB" sz="1600" b="1" dirty="0">
                <a:latin typeface="Arial" pitchFamily="34" charset="0"/>
                <a:cs typeface="Arial" pitchFamily="34" charset="0"/>
              </a:rPr>
              <a:t>Collection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600" dirty="0" err="1">
                <a:latin typeface="Arial" pitchFamily="34" charset="0"/>
                <a:cs typeface="Arial" pitchFamily="34" charset="0"/>
              </a:rPr>
              <a:t>valueCollection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=</a:t>
            </a:r>
            <a:r>
              <a:rPr lang="en-GB" sz="1600" dirty="0" err="1">
                <a:latin typeface="Arial" pitchFamily="34" charset="0"/>
                <a:cs typeface="Arial" pitchFamily="34" charset="0"/>
              </a:rPr>
              <a:t>myMap.</a:t>
            </a:r>
            <a:r>
              <a:rPr lang="en-GB" sz="1600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values</a:t>
            </a:r>
            <a:r>
              <a:rPr lang="en-GB" sz="16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54342" y="5080495"/>
            <a:ext cx="1979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i="1" dirty="0" smtClean="0"/>
              <a:t>Why use set?</a:t>
            </a:r>
            <a:endParaRPr lang="en-NZ" sz="2000" i="1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724525" y="5314156"/>
            <a:ext cx="6476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1" grpId="0" animBg="1"/>
      <p:bldP spid="24" grpId="0" animBg="1"/>
      <p:bldP spid="25" grpId="0" animBg="1"/>
      <p:bldP spid="26" grpId="0" animBg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620713"/>
            <a:ext cx="7772400" cy="1727200"/>
          </a:xfrm>
        </p:spPr>
        <p:txBody>
          <a:bodyPr/>
          <a:lstStyle/>
          <a:p>
            <a:pPr eaLnBrk="1" hangingPunct="1"/>
            <a:r>
              <a:rPr lang="en-GB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HashMap to Iterator</a:t>
            </a:r>
          </a:p>
          <a:p>
            <a:pPr lvl="1" eaLnBrk="1" hangingPunct="1"/>
            <a:r>
              <a:rPr lang="en-NZ" alt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Get a set of the entries by using entrySet()</a:t>
            </a:r>
          </a:p>
          <a:p>
            <a:pPr lvl="1" eaLnBrk="1" hangingPunct="1"/>
            <a:r>
              <a:rPr lang="en-NZ" alt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Each element in the returned set is a </a:t>
            </a:r>
            <a:r>
              <a:rPr lang="en-NZ" altLang="en-US" sz="18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Map.Entry </a:t>
            </a:r>
            <a:r>
              <a:rPr lang="en-NZ" alt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(key-value pair)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DFDFFE-75F7-4D75-8926-69FCF314F4CC}" type="slidenum">
              <a:rPr lang="en-GB" altLang="en-US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GB" altLang="en-US" sz="1400"/>
          </a:p>
        </p:txBody>
      </p:sp>
      <p:sp>
        <p:nvSpPr>
          <p:cNvPr id="5" name="TextBox 4"/>
          <p:cNvSpPr txBox="1"/>
          <p:nvPr/>
        </p:nvSpPr>
        <p:spPr>
          <a:xfrm>
            <a:off x="1187450" y="1646238"/>
            <a:ext cx="3887788" cy="16430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GB" sz="1600" dirty="0">
                <a:latin typeface="Arial" pitchFamily="34" charset="0"/>
                <a:cs typeface="Arial" pitchFamily="34" charset="0"/>
              </a:rPr>
              <a:t>Set  </a:t>
            </a:r>
            <a:r>
              <a:rPr lang="en-GB" sz="1600" dirty="0" err="1">
                <a:latin typeface="Arial" pitchFamily="34" charset="0"/>
                <a:cs typeface="Arial" pitchFamily="34" charset="0"/>
              </a:rPr>
              <a:t>eSet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  =  </a:t>
            </a:r>
            <a:r>
              <a:rPr lang="en-GB" sz="1600" dirty="0" err="1">
                <a:latin typeface="Arial" pitchFamily="34" charset="0"/>
                <a:cs typeface="Arial" pitchFamily="34" charset="0"/>
              </a:rPr>
              <a:t>myMap.entrySet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();</a:t>
            </a:r>
          </a:p>
          <a:p>
            <a:pPr eaLnBrk="1" hangingPunct="1">
              <a:lnSpc>
                <a:spcPct val="90000"/>
              </a:lnSpc>
              <a:defRPr/>
            </a:pPr>
            <a:endParaRPr lang="en-NZ" sz="16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NZ" sz="1600" dirty="0" err="1">
                <a:latin typeface="Arial" pitchFamily="34" charset="0"/>
                <a:cs typeface="Arial" pitchFamily="34" charset="0"/>
              </a:rPr>
              <a:t>Iterator</a:t>
            </a:r>
            <a:r>
              <a:rPr lang="en-NZ" sz="1600" dirty="0">
                <a:latin typeface="Arial" pitchFamily="34" charset="0"/>
                <a:cs typeface="Arial" pitchFamily="34" charset="0"/>
              </a:rPr>
              <a:t> it = </a:t>
            </a:r>
            <a:r>
              <a:rPr lang="en-NZ" sz="1600" dirty="0" err="1">
                <a:latin typeface="Arial" pitchFamily="34" charset="0"/>
                <a:cs typeface="Arial" pitchFamily="34" charset="0"/>
              </a:rPr>
              <a:t>eSet.iterator</a:t>
            </a:r>
            <a:r>
              <a:rPr lang="en-NZ" sz="1600" dirty="0">
                <a:latin typeface="Arial" pitchFamily="34" charset="0"/>
                <a:cs typeface="Arial" pitchFamily="34" charset="0"/>
              </a:rPr>
              <a:t>();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NZ" sz="1600" dirty="0">
                <a:latin typeface="Arial" pitchFamily="34" charset="0"/>
                <a:cs typeface="Arial" pitchFamily="34" charset="0"/>
              </a:rPr>
              <a:t/>
            </a:r>
            <a:br>
              <a:rPr lang="en-NZ" sz="1600" dirty="0">
                <a:latin typeface="Arial" pitchFamily="34" charset="0"/>
                <a:cs typeface="Arial" pitchFamily="34" charset="0"/>
              </a:rPr>
            </a:br>
            <a:r>
              <a:rPr lang="en-NZ" sz="1600" dirty="0">
                <a:latin typeface="Arial" pitchFamily="34" charset="0"/>
                <a:cs typeface="Arial" pitchFamily="34" charset="0"/>
              </a:rPr>
              <a:t>while (</a:t>
            </a:r>
            <a:r>
              <a:rPr lang="en-NZ" sz="1600" dirty="0" err="1">
                <a:latin typeface="Arial" pitchFamily="34" charset="0"/>
                <a:cs typeface="Arial" pitchFamily="34" charset="0"/>
              </a:rPr>
              <a:t>it.hasNext</a:t>
            </a:r>
            <a:r>
              <a:rPr lang="en-NZ" sz="1600" dirty="0">
                <a:latin typeface="Arial" pitchFamily="34" charset="0"/>
                <a:cs typeface="Arial" pitchFamily="34" charset="0"/>
              </a:rPr>
              <a:t>()) {</a:t>
            </a:r>
            <a:br>
              <a:rPr lang="en-NZ" sz="1600" dirty="0">
                <a:latin typeface="Arial" pitchFamily="34" charset="0"/>
                <a:cs typeface="Arial" pitchFamily="34" charset="0"/>
              </a:rPr>
            </a:br>
            <a:r>
              <a:rPr lang="en-NZ" sz="1600" dirty="0">
                <a:latin typeface="Arial" pitchFamily="34" charset="0"/>
                <a:cs typeface="Arial" pitchFamily="34" charset="0"/>
              </a:rPr>
              <a:t>          </a:t>
            </a:r>
            <a:r>
              <a:rPr lang="en-NZ" sz="1600" dirty="0" err="1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NZ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NZ" sz="1600" dirty="0" err="1">
                <a:latin typeface="Arial" pitchFamily="34" charset="0"/>
                <a:cs typeface="Arial" pitchFamily="34" charset="0"/>
              </a:rPr>
              <a:t>it.next</a:t>
            </a:r>
            <a:r>
              <a:rPr lang="en-NZ" sz="1600" dirty="0">
                <a:latin typeface="Arial" pitchFamily="34" charset="0"/>
                <a:cs typeface="Arial" pitchFamily="34" charset="0"/>
              </a:rPr>
              <a:t>());</a:t>
            </a:r>
            <a:br>
              <a:rPr lang="en-NZ" sz="1600" dirty="0">
                <a:latin typeface="Arial" pitchFamily="34" charset="0"/>
                <a:cs typeface="Arial" pitchFamily="34" charset="0"/>
              </a:rPr>
            </a:br>
            <a:r>
              <a:rPr lang="en-NZ" sz="1600" dirty="0">
                <a:latin typeface="Arial" pitchFamily="34" charset="0"/>
                <a:cs typeface="Arial" pitchFamily="34" charset="0"/>
              </a:rPr>
              <a:t> }</a:t>
            </a:r>
            <a:endParaRPr lang="en-GB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148263" y="2163763"/>
            <a:ext cx="1008062" cy="287337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NZ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227763" y="1755775"/>
            <a:ext cx="18002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NZ" altLang="en-US" sz="2000"/>
              <a:t>Three=3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NZ" altLang="en-US" sz="2000"/>
              <a:t>One=1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NZ" altLang="en-US" sz="2000"/>
              <a:t>Two=2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148263" y="1773238"/>
            <a:ext cx="10795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NZ" altLang="en-US" sz="2000" i="1"/>
              <a:t>output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11188" y="3340100"/>
            <a:ext cx="7772400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en-NZ" sz="1800" kern="0" dirty="0">
                <a:latin typeface="Arial" pitchFamily="34" charset="0"/>
                <a:cs typeface="Arial" pitchFamily="34" charset="0"/>
              </a:rPr>
              <a:t>You can also split the value pair by using:</a:t>
            </a:r>
          </a:p>
          <a:p>
            <a:pPr marL="1200150" lvl="2" indent="-285750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en-NZ" sz="1800" kern="0" dirty="0" err="1">
                <a:latin typeface="Arial" pitchFamily="34" charset="0"/>
                <a:cs typeface="Arial" pitchFamily="34" charset="0"/>
              </a:rPr>
              <a:t>Map.Entry.getKey</a:t>
            </a:r>
            <a:r>
              <a:rPr lang="en-NZ" sz="1800" kern="0" dirty="0">
                <a:latin typeface="Arial" pitchFamily="34" charset="0"/>
                <a:cs typeface="Arial" pitchFamily="34" charset="0"/>
              </a:rPr>
              <a:t>();</a:t>
            </a:r>
          </a:p>
          <a:p>
            <a:pPr marL="1200150" lvl="2" indent="-285750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en-NZ" sz="1800" kern="0" dirty="0" err="1">
                <a:latin typeface="Arial" pitchFamily="34" charset="0"/>
                <a:cs typeface="Arial" pitchFamily="34" charset="0"/>
              </a:rPr>
              <a:t>Map.Entry.getValue</a:t>
            </a:r>
            <a:r>
              <a:rPr lang="en-NZ" sz="1800" kern="0" dirty="0">
                <a:latin typeface="Arial" pitchFamily="34" charset="0"/>
                <a:cs typeface="Arial" pitchFamily="34" charset="0"/>
              </a:rPr>
              <a:t>();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14438" y="4564063"/>
            <a:ext cx="4248150" cy="7572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GB" sz="1600" dirty="0" err="1">
                <a:latin typeface="Arial" pitchFamily="34" charset="0"/>
                <a:cs typeface="Arial" pitchFamily="34" charset="0"/>
              </a:rPr>
              <a:t>Map.Entry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 entry = </a:t>
            </a:r>
            <a:r>
              <a:rPr lang="en-NZ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NZ" sz="1600" dirty="0" err="1">
                <a:latin typeface="Arial" pitchFamily="34" charset="0"/>
                <a:cs typeface="Arial" pitchFamily="34" charset="0"/>
              </a:rPr>
              <a:t>Map.Entry</a:t>
            </a:r>
            <a:r>
              <a:rPr lang="en-NZ" sz="1600" dirty="0">
                <a:latin typeface="Arial" pitchFamily="34" charset="0"/>
                <a:cs typeface="Arial" pitchFamily="34" charset="0"/>
              </a:rPr>
              <a:t>) </a:t>
            </a:r>
            <a:r>
              <a:rPr lang="en-GB" sz="1600" dirty="0" err="1">
                <a:latin typeface="Arial" pitchFamily="34" charset="0"/>
                <a:cs typeface="Arial" pitchFamily="34" charset="0"/>
              </a:rPr>
              <a:t>it.next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();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NZ" sz="1600" dirty="0">
                <a:latin typeface="Arial" pitchFamily="34" charset="0"/>
                <a:cs typeface="Arial" pitchFamily="34" charset="0"/>
              </a:rPr>
              <a:t>String   key =   (String) </a:t>
            </a:r>
            <a:r>
              <a:rPr lang="en-NZ" sz="1600" dirty="0" err="1">
                <a:latin typeface="Arial" pitchFamily="34" charset="0"/>
                <a:cs typeface="Arial" pitchFamily="34" charset="0"/>
              </a:rPr>
              <a:t>entry.getKey</a:t>
            </a:r>
            <a:r>
              <a:rPr lang="en-NZ" sz="1600" dirty="0">
                <a:latin typeface="Arial" pitchFamily="34" charset="0"/>
                <a:cs typeface="Arial" pitchFamily="34" charset="0"/>
              </a:rPr>
              <a:t>();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NZ" sz="1600" dirty="0">
                <a:latin typeface="Arial" pitchFamily="34" charset="0"/>
                <a:cs typeface="Arial" pitchFamily="34" charset="0"/>
              </a:rPr>
              <a:t>Integer value=  (Integer) </a:t>
            </a:r>
            <a:r>
              <a:rPr lang="en-NZ" sz="1600" dirty="0" err="1">
                <a:latin typeface="Arial" pitchFamily="34" charset="0"/>
                <a:cs typeface="Arial" pitchFamily="34" charset="0"/>
              </a:rPr>
              <a:t>entry.getValue</a:t>
            </a:r>
            <a:r>
              <a:rPr lang="en-NZ" sz="1600" dirty="0">
                <a:latin typeface="Arial" pitchFamily="34" charset="0"/>
                <a:cs typeface="Arial" pitchFamily="34" charset="0"/>
              </a:rPr>
              <a:t>();</a:t>
            </a:r>
            <a:endParaRPr lang="en-GB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/>
      <p:bldP spid="10" grpId="0"/>
      <p:bldP spid="11" grpId="0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600" smtClean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Why </a:t>
            </a:r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do we </a:t>
            </a:r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need collections?</a:t>
            </a:r>
          </a:p>
          <a:p>
            <a:pPr eaLnBrk="1" hangingPunct="1"/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Collection classes</a:t>
            </a:r>
          </a:p>
          <a:p>
            <a:pPr lvl="1" eaLnBrk="1" hangingPunct="1"/>
            <a:r>
              <a:rPr lang="en-GB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Types of collection</a:t>
            </a:r>
          </a:p>
          <a:p>
            <a:pPr lvl="2" eaLnBrk="1" hangingPunct="1"/>
            <a:r>
              <a:rPr lang="en-GB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Collection</a:t>
            </a:r>
          </a:p>
          <a:p>
            <a:pPr lvl="2" eaLnBrk="1" hangingPunct="1"/>
            <a:r>
              <a:rPr lang="en-GB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</a:p>
          <a:p>
            <a:pPr lvl="1" eaLnBrk="1" hangingPunct="1"/>
            <a:r>
              <a:rPr lang="en-GB" alt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endParaRPr lang="en-GB" alt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/>
            <a:r>
              <a:rPr lang="en-GB" alt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HashMap</a:t>
            </a:r>
            <a:endParaRPr lang="en-GB" alt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/>
            <a:r>
              <a:rPr lang="en-GB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Iterator</a:t>
            </a: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A6038B-9E51-410A-94FC-40AC70D7FAD9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685800" y="620713"/>
            <a:ext cx="7772400" cy="4032250"/>
          </a:xfrm>
        </p:spPr>
        <p:txBody>
          <a:bodyPr/>
          <a:lstStyle/>
          <a:p>
            <a:r>
              <a:rPr lang="en-NZ" altLang="en-US" sz="2800" smtClean="0"/>
              <a:t>Example: </a:t>
            </a:r>
          </a:p>
          <a:p>
            <a:pPr lvl="1"/>
            <a:r>
              <a:rPr lang="en-NZ" altLang="en-US" sz="2400" smtClean="0"/>
              <a:t>Create a hashmap to store website names (as element keys) and url (as element values)</a:t>
            </a:r>
          </a:p>
          <a:p>
            <a:pPr lvl="1"/>
            <a:r>
              <a:rPr lang="en-NZ" altLang="en-US" sz="2400" smtClean="0"/>
              <a:t>Add some elements to the hashmap</a:t>
            </a:r>
          </a:p>
          <a:p>
            <a:pPr lvl="1"/>
            <a:r>
              <a:rPr lang="en-NZ" altLang="en-US" sz="2400" smtClean="0"/>
              <a:t>Printout all keys and values in the hashmap</a:t>
            </a:r>
          </a:p>
          <a:p>
            <a:pPr lvl="1"/>
            <a:r>
              <a:rPr lang="en-NZ" altLang="en-US" sz="2400" smtClean="0"/>
              <a:t>Store the keys and values in 2 arraylists</a:t>
            </a:r>
          </a:p>
          <a:p>
            <a:pPr lvl="1"/>
            <a:r>
              <a:rPr lang="en-NZ" altLang="en-US" sz="2400" smtClean="0"/>
              <a:t>Printout all the elements from the 2 arraylists</a:t>
            </a: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E02982-A2F6-42B8-B500-0FF151E2F65D}" type="slidenum">
              <a:rPr lang="en-GB" altLang="en-US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GB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818B57-C494-4D5B-9E3F-760BFCC533CA}" type="slidenum">
              <a:rPr lang="en-GB" altLang="en-US" sz="14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GB" altLang="en-US" sz="1400"/>
          </a:p>
        </p:txBody>
      </p:sp>
      <p:sp>
        <p:nvSpPr>
          <p:cNvPr id="5" name="Rectangle 4"/>
          <p:cNvSpPr/>
          <p:nvPr/>
        </p:nvSpPr>
        <p:spPr>
          <a:xfrm>
            <a:off x="395288" y="476250"/>
            <a:ext cx="5256212" cy="53553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NZ" sz="1800" dirty="0">
                <a:latin typeface="Times New Roman" charset="0"/>
              </a:rPr>
              <a:t>        </a:t>
            </a:r>
            <a:r>
              <a:rPr lang="en-NZ" sz="1800" dirty="0" err="1">
                <a:latin typeface="Times New Roman" charset="0"/>
              </a:rPr>
              <a:t>HashMap</a:t>
            </a:r>
            <a:r>
              <a:rPr lang="en-NZ" sz="1800" dirty="0">
                <a:latin typeface="Times New Roman" charset="0"/>
              </a:rPr>
              <a:t> </a:t>
            </a:r>
            <a:r>
              <a:rPr lang="en-NZ" sz="1800" dirty="0" err="1">
                <a:latin typeface="Times New Roman" charset="0"/>
              </a:rPr>
              <a:t>hm</a:t>
            </a:r>
            <a:r>
              <a:rPr lang="en-NZ" sz="1800" dirty="0">
                <a:latin typeface="Times New Roman" charset="0"/>
              </a:rPr>
              <a:t>=new </a:t>
            </a:r>
            <a:r>
              <a:rPr lang="en-NZ" sz="1800" dirty="0" err="1">
                <a:latin typeface="Times New Roman" charset="0"/>
              </a:rPr>
              <a:t>HashMap</a:t>
            </a:r>
            <a:r>
              <a:rPr lang="en-NZ" sz="1800" dirty="0">
                <a:latin typeface="Times New Roman" charset="0"/>
              </a:rPr>
              <a:t>();      </a:t>
            </a:r>
          </a:p>
          <a:p>
            <a:pPr eaLnBrk="1" hangingPunct="1">
              <a:defRPr/>
            </a:pPr>
            <a:r>
              <a:rPr lang="en-NZ" sz="1800" dirty="0">
                <a:latin typeface="Times New Roman" charset="0"/>
              </a:rPr>
              <a:t>        </a:t>
            </a:r>
            <a:r>
              <a:rPr lang="en-NZ" sz="1800" dirty="0" err="1">
                <a:latin typeface="Times New Roman" charset="0"/>
              </a:rPr>
              <a:t>ArrayList</a:t>
            </a:r>
            <a:r>
              <a:rPr lang="en-NZ" sz="1800" dirty="0">
                <a:latin typeface="Times New Roman" charset="0"/>
              </a:rPr>
              <a:t> </a:t>
            </a:r>
            <a:r>
              <a:rPr lang="en-NZ" sz="1800" dirty="0" err="1">
                <a:latin typeface="Times New Roman" charset="0"/>
              </a:rPr>
              <a:t>keyList</a:t>
            </a:r>
            <a:r>
              <a:rPr lang="en-NZ" sz="1800" dirty="0">
                <a:latin typeface="Times New Roman" charset="0"/>
              </a:rPr>
              <a:t>=new </a:t>
            </a:r>
            <a:r>
              <a:rPr lang="en-NZ" sz="1800" dirty="0" err="1">
                <a:latin typeface="Times New Roman" charset="0"/>
              </a:rPr>
              <a:t>ArrayList</a:t>
            </a:r>
            <a:r>
              <a:rPr lang="en-NZ" sz="1800" dirty="0">
                <a:latin typeface="Times New Roman" charset="0"/>
              </a:rPr>
              <a:t>();</a:t>
            </a:r>
          </a:p>
          <a:p>
            <a:pPr eaLnBrk="1" hangingPunct="1">
              <a:defRPr/>
            </a:pPr>
            <a:r>
              <a:rPr lang="en-NZ" sz="1800" dirty="0">
                <a:latin typeface="Times New Roman" charset="0"/>
              </a:rPr>
              <a:t>        </a:t>
            </a:r>
            <a:r>
              <a:rPr lang="en-NZ" sz="1800" dirty="0" err="1">
                <a:latin typeface="Times New Roman" charset="0"/>
              </a:rPr>
              <a:t>ArrayList</a:t>
            </a:r>
            <a:r>
              <a:rPr lang="en-NZ" sz="1800" dirty="0">
                <a:latin typeface="Times New Roman" charset="0"/>
              </a:rPr>
              <a:t> </a:t>
            </a:r>
            <a:r>
              <a:rPr lang="en-NZ" sz="1800" dirty="0" err="1">
                <a:latin typeface="Times New Roman" charset="0"/>
              </a:rPr>
              <a:t>valueList</a:t>
            </a:r>
            <a:r>
              <a:rPr lang="en-NZ" sz="1800" dirty="0">
                <a:latin typeface="Times New Roman" charset="0"/>
              </a:rPr>
              <a:t>=new </a:t>
            </a:r>
            <a:r>
              <a:rPr lang="en-NZ" sz="1800" dirty="0" err="1">
                <a:latin typeface="Times New Roman" charset="0"/>
              </a:rPr>
              <a:t>ArrayList</a:t>
            </a:r>
            <a:r>
              <a:rPr lang="en-NZ" sz="1800" dirty="0">
                <a:latin typeface="Times New Roman" charset="0"/>
              </a:rPr>
              <a:t>(); </a:t>
            </a:r>
          </a:p>
          <a:p>
            <a:pPr eaLnBrk="1" hangingPunct="1">
              <a:defRPr/>
            </a:pPr>
            <a:r>
              <a:rPr lang="en-NZ" sz="1800" dirty="0">
                <a:latin typeface="Times New Roman" charset="0"/>
              </a:rPr>
              <a:t>       </a:t>
            </a:r>
          </a:p>
          <a:p>
            <a:pPr eaLnBrk="1" hangingPunct="1">
              <a:defRPr/>
            </a:pPr>
            <a:r>
              <a:rPr lang="en-NZ" sz="1800" dirty="0">
                <a:latin typeface="Times New Roman" charset="0"/>
              </a:rPr>
              <a:t>        </a:t>
            </a:r>
            <a:r>
              <a:rPr lang="en-NZ" sz="1800" dirty="0" err="1">
                <a:latin typeface="Times New Roman" charset="0"/>
              </a:rPr>
              <a:t>hm.put</a:t>
            </a:r>
            <a:r>
              <a:rPr lang="en-NZ" sz="1800" dirty="0" smtClean="0">
                <a:latin typeface="Times New Roman" charset="0"/>
              </a:rPr>
              <a:t>(“</a:t>
            </a:r>
            <a:r>
              <a:rPr lang="en-NZ" sz="1800" dirty="0" err="1" smtClean="0">
                <a:latin typeface="Times New Roman" charset="0"/>
              </a:rPr>
              <a:t>trademe</a:t>
            </a:r>
            <a:r>
              <a:rPr lang="en-NZ" sz="1800" dirty="0" smtClean="0">
                <a:latin typeface="Times New Roman" charset="0"/>
              </a:rPr>
              <a:t>","www.trademe.co.nz");                </a:t>
            </a:r>
            <a:endParaRPr lang="en-NZ" sz="1800" dirty="0">
              <a:latin typeface="Times New Roman" charset="0"/>
            </a:endParaRPr>
          </a:p>
          <a:p>
            <a:pPr eaLnBrk="1" hangingPunct="1">
              <a:defRPr/>
            </a:pPr>
            <a:r>
              <a:rPr lang="en-NZ" sz="1800" dirty="0">
                <a:latin typeface="Times New Roman" charset="0"/>
              </a:rPr>
              <a:t>        </a:t>
            </a:r>
            <a:r>
              <a:rPr lang="en-NZ" sz="1800" dirty="0" err="1">
                <a:latin typeface="Times New Roman" charset="0"/>
              </a:rPr>
              <a:t>hm.put</a:t>
            </a:r>
            <a:r>
              <a:rPr lang="en-NZ" sz="1800" dirty="0" smtClean="0">
                <a:latin typeface="Times New Roman" charset="0"/>
              </a:rPr>
              <a:t>(“</a:t>
            </a:r>
            <a:r>
              <a:rPr lang="en-NZ" sz="1800" dirty="0" err="1" smtClean="0">
                <a:latin typeface="Times New Roman" charset="0"/>
              </a:rPr>
              <a:t>aut</a:t>
            </a:r>
            <a:r>
              <a:rPr lang="en-NZ" sz="1800" dirty="0" smtClean="0">
                <a:latin typeface="Times New Roman" charset="0"/>
              </a:rPr>
              <a:t>",“www.aut.ac.nz");        </a:t>
            </a:r>
            <a:endParaRPr lang="en-NZ" sz="1800" dirty="0">
              <a:latin typeface="Times New Roman" charset="0"/>
            </a:endParaRPr>
          </a:p>
          <a:p>
            <a:pPr eaLnBrk="1" hangingPunct="1">
              <a:defRPr/>
            </a:pPr>
            <a:r>
              <a:rPr lang="en-NZ" sz="1800" dirty="0">
                <a:latin typeface="Times New Roman" charset="0"/>
              </a:rPr>
              <a:t>        </a:t>
            </a:r>
            <a:r>
              <a:rPr lang="en-NZ" sz="1800" dirty="0" err="1">
                <a:latin typeface="Times New Roman" charset="0"/>
              </a:rPr>
              <a:t>hm.put</a:t>
            </a:r>
            <a:r>
              <a:rPr lang="en-NZ" sz="1800" dirty="0" smtClean="0">
                <a:latin typeface="Times New Roman" charset="0"/>
              </a:rPr>
              <a:t>(“</a:t>
            </a:r>
            <a:r>
              <a:rPr lang="en-NZ" sz="1800" dirty="0">
                <a:latin typeface="Times New Roman" charset="0"/>
              </a:rPr>
              <a:t>grab1","http://</a:t>
            </a:r>
            <a:r>
              <a:rPr lang="en-NZ" sz="1800" dirty="0" smtClean="0">
                <a:latin typeface="Times New Roman" charset="0"/>
              </a:rPr>
              <a:t>www.grabone.co.nz");</a:t>
            </a:r>
            <a:endParaRPr lang="en-NZ" sz="1800" dirty="0">
              <a:latin typeface="Times New Roman" charset="0"/>
            </a:endParaRPr>
          </a:p>
          <a:p>
            <a:pPr eaLnBrk="1" hangingPunct="1">
              <a:defRPr/>
            </a:pPr>
            <a:r>
              <a:rPr lang="en-NZ" sz="1800" dirty="0">
                <a:latin typeface="Times New Roman" charset="0"/>
              </a:rPr>
              <a:t>        </a:t>
            </a:r>
            <a:r>
              <a:rPr lang="en-NZ" sz="1800" dirty="0" err="1">
                <a:latin typeface="Times New Roman" charset="0"/>
              </a:rPr>
              <a:t>hm.put</a:t>
            </a:r>
            <a:r>
              <a:rPr lang="en-NZ" sz="1800" dirty="0" smtClean="0">
                <a:latin typeface="Times New Roman" charset="0"/>
              </a:rPr>
              <a:t>(“</a:t>
            </a:r>
            <a:r>
              <a:rPr lang="en-NZ" sz="1800" dirty="0" err="1" smtClean="0">
                <a:latin typeface="Times New Roman" charset="0"/>
              </a:rPr>
              <a:t>stuff","</a:t>
            </a:r>
            <a:r>
              <a:rPr lang="en-NZ" sz="1800" dirty="0" err="1">
                <a:latin typeface="Times New Roman" charset="0"/>
              </a:rPr>
              <a:t>stuff.co.nz</a:t>
            </a:r>
            <a:r>
              <a:rPr lang="en-NZ" sz="1800" dirty="0">
                <a:latin typeface="Times New Roman" charset="0"/>
              </a:rPr>
              <a:t>");</a:t>
            </a:r>
          </a:p>
          <a:p>
            <a:pPr eaLnBrk="1" hangingPunct="1">
              <a:defRPr/>
            </a:pPr>
            <a:endParaRPr lang="en-NZ" sz="1800" dirty="0">
              <a:latin typeface="Times New Roman" charset="0"/>
            </a:endParaRPr>
          </a:p>
          <a:p>
            <a:pPr eaLnBrk="1" hangingPunct="1">
              <a:defRPr/>
            </a:pPr>
            <a:endParaRPr lang="en-NZ" sz="1800" dirty="0">
              <a:latin typeface="Times New Roman" charset="0"/>
            </a:endParaRPr>
          </a:p>
          <a:p>
            <a:pPr eaLnBrk="1" hangingPunct="1">
              <a:defRPr/>
            </a:pPr>
            <a:r>
              <a:rPr lang="en-NZ" sz="1800" dirty="0">
                <a:latin typeface="Times New Roman" charset="0"/>
              </a:rPr>
              <a:t>        for(Object s: </a:t>
            </a:r>
            <a:r>
              <a:rPr lang="en-NZ" sz="1800" dirty="0" err="1">
                <a:latin typeface="Times New Roman" charset="0"/>
              </a:rPr>
              <a:t>hm.keySet</a:t>
            </a:r>
            <a:r>
              <a:rPr lang="en-NZ" sz="1800" dirty="0">
                <a:latin typeface="Times New Roman" charset="0"/>
              </a:rPr>
              <a:t>()){</a:t>
            </a:r>
          </a:p>
          <a:p>
            <a:pPr eaLnBrk="1" hangingPunct="1">
              <a:defRPr/>
            </a:pPr>
            <a:r>
              <a:rPr lang="en-NZ" sz="1800" dirty="0">
                <a:latin typeface="Times New Roman" charset="0"/>
              </a:rPr>
              <a:t>            </a:t>
            </a:r>
            <a:r>
              <a:rPr lang="en-NZ" sz="1800" dirty="0" err="1">
                <a:latin typeface="Times New Roman" charset="0"/>
              </a:rPr>
              <a:t>System.out.println</a:t>
            </a:r>
            <a:r>
              <a:rPr lang="en-NZ" sz="1800" dirty="0">
                <a:latin typeface="Times New Roman" charset="0"/>
              </a:rPr>
              <a:t>((String)s);</a:t>
            </a:r>
          </a:p>
          <a:p>
            <a:pPr eaLnBrk="1" hangingPunct="1">
              <a:defRPr/>
            </a:pPr>
            <a:r>
              <a:rPr lang="en-NZ" sz="1800" dirty="0">
                <a:latin typeface="Times New Roman" charset="0"/>
              </a:rPr>
              <a:t>            </a:t>
            </a:r>
            <a:r>
              <a:rPr lang="en-NZ" sz="1800" dirty="0" err="1">
                <a:latin typeface="Times New Roman" charset="0"/>
              </a:rPr>
              <a:t>keyList.add</a:t>
            </a:r>
            <a:r>
              <a:rPr lang="en-NZ" sz="1800" dirty="0">
                <a:latin typeface="Times New Roman" charset="0"/>
              </a:rPr>
              <a:t>((String)s);</a:t>
            </a:r>
          </a:p>
          <a:p>
            <a:pPr eaLnBrk="1" hangingPunct="1">
              <a:defRPr/>
            </a:pPr>
            <a:r>
              <a:rPr lang="en-NZ" sz="1800" dirty="0">
                <a:latin typeface="Times New Roman" charset="0"/>
              </a:rPr>
              <a:t>            </a:t>
            </a:r>
          </a:p>
          <a:p>
            <a:pPr eaLnBrk="1" hangingPunct="1">
              <a:defRPr/>
            </a:pPr>
            <a:r>
              <a:rPr lang="en-NZ" sz="1800" dirty="0">
                <a:latin typeface="Times New Roman" charset="0"/>
              </a:rPr>
              <a:t>        }</a:t>
            </a:r>
          </a:p>
          <a:p>
            <a:pPr eaLnBrk="1" hangingPunct="1">
              <a:defRPr/>
            </a:pPr>
            <a:r>
              <a:rPr lang="en-NZ" sz="1800" dirty="0">
                <a:latin typeface="Times New Roman" charset="0"/>
              </a:rPr>
              <a:t>        for(Object v: </a:t>
            </a:r>
            <a:r>
              <a:rPr lang="en-NZ" sz="1800" dirty="0" err="1">
                <a:latin typeface="Times New Roman" charset="0"/>
              </a:rPr>
              <a:t>hm.values</a:t>
            </a:r>
            <a:r>
              <a:rPr lang="en-NZ" sz="1800" dirty="0">
                <a:latin typeface="Times New Roman" charset="0"/>
              </a:rPr>
              <a:t>()){</a:t>
            </a:r>
          </a:p>
          <a:p>
            <a:pPr eaLnBrk="1" hangingPunct="1">
              <a:defRPr/>
            </a:pPr>
            <a:r>
              <a:rPr lang="en-NZ" sz="1800" dirty="0">
                <a:latin typeface="Times New Roman" charset="0"/>
              </a:rPr>
              <a:t>            </a:t>
            </a:r>
            <a:r>
              <a:rPr lang="en-NZ" sz="1800" dirty="0" err="1">
                <a:latin typeface="Times New Roman" charset="0"/>
              </a:rPr>
              <a:t>System.out.println</a:t>
            </a:r>
            <a:r>
              <a:rPr lang="en-NZ" sz="1800" dirty="0">
                <a:latin typeface="Times New Roman" charset="0"/>
              </a:rPr>
              <a:t>((</a:t>
            </a:r>
            <a:r>
              <a:rPr lang="en-NZ" sz="1800" dirty="0" err="1">
                <a:latin typeface="Times New Roman" charset="0"/>
              </a:rPr>
              <a:t>int</a:t>
            </a:r>
            <a:r>
              <a:rPr lang="en-NZ" sz="1800" dirty="0">
                <a:latin typeface="Times New Roman" charset="0"/>
              </a:rPr>
              <a:t>)v);</a:t>
            </a:r>
          </a:p>
          <a:p>
            <a:pPr eaLnBrk="1" hangingPunct="1">
              <a:defRPr/>
            </a:pPr>
            <a:r>
              <a:rPr lang="en-NZ" sz="1800" dirty="0">
                <a:latin typeface="Times New Roman" charset="0"/>
              </a:rPr>
              <a:t>            </a:t>
            </a:r>
            <a:r>
              <a:rPr lang="en-NZ" sz="1800" dirty="0" err="1">
                <a:latin typeface="Times New Roman" charset="0"/>
              </a:rPr>
              <a:t>valueList.add</a:t>
            </a:r>
            <a:r>
              <a:rPr lang="en-NZ" sz="1800" dirty="0">
                <a:latin typeface="Times New Roman" charset="0"/>
              </a:rPr>
              <a:t>((String)v);</a:t>
            </a:r>
          </a:p>
          <a:p>
            <a:pPr eaLnBrk="1" hangingPunct="1">
              <a:defRPr/>
            </a:pPr>
            <a:r>
              <a:rPr lang="en-NZ" sz="1800" dirty="0">
                <a:latin typeface="Times New Roman" charset="0"/>
              </a:rPr>
              <a:t>   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755650" y="25400"/>
            <a:ext cx="7772400" cy="595313"/>
          </a:xfrm>
        </p:spPr>
        <p:txBody>
          <a:bodyPr/>
          <a:lstStyle/>
          <a:p>
            <a:r>
              <a:rPr lang="en-NZ" altLang="en-US" sz="3200" b="1" dirty="0" smtClean="0"/>
              <a:t>Generic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20713"/>
            <a:ext cx="7989888" cy="4895850"/>
          </a:xfrm>
        </p:spPr>
        <p:txBody>
          <a:bodyPr/>
          <a:lstStyle/>
          <a:p>
            <a:pPr>
              <a:defRPr/>
            </a:pPr>
            <a:r>
              <a:rPr lang="en-NZ" sz="2400" dirty="0" smtClean="0"/>
              <a:t>Add elements to a collection:</a:t>
            </a:r>
          </a:p>
          <a:p>
            <a:pPr>
              <a:defRPr/>
            </a:pPr>
            <a:endParaRPr lang="en-NZ" sz="2400" dirty="0"/>
          </a:p>
          <a:p>
            <a:pPr>
              <a:defRPr/>
            </a:pPr>
            <a:endParaRPr lang="en-NZ" sz="2400" dirty="0" smtClean="0"/>
          </a:p>
          <a:p>
            <a:pPr>
              <a:defRPr/>
            </a:pPr>
            <a:endParaRPr lang="en-NZ" sz="2400" dirty="0"/>
          </a:p>
          <a:p>
            <a:pPr>
              <a:defRPr/>
            </a:pPr>
            <a:r>
              <a:rPr lang="en-NZ" sz="2400" dirty="0" smtClean="0"/>
              <a:t>Some problems here:</a:t>
            </a:r>
          </a:p>
          <a:p>
            <a:pPr lvl="1">
              <a:defRPr/>
            </a:pPr>
            <a:r>
              <a:rPr lang="en-NZ" sz="2000" dirty="0" smtClean="0"/>
              <a:t>Casting is necessary when getting the object</a:t>
            </a:r>
          </a:p>
          <a:p>
            <a:pPr lvl="1">
              <a:defRPr/>
            </a:pPr>
            <a:endParaRPr lang="en-NZ" sz="2000" dirty="0"/>
          </a:p>
          <a:p>
            <a:pPr lvl="1">
              <a:defRPr/>
            </a:pPr>
            <a:endParaRPr lang="en-NZ" sz="2000" dirty="0" smtClean="0"/>
          </a:p>
          <a:p>
            <a:pPr lvl="1">
              <a:defRPr/>
            </a:pPr>
            <a:r>
              <a:rPr lang="en-NZ" sz="2000" dirty="0" smtClean="0"/>
              <a:t>No error checking at all, you can add whatever you want</a:t>
            </a:r>
          </a:p>
          <a:p>
            <a:pPr marL="0" indent="0">
              <a:buFontTx/>
              <a:buNone/>
              <a:defRPr/>
            </a:pPr>
            <a:endParaRPr lang="en-NZ" sz="2400" dirty="0"/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840BDBE-4CE7-495D-A23D-E6AA54639A86}" type="slidenum">
              <a:rPr lang="en-GB" altLang="en-US" sz="1400"/>
              <a:pPr eaLnBrk="1" hangingPunct="1"/>
              <a:t>22</a:t>
            </a:fld>
            <a:endParaRPr lang="en-GB" altLang="en-US" sz="1400"/>
          </a:p>
        </p:txBody>
      </p:sp>
      <p:sp>
        <p:nvSpPr>
          <p:cNvPr id="5" name="TextBox 4"/>
          <p:cNvSpPr txBox="1"/>
          <p:nvPr/>
        </p:nvSpPr>
        <p:spPr>
          <a:xfrm>
            <a:off x="1180817" y="1338757"/>
            <a:ext cx="4392612" cy="10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NZ" sz="2000" dirty="0" err="1">
                <a:latin typeface="Times New Roman" charset="0"/>
              </a:rPr>
              <a:t>ArrayList</a:t>
            </a:r>
            <a:r>
              <a:rPr lang="en-NZ" sz="2000" dirty="0">
                <a:latin typeface="Times New Roman" charset="0"/>
              </a:rPr>
              <a:t> </a:t>
            </a:r>
            <a:r>
              <a:rPr lang="en-NZ" sz="2000" dirty="0" err="1">
                <a:latin typeface="Times New Roman" charset="0"/>
              </a:rPr>
              <a:t>aList</a:t>
            </a:r>
            <a:r>
              <a:rPr lang="en-NZ" sz="2000" dirty="0">
                <a:latin typeface="Times New Roman" charset="0"/>
              </a:rPr>
              <a:t>=new </a:t>
            </a:r>
            <a:r>
              <a:rPr lang="en-NZ" sz="2000" dirty="0" err="1">
                <a:latin typeface="Times New Roman" charset="0"/>
              </a:rPr>
              <a:t>ArrayList</a:t>
            </a:r>
            <a:r>
              <a:rPr lang="en-NZ" sz="2000" dirty="0">
                <a:latin typeface="Times New Roman" charset="0"/>
              </a:rPr>
              <a:t>();</a:t>
            </a:r>
          </a:p>
          <a:p>
            <a:pPr>
              <a:defRPr/>
            </a:pPr>
            <a:r>
              <a:rPr lang="en-NZ" sz="2000" dirty="0" err="1">
                <a:latin typeface="Times New Roman" charset="0"/>
              </a:rPr>
              <a:t>aList.add</a:t>
            </a:r>
            <a:r>
              <a:rPr lang="en-NZ" sz="2000" dirty="0">
                <a:latin typeface="Times New Roman" charset="0"/>
              </a:rPr>
              <a:t> ( </a:t>
            </a:r>
            <a:r>
              <a:rPr lang="en-NZ" sz="2000" b="1" dirty="0" err="1">
                <a:solidFill>
                  <a:srgbClr val="FF0000"/>
                </a:solidFill>
                <a:latin typeface="Times New Roman" charset="0"/>
              </a:rPr>
              <a:t>obj</a:t>
            </a:r>
            <a:r>
              <a:rPr lang="en-NZ" sz="2000" dirty="0">
                <a:solidFill>
                  <a:srgbClr val="FF0000"/>
                </a:solidFill>
                <a:latin typeface="Times New Roman" charset="0"/>
              </a:rPr>
              <a:t> </a:t>
            </a:r>
            <a:r>
              <a:rPr lang="en-NZ" sz="2000" dirty="0">
                <a:latin typeface="Times New Roman" charset="0"/>
              </a:rPr>
              <a:t>);</a:t>
            </a:r>
          </a:p>
          <a:p>
            <a:pPr>
              <a:defRPr/>
            </a:pPr>
            <a:r>
              <a:rPr lang="en-NZ" sz="2000" dirty="0">
                <a:latin typeface="Times New Roman" charset="0"/>
              </a:rPr>
              <a:t>…</a:t>
            </a:r>
          </a:p>
        </p:txBody>
      </p:sp>
      <p:sp>
        <p:nvSpPr>
          <p:cNvPr id="3078" name="TextBox 5"/>
          <p:cNvSpPr txBox="1">
            <a:spLocks noChangeArrowheads="1"/>
          </p:cNvSpPr>
          <p:nvPr/>
        </p:nvSpPr>
        <p:spPr bwMode="auto">
          <a:xfrm>
            <a:off x="6251292" y="1602282"/>
            <a:ext cx="26654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NZ" altLang="en-US" sz="2000"/>
              <a:t>Any type can be added</a:t>
            </a:r>
          </a:p>
        </p:txBody>
      </p:sp>
      <p:cxnSp>
        <p:nvCxnSpPr>
          <p:cNvPr id="8" name="Straight Arrow Connector 7"/>
          <p:cNvCxnSpPr>
            <a:stCxn id="3078" idx="1"/>
          </p:cNvCxnSpPr>
          <p:nvPr/>
        </p:nvCxnSpPr>
        <p:spPr>
          <a:xfrm flipH="1">
            <a:off x="3227104" y="1802307"/>
            <a:ext cx="3024188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80817" y="3360244"/>
            <a:ext cx="4392612" cy="4000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NZ" sz="2000" dirty="0">
                <a:latin typeface="Times New Roman" charset="0"/>
              </a:rPr>
              <a:t>String </a:t>
            </a:r>
            <a:r>
              <a:rPr lang="en-NZ" sz="2000" dirty="0" err="1">
                <a:latin typeface="Times New Roman" charset="0"/>
              </a:rPr>
              <a:t>aStr</a:t>
            </a:r>
            <a:r>
              <a:rPr lang="en-NZ" sz="2000" dirty="0">
                <a:latin typeface="Times New Roman" charset="0"/>
              </a:rPr>
              <a:t>= </a:t>
            </a:r>
            <a:r>
              <a:rPr lang="en-NZ" sz="2000" b="1" dirty="0">
                <a:solidFill>
                  <a:srgbClr val="C00000"/>
                </a:solidFill>
                <a:latin typeface="Times New Roman" charset="0"/>
              </a:rPr>
              <a:t>(String)</a:t>
            </a:r>
            <a:r>
              <a:rPr lang="en-NZ" sz="2000" dirty="0">
                <a:latin typeface="Times New Roman" charset="0"/>
              </a:rPr>
              <a:t> </a:t>
            </a:r>
            <a:r>
              <a:rPr lang="en-NZ" sz="2000" dirty="0" err="1">
                <a:latin typeface="Times New Roman" charset="0"/>
              </a:rPr>
              <a:t>aList.get</a:t>
            </a:r>
            <a:r>
              <a:rPr lang="en-NZ" sz="2000" dirty="0">
                <a:latin typeface="Times New Roman" charset="0"/>
              </a:rPr>
              <a:t>(0);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31640" y="4602163"/>
            <a:ext cx="4535487" cy="10144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NZ" sz="2000" dirty="0" err="1">
                <a:latin typeface="Times New Roman" charset="0"/>
              </a:rPr>
              <a:t>ArrayList</a:t>
            </a:r>
            <a:r>
              <a:rPr lang="en-NZ" sz="2000" dirty="0">
                <a:latin typeface="Times New Roman" charset="0"/>
              </a:rPr>
              <a:t> </a:t>
            </a:r>
            <a:r>
              <a:rPr lang="en-NZ" sz="2000" dirty="0" err="1">
                <a:latin typeface="Times New Roman" charset="0"/>
              </a:rPr>
              <a:t>aList</a:t>
            </a:r>
            <a:r>
              <a:rPr lang="en-NZ" sz="2000" dirty="0">
                <a:latin typeface="Times New Roman" charset="0"/>
              </a:rPr>
              <a:t>= new </a:t>
            </a:r>
            <a:r>
              <a:rPr lang="en-NZ" sz="2000" dirty="0" err="1">
                <a:latin typeface="Times New Roman" charset="0"/>
              </a:rPr>
              <a:t>ArrayList</a:t>
            </a:r>
            <a:r>
              <a:rPr lang="en-NZ" sz="2000" dirty="0">
                <a:latin typeface="Times New Roman" charset="0"/>
              </a:rPr>
              <a:t>(); </a:t>
            </a:r>
          </a:p>
          <a:p>
            <a:pPr>
              <a:defRPr/>
            </a:pPr>
            <a:r>
              <a:rPr lang="en-NZ" sz="2000" dirty="0" err="1">
                <a:latin typeface="Times New Roman" charset="0"/>
              </a:rPr>
              <a:t>aList.add</a:t>
            </a:r>
            <a:r>
              <a:rPr lang="en-NZ" sz="2000" dirty="0">
                <a:latin typeface="Times New Roman" charset="0"/>
              </a:rPr>
              <a:t>("</a:t>
            </a:r>
            <a:r>
              <a:rPr lang="en-NZ" sz="2000" dirty="0" err="1">
                <a:latin typeface="Times New Roman" charset="0"/>
              </a:rPr>
              <a:t>aaa</a:t>
            </a:r>
            <a:r>
              <a:rPr lang="en-NZ" sz="2000" dirty="0">
                <a:latin typeface="Times New Roman" charset="0"/>
              </a:rPr>
              <a:t>");</a:t>
            </a:r>
          </a:p>
          <a:p>
            <a:pPr>
              <a:defRPr/>
            </a:pPr>
            <a:r>
              <a:rPr lang="en-NZ" sz="2000" dirty="0" err="1">
                <a:latin typeface="Times New Roman" charset="0"/>
              </a:rPr>
              <a:t>int</a:t>
            </a:r>
            <a:r>
              <a:rPr lang="en-NZ" sz="2000" dirty="0">
                <a:latin typeface="Times New Roman" charset="0"/>
              </a:rPr>
              <a:t> </a:t>
            </a:r>
            <a:r>
              <a:rPr lang="en-NZ" sz="2000" dirty="0" err="1">
                <a:latin typeface="Times New Roman" charset="0"/>
              </a:rPr>
              <a:t>aInt</a:t>
            </a:r>
            <a:r>
              <a:rPr lang="en-NZ" sz="2000" dirty="0">
                <a:latin typeface="Times New Roman" charset="0"/>
              </a:rPr>
              <a:t>=(</a:t>
            </a:r>
            <a:r>
              <a:rPr lang="en-NZ" sz="2000" dirty="0" err="1">
                <a:latin typeface="Times New Roman" charset="0"/>
              </a:rPr>
              <a:t>int</a:t>
            </a:r>
            <a:r>
              <a:rPr lang="en-NZ" sz="2000" dirty="0">
                <a:latin typeface="Times New Roman" charset="0"/>
              </a:rPr>
              <a:t>)</a:t>
            </a:r>
            <a:r>
              <a:rPr lang="en-NZ" sz="2000" dirty="0" err="1">
                <a:latin typeface="Times New Roman" charset="0"/>
              </a:rPr>
              <a:t>aList.get</a:t>
            </a:r>
            <a:r>
              <a:rPr lang="en-NZ" sz="2000" dirty="0">
                <a:latin typeface="Times New Roman" charset="0"/>
              </a:rPr>
              <a:t>(0);</a:t>
            </a:r>
          </a:p>
        </p:txBody>
      </p:sp>
    </p:spTree>
    <p:extLst>
      <p:ext uri="{BB962C8B-B14F-4D97-AF65-F5344CB8AC3E}">
        <p14:creationId xmlns:p14="http://schemas.microsoft.com/office/powerpoint/2010/main" val="21170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A711F32-14CD-4952-825D-9770C79E929D}" type="slidenum">
              <a:rPr lang="en-US" altLang="en-US" sz="1400"/>
              <a:pPr eaLnBrk="1" hangingPunct="1"/>
              <a:t>23</a:t>
            </a:fld>
            <a:endParaRPr lang="en-US" altLang="en-US" sz="140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92150"/>
            <a:ext cx="7772400" cy="2952750"/>
          </a:xfrm>
        </p:spPr>
        <p:txBody>
          <a:bodyPr/>
          <a:lstStyle/>
          <a:p>
            <a:r>
              <a:rPr lang="en-US" altLang="en-US" sz="2400" smtClean="0"/>
              <a:t>Generics offer a better solution: </a:t>
            </a:r>
          </a:p>
          <a:p>
            <a:pPr lvl="1"/>
            <a:r>
              <a:rPr lang="en-US" altLang="en-US" sz="2000" b="1" i="1" smtClean="0">
                <a:solidFill>
                  <a:srgbClr val="002060"/>
                </a:solidFill>
              </a:rPr>
              <a:t>Type parameter</a:t>
            </a:r>
            <a:r>
              <a:rPr lang="en-US" altLang="en-US" sz="2000" smtClean="0"/>
              <a:t>: indicate the element type of a collection</a:t>
            </a:r>
          </a:p>
          <a:p>
            <a:pPr lvl="1"/>
            <a:r>
              <a:rPr lang="en-US" altLang="en-US" sz="2000" smtClean="0"/>
              <a:t>You can ensure the type of elements in a collection</a:t>
            </a:r>
          </a:p>
          <a:p>
            <a:pPr lvl="1"/>
            <a:r>
              <a:rPr lang="en-US" altLang="en-US" sz="2000" smtClean="0"/>
              <a:t>Make code easier to read</a:t>
            </a:r>
          </a:p>
          <a:p>
            <a:endParaRPr lang="en-US" altLang="en-US" sz="2400" smtClean="0"/>
          </a:p>
          <a:p>
            <a:r>
              <a:rPr lang="en-US" altLang="en-US" sz="2400" smtClean="0"/>
              <a:t>  </a:t>
            </a:r>
          </a:p>
          <a:p>
            <a:endParaRPr lang="en-US" altLang="en-US" sz="2400" smtClean="0"/>
          </a:p>
          <a:p>
            <a:endParaRPr lang="en-US" altLang="en-US" sz="2400" smtClean="0"/>
          </a:p>
        </p:txBody>
      </p:sp>
      <p:sp>
        <p:nvSpPr>
          <p:cNvPr id="24" name="Rectangle 23"/>
          <p:cNvSpPr/>
          <p:nvPr/>
        </p:nvSpPr>
        <p:spPr>
          <a:xfrm>
            <a:off x="468313" y="2844800"/>
            <a:ext cx="5616575" cy="12001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 err="1">
                <a:latin typeface="Times New Roman" charset="0"/>
              </a:rPr>
              <a:t>ArrayList</a:t>
            </a:r>
            <a:r>
              <a:rPr lang="en-US" sz="1800" dirty="0">
                <a:latin typeface="Times New Roman" charset="0"/>
              </a:rPr>
              <a:t>  </a:t>
            </a:r>
            <a:r>
              <a:rPr lang="en-US" sz="1800" b="1" dirty="0">
                <a:solidFill>
                  <a:srgbClr val="C00000"/>
                </a:solidFill>
                <a:latin typeface="Times New Roman" charset="0"/>
              </a:rPr>
              <a:t>&lt;Integer&gt;</a:t>
            </a:r>
            <a:r>
              <a:rPr lang="en-US" sz="1800" dirty="0">
                <a:latin typeface="Times New Roman" charset="0"/>
              </a:rPr>
              <a:t>  aList2=new </a:t>
            </a:r>
            <a:r>
              <a:rPr lang="en-US" sz="1800" dirty="0" err="1">
                <a:latin typeface="Times New Roman" charset="0"/>
              </a:rPr>
              <a:t>ArrayList</a:t>
            </a:r>
            <a:r>
              <a:rPr lang="en-US" sz="1800" dirty="0">
                <a:latin typeface="Times New Roman" charset="0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Times New Roman" charset="0"/>
              </a:rPr>
              <a:t>&lt;Integer&gt;</a:t>
            </a:r>
            <a:r>
              <a:rPr lang="en-US" sz="1800" dirty="0">
                <a:latin typeface="Times New Roman" charset="0"/>
              </a:rPr>
              <a:t> ();</a:t>
            </a:r>
          </a:p>
          <a:p>
            <a:pPr>
              <a:defRPr/>
            </a:pPr>
            <a:r>
              <a:rPr lang="en-US" sz="1800" dirty="0">
                <a:latin typeface="Times New Roman" charset="0"/>
              </a:rPr>
              <a:t>aList2.add(new Integer("345"));</a:t>
            </a:r>
          </a:p>
          <a:p>
            <a:pPr>
              <a:defRPr/>
            </a:pPr>
            <a:endParaRPr lang="en-US" sz="1800" dirty="0">
              <a:latin typeface="Times New Roman" charset="0"/>
            </a:endParaRPr>
          </a:p>
          <a:p>
            <a:pPr>
              <a:defRPr/>
            </a:pPr>
            <a:r>
              <a:rPr lang="en-US" sz="1800" dirty="0" err="1">
                <a:solidFill>
                  <a:srgbClr val="C00000"/>
                </a:solidFill>
                <a:latin typeface="Times New Roman" charset="0"/>
              </a:rPr>
              <a:t>aInt</a:t>
            </a:r>
            <a:r>
              <a:rPr lang="en-US" sz="1800" dirty="0">
                <a:solidFill>
                  <a:srgbClr val="C00000"/>
                </a:solidFill>
                <a:latin typeface="Times New Roman" charset="0"/>
              </a:rPr>
              <a:t>=aList2.get(0);</a:t>
            </a:r>
          </a:p>
        </p:txBody>
      </p:sp>
      <p:sp>
        <p:nvSpPr>
          <p:cNvPr id="2" name="Right Arrow 1"/>
          <p:cNvSpPr/>
          <p:nvPr/>
        </p:nvSpPr>
        <p:spPr>
          <a:xfrm>
            <a:off x="2843213" y="3789363"/>
            <a:ext cx="433387" cy="255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NZ"/>
          </a:p>
        </p:txBody>
      </p:sp>
      <p:sp>
        <p:nvSpPr>
          <p:cNvPr id="4102" name="TextBox 2"/>
          <p:cNvSpPr txBox="1">
            <a:spLocks noChangeArrowheads="1"/>
          </p:cNvSpPr>
          <p:nvPr/>
        </p:nvSpPr>
        <p:spPr bwMode="auto">
          <a:xfrm>
            <a:off x="3276600" y="3676650"/>
            <a:ext cx="3024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NZ" altLang="en-US" sz="2000"/>
              <a:t>No type casting needed</a:t>
            </a:r>
          </a:p>
        </p:txBody>
      </p:sp>
    </p:spTree>
    <p:extLst>
      <p:ext uri="{BB962C8B-B14F-4D97-AF65-F5344CB8AC3E}">
        <p14:creationId xmlns:p14="http://schemas.microsoft.com/office/powerpoint/2010/main" val="350478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fld id="{20B4F916-7386-470A-822E-7D9228A45E9F}" type="slidenum">
              <a:rPr lang="en-US" altLang="en-US" sz="1400">
                <a:solidFill>
                  <a:schemeClr val="bg2"/>
                </a:solidFill>
                <a:latin typeface="Arial Narrow" panose="020B0606020202030204" pitchFamily="34" charset="0"/>
                <a:ea typeface="ヒラギノ角ゴ Pro W3" pitchFamily="1" charset="-128"/>
              </a:rPr>
              <a:pPr algn="l" eaLnBrk="1" hangingPunct="1"/>
              <a:t>24</a:t>
            </a:fld>
            <a:endParaRPr lang="en-US" altLang="en-US" sz="1400">
              <a:solidFill>
                <a:schemeClr val="bg2"/>
              </a:solidFill>
              <a:latin typeface="Arial Narrow" panose="020B0606020202030204" pitchFamily="34" charset="0"/>
              <a:ea typeface="ヒラギノ角ゴ Pro W3" pitchFamily="1" charset="-128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2400" cy="1492250"/>
          </a:xfrm>
        </p:spPr>
        <p:txBody>
          <a:bodyPr anchor="t"/>
          <a:lstStyle/>
          <a:p>
            <a:pPr eaLnBrk="1" hangingPunct="1"/>
            <a:r>
              <a:rPr lang="en-US" altLang="en-US" sz="3200" smtClean="0">
                <a:solidFill>
                  <a:schemeClr val="tx1"/>
                </a:solidFill>
              </a:rPr>
              <a:t>Reference Types and Generic Class Instantiation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   </a:t>
            </a:r>
            <a:r>
              <a:rPr lang="en-US" altLang="en-US" sz="2400" smtClean="0"/>
              <a:t>Only reference types can be used to declare or instantiate a generic class.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   </a:t>
            </a:r>
            <a:r>
              <a:rPr lang="en-US" altLang="en-US" sz="2000" smtClean="0"/>
              <a:t>ArrayList&lt;Integer&gt; myIntList = new ArrayList&lt;Integer&gt;;    // OK</a:t>
            </a:r>
          </a:p>
          <a:p>
            <a:pPr eaLnBrk="1" hangingPunct="1">
              <a:buFontTx/>
              <a:buNone/>
            </a:pPr>
            <a:r>
              <a:rPr lang="en-US" altLang="en-US" sz="2000" smtClean="0"/>
              <a:t>     ArrayList&lt;int&gt; myIntList = new ArrayList&lt;int&gt;;                   // Error</a:t>
            </a:r>
          </a:p>
          <a:p>
            <a:pPr eaLnBrk="1" hangingPunct="1">
              <a:buFontTx/>
              <a:buNone/>
            </a:pPr>
            <a:endParaRPr lang="en-US" altLang="en-US" sz="2000" smtClean="0"/>
          </a:p>
          <a:p>
            <a:pPr eaLnBrk="1" hangingPunct="1">
              <a:buFontTx/>
              <a:buNone/>
            </a:pPr>
            <a:r>
              <a:rPr lang="en-US" altLang="en-US" sz="2000" smtClean="0"/>
              <a:t>     </a:t>
            </a:r>
            <a:r>
              <a:rPr lang="en-US" altLang="en-US" sz="2400" smtClean="0"/>
              <a:t>int is not a reference type, so it cannot be used to declare or instantiate a generic class.  You must use the corresponding wrapper class to instantiate a generic class with a primitive type argument.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19831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A7E39F2-C12B-432D-92AD-FBC6471046EF}" type="slidenum">
              <a:rPr lang="en-US" altLang="en-US" sz="1400"/>
              <a:pPr eaLnBrk="1" hangingPunct="1"/>
              <a:t>25</a:t>
            </a:fld>
            <a:endParaRPr lang="en-US" altLang="en-US" sz="1400"/>
          </a:p>
        </p:txBody>
      </p:sp>
      <p:sp>
        <p:nvSpPr>
          <p:cNvPr id="3" name="Rectangle 2"/>
          <p:cNvSpPr/>
          <p:nvPr/>
        </p:nvSpPr>
        <p:spPr>
          <a:xfrm>
            <a:off x="358775" y="768350"/>
            <a:ext cx="6481763" cy="2247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NZ" sz="2000" dirty="0">
                <a:latin typeface="Times New Roman" charset="0"/>
              </a:rPr>
              <a:t> </a:t>
            </a:r>
            <a:r>
              <a:rPr lang="en-NZ" sz="2000" dirty="0" err="1">
                <a:latin typeface="Times New Roman" charset="0"/>
              </a:rPr>
              <a:t>ArrayList</a:t>
            </a:r>
            <a:r>
              <a:rPr lang="en-NZ" sz="2000" dirty="0">
                <a:latin typeface="Times New Roman" charset="0"/>
              </a:rPr>
              <a:t> </a:t>
            </a:r>
            <a:r>
              <a:rPr lang="en-NZ" sz="2000" b="1" dirty="0">
                <a:solidFill>
                  <a:srgbClr val="C00000"/>
                </a:solidFill>
                <a:latin typeface="Times New Roman" charset="0"/>
              </a:rPr>
              <a:t>&lt;Integer&gt; </a:t>
            </a:r>
            <a:r>
              <a:rPr lang="en-NZ" sz="2000" dirty="0">
                <a:latin typeface="Times New Roman" charset="0"/>
              </a:rPr>
              <a:t>aList2=new </a:t>
            </a:r>
            <a:r>
              <a:rPr lang="en-NZ" sz="2000" dirty="0" err="1">
                <a:latin typeface="Times New Roman" charset="0"/>
              </a:rPr>
              <a:t>ArrayList</a:t>
            </a:r>
            <a:r>
              <a:rPr lang="en-NZ" sz="2000" dirty="0">
                <a:latin typeface="Times New Roman" charset="0"/>
              </a:rPr>
              <a:t> </a:t>
            </a:r>
            <a:r>
              <a:rPr lang="en-NZ" sz="2000" b="1" dirty="0">
                <a:solidFill>
                  <a:srgbClr val="C00000"/>
                </a:solidFill>
                <a:latin typeface="Times New Roman" charset="0"/>
              </a:rPr>
              <a:t>&lt;Integer&gt;</a:t>
            </a:r>
            <a:r>
              <a:rPr lang="en-NZ" sz="2000" dirty="0">
                <a:latin typeface="Times New Roman" charset="0"/>
              </a:rPr>
              <a:t> ();</a:t>
            </a:r>
          </a:p>
          <a:p>
            <a:pPr>
              <a:defRPr/>
            </a:pPr>
            <a:endParaRPr lang="en-NZ" sz="2000" dirty="0">
              <a:latin typeface="Times New Roman" charset="0"/>
            </a:endParaRPr>
          </a:p>
          <a:p>
            <a:pPr>
              <a:defRPr/>
            </a:pPr>
            <a:r>
              <a:rPr lang="en-NZ" sz="2000" dirty="0">
                <a:latin typeface="Times New Roman" charset="0"/>
              </a:rPr>
              <a:t> aList2.add(new Integer("345"));</a:t>
            </a:r>
          </a:p>
          <a:p>
            <a:pPr>
              <a:defRPr/>
            </a:pPr>
            <a:endParaRPr lang="en-NZ" sz="2000" dirty="0">
              <a:latin typeface="Times New Roman" charset="0"/>
            </a:endParaRPr>
          </a:p>
          <a:p>
            <a:pPr>
              <a:defRPr/>
            </a:pPr>
            <a:r>
              <a:rPr lang="en-NZ" sz="2000" dirty="0">
                <a:latin typeface="Times New Roman" charset="0"/>
              </a:rPr>
              <a:t> //</a:t>
            </a:r>
            <a:r>
              <a:rPr lang="en-NZ" sz="2000" dirty="0">
                <a:solidFill>
                  <a:srgbClr val="C00000"/>
                </a:solidFill>
                <a:latin typeface="Times New Roman" charset="0"/>
              </a:rPr>
              <a:t>aList2.add("</a:t>
            </a:r>
            <a:r>
              <a:rPr lang="en-NZ" sz="2000" dirty="0" err="1">
                <a:solidFill>
                  <a:srgbClr val="C00000"/>
                </a:solidFill>
                <a:latin typeface="Times New Roman" charset="0"/>
              </a:rPr>
              <a:t>aaa</a:t>
            </a:r>
            <a:r>
              <a:rPr lang="en-NZ" sz="2000" dirty="0">
                <a:solidFill>
                  <a:srgbClr val="C00000"/>
                </a:solidFill>
                <a:latin typeface="Times New Roman" charset="0"/>
              </a:rPr>
              <a:t>");</a:t>
            </a:r>
          </a:p>
          <a:p>
            <a:pPr>
              <a:defRPr/>
            </a:pPr>
            <a:endParaRPr lang="en-NZ" sz="2000" dirty="0">
              <a:latin typeface="Times New Roman" charset="0"/>
            </a:endParaRPr>
          </a:p>
          <a:p>
            <a:pPr>
              <a:defRPr/>
            </a:pPr>
            <a:r>
              <a:rPr lang="en-NZ" sz="2000" dirty="0" err="1">
                <a:latin typeface="Times New Roman" charset="0"/>
              </a:rPr>
              <a:t>aInt</a:t>
            </a:r>
            <a:r>
              <a:rPr lang="en-NZ" sz="2000" dirty="0">
                <a:latin typeface="Times New Roman" charset="0"/>
              </a:rPr>
              <a:t>=aList2.get(0);</a:t>
            </a:r>
          </a:p>
        </p:txBody>
      </p:sp>
      <p:sp>
        <p:nvSpPr>
          <p:cNvPr id="7172" name="TextBox 8"/>
          <p:cNvSpPr txBox="1">
            <a:spLocks noChangeArrowheads="1"/>
          </p:cNvSpPr>
          <p:nvPr/>
        </p:nvSpPr>
        <p:spPr bwMode="auto">
          <a:xfrm>
            <a:off x="7019925" y="260350"/>
            <a:ext cx="23034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NZ" altLang="en-US" sz="2000"/>
              <a:t>All elements in this collection must be Integer</a:t>
            </a:r>
          </a:p>
        </p:txBody>
      </p:sp>
      <p:cxnSp>
        <p:nvCxnSpPr>
          <p:cNvPr id="10" name="Straight Arrow Connector 9"/>
          <p:cNvCxnSpPr>
            <a:stCxn id="7172" idx="1"/>
          </p:cNvCxnSpPr>
          <p:nvPr/>
        </p:nvCxnSpPr>
        <p:spPr>
          <a:xfrm flipH="1">
            <a:off x="6443663" y="768350"/>
            <a:ext cx="576262" cy="144463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4" name="TextBox 14"/>
          <p:cNvSpPr txBox="1">
            <a:spLocks noChangeArrowheads="1"/>
          </p:cNvSpPr>
          <p:nvPr/>
        </p:nvSpPr>
        <p:spPr bwMode="auto">
          <a:xfrm>
            <a:off x="7013575" y="1417638"/>
            <a:ext cx="1684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NZ" altLang="en-US" sz="2000"/>
              <a:t>This is fine</a:t>
            </a:r>
          </a:p>
        </p:txBody>
      </p:sp>
      <p:cxnSp>
        <p:nvCxnSpPr>
          <p:cNvPr id="16" name="Straight Arrow Connector 15"/>
          <p:cNvCxnSpPr>
            <a:stCxn id="7174" idx="1"/>
          </p:cNvCxnSpPr>
          <p:nvPr/>
        </p:nvCxnSpPr>
        <p:spPr>
          <a:xfrm flipH="1">
            <a:off x="4103688" y="1617663"/>
            <a:ext cx="2909887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6" name="TextBox 19"/>
          <p:cNvSpPr txBox="1">
            <a:spLocks noChangeArrowheads="1"/>
          </p:cNvSpPr>
          <p:nvPr/>
        </p:nvSpPr>
        <p:spPr bwMode="auto">
          <a:xfrm>
            <a:off x="7013575" y="2025650"/>
            <a:ext cx="1684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NZ" altLang="en-US" sz="2000">
                <a:solidFill>
                  <a:srgbClr val="C00000"/>
                </a:solidFill>
              </a:rPr>
              <a:t>Not allowed</a:t>
            </a:r>
          </a:p>
        </p:txBody>
      </p:sp>
      <p:cxnSp>
        <p:nvCxnSpPr>
          <p:cNvPr id="21" name="Straight Arrow Connector 20"/>
          <p:cNvCxnSpPr>
            <a:stCxn id="7176" idx="1"/>
          </p:cNvCxnSpPr>
          <p:nvPr/>
        </p:nvCxnSpPr>
        <p:spPr>
          <a:xfrm flipH="1">
            <a:off x="4103688" y="2225675"/>
            <a:ext cx="2909887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8" name="TextBox 21"/>
          <p:cNvSpPr txBox="1">
            <a:spLocks noChangeArrowheads="1"/>
          </p:cNvSpPr>
          <p:nvPr/>
        </p:nvSpPr>
        <p:spPr bwMode="auto">
          <a:xfrm>
            <a:off x="6956425" y="2673350"/>
            <a:ext cx="2187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NZ" altLang="en-US" sz="2000"/>
              <a:t>No casting required</a:t>
            </a:r>
          </a:p>
        </p:txBody>
      </p:sp>
      <p:cxnSp>
        <p:nvCxnSpPr>
          <p:cNvPr id="23" name="Straight Arrow Connector 22"/>
          <p:cNvCxnSpPr>
            <a:stCxn id="7178" idx="1"/>
          </p:cNvCxnSpPr>
          <p:nvPr/>
        </p:nvCxnSpPr>
        <p:spPr>
          <a:xfrm flipH="1">
            <a:off x="4046538" y="2873375"/>
            <a:ext cx="2909887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81" name="Group 3"/>
          <p:cNvGrpSpPr>
            <a:grpSpLocks/>
          </p:cNvGrpSpPr>
          <p:nvPr/>
        </p:nvGrpSpPr>
        <p:grpSpPr bwMode="auto">
          <a:xfrm>
            <a:off x="379413" y="3035300"/>
            <a:ext cx="6481762" cy="1625600"/>
            <a:chOff x="379171" y="3501008"/>
            <a:chExt cx="6480720" cy="1624318"/>
          </a:xfrm>
        </p:grpSpPr>
        <p:sp>
          <p:nvSpPr>
            <p:cNvPr id="14" name="Rectangle 13"/>
            <p:cNvSpPr/>
            <p:nvPr/>
          </p:nvSpPr>
          <p:spPr>
            <a:xfrm>
              <a:off x="379171" y="4110127"/>
              <a:ext cx="6480720" cy="10151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NZ" sz="2000" dirty="0" err="1">
                  <a:latin typeface="Times New Roman" charset="0"/>
                </a:rPr>
                <a:t>ArrayList</a:t>
              </a:r>
              <a:r>
                <a:rPr lang="en-NZ" sz="2000" dirty="0">
                  <a:latin typeface="Times New Roman" charset="0"/>
                </a:rPr>
                <a:t> </a:t>
              </a:r>
              <a:r>
                <a:rPr lang="en-NZ" sz="2000" dirty="0" err="1">
                  <a:latin typeface="Times New Roman" charset="0"/>
                </a:rPr>
                <a:t>aList</a:t>
              </a:r>
              <a:r>
                <a:rPr lang="en-NZ" sz="2000" dirty="0">
                  <a:latin typeface="Times New Roman" charset="0"/>
                </a:rPr>
                <a:t>= new </a:t>
              </a:r>
              <a:r>
                <a:rPr lang="en-NZ" sz="2000" dirty="0" err="1">
                  <a:latin typeface="Times New Roman" charset="0"/>
                </a:rPr>
                <a:t>ArrayList</a:t>
              </a:r>
              <a:r>
                <a:rPr lang="en-NZ" sz="2000" dirty="0">
                  <a:latin typeface="Times New Roman" charset="0"/>
                </a:rPr>
                <a:t>(); </a:t>
              </a:r>
            </a:p>
            <a:p>
              <a:pPr>
                <a:defRPr/>
              </a:pPr>
              <a:r>
                <a:rPr lang="en-NZ" sz="2000" dirty="0" err="1">
                  <a:latin typeface="Times New Roman" charset="0"/>
                </a:rPr>
                <a:t>aList.add</a:t>
              </a:r>
              <a:r>
                <a:rPr lang="en-NZ" sz="2000" dirty="0">
                  <a:latin typeface="Times New Roman" charset="0"/>
                </a:rPr>
                <a:t>("</a:t>
              </a:r>
              <a:r>
                <a:rPr lang="en-NZ" sz="2000" dirty="0" err="1">
                  <a:latin typeface="Times New Roman" charset="0"/>
                </a:rPr>
                <a:t>aaa</a:t>
              </a:r>
              <a:r>
                <a:rPr lang="en-NZ" sz="2000" dirty="0">
                  <a:latin typeface="Times New Roman" charset="0"/>
                </a:rPr>
                <a:t>");</a:t>
              </a:r>
            </a:p>
            <a:p>
              <a:pPr>
                <a:defRPr/>
              </a:pPr>
              <a:r>
                <a:rPr lang="en-NZ" sz="2000" dirty="0" err="1">
                  <a:latin typeface="Times New Roman" charset="0"/>
                </a:rPr>
                <a:t>int</a:t>
              </a:r>
              <a:r>
                <a:rPr lang="en-NZ" sz="2000" dirty="0">
                  <a:latin typeface="Times New Roman" charset="0"/>
                </a:rPr>
                <a:t> </a:t>
              </a:r>
              <a:r>
                <a:rPr lang="en-NZ" sz="2000" dirty="0" err="1">
                  <a:latin typeface="Times New Roman" charset="0"/>
                </a:rPr>
                <a:t>aInt</a:t>
              </a:r>
              <a:r>
                <a:rPr lang="en-NZ" sz="2000" dirty="0">
                  <a:latin typeface="Times New Roman" charset="0"/>
                </a:rPr>
                <a:t>=(</a:t>
              </a:r>
              <a:r>
                <a:rPr lang="en-NZ" sz="2000" dirty="0" err="1">
                  <a:latin typeface="Times New Roman" charset="0"/>
                </a:rPr>
                <a:t>int</a:t>
              </a:r>
              <a:r>
                <a:rPr lang="en-NZ" sz="2000" dirty="0">
                  <a:latin typeface="Times New Roman" charset="0"/>
                </a:rPr>
                <a:t>)</a:t>
              </a:r>
              <a:r>
                <a:rPr lang="en-NZ" sz="2000" dirty="0" err="1">
                  <a:latin typeface="Times New Roman" charset="0"/>
                </a:rPr>
                <a:t>aList.get</a:t>
              </a:r>
              <a:r>
                <a:rPr lang="en-NZ" sz="2000" dirty="0">
                  <a:latin typeface="Times New Roman" charset="0"/>
                </a:rPr>
                <a:t>(0);</a:t>
              </a:r>
            </a:p>
          </p:txBody>
        </p:sp>
        <p:sp>
          <p:nvSpPr>
            <p:cNvPr id="2" name="Up-Down Arrow 1"/>
            <p:cNvSpPr/>
            <p:nvPr/>
          </p:nvSpPr>
          <p:spPr>
            <a:xfrm>
              <a:off x="3491758" y="3501008"/>
              <a:ext cx="431731" cy="632913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NZ"/>
            </a:p>
          </p:txBody>
        </p:sp>
      </p:grpSp>
      <p:sp>
        <p:nvSpPr>
          <p:cNvPr id="7182" name="Rectangle 16"/>
          <p:cNvSpPr>
            <a:spLocks noChangeArrowheads="1"/>
          </p:cNvSpPr>
          <p:nvPr/>
        </p:nvSpPr>
        <p:spPr bwMode="auto">
          <a:xfrm>
            <a:off x="900113" y="5780088"/>
            <a:ext cx="66246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/>
            <a:r>
              <a:rPr lang="en-US" altLang="en-US" sz="2000"/>
              <a:t>int is not a reference type, so it cannot be used to declare or instantiate a generic class</a:t>
            </a:r>
            <a:endParaRPr lang="en-NZ" altLang="en-US" sz="2000"/>
          </a:p>
        </p:txBody>
      </p:sp>
      <p:sp>
        <p:nvSpPr>
          <p:cNvPr id="4" name="Rectangle 3"/>
          <p:cNvSpPr/>
          <p:nvPr/>
        </p:nvSpPr>
        <p:spPr>
          <a:xfrm>
            <a:off x="446088" y="4941888"/>
            <a:ext cx="7797800" cy="7064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lvl="1">
              <a:defRPr/>
            </a:pPr>
            <a:r>
              <a:rPr lang="en-US" sz="2000" dirty="0" err="1">
                <a:latin typeface="Times New Roman" charset="0"/>
              </a:rPr>
              <a:t>ArrayList</a:t>
            </a:r>
            <a:r>
              <a:rPr lang="en-US" sz="2000" dirty="0">
                <a:latin typeface="Times New Roman" charset="0"/>
              </a:rPr>
              <a:t>&lt;Integer&gt; </a:t>
            </a:r>
            <a:r>
              <a:rPr lang="en-US" sz="2000" dirty="0" err="1">
                <a:latin typeface="Times New Roman" charset="0"/>
              </a:rPr>
              <a:t>myIntList</a:t>
            </a:r>
            <a:r>
              <a:rPr lang="en-US" sz="2000" dirty="0">
                <a:latin typeface="Times New Roman" charset="0"/>
              </a:rPr>
              <a:t> = new </a:t>
            </a:r>
            <a:r>
              <a:rPr lang="en-US" sz="2000" dirty="0" err="1" smtClean="0">
                <a:latin typeface="Times New Roman" charset="0"/>
              </a:rPr>
              <a:t>ArrayList</a:t>
            </a:r>
            <a:r>
              <a:rPr lang="en-US" sz="2000" dirty="0" smtClean="0">
                <a:latin typeface="Times New Roman" charset="0"/>
              </a:rPr>
              <a:t>();    </a:t>
            </a:r>
            <a:r>
              <a:rPr lang="en-US" sz="2000" dirty="0">
                <a:latin typeface="Times New Roman" charset="0"/>
              </a:rPr>
              <a:t>// OK</a:t>
            </a:r>
          </a:p>
          <a:p>
            <a:pPr>
              <a:defRPr/>
            </a:pPr>
            <a:r>
              <a:rPr lang="en-US" sz="2000" dirty="0">
                <a:latin typeface="Times New Roman" charset="0"/>
              </a:rPr>
              <a:t>       </a:t>
            </a:r>
            <a:r>
              <a:rPr lang="en-US" sz="2000" dirty="0" err="1">
                <a:latin typeface="Times New Roman" charset="0"/>
              </a:rPr>
              <a:t>ArrayList</a:t>
            </a:r>
            <a:r>
              <a:rPr lang="en-US" sz="2000" dirty="0">
                <a:latin typeface="Times New Roman" charset="0"/>
              </a:rPr>
              <a:t>&lt;</a:t>
            </a:r>
            <a:r>
              <a:rPr lang="en-US" sz="2000" dirty="0" err="1">
                <a:latin typeface="Times New Roman" charset="0"/>
              </a:rPr>
              <a:t>int</a:t>
            </a:r>
            <a:r>
              <a:rPr lang="en-US" sz="2000" dirty="0">
                <a:latin typeface="Times New Roman" charset="0"/>
              </a:rPr>
              <a:t>&gt; </a:t>
            </a:r>
            <a:r>
              <a:rPr lang="en-US" sz="2000" dirty="0" err="1">
                <a:latin typeface="Times New Roman" charset="0"/>
              </a:rPr>
              <a:t>myIntList</a:t>
            </a:r>
            <a:r>
              <a:rPr lang="en-US" sz="2000" dirty="0">
                <a:latin typeface="Times New Roman" charset="0"/>
              </a:rPr>
              <a:t> = new </a:t>
            </a:r>
            <a:r>
              <a:rPr lang="en-US" sz="2000" dirty="0" err="1" smtClean="0">
                <a:latin typeface="Times New Roman" charset="0"/>
              </a:rPr>
              <a:t>ArrayList</a:t>
            </a:r>
            <a:r>
              <a:rPr lang="en-US" sz="2000" smtClean="0">
                <a:latin typeface="Times New Roman" charset="0"/>
              </a:rPr>
              <a:t>();                   </a:t>
            </a:r>
            <a:r>
              <a:rPr lang="en-US" sz="2000" dirty="0">
                <a:latin typeface="Times New Roman" charset="0"/>
              </a:rPr>
              <a:t>// Error</a:t>
            </a:r>
          </a:p>
        </p:txBody>
      </p:sp>
    </p:spTree>
    <p:extLst>
      <p:ext uri="{BB962C8B-B14F-4D97-AF65-F5344CB8AC3E}">
        <p14:creationId xmlns:p14="http://schemas.microsoft.com/office/powerpoint/2010/main" val="9998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827088" y="4149725"/>
            <a:ext cx="7772400" cy="1143000"/>
          </a:xfrm>
        </p:spPr>
        <p:txBody>
          <a:bodyPr/>
          <a:lstStyle/>
          <a:p>
            <a:r>
              <a:rPr lang="en-NZ" altLang="en-US" smtClean="0"/>
              <a:t>Questions?</a:t>
            </a: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D88785-0B5B-467C-A0DD-759790AAB7C1}" type="slidenum">
              <a:rPr lang="en-GB" altLang="en-US" sz="140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GB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7772400" cy="648072"/>
          </a:xfrm>
        </p:spPr>
        <p:txBody>
          <a:bodyPr/>
          <a:lstStyle/>
          <a:p>
            <a:pPr algn="l"/>
            <a:r>
              <a:rPr lang="en-NZ" sz="2400" dirty="0" smtClean="0"/>
              <a:t>Question:</a:t>
            </a:r>
            <a:endParaRPr lang="en-NZ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79AD9-7C7C-4165-80FE-D093A8084699}" type="slidenum">
              <a:rPr lang="en-GB" altLang="en-US" smtClean="0"/>
              <a:pPr>
                <a:defRPr/>
              </a:pPr>
              <a:t>27</a:t>
            </a:fld>
            <a:endParaRPr lang="en-GB" altLang="en-US"/>
          </a:p>
        </p:txBody>
      </p:sp>
      <p:sp>
        <p:nvSpPr>
          <p:cNvPr id="6" name="Rectangle 5"/>
          <p:cNvSpPr/>
          <p:nvPr/>
        </p:nvSpPr>
        <p:spPr>
          <a:xfrm>
            <a:off x="251520" y="2496216"/>
            <a:ext cx="4608512" cy="3416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NZ" sz="1800" dirty="0" smtClean="0"/>
              <a:t>Student </a:t>
            </a:r>
            <a:r>
              <a:rPr lang="en-NZ" sz="1800" dirty="0" err="1"/>
              <a:t>stuA</a:t>
            </a:r>
            <a:r>
              <a:rPr lang="en-NZ" sz="1800" dirty="0"/>
              <a:t>=new </a:t>
            </a:r>
            <a:r>
              <a:rPr lang="en-NZ" sz="1800" dirty="0" smtClean="0"/>
              <a:t>Student(123</a:t>
            </a:r>
            <a:r>
              <a:rPr lang="en-NZ" sz="1800" dirty="0"/>
              <a:t>);</a:t>
            </a:r>
          </a:p>
          <a:p>
            <a:r>
              <a:rPr lang="en-NZ" sz="1800" dirty="0" smtClean="0"/>
              <a:t>Student </a:t>
            </a:r>
            <a:r>
              <a:rPr lang="en-NZ" sz="1800" dirty="0" err="1"/>
              <a:t>stuB</a:t>
            </a:r>
            <a:r>
              <a:rPr lang="en-NZ" sz="1800" dirty="0"/>
              <a:t>=new </a:t>
            </a:r>
            <a:r>
              <a:rPr lang="en-NZ" sz="1800" dirty="0" smtClean="0"/>
              <a:t>Student(123);</a:t>
            </a:r>
          </a:p>
          <a:p>
            <a:endParaRPr lang="en-NZ" sz="1800" dirty="0"/>
          </a:p>
          <a:p>
            <a:r>
              <a:rPr lang="en-NZ" sz="1800" b="1" dirty="0" err="1" smtClean="0"/>
              <a:t>System.out.println</a:t>
            </a:r>
            <a:r>
              <a:rPr lang="en-NZ" sz="1800" b="1" dirty="0" smtClean="0"/>
              <a:t>(</a:t>
            </a:r>
            <a:r>
              <a:rPr lang="en-NZ" sz="1800" b="1" dirty="0" err="1" smtClean="0"/>
              <a:t>stuA.equals</a:t>
            </a:r>
            <a:r>
              <a:rPr lang="en-NZ" sz="1800" b="1" dirty="0" smtClean="0"/>
              <a:t>(</a:t>
            </a:r>
            <a:r>
              <a:rPr lang="en-NZ" sz="1800" b="1" dirty="0" err="1" smtClean="0"/>
              <a:t>stuB</a:t>
            </a:r>
            <a:r>
              <a:rPr lang="en-NZ" sz="1800" b="1" dirty="0"/>
              <a:t>));</a:t>
            </a:r>
          </a:p>
          <a:p>
            <a:endParaRPr lang="en-NZ" sz="1800" dirty="0" smtClean="0"/>
          </a:p>
          <a:p>
            <a:r>
              <a:rPr lang="en-NZ" sz="1800" b="1" dirty="0" err="1" smtClean="0"/>
              <a:t>System.out.println</a:t>
            </a:r>
            <a:r>
              <a:rPr lang="en-NZ" sz="1800" b="1" dirty="0" smtClean="0"/>
              <a:t>(</a:t>
            </a:r>
            <a:r>
              <a:rPr lang="en-NZ" sz="1800" b="1" dirty="0" err="1" smtClean="0"/>
              <a:t>stuA</a:t>
            </a:r>
            <a:r>
              <a:rPr lang="en-NZ" sz="1800" b="1" dirty="0" smtClean="0"/>
              <a:t>= =</a:t>
            </a:r>
            <a:r>
              <a:rPr lang="en-NZ" sz="1800" b="1" dirty="0" err="1" smtClean="0"/>
              <a:t>stuB</a:t>
            </a:r>
            <a:r>
              <a:rPr lang="en-NZ" sz="1800" b="1" dirty="0" smtClean="0"/>
              <a:t>);</a:t>
            </a:r>
            <a:endParaRPr lang="en-NZ" sz="1800" b="1" dirty="0"/>
          </a:p>
          <a:p>
            <a:endParaRPr lang="en-NZ" sz="1800" dirty="0" smtClean="0"/>
          </a:p>
          <a:p>
            <a:r>
              <a:rPr lang="en-NZ" sz="1800" dirty="0" err="1" smtClean="0"/>
              <a:t>HashSet</a:t>
            </a:r>
            <a:r>
              <a:rPr lang="en-NZ" sz="1800" dirty="0" smtClean="0"/>
              <a:t> </a:t>
            </a:r>
            <a:r>
              <a:rPr lang="en-NZ" sz="1800" dirty="0" err="1"/>
              <a:t>hs</a:t>
            </a:r>
            <a:r>
              <a:rPr lang="en-NZ" sz="1800" dirty="0"/>
              <a:t>=new </a:t>
            </a:r>
            <a:r>
              <a:rPr lang="en-NZ" sz="1800" dirty="0" err="1"/>
              <a:t>HashSet</a:t>
            </a:r>
            <a:r>
              <a:rPr lang="en-NZ" sz="1800" dirty="0"/>
              <a:t>();</a:t>
            </a:r>
          </a:p>
          <a:p>
            <a:r>
              <a:rPr lang="en-NZ" sz="1800" dirty="0" err="1" smtClean="0"/>
              <a:t>hs.add</a:t>
            </a:r>
            <a:r>
              <a:rPr lang="en-NZ" sz="1800" dirty="0" smtClean="0"/>
              <a:t>(</a:t>
            </a:r>
            <a:r>
              <a:rPr lang="en-NZ" sz="1800" dirty="0" err="1" smtClean="0"/>
              <a:t>stuA</a:t>
            </a:r>
            <a:r>
              <a:rPr lang="en-NZ" sz="1800" dirty="0"/>
              <a:t>);</a:t>
            </a:r>
          </a:p>
          <a:p>
            <a:r>
              <a:rPr lang="en-NZ" sz="1800" dirty="0" err="1" smtClean="0"/>
              <a:t>hs.add</a:t>
            </a:r>
            <a:r>
              <a:rPr lang="en-NZ" sz="1800" dirty="0" smtClean="0"/>
              <a:t>(</a:t>
            </a:r>
            <a:r>
              <a:rPr lang="en-NZ" sz="1800" dirty="0" err="1" smtClean="0"/>
              <a:t>stuB</a:t>
            </a:r>
            <a:r>
              <a:rPr lang="en-NZ" sz="1800" dirty="0"/>
              <a:t>);</a:t>
            </a:r>
          </a:p>
          <a:p>
            <a:endParaRPr lang="en-NZ" sz="1800" dirty="0" smtClean="0"/>
          </a:p>
          <a:p>
            <a:r>
              <a:rPr lang="en-NZ" sz="1800" b="1" dirty="0" err="1" smtClean="0"/>
              <a:t>System.out.println</a:t>
            </a:r>
            <a:r>
              <a:rPr lang="en-NZ" sz="1800" b="1" dirty="0" smtClean="0"/>
              <a:t>(</a:t>
            </a:r>
            <a:r>
              <a:rPr lang="en-NZ" sz="1800" b="1" dirty="0" err="1" smtClean="0"/>
              <a:t>hs.size</a:t>
            </a:r>
            <a:r>
              <a:rPr lang="en-NZ" sz="1800" b="1" dirty="0"/>
              <a:t>());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92080" y="3717032"/>
            <a:ext cx="1008112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NZ" dirty="0" smtClean="0"/>
              <a:t>False</a:t>
            </a:r>
          </a:p>
          <a:p>
            <a:r>
              <a:rPr lang="en-NZ" dirty="0" smtClean="0"/>
              <a:t>False</a:t>
            </a:r>
          </a:p>
          <a:p>
            <a:r>
              <a:rPr lang="en-NZ" dirty="0"/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16016" y="116632"/>
            <a:ext cx="3384376" cy="19389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NZ" sz="2000" dirty="0"/>
              <a:t>public class Student </a:t>
            </a:r>
            <a:r>
              <a:rPr lang="en-NZ" sz="2000" dirty="0" smtClean="0"/>
              <a:t>{</a:t>
            </a:r>
          </a:p>
          <a:p>
            <a:r>
              <a:rPr lang="en-NZ" sz="2000" dirty="0" smtClean="0"/>
              <a:t>    </a:t>
            </a:r>
            <a:r>
              <a:rPr lang="en-NZ" sz="2000" dirty="0" err="1" smtClean="0"/>
              <a:t>int</a:t>
            </a:r>
            <a:r>
              <a:rPr lang="en-NZ" sz="2000" dirty="0" smtClean="0"/>
              <a:t> id;</a:t>
            </a:r>
          </a:p>
          <a:p>
            <a:r>
              <a:rPr lang="en-NZ" sz="2000" dirty="0"/>
              <a:t>  </a:t>
            </a:r>
            <a:r>
              <a:rPr lang="en-NZ" sz="2000" dirty="0" smtClean="0"/>
              <a:t>  public Student(</a:t>
            </a:r>
            <a:r>
              <a:rPr lang="en-NZ" sz="2000" dirty="0" err="1" smtClean="0"/>
              <a:t>int</a:t>
            </a:r>
            <a:r>
              <a:rPr lang="en-NZ" sz="2000" dirty="0" smtClean="0"/>
              <a:t> </a:t>
            </a:r>
            <a:r>
              <a:rPr lang="en-NZ" sz="2000" dirty="0"/>
              <a:t>n</a:t>
            </a:r>
            <a:r>
              <a:rPr lang="en-NZ" sz="2000" dirty="0" smtClean="0"/>
              <a:t>){</a:t>
            </a:r>
            <a:endParaRPr lang="en-NZ" sz="2000" dirty="0"/>
          </a:p>
          <a:p>
            <a:r>
              <a:rPr lang="en-NZ" sz="2000" dirty="0"/>
              <a:t>        this.id=n</a:t>
            </a:r>
            <a:r>
              <a:rPr lang="en-NZ" sz="2000" dirty="0" smtClean="0"/>
              <a:t>;    </a:t>
            </a:r>
            <a:endParaRPr lang="en-NZ" sz="2000" dirty="0"/>
          </a:p>
          <a:p>
            <a:r>
              <a:rPr lang="en-NZ" sz="2000" dirty="0"/>
              <a:t>    }</a:t>
            </a:r>
            <a:endParaRPr lang="en-NZ" sz="2000" dirty="0" smtClean="0"/>
          </a:p>
          <a:p>
            <a:r>
              <a:rPr lang="en-NZ" sz="2000" dirty="0" smtClean="0"/>
              <a:t>}</a:t>
            </a:r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60629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7772400" cy="648072"/>
          </a:xfrm>
        </p:spPr>
        <p:txBody>
          <a:bodyPr/>
          <a:lstStyle/>
          <a:p>
            <a:pPr algn="l"/>
            <a:r>
              <a:rPr lang="en-NZ" sz="2400" dirty="0" smtClean="0"/>
              <a:t>Question:</a:t>
            </a:r>
            <a:endParaRPr lang="en-NZ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79AD9-7C7C-4165-80FE-D093A8084699}" type="slidenum">
              <a:rPr lang="en-GB" altLang="en-US" smtClean="0"/>
              <a:pPr>
                <a:defRPr/>
              </a:pPr>
              <a:t>28</a:t>
            </a:fld>
            <a:endParaRPr lang="en-GB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716016" y="110609"/>
            <a:ext cx="4287688" cy="53553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NZ" sz="1800" dirty="0"/>
              <a:t>public class Student </a:t>
            </a:r>
            <a:r>
              <a:rPr lang="en-NZ" sz="1800" dirty="0" smtClean="0"/>
              <a:t>{</a:t>
            </a:r>
            <a:endParaRPr lang="en-NZ" sz="1800" dirty="0"/>
          </a:p>
          <a:p>
            <a:r>
              <a:rPr lang="en-NZ" sz="1800" dirty="0"/>
              <a:t>    </a:t>
            </a:r>
            <a:r>
              <a:rPr lang="en-NZ" sz="1800" dirty="0" err="1"/>
              <a:t>int</a:t>
            </a:r>
            <a:r>
              <a:rPr lang="en-NZ" sz="1800" dirty="0"/>
              <a:t> id</a:t>
            </a:r>
            <a:r>
              <a:rPr lang="en-NZ" sz="1800" dirty="0" smtClean="0"/>
              <a:t>;   </a:t>
            </a:r>
            <a:endParaRPr lang="en-NZ" sz="1800" dirty="0"/>
          </a:p>
          <a:p>
            <a:r>
              <a:rPr lang="en-NZ" sz="1800" dirty="0"/>
              <a:t>    public </a:t>
            </a:r>
            <a:r>
              <a:rPr lang="en-NZ" sz="1800" dirty="0" smtClean="0"/>
              <a:t>Student(</a:t>
            </a:r>
            <a:r>
              <a:rPr lang="en-NZ" sz="1800" dirty="0" err="1" smtClean="0"/>
              <a:t>int</a:t>
            </a:r>
            <a:r>
              <a:rPr lang="en-NZ" sz="1800" dirty="0" smtClean="0"/>
              <a:t> </a:t>
            </a:r>
            <a:r>
              <a:rPr lang="en-NZ" sz="1800" dirty="0"/>
              <a:t>n</a:t>
            </a:r>
            <a:r>
              <a:rPr lang="en-NZ" sz="1800" dirty="0" smtClean="0"/>
              <a:t>){</a:t>
            </a:r>
          </a:p>
          <a:p>
            <a:r>
              <a:rPr lang="en-NZ" sz="1800" dirty="0"/>
              <a:t> </a:t>
            </a:r>
            <a:r>
              <a:rPr lang="en-NZ" sz="1800" dirty="0" smtClean="0"/>
              <a:t>        this.id=n;    </a:t>
            </a:r>
            <a:endParaRPr lang="en-NZ" sz="1800" dirty="0"/>
          </a:p>
          <a:p>
            <a:r>
              <a:rPr lang="en-NZ" sz="1800" dirty="0"/>
              <a:t>    </a:t>
            </a:r>
            <a:r>
              <a:rPr lang="en-NZ" sz="1800" dirty="0" smtClean="0"/>
              <a:t>}    </a:t>
            </a:r>
            <a:endParaRPr lang="en-NZ" sz="1800" dirty="0"/>
          </a:p>
          <a:p>
            <a:r>
              <a:rPr lang="en-NZ" sz="1800" dirty="0"/>
              <a:t>    public </a:t>
            </a:r>
            <a:r>
              <a:rPr lang="en-NZ" sz="1800" dirty="0" err="1"/>
              <a:t>boolean</a:t>
            </a:r>
            <a:r>
              <a:rPr lang="en-NZ" sz="1800" dirty="0"/>
              <a:t> equals(Object o</a:t>
            </a:r>
            <a:r>
              <a:rPr lang="en-NZ" sz="1800" dirty="0" smtClean="0"/>
              <a:t>){    </a:t>
            </a:r>
            <a:endParaRPr lang="en-NZ" sz="1800" dirty="0"/>
          </a:p>
          <a:p>
            <a:r>
              <a:rPr lang="en-NZ" sz="1800" dirty="0"/>
              <a:t>        if(o == null)                return false</a:t>
            </a:r>
            <a:r>
              <a:rPr lang="en-NZ" sz="1800" dirty="0" smtClean="0"/>
              <a:t>;</a:t>
            </a:r>
          </a:p>
          <a:p>
            <a:r>
              <a:rPr lang="en-NZ" sz="1800" dirty="0" smtClean="0"/>
              <a:t>        if(!(o </a:t>
            </a:r>
            <a:r>
              <a:rPr lang="en-NZ" sz="1800" dirty="0" err="1" smtClean="0"/>
              <a:t>instanceof</a:t>
            </a:r>
            <a:r>
              <a:rPr lang="en-NZ" sz="1800" dirty="0" smtClean="0"/>
              <a:t> Student)) return false;</a:t>
            </a:r>
          </a:p>
          <a:p>
            <a:r>
              <a:rPr lang="en-NZ" sz="1800" dirty="0" smtClean="0"/>
              <a:t>        </a:t>
            </a:r>
            <a:r>
              <a:rPr lang="en-NZ" sz="1800" dirty="0"/>
              <a:t>Student other = (Student) o;</a:t>
            </a:r>
          </a:p>
          <a:p>
            <a:r>
              <a:rPr lang="en-NZ" sz="1800" dirty="0" smtClean="0"/>
              <a:t>        </a:t>
            </a:r>
            <a:r>
              <a:rPr lang="en-NZ" sz="1800" dirty="0"/>
              <a:t>return (this.id == other.id</a:t>
            </a:r>
            <a:r>
              <a:rPr lang="en-NZ" sz="1800" dirty="0" smtClean="0"/>
              <a:t>);</a:t>
            </a:r>
            <a:endParaRPr lang="en-NZ" sz="1800" dirty="0"/>
          </a:p>
          <a:p>
            <a:r>
              <a:rPr lang="en-NZ" sz="1800" dirty="0"/>
              <a:t>    }</a:t>
            </a:r>
          </a:p>
          <a:p>
            <a:r>
              <a:rPr lang="en-NZ" sz="1800" dirty="0"/>
              <a:t>    </a:t>
            </a:r>
          </a:p>
          <a:p>
            <a:r>
              <a:rPr lang="en-NZ" sz="1800" dirty="0"/>
              <a:t>   </a:t>
            </a:r>
            <a:r>
              <a:rPr lang="en-NZ" sz="1800" dirty="0" smtClean="0"/>
              <a:t>public </a:t>
            </a:r>
            <a:r>
              <a:rPr lang="en-NZ" sz="1800" dirty="0" err="1"/>
              <a:t>int</a:t>
            </a:r>
            <a:r>
              <a:rPr lang="en-NZ" sz="1800" dirty="0"/>
              <a:t> </a:t>
            </a:r>
            <a:r>
              <a:rPr lang="en-NZ" sz="1800" dirty="0" err="1"/>
              <a:t>hashCode</a:t>
            </a:r>
            <a:r>
              <a:rPr lang="en-NZ" sz="1800" dirty="0"/>
              <a:t>(){</a:t>
            </a:r>
          </a:p>
          <a:p>
            <a:r>
              <a:rPr lang="en-NZ" sz="1800" dirty="0"/>
              <a:t>  </a:t>
            </a:r>
            <a:r>
              <a:rPr lang="en-NZ" sz="1800" dirty="0" smtClean="0"/>
              <a:t>      </a:t>
            </a:r>
            <a:r>
              <a:rPr lang="en-NZ" sz="1800" dirty="0" err="1"/>
              <a:t>int</a:t>
            </a:r>
            <a:r>
              <a:rPr lang="en-NZ" sz="1800" dirty="0"/>
              <a:t> </a:t>
            </a:r>
            <a:r>
              <a:rPr lang="en-NZ" sz="1800" dirty="0" err="1"/>
              <a:t>hashCode</a:t>
            </a:r>
            <a:r>
              <a:rPr lang="en-NZ" sz="1800" dirty="0"/>
              <a:t> = 1;</a:t>
            </a:r>
          </a:p>
          <a:p>
            <a:r>
              <a:rPr lang="en-NZ" sz="1800" dirty="0"/>
              <a:t>    </a:t>
            </a:r>
            <a:r>
              <a:rPr lang="en-NZ" sz="1800" dirty="0" smtClean="0"/>
              <a:t>    </a:t>
            </a:r>
            <a:r>
              <a:rPr lang="en-NZ" sz="1800" dirty="0" err="1" smtClean="0"/>
              <a:t>hashCode</a:t>
            </a:r>
            <a:r>
              <a:rPr lang="en-NZ" sz="1800" dirty="0" smtClean="0"/>
              <a:t>=37*hashCode+this.id;        </a:t>
            </a:r>
            <a:endParaRPr lang="en-NZ" sz="1800" dirty="0"/>
          </a:p>
          <a:p>
            <a:r>
              <a:rPr lang="en-NZ" sz="1800" dirty="0"/>
              <a:t>    </a:t>
            </a:r>
            <a:r>
              <a:rPr lang="en-NZ" sz="1800" dirty="0" smtClean="0"/>
              <a:t>    </a:t>
            </a:r>
            <a:r>
              <a:rPr lang="en-NZ" sz="1800" dirty="0"/>
              <a:t>return </a:t>
            </a:r>
            <a:r>
              <a:rPr lang="en-NZ" sz="1800" dirty="0" err="1"/>
              <a:t>hashCode</a:t>
            </a:r>
            <a:r>
              <a:rPr lang="en-NZ" sz="1800" dirty="0" smtClean="0"/>
              <a:t>;</a:t>
            </a:r>
            <a:endParaRPr lang="en-NZ" sz="1800" dirty="0"/>
          </a:p>
          <a:p>
            <a:r>
              <a:rPr lang="en-NZ" sz="1800" dirty="0"/>
              <a:t>   </a:t>
            </a:r>
            <a:r>
              <a:rPr lang="en-NZ" sz="1800" dirty="0" smtClean="0"/>
              <a:t> } </a:t>
            </a:r>
            <a:endParaRPr lang="en-NZ" sz="1800" dirty="0"/>
          </a:p>
          <a:p>
            <a:r>
              <a:rPr lang="en-NZ" sz="1800" dirty="0"/>
              <a:t>}</a:t>
            </a:r>
          </a:p>
          <a:p>
            <a:endParaRPr lang="en-NZ" sz="1800" dirty="0"/>
          </a:p>
        </p:txBody>
      </p:sp>
      <p:sp>
        <p:nvSpPr>
          <p:cNvPr id="8" name="Rectangle 7"/>
          <p:cNvSpPr/>
          <p:nvPr/>
        </p:nvSpPr>
        <p:spPr>
          <a:xfrm>
            <a:off x="0" y="3273946"/>
            <a:ext cx="3563888" cy="30469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NZ" sz="1600" dirty="0" smtClean="0"/>
              <a:t>Student </a:t>
            </a:r>
            <a:r>
              <a:rPr lang="en-NZ" sz="1600" dirty="0" err="1"/>
              <a:t>stuA</a:t>
            </a:r>
            <a:r>
              <a:rPr lang="en-NZ" sz="1600" dirty="0"/>
              <a:t>=new </a:t>
            </a:r>
            <a:r>
              <a:rPr lang="en-NZ" sz="1600" dirty="0" smtClean="0"/>
              <a:t>Student(123</a:t>
            </a:r>
            <a:r>
              <a:rPr lang="en-NZ" sz="1600" dirty="0"/>
              <a:t>);</a:t>
            </a:r>
          </a:p>
          <a:p>
            <a:r>
              <a:rPr lang="en-NZ" sz="1600" dirty="0" smtClean="0"/>
              <a:t>Student </a:t>
            </a:r>
            <a:r>
              <a:rPr lang="en-NZ" sz="1600" dirty="0" err="1"/>
              <a:t>stuB</a:t>
            </a:r>
            <a:r>
              <a:rPr lang="en-NZ" sz="1600" dirty="0"/>
              <a:t>=new </a:t>
            </a:r>
            <a:r>
              <a:rPr lang="en-NZ" sz="1600" dirty="0" smtClean="0"/>
              <a:t>Student(123);</a:t>
            </a:r>
          </a:p>
          <a:p>
            <a:endParaRPr lang="en-NZ" sz="1600" dirty="0"/>
          </a:p>
          <a:p>
            <a:r>
              <a:rPr lang="en-NZ" sz="1600" b="1" dirty="0" err="1" smtClean="0"/>
              <a:t>System.out.println</a:t>
            </a:r>
            <a:r>
              <a:rPr lang="en-NZ" sz="1600" b="1" dirty="0" smtClean="0"/>
              <a:t>(</a:t>
            </a:r>
            <a:r>
              <a:rPr lang="en-NZ" sz="1600" b="1" dirty="0" err="1" smtClean="0"/>
              <a:t>stuA.equals</a:t>
            </a:r>
            <a:r>
              <a:rPr lang="en-NZ" sz="1600" b="1" dirty="0" smtClean="0"/>
              <a:t>(</a:t>
            </a:r>
            <a:r>
              <a:rPr lang="en-NZ" sz="1600" b="1" dirty="0" err="1" smtClean="0"/>
              <a:t>stuB</a:t>
            </a:r>
            <a:r>
              <a:rPr lang="en-NZ" sz="1600" b="1" dirty="0" smtClean="0"/>
              <a:t>);</a:t>
            </a:r>
            <a:endParaRPr lang="en-NZ" sz="1600" b="1" dirty="0"/>
          </a:p>
          <a:p>
            <a:endParaRPr lang="en-NZ" sz="1600" dirty="0" smtClean="0"/>
          </a:p>
          <a:p>
            <a:r>
              <a:rPr lang="en-NZ" sz="1600" b="1" dirty="0" err="1" smtClean="0"/>
              <a:t>System.out.println</a:t>
            </a:r>
            <a:r>
              <a:rPr lang="en-NZ" sz="1600" b="1" dirty="0" smtClean="0"/>
              <a:t>(</a:t>
            </a:r>
            <a:r>
              <a:rPr lang="en-NZ" sz="1600" b="1" dirty="0" err="1" smtClean="0"/>
              <a:t>stuA</a:t>
            </a:r>
            <a:r>
              <a:rPr lang="en-NZ" sz="1600" b="1" dirty="0" smtClean="0"/>
              <a:t>= =</a:t>
            </a:r>
            <a:r>
              <a:rPr lang="en-NZ" sz="1600" b="1" dirty="0" err="1"/>
              <a:t>stuB</a:t>
            </a:r>
            <a:r>
              <a:rPr lang="en-NZ" sz="1600" b="1" dirty="0" smtClean="0"/>
              <a:t>);</a:t>
            </a:r>
            <a:endParaRPr lang="en-NZ" sz="1600" b="1" dirty="0"/>
          </a:p>
          <a:p>
            <a:endParaRPr lang="en-NZ" sz="1600" dirty="0" smtClean="0"/>
          </a:p>
          <a:p>
            <a:r>
              <a:rPr lang="en-NZ" sz="1600" dirty="0" err="1" smtClean="0"/>
              <a:t>HashSet</a:t>
            </a:r>
            <a:r>
              <a:rPr lang="en-NZ" sz="1600" dirty="0" smtClean="0"/>
              <a:t> </a:t>
            </a:r>
            <a:r>
              <a:rPr lang="en-NZ" sz="1600" dirty="0" err="1"/>
              <a:t>hs</a:t>
            </a:r>
            <a:r>
              <a:rPr lang="en-NZ" sz="1600" dirty="0"/>
              <a:t>=new </a:t>
            </a:r>
            <a:r>
              <a:rPr lang="en-NZ" sz="1600" dirty="0" err="1"/>
              <a:t>HashSet</a:t>
            </a:r>
            <a:r>
              <a:rPr lang="en-NZ" sz="1600" dirty="0"/>
              <a:t>();</a:t>
            </a:r>
          </a:p>
          <a:p>
            <a:r>
              <a:rPr lang="en-NZ" sz="1600" dirty="0" err="1" smtClean="0"/>
              <a:t>hs.add</a:t>
            </a:r>
            <a:r>
              <a:rPr lang="en-NZ" sz="1600" dirty="0" smtClean="0"/>
              <a:t>(</a:t>
            </a:r>
            <a:r>
              <a:rPr lang="en-NZ" sz="1600" dirty="0" err="1" smtClean="0"/>
              <a:t>stuA</a:t>
            </a:r>
            <a:r>
              <a:rPr lang="en-NZ" sz="1600" dirty="0"/>
              <a:t>);</a:t>
            </a:r>
          </a:p>
          <a:p>
            <a:r>
              <a:rPr lang="en-NZ" sz="1600" dirty="0" err="1" smtClean="0"/>
              <a:t>hs.add</a:t>
            </a:r>
            <a:r>
              <a:rPr lang="en-NZ" sz="1600" dirty="0" smtClean="0"/>
              <a:t>(</a:t>
            </a:r>
            <a:r>
              <a:rPr lang="en-NZ" sz="1600" dirty="0" err="1" smtClean="0"/>
              <a:t>stuB</a:t>
            </a:r>
            <a:r>
              <a:rPr lang="en-NZ" sz="1600" dirty="0"/>
              <a:t>);</a:t>
            </a:r>
          </a:p>
          <a:p>
            <a:endParaRPr lang="en-NZ" sz="1600" dirty="0" smtClean="0"/>
          </a:p>
          <a:p>
            <a:r>
              <a:rPr lang="en-NZ" sz="1600" b="1" dirty="0" err="1" smtClean="0"/>
              <a:t>System.out.println</a:t>
            </a:r>
            <a:r>
              <a:rPr lang="en-NZ" sz="1600" b="1" dirty="0" smtClean="0"/>
              <a:t>(</a:t>
            </a:r>
            <a:r>
              <a:rPr lang="en-NZ" sz="1600" b="1" dirty="0" err="1" smtClean="0"/>
              <a:t>hs.size</a:t>
            </a:r>
            <a:r>
              <a:rPr lang="en-NZ" sz="1600" b="1" dirty="0"/>
              <a:t>());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31840" y="5508720"/>
            <a:ext cx="1008112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NZ" dirty="0" smtClean="0"/>
              <a:t>True</a:t>
            </a:r>
          </a:p>
          <a:p>
            <a:r>
              <a:rPr lang="en-NZ" dirty="0" smtClean="0"/>
              <a:t>False</a:t>
            </a:r>
          </a:p>
          <a:p>
            <a:r>
              <a:rPr lang="en-NZ" dirty="0" smtClean="0"/>
              <a:t>1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2867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0"/>
            <a:ext cx="7772400" cy="1143000"/>
          </a:xfrm>
        </p:spPr>
        <p:txBody>
          <a:bodyPr/>
          <a:lstStyle/>
          <a:p>
            <a:pPr eaLnBrk="1" hangingPunct="1"/>
            <a:r>
              <a:rPr lang="en-GB" altLang="en-US" sz="3200" b="1" smtClean="0">
                <a:latin typeface="Arial" panose="020B0604020202020204" pitchFamily="34" charset="0"/>
                <a:cs typeface="Arial" panose="020B0604020202020204" pitchFamily="34" charset="0"/>
              </a:rPr>
              <a:t>Java Arrays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08050"/>
            <a:ext cx="7772400" cy="568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Declaring an array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GB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[] </a:t>
            </a:r>
            <a:r>
              <a:rPr lang="en-GB" alt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myArray</a:t>
            </a:r>
            <a:r>
              <a:rPr lang="en-GB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GB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[] </a:t>
            </a:r>
            <a:r>
              <a:rPr lang="en-GB" alt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myArray</a:t>
            </a:r>
            <a:r>
              <a:rPr lang="en-GB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GB" alt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GB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[5];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String[] </a:t>
            </a:r>
            <a:r>
              <a:rPr lang="en-GB" alt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stringArray</a:t>
            </a:r>
            <a:r>
              <a:rPr lang="en-GB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= new String[10];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String[] strings = new String[] {“one”, “two”};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alt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Checking an arrays length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GB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arrayLength</a:t>
            </a:r>
            <a:r>
              <a:rPr lang="en-GB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GB" alt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myArray.length</a:t>
            </a:r>
            <a:r>
              <a:rPr lang="en-GB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alt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Looping over an array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for(</a:t>
            </a:r>
            <a:r>
              <a:rPr lang="en-GB" alt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GB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=0; </a:t>
            </a:r>
            <a:r>
              <a:rPr lang="en-GB" alt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GB" alt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myArray.length</a:t>
            </a:r>
            <a:r>
              <a:rPr lang="en-GB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GB" alt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++)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String s = </a:t>
            </a:r>
            <a:r>
              <a:rPr lang="en-GB" alt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myArray</a:t>
            </a:r>
            <a:r>
              <a:rPr lang="en-GB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GB" alt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alt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alt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for(String a: </a:t>
            </a:r>
            <a:r>
              <a:rPr lang="en-GB" alt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myArray</a:t>
            </a:r>
            <a:r>
              <a:rPr lang="en-GB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	String s=a;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284BE5-3A21-4E4C-A552-221CCE22B3B7}" type="slidenum">
              <a:rPr lang="en-GB" altLang="en-US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GB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42988"/>
            <a:ext cx="7772400" cy="4114800"/>
          </a:xfrm>
        </p:spPr>
        <p:txBody>
          <a:bodyPr/>
          <a:lstStyle/>
          <a:p>
            <a:pPr eaLnBrk="1" hangingPunct="1"/>
            <a:r>
              <a:rPr lang="en-GB" alt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Bounds checking</a:t>
            </a:r>
          </a:p>
          <a:p>
            <a:pPr lvl="1" eaLnBrk="1" hangingPunct="1"/>
            <a:r>
              <a:rPr lang="en-GB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Java does this automatically. Impossible to go beyond the end of an array (unlike C/C++)</a:t>
            </a:r>
          </a:p>
          <a:p>
            <a:pPr lvl="1" eaLnBrk="1" hangingPunct="1">
              <a:buFontTx/>
              <a:buNone/>
            </a:pPr>
            <a:endParaRPr lang="en-GB" altLang="en-US" sz="24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/>
            <a:r>
              <a:rPr lang="en-GB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Automatically generates an ArrayIndexOutOfBoundsException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8A1DEC-DBE5-4E32-A37E-CB1B2DA2FE6A}" type="slidenum">
              <a:rPr lang="en-GB" altLang="en-US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GB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20713"/>
            <a:ext cx="7772400" cy="3168650"/>
          </a:xfrm>
        </p:spPr>
        <p:txBody>
          <a:bodyPr/>
          <a:lstStyle/>
          <a:p>
            <a:pPr eaLnBrk="1" hangingPunct="1"/>
            <a:r>
              <a:rPr lang="en-GB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Advantages of arrays</a:t>
            </a:r>
          </a:p>
          <a:p>
            <a:pPr lvl="1" eaLnBrk="1" hangingPunct="1"/>
            <a:r>
              <a:rPr lang="en-GB" alt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Very efficient, quick to access and add to</a:t>
            </a:r>
          </a:p>
          <a:p>
            <a:pPr lvl="1" eaLnBrk="1" hangingPunct="1"/>
            <a:r>
              <a:rPr lang="en-GB" alt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Type-safe, can only add items that match the declared type of the array</a:t>
            </a:r>
          </a:p>
          <a:p>
            <a:pPr eaLnBrk="1" hangingPunct="1"/>
            <a:r>
              <a:rPr lang="en-GB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Disadvantages of arrays</a:t>
            </a:r>
          </a:p>
          <a:p>
            <a:pPr lvl="1" eaLnBrk="1" hangingPunct="1"/>
            <a:r>
              <a:rPr lang="en-GB" alt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Fixed size, some overhead in copying/resizing</a:t>
            </a:r>
          </a:p>
          <a:p>
            <a:pPr lvl="1" eaLnBrk="1" hangingPunct="1"/>
            <a:r>
              <a:rPr lang="en-GB" alt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Can’t tell how many items in the array, just how large it was declared to be</a:t>
            </a:r>
          </a:p>
          <a:p>
            <a:pPr lvl="1" eaLnBrk="1" hangingPunct="1"/>
            <a:r>
              <a:rPr lang="en-GB" alt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Limited functionality, need more general functionality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F669EA-0757-4EAF-80FF-E4E36D774C53}" type="slidenum">
              <a:rPr lang="en-GB" altLang="en-US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GB" altLang="en-US" sz="140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84213" y="3644900"/>
            <a:ext cx="73437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NZ" altLang="en-US" sz="2000">
                <a:latin typeface="Arial" panose="020B0604020202020204" pitchFamily="34" charset="0"/>
                <a:cs typeface="Arial" panose="020B0604020202020204" pitchFamily="34" charset="0"/>
              </a:rPr>
              <a:t>Example: char[]  placeName = new char[  ?? 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NZ" altLang="en-US" sz="2000">
                <a:latin typeface="Arial" panose="020B0604020202020204" pitchFamily="34" charset="0"/>
                <a:cs typeface="Arial" panose="020B0604020202020204" pitchFamily="34" charset="0"/>
              </a:rPr>
              <a:t>How large should the array size be??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NZ" altLang="en-US" sz="2000">
                <a:latin typeface="Arial" panose="020B0604020202020204" pitchFamily="34" charset="0"/>
                <a:cs typeface="Arial" panose="020B0604020202020204" pitchFamily="34" charset="0"/>
              </a:rPr>
              <a:t>20?  30?? 50??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750" y="4724400"/>
            <a:ext cx="7704138" cy="6477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NZ" sz="1800" b="1" dirty="0">
                <a:latin typeface="Arial" pitchFamily="34" charset="0"/>
                <a:cs typeface="Arial" pitchFamily="34" charset="0"/>
              </a:rPr>
              <a:t>Taumata­whakatangihanga­koauau­o­tamatea­turi­pukakapiki­maunga­horo­nuku­pokai­whenua­kitanatahu:</a:t>
            </a:r>
            <a:r>
              <a:rPr lang="en-NZ" sz="1800" dirty="0"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750" y="5373688"/>
            <a:ext cx="7704138" cy="12001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NZ" sz="1800" i="1" dirty="0">
                <a:latin typeface="Arial" pitchFamily="34" charset="0"/>
                <a:cs typeface="Arial" pitchFamily="34" charset="0"/>
              </a:rPr>
              <a:t>the </a:t>
            </a:r>
            <a:r>
              <a:rPr lang="en-NZ" sz="1800" i="1" dirty="0" err="1">
                <a:latin typeface="Arial" pitchFamily="34" charset="0"/>
                <a:cs typeface="Arial" pitchFamily="34" charset="0"/>
              </a:rPr>
              <a:t>Māori</a:t>
            </a:r>
            <a:r>
              <a:rPr lang="en-NZ" sz="1800" i="1" dirty="0">
                <a:latin typeface="Arial" pitchFamily="34" charset="0"/>
                <a:cs typeface="Arial" pitchFamily="34" charset="0"/>
              </a:rPr>
              <a:t> name for a hill, close to </a:t>
            </a:r>
            <a:r>
              <a:rPr lang="en-NZ" sz="1800" i="1" dirty="0" err="1">
                <a:latin typeface="Arial" pitchFamily="34" charset="0"/>
                <a:cs typeface="Arial" pitchFamily="34" charset="0"/>
              </a:rPr>
              <a:t>Porangahau</a:t>
            </a:r>
            <a:r>
              <a:rPr lang="en-NZ" sz="1800" i="1" dirty="0">
                <a:latin typeface="Arial" pitchFamily="34" charset="0"/>
                <a:cs typeface="Arial" pitchFamily="34" charset="0"/>
              </a:rPr>
              <a:t>, south of </a:t>
            </a:r>
            <a:r>
              <a:rPr lang="en-NZ" sz="1800" i="1" dirty="0" err="1">
                <a:latin typeface="Arial" pitchFamily="34" charset="0"/>
                <a:cs typeface="Arial" pitchFamily="34" charset="0"/>
              </a:rPr>
              <a:t>Waipukurau</a:t>
            </a:r>
            <a:r>
              <a:rPr lang="en-NZ" sz="1800" i="1" dirty="0">
                <a:latin typeface="Arial" pitchFamily="34" charset="0"/>
                <a:cs typeface="Arial" pitchFamily="34" charset="0"/>
              </a:rPr>
              <a:t> in southern Hawke's Bay. The name is often shortened to </a:t>
            </a:r>
            <a:r>
              <a:rPr lang="en-NZ" sz="1800" b="1" i="1" dirty="0" err="1">
                <a:latin typeface="Arial" pitchFamily="34" charset="0"/>
                <a:cs typeface="Arial" pitchFamily="34" charset="0"/>
              </a:rPr>
              <a:t>Taumata</a:t>
            </a:r>
            <a:r>
              <a:rPr lang="en-NZ" sz="1800" i="1" dirty="0">
                <a:latin typeface="Arial" pitchFamily="34" charset="0"/>
                <a:cs typeface="Arial" pitchFamily="34" charset="0"/>
              </a:rPr>
              <a:t> by the locals for ease of conversation.</a:t>
            </a:r>
          </a:p>
          <a:p>
            <a:pPr eaLnBrk="1" hangingPunct="1">
              <a:defRPr/>
            </a:pPr>
            <a:endParaRPr lang="en-NZ" sz="1800" i="1" dirty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5888"/>
            <a:ext cx="7772400" cy="1143000"/>
          </a:xfrm>
        </p:spPr>
        <p:txBody>
          <a:bodyPr/>
          <a:lstStyle/>
          <a:p>
            <a:pPr eaLnBrk="1" hangingPunct="1"/>
            <a:r>
              <a:rPr lang="en-GB" altLang="en-US" sz="3600" smtClean="0">
                <a:latin typeface="Arial" panose="020B0604020202020204" pitchFamily="34" charset="0"/>
                <a:cs typeface="Arial" panose="020B0604020202020204" pitchFamily="34" charset="0"/>
              </a:rPr>
              <a:t>Java Collections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7772400" cy="47545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GB" sz="2400" dirty="0" smtClean="0">
                <a:latin typeface="Arial" charset="0"/>
                <a:cs typeface="Arial" charset="0"/>
              </a:rPr>
              <a:t>What are they?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NZ" sz="2000" dirty="0" smtClean="0">
                <a:latin typeface="Arial" charset="0"/>
                <a:cs typeface="Arial" charset="0"/>
              </a:rPr>
              <a:t>The Java Collections API's provide Java developers with a set of classes and interfaces that makes it easier to handle collections of objects.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NZ" sz="2000" dirty="0" smtClean="0">
                <a:latin typeface="Arial" charset="0"/>
                <a:cs typeface="Arial" charset="0"/>
              </a:rPr>
              <a:t>A bit like arrays, but their size can change dynamically, and they have more advanced behaviour than arrays.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GB" sz="2000" dirty="0" smtClean="0">
                <a:latin typeface="Arial" charset="0"/>
                <a:cs typeface="Arial" charset="0"/>
              </a:rPr>
              <a:t>Part of the</a:t>
            </a:r>
            <a:r>
              <a:rPr lang="en-GB" sz="2000" i="1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  <a:cs typeface="Arial" charset="0"/>
              </a:rPr>
              <a:t> </a:t>
            </a:r>
            <a:r>
              <a:rPr lang="en-GB" sz="2000" i="1" dirty="0" err="1" smtClean="0">
                <a:solidFill>
                  <a:schemeClr val="accent6">
                    <a:lumMod val="75000"/>
                  </a:schemeClr>
                </a:solidFill>
                <a:latin typeface="Arial" charset="0"/>
                <a:cs typeface="Arial" charset="0"/>
              </a:rPr>
              <a:t>java.util</a:t>
            </a:r>
            <a:r>
              <a:rPr lang="en-GB" sz="2000" dirty="0" smtClean="0">
                <a:latin typeface="Arial" charset="0"/>
                <a:cs typeface="Arial" charset="0"/>
              </a:rPr>
              <a:t> package.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GB" sz="2000" dirty="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GB" sz="2400" dirty="0" smtClean="0">
                <a:latin typeface="Arial" charset="0"/>
                <a:cs typeface="Arial" charset="0"/>
              </a:rPr>
              <a:t>Advantages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GB" sz="2000" dirty="0" smtClean="0">
                <a:latin typeface="Arial" charset="0"/>
                <a:cs typeface="Arial" charset="0"/>
              </a:rPr>
              <a:t>Very flexible, can hold any kind of object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GB" sz="2400" dirty="0" smtClean="0">
                <a:latin typeface="Arial" charset="0"/>
                <a:cs typeface="Arial" charset="0"/>
              </a:rPr>
              <a:t>Disadvantages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GB" sz="2000" dirty="0" smtClean="0">
                <a:latin typeface="Arial" charset="0"/>
                <a:cs typeface="Arial" charset="0"/>
              </a:rPr>
              <a:t>Not as efficient as arrays (for some uses)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0755DD-25ED-4DD3-ACE0-33D2A1D494EF}" type="slidenum">
              <a:rPr lang="en-GB" altLang="en-US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GB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333375"/>
            <a:ext cx="7772400" cy="22320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Collection interfaces: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Collections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List: </a:t>
            </a:r>
            <a:r>
              <a:rPr lang="en-NZ" alt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an ordered collection permitting duplicates</a:t>
            </a:r>
            <a:endParaRPr lang="en-GB" altLang="en-US" sz="18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GB" alt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Set: a</a:t>
            </a:r>
            <a:r>
              <a:rPr lang="en-NZ" alt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 collection that contains no duplicate elements.</a:t>
            </a:r>
            <a:endParaRPr lang="en-GB" altLang="en-US" sz="18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Maps: </a:t>
            </a:r>
            <a:r>
              <a:rPr lang="en-NZ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describes a mapping from keys to values, without duplicate keys.</a:t>
            </a:r>
          </a:p>
          <a:p>
            <a:pPr lvl="1" eaLnBrk="1" hangingPunct="1">
              <a:lnSpc>
                <a:spcPct val="90000"/>
              </a:lnSpc>
            </a:pPr>
            <a:endParaRPr lang="en-GB" alt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9D118C-7CD6-4CCD-8F32-9EE5848456FB}" type="slidenum">
              <a:rPr lang="en-GB" altLang="en-US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GB" altLang="en-US" sz="1400"/>
          </a:p>
        </p:txBody>
      </p:sp>
      <p:sp>
        <p:nvSpPr>
          <p:cNvPr id="8" name="Rectangle 7"/>
          <p:cNvSpPr/>
          <p:nvPr/>
        </p:nvSpPr>
        <p:spPr>
          <a:xfrm>
            <a:off x="2843213" y="3141663"/>
            <a:ext cx="1512887" cy="6477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NZ" sz="2000" i="1" dirty="0">
                <a:solidFill>
                  <a:schemeClr val="tx1"/>
                </a:solidFill>
              </a:rPr>
              <a:t>Collections</a:t>
            </a:r>
          </a:p>
        </p:txBody>
      </p:sp>
      <p:sp>
        <p:nvSpPr>
          <p:cNvPr id="9" name="Rectangle 8"/>
          <p:cNvSpPr/>
          <p:nvPr/>
        </p:nvSpPr>
        <p:spPr>
          <a:xfrm>
            <a:off x="2268538" y="4365625"/>
            <a:ext cx="1008062" cy="50323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NZ" sz="2000" i="1" dirty="0">
                <a:solidFill>
                  <a:schemeClr val="tx1"/>
                </a:solidFill>
              </a:rPr>
              <a:t>List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95738" y="4365625"/>
            <a:ext cx="1008062" cy="4318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NZ" sz="2000" i="1" dirty="0">
                <a:solidFill>
                  <a:schemeClr val="tx1"/>
                </a:solidFill>
              </a:rPr>
              <a:t>Set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659563" y="3213100"/>
            <a:ext cx="1296987" cy="4318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NZ" sz="2000" i="1" dirty="0">
                <a:solidFill>
                  <a:schemeClr val="tx1"/>
                </a:solidFill>
              </a:rPr>
              <a:t>Maps</a:t>
            </a:r>
          </a:p>
        </p:txBody>
      </p:sp>
      <p:cxnSp>
        <p:nvCxnSpPr>
          <p:cNvPr id="15" name="Straight Connector 14"/>
          <p:cNvCxnSpPr>
            <a:stCxn id="9" idx="0"/>
            <a:endCxn id="8" idx="2"/>
          </p:cNvCxnSpPr>
          <p:nvPr/>
        </p:nvCxnSpPr>
        <p:spPr>
          <a:xfrm flipV="1">
            <a:off x="2771775" y="3789363"/>
            <a:ext cx="828675" cy="576262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2"/>
          </p:cNvCxnSpPr>
          <p:nvPr/>
        </p:nvCxnSpPr>
        <p:spPr>
          <a:xfrm>
            <a:off x="3600450" y="3789363"/>
            <a:ext cx="971550" cy="576262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9" idx="0"/>
            <a:endCxn id="11" idx="2"/>
          </p:cNvCxnSpPr>
          <p:nvPr/>
        </p:nvCxnSpPr>
        <p:spPr>
          <a:xfrm flipV="1">
            <a:off x="6443663" y="3644900"/>
            <a:ext cx="865187" cy="792163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468313" y="5300663"/>
            <a:ext cx="1295400" cy="36036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NZ" sz="2000" dirty="0" err="1"/>
              <a:t>ArrayList</a:t>
            </a:r>
            <a:endParaRPr lang="en-NZ" sz="2000" dirty="0"/>
          </a:p>
        </p:txBody>
      </p:sp>
      <p:cxnSp>
        <p:nvCxnSpPr>
          <p:cNvPr id="23" name="Straight Connector 22"/>
          <p:cNvCxnSpPr>
            <a:stCxn id="22" idx="0"/>
            <a:endCxn id="9" idx="2"/>
          </p:cNvCxnSpPr>
          <p:nvPr/>
        </p:nvCxnSpPr>
        <p:spPr>
          <a:xfrm flipV="1">
            <a:off x="1116013" y="4868863"/>
            <a:ext cx="1655762" cy="431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1979613" y="5300663"/>
            <a:ext cx="1223962" cy="36036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NZ" sz="2000" dirty="0"/>
              <a:t>Vector</a:t>
            </a:r>
          </a:p>
        </p:txBody>
      </p:sp>
      <p:cxnSp>
        <p:nvCxnSpPr>
          <p:cNvPr id="42" name="Straight Connector 41"/>
          <p:cNvCxnSpPr>
            <a:stCxn id="41" idx="0"/>
            <a:endCxn id="9" idx="2"/>
          </p:cNvCxnSpPr>
          <p:nvPr/>
        </p:nvCxnSpPr>
        <p:spPr>
          <a:xfrm flipV="1">
            <a:off x="2592388" y="4868863"/>
            <a:ext cx="179387" cy="431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5435600" y="5589588"/>
            <a:ext cx="1296988" cy="36036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NZ" sz="2000" dirty="0" err="1"/>
              <a:t>HashSet</a:t>
            </a:r>
            <a:endParaRPr lang="en-NZ" sz="2000" dirty="0"/>
          </a:p>
        </p:txBody>
      </p:sp>
      <p:cxnSp>
        <p:nvCxnSpPr>
          <p:cNvPr id="47" name="Straight Connector 46"/>
          <p:cNvCxnSpPr>
            <a:stCxn id="46" idx="0"/>
            <a:endCxn id="10" idx="2"/>
          </p:cNvCxnSpPr>
          <p:nvPr/>
        </p:nvCxnSpPr>
        <p:spPr>
          <a:xfrm flipH="1" flipV="1">
            <a:off x="4500563" y="4797425"/>
            <a:ext cx="1584325" cy="7921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3348038" y="5300663"/>
            <a:ext cx="1871662" cy="36036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NZ" sz="2000" dirty="0" err="1"/>
              <a:t>LinkedHashSet</a:t>
            </a:r>
            <a:endParaRPr lang="en-NZ" sz="2000" dirty="0"/>
          </a:p>
        </p:txBody>
      </p:sp>
      <p:cxnSp>
        <p:nvCxnSpPr>
          <p:cNvPr id="49" name="Straight Connector 48"/>
          <p:cNvCxnSpPr>
            <a:stCxn id="48" idx="0"/>
            <a:endCxn id="10" idx="2"/>
          </p:cNvCxnSpPr>
          <p:nvPr/>
        </p:nvCxnSpPr>
        <p:spPr>
          <a:xfrm flipV="1">
            <a:off x="4284663" y="4797425"/>
            <a:ext cx="215900" cy="5032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5651500" y="4437063"/>
            <a:ext cx="1584325" cy="36036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NZ" sz="2000" dirty="0" err="1"/>
              <a:t>Hashtable</a:t>
            </a:r>
            <a:endParaRPr lang="en-NZ" sz="2000" dirty="0"/>
          </a:p>
        </p:txBody>
      </p:sp>
      <p:sp>
        <p:nvSpPr>
          <p:cNvPr id="63" name="Rounded Rectangle 62"/>
          <p:cNvSpPr/>
          <p:nvPr/>
        </p:nvSpPr>
        <p:spPr>
          <a:xfrm>
            <a:off x="7667625" y="4581525"/>
            <a:ext cx="1296988" cy="36036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NZ" sz="2000" dirty="0" err="1"/>
              <a:t>HashMap</a:t>
            </a:r>
            <a:endParaRPr lang="en-NZ" sz="2000" dirty="0"/>
          </a:p>
        </p:txBody>
      </p:sp>
      <p:cxnSp>
        <p:nvCxnSpPr>
          <p:cNvPr id="64" name="Straight Connector 63"/>
          <p:cNvCxnSpPr>
            <a:stCxn id="63" idx="0"/>
            <a:endCxn id="11" idx="2"/>
          </p:cNvCxnSpPr>
          <p:nvPr/>
        </p:nvCxnSpPr>
        <p:spPr>
          <a:xfrm flipH="1" flipV="1">
            <a:off x="7308850" y="3644900"/>
            <a:ext cx="1008063" cy="93662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268760"/>
            <a:ext cx="7772400" cy="4467225"/>
          </a:xfrm>
        </p:spPr>
        <p:txBody>
          <a:bodyPr/>
          <a:lstStyle/>
          <a:p>
            <a:pPr eaLnBrk="1" hangingPunct="1"/>
            <a:r>
              <a:rPr lang="en-GB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Getting all elements from a collection:</a:t>
            </a:r>
          </a:p>
          <a:p>
            <a:pPr lvl="1" eaLnBrk="1" hangingPunct="1"/>
            <a:r>
              <a:rPr lang="en-GB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For Lists, we could use a for loop, and loop through the list to get() each item</a:t>
            </a:r>
          </a:p>
          <a:p>
            <a:pPr lvl="1" eaLnBrk="1" hangingPunct="1"/>
            <a:r>
              <a:rPr lang="en-GB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But this doesn’t work for Maps.</a:t>
            </a:r>
            <a:endParaRPr lang="en-GB" alt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GB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To allow generic handling of collections, Java defines an object called an </a:t>
            </a:r>
            <a:r>
              <a:rPr lang="en-GB" altLang="en-US" sz="2000" b="1" i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Iterator</a:t>
            </a:r>
            <a:endParaRPr lang="en-GB" altLang="en-US" sz="2000" b="1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/>
            <a:r>
              <a:rPr lang="en-GB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An object whose function is to walk through a Collection of objects and provide access to each object in sequence</a:t>
            </a:r>
          </a:p>
          <a:p>
            <a:pPr lvl="1" eaLnBrk="1" hangingPunct="1"/>
            <a:r>
              <a:rPr lang="en-GB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Iterator objects have three methods:</a:t>
            </a:r>
          </a:p>
          <a:p>
            <a:pPr lvl="2" eaLnBrk="1" hangingPunct="1"/>
            <a:r>
              <a:rPr lang="en-GB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next() – gets the next item in the collection</a:t>
            </a:r>
          </a:p>
          <a:p>
            <a:pPr lvl="2" eaLnBrk="1" hangingPunct="1"/>
            <a:r>
              <a:rPr lang="en-GB" alt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hasNext</a:t>
            </a:r>
            <a:r>
              <a:rPr lang="en-GB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() – tests whether it has reached the end</a:t>
            </a:r>
          </a:p>
          <a:p>
            <a:pPr lvl="2" eaLnBrk="1" hangingPunct="1"/>
            <a:r>
              <a:rPr lang="en-GB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remove() – removes the item just returned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4168A7-8D3B-462B-97AD-812F80CDAED0}" type="slidenum">
              <a:rPr lang="en-GB" altLang="en-US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GB" altLang="en-US" sz="1400"/>
          </a:p>
        </p:txBody>
      </p:sp>
      <p:sp>
        <p:nvSpPr>
          <p:cNvPr id="18436" name="Title 4"/>
          <p:cNvSpPr>
            <a:spLocks noGrp="1"/>
          </p:cNvSpPr>
          <p:nvPr>
            <p:ph type="title"/>
          </p:nvPr>
        </p:nvSpPr>
        <p:spPr>
          <a:xfrm>
            <a:off x="684213" y="404813"/>
            <a:ext cx="7772400" cy="791939"/>
          </a:xfrm>
        </p:spPr>
        <p:txBody>
          <a:bodyPr/>
          <a:lstStyle/>
          <a:p>
            <a:pPr algn="l"/>
            <a:r>
              <a:rPr lang="en-NZ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Iterator</a:t>
            </a:r>
          </a:p>
        </p:txBody>
      </p:sp>
    </p:spTree>
    <p:extLst>
      <p:ext uri="{BB962C8B-B14F-4D97-AF65-F5344CB8AC3E}">
        <p14:creationId xmlns:p14="http://schemas.microsoft.com/office/powerpoint/2010/main" val="153186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7772400" cy="2735262"/>
          </a:xfrm>
        </p:spPr>
        <p:txBody>
          <a:bodyPr/>
          <a:lstStyle/>
          <a:p>
            <a:pPr eaLnBrk="1" hangingPunct="1"/>
            <a:r>
              <a:rPr lang="en-GB" alt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lvl="1" eaLnBrk="1" hangingPunct="1"/>
            <a:r>
              <a:rPr lang="en-GB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Get an iterator from </a:t>
            </a:r>
            <a:r>
              <a:rPr lang="en-GB" alt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GB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by using the iterator() method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904CC7-6D1C-43B5-BCAF-BE3B53CA5A90}" type="slidenum">
              <a:rPr lang="en-GB" altLang="en-US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GB" altLang="en-US" sz="1400"/>
          </a:p>
        </p:txBody>
      </p:sp>
      <p:sp>
        <p:nvSpPr>
          <p:cNvPr id="5" name="TextBox 4"/>
          <p:cNvSpPr txBox="1"/>
          <p:nvPr/>
        </p:nvSpPr>
        <p:spPr>
          <a:xfrm>
            <a:off x="1547813" y="2565400"/>
            <a:ext cx="5184775" cy="1422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GB" sz="1600" dirty="0" err="1">
                <a:latin typeface="Arial" pitchFamily="34" charset="0"/>
                <a:cs typeface="Arial" pitchFamily="34" charset="0"/>
              </a:rPr>
              <a:t>Iterator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   it   =    </a:t>
            </a:r>
            <a:r>
              <a:rPr lang="en-GB" sz="1600" dirty="0" err="1">
                <a:latin typeface="Arial" pitchFamily="34" charset="0"/>
                <a:cs typeface="Arial" pitchFamily="34" charset="0"/>
              </a:rPr>
              <a:t>myList.iterator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();</a:t>
            </a:r>
          </a:p>
          <a:p>
            <a:pPr eaLnBrk="1" hangingPunct="1">
              <a:lnSpc>
                <a:spcPct val="90000"/>
              </a:lnSpc>
              <a:defRPr/>
            </a:pPr>
            <a:endParaRPr lang="en-GB" sz="16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GB" sz="1600" dirty="0">
                <a:latin typeface="Arial" pitchFamily="34" charset="0"/>
                <a:cs typeface="Arial" pitchFamily="34" charset="0"/>
              </a:rPr>
              <a:t>while(   </a:t>
            </a:r>
            <a:r>
              <a:rPr lang="en-GB" sz="1600" dirty="0" err="1">
                <a:latin typeface="Arial" pitchFamily="34" charset="0"/>
                <a:cs typeface="Arial" pitchFamily="34" charset="0"/>
              </a:rPr>
              <a:t>it.hasNext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()   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GB" sz="1600" dirty="0">
                <a:latin typeface="Arial" pitchFamily="34" charset="0"/>
                <a:cs typeface="Arial" pitchFamily="34" charset="0"/>
              </a:rPr>
              <a:t>{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GB" sz="1600" dirty="0">
                <a:latin typeface="Arial" pitchFamily="34" charset="0"/>
                <a:cs typeface="Arial" pitchFamily="34" charset="0"/>
              </a:rPr>
              <a:t>       </a:t>
            </a:r>
            <a:r>
              <a:rPr lang="en-GB" sz="1600" dirty="0" err="1">
                <a:latin typeface="Arial" pitchFamily="34" charset="0"/>
                <a:cs typeface="Arial" pitchFamily="34" charset="0"/>
              </a:rPr>
              <a:t>System.out.print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((String)</a:t>
            </a:r>
            <a:r>
              <a:rPr lang="en-GB" sz="1600" dirty="0" err="1">
                <a:latin typeface="Arial" pitchFamily="34" charset="0"/>
                <a:cs typeface="Arial" pitchFamily="34" charset="0"/>
              </a:rPr>
              <a:t>it.next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());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GB" sz="1600" dirty="0"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917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3512</TotalTime>
  <Words>1580</Words>
  <Application>Microsoft Office PowerPoint</Application>
  <PresentationFormat>On-screen Show (4:3)</PresentationFormat>
  <Paragraphs>441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Arial Narrow</vt:lpstr>
      <vt:lpstr>Calibri</vt:lpstr>
      <vt:lpstr>Times New Roman</vt:lpstr>
      <vt:lpstr>ヒラギノ角ゴ Pro W3</vt:lpstr>
      <vt:lpstr>Default Design</vt:lpstr>
      <vt:lpstr>Collections</vt:lpstr>
      <vt:lpstr>Overview</vt:lpstr>
      <vt:lpstr>Java Arrays</vt:lpstr>
      <vt:lpstr>PowerPoint Presentation</vt:lpstr>
      <vt:lpstr>PowerPoint Presentation</vt:lpstr>
      <vt:lpstr>Java Collections</vt:lpstr>
      <vt:lpstr>PowerPoint Presentation</vt:lpstr>
      <vt:lpstr>Iterator</vt:lpstr>
      <vt:lpstr>PowerPoint Presentation</vt:lpstr>
      <vt:lpstr>Set, List and Map</vt:lpstr>
      <vt:lpstr>HashSet</vt:lpstr>
      <vt:lpstr>PowerPoint Presentation</vt:lpstr>
      <vt:lpstr>ArrayList</vt:lpstr>
      <vt:lpstr>PowerPoint Presentation</vt:lpstr>
      <vt:lpstr>PowerPoint Presentation</vt:lpstr>
      <vt:lpstr>PowerPoint Presentation</vt:lpstr>
      <vt:lpstr>PowerPoint Presentation</vt:lpstr>
      <vt:lpstr>HashMap</vt:lpstr>
      <vt:lpstr>PowerPoint Presentation</vt:lpstr>
      <vt:lpstr>PowerPoint Presentation</vt:lpstr>
      <vt:lpstr>PowerPoint Presentation</vt:lpstr>
      <vt:lpstr>Generic collections</vt:lpstr>
      <vt:lpstr>PowerPoint Presentation</vt:lpstr>
      <vt:lpstr>Reference Types and Generic Class Instantiation</vt:lpstr>
      <vt:lpstr>PowerPoint Presentation</vt:lpstr>
      <vt:lpstr>Questions?</vt:lpstr>
      <vt:lpstr>Question:</vt:lpstr>
      <vt:lpstr>Question: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 2 Programming</dc:title>
  <dc:creator>Leigh Dodds</dc:creator>
  <cp:lastModifiedBy>Norbert Abel</cp:lastModifiedBy>
  <cp:revision>342</cp:revision>
  <dcterms:created xsi:type="dcterms:W3CDTF">2002-10-10T06:04:31Z</dcterms:created>
  <dcterms:modified xsi:type="dcterms:W3CDTF">2018-03-02T00:37:51Z</dcterms:modified>
</cp:coreProperties>
</file>