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7" r:id="rId2"/>
    <p:sldId id="362" r:id="rId3"/>
    <p:sldId id="261" r:id="rId4"/>
    <p:sldId id="263" r:id="rId5"/>
    <p:sldId id="265" r:id="rId6"/>
    <p:sldId id="363" r:id="rId7"/>
    <p:sldId id="262" r:id="rId8"/>
    <p:sldId id="366" r:id="rId9"/>
    <p:sldId id="367" r:id="rId10"/>
    <p:sldId id="331" r:id="rId11"/>
    <p:sldId id="268" r:id="rId12"/>
    <p:sldId id="271" r:id="rId13"/>
    <p:sldId id="274" r:id="rId14"/>
    <p:sldId id="276" r:id="rId15"/>
    <p:sldId id="277" r:id="rId16"/>
    <p:sldId id="278" r:id="rId17"/>
    <p:sldId id="332" r:id="rId18"/>
    <p:sldId id="280" r:id="rId19"/>
    <p:sldId id="282" r:id="rId20"/>
    <p:sldId id="337" r:id="rId21"/>
    <p:sldId id="333" r:id="rId22"/>
    <p:sldId id="286" r:id="rId23"/>
    <p:sldId id="287" r:id="rId24"/>
    <p:sldId id="349" r:id="rId25"/>
    <p:sldId id="350" r:id="rId26"/>
    <p:sldId id="351" r:id="rId27"/>
    <p:sldId id="356" r:id="rId28"/>
    <p:sldId id="358" r:id="rId29"/>
    <p:sldId id="359" r:id="rId30"/>
    <p:sldId id="365" r:id="rId31"/>
    <p:sldId id="368" r:id="rId32"/>
    <p:sldId id="370" r:id="rId33"/>
    <p:sldId id="369" r:id="rId34"/>
    <p:sldId id="372" r:id="rId35"/>
    <p:sldId id="371" r:id="rId36"/>
    <p:sldId id="36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93"/>
  </p:normalViewPr>
  <p:slideViewPr>
    <p:cSldViewPr>
      <p:cViewPr varScale="1">
        <p:scale>
          <a:sx n="98" d="100"/>
          <a:sy n="98" d="100"/>
        </p:scale>
        <p:origin x="17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B62D1-40D7-45FF-A643-FBFE3287E739}" type="datetimeFigureOut">
              <a:rPr lang="en-NZ" smtClean="0"/>
              <a:pPr/>
              <a:t>5/03/18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E326A-C04E-46CD-80A8-37B76AD77145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2427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CD9044-435D-40C0-90C4-5B29CA1FD4F3}" type="slidenum">
              <a:rPr lang="en-US"/>
              <a:pPr/>
              <a:t>3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79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D20C36-0CEB-4065-AA5E-0C4A4AB2F57E}" type="slidenum">
              <a:rPr lang="en-US"/>
              <a:pPr/>
              <a:t>14</a:t>
            </a:fld>
            <a:endParaRPr 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5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2EC14-D842-471A-AD91-730596BAAFC3}" type="slidenum">
              <a:rPr lang="en-US"/>
              <a:pPr/>
              <a:t>15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96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31C04C-F8F2-44DF-9E50-901475FD401D}" type="slidenum">
              <a:rPr lang="en-US"/>
              <a:pPr/>
              <a:t>16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EB26D-1830-4641-B6B9-97CB1534C608}" type="slidenum">
              <a:rPr lang="en-US"/>
              <a:pPr/>
              <a:t>18</a:t>
            </a:fld>
            <a:endParaRPr 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56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0FAB9-9004-42BE-848E-09E9D6BADAD8}" type="slidenum">
              <a:rPr lang="en-US"/>
              <a:pPr/>
              <a:t>19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89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FCBF11-74AF-4651-B05E-B24DD4C43862}" type="slidenum">
              <a:rPr lang="en-US"/>
              <a:pPr/>
              <a:t>20</a:t>
            </a:fld>
            <a:endParaRPr lang="en-US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1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563A9-17B9-4F65-8339-0B6DE73B8662}" type="slidenum">
              <a:rPr lang="en-US"/>
              <a:pPr/>
              <a:t>22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79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03BF8D-E3D7-4E4E-B82C-26C31A0B93F6}" type="slidenum">
              <a:rPr lang="en-US"/>
              <a:pPr/>
              <a:t>23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9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54AB5F-34F7-4E13-810E-6A3C48567482}" type="slidenum">
              <a:rPr lang="en-US"/>
              <a:pPr/>
              <a:t>4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8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529E4A-A66A-408E-B6D4-7C37250F5AFD}" type="slidenum">
              <a:rPr lang="en-US"/>
              <a:pPr/>
              <a:t>5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94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75FE2-17FE-4281-85CE-F8A9075C9B08}" type="slidenum">
              <a:rPr lang="en-US"/>
              <a:pPr/>
              <a:t>6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0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F525D-8AD7-4F6A-A6C7-27CA741C2D88}" type="slidenum">
              <a:rPr lang="en-US"/>
              <a:pPr/>
              <a:t>7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19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326A-C04E-46CD-80A8-37B76AD77145}" type="slidenum">
              <a:rPr lang="en-NZ" smtClean="0"/>
              <a:pPr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7071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D7BAD-818D-4CF8-8A9C-4A7CB6EB6D85}" type="slidenum">
              <a:rPr lang="en-US"/>
              <a:pPr/>
              <a:t>11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6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742172-25C6-4D76-A59E-14DBBF047A29}" type="slidenum">
              <a:rPr lang="en-US"/>
              <a:pPr/>
              <a:t>12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0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AC3A8-A98E-43E3-B88B-1A7A26A031B2}" type="slidenum">
              <a:rPr lang="en-US"/>
              <a:pPr/>
              <a:t>13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1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315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1" y="914401"/>
            <a:ext cx="40767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1" y="914401"/>
            <a:ext cx="40767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95520" y="6629016"/>
            <a:ext cx="2895840" cy="228984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800600"/>
            <a:ext cx="7772400" cy="762000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charset="0"/>
              </a:rPr>
              <a:t>Java File I/O</a:t>
            </a:r>
            <a:endParaRPr lang="en-US" dirty="0">
              <a:latin typeface="Arial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707559"/>
            <a:ext cx="6400800" cy="769441"/>
          </a:xfr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" charset="0"/>
              </a:rPr>
              <a:t>Program Design &amp; Construction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charset="0"/>
              </a:rPr>
              <a:t>Quan Bai</a:t>
            </a:r>
            <a:endParaRPr lang="en-US" sz="2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2226" name="Picture 2" descr="http://www.welcometohr.com/wp-content/uploads/pr-input_output0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04800"/>
            <a:ext cx="5460935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NZ" sz="3600" dirty="0" smtClean="0"/>
              <a:t>Java I/O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2895600"/>
          </a:xfrm>
        </p:spPr>
        <p:txBody>
          <a:bodyPr>
            <a:normAutofit/>
          </a:bodyPr>
          <a:lstStyle/>
          <a:p>
            <a:r>
              <a:rPr lang="en-NZ" sz="2400" dirty="0" smtClean="0"/>
              <a:t>Standard IO:</a:t>
            </a:r>
          </a:p>
          <a:p>
            <a:pPr lvl="1"/>
            <a:r>
              <a:rPr lang="en-NZ" sz="2000" i="1" dirty="0" err="1" smtClean="0">
                <a:solidFill>
                  <a:schemeClr val="tx2"/>
                </a:solidFill>
              </a:rPr>
              <a:t>System.out.println</a:t>
            </a:r>
            <a:r>
              <a:rPr lang="en-NZ" sz="2000" i="1" dirty="0" smtClean="0">
                <a:solidFill>
                  <a:schemeClr val="tx2"/>
                </a:solidFill>
              </a:rPr>
              <a:t>("a line"); </a:t>
            </a:r>
            <a:r>
              <a:rPr lang="en-NZ" sz="2000" dirty="0" smtClean="0"/>
              <a:t>to send a line to the standard output, i.e., the screen, </a:t>
            </a:r>
            <a:r>
              <a:rPr lang="en-NZ" sz="2000" dirty="0" smtClean="0">
                <a:solidFill>
                  <a:srgbClr val="FF0000"/>
                </a:solidFill>
              </a:rPr>
              <a:t>unless you redirect standard output</a:t>
            </a:r>
          </a:p>
          <a:p>
            <a:pPr lvl="1"/>
            <a:endParaRPr lang="en-NZ" sz="2000" dirty="0" smtClean="0">
              <a:solidFill>
                <a:srgbClr val="FF0000"/>
              </a:solidFill>
            </a:endParaRPr>
          </a:p>
          <a:p>
            <a:pPr lvl="1"/>
            <a:endParaRPr lang="en-NZ" sz="2000" dirty="0" smtClean="0">
              <a:solidFill>
                <a:srgbClr val="FF0000"/>
              </a:solidFill>
            </a:endParaRPr>
          </a:p>
          <a:p>
            <a:pPr lvl="1"/>
            <a:endParaRPr lang="en-NZ" sz="2000" dirty="0" smtClean="0">
              <a:solidFill>
                <a:srgbClr val="FF0000"/>
              </a:solidFill>
            </a:endParaRPr>
          </a:p>
          <a:p>
            <a:pPr lvl="1"/>
            <a:endParaRPr lang="en-NZ" sz="2000" dirty="0" smtClean="0">
              <a:solidFill>
                <a:srgbClr val="FF0000"/>
              </a:solidFill>
            </a:endParaRPr>
          </a:p>
          <a:p>
            <a:pPr lvl="1"/>
            <a:endParaRPr lang="en-NZ" sz="2000" dirty="0" smtClean="0"/>
          </a:p>
          <a:p>
            <a:pPr lvl="1">
              <a:buNone/>
            </a:pPr>
            <a:endParaRPr lang="en-NZ" sz="2000" dirty="0" smtClean="0"/>
          </a:p>
          <a:p>
            <a:pPr lvl="1">
              <a:buNone/>
            </a:pPr>
            <a:endParaRPr lang="en-NZ" sz="2000" dirty="0" smtClean="0"/>
          </a:p>
          <a:p>
            <a:pPr lvl="1"/>
            <a:endParaRPr lang="en-NZ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326481"/>
            <a:ext cx="7391400" cy="36933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 smtClean="0"/>
              <a:t>public class </a:t>
            </a:r>
            <a:r>
              <a:rPr lang="en-NZ" dirty="0" err="1" smtClean="0"/>
              <a:t>RedirectSysOut</a:t>
            </a:r>
            <a:r>
              <a:rPr lang="en-NZ" dirty="0" smtClean="0"/>
              <a:t> {</a:t>
            </a:r>
          </a:p>
          <a:p>
            <a:r>
              <a:rPr lang="en-NZ" dirty="0" smtClean="0"/>
              <a:t>    public static void main(String[] </a:t>
            </a:r>
            <a:r>
              <a:rPr lang="en-NZ" dirty="0" err="1" smtClean="0"/>
              <a:t>args</a:t>
            </a:r>
            <a:r>
              <a:rPr lang="en-NZ" dirty="0" smtClean="0"/>
              <a:t>) throws </a:t>
            </a:r>
            <a:r>
              <a:rPr lang="en-NZ" dirty="0" err="1" smtClean="0"/>
              <a:t>FileNotFoundException</a:t>
            </a:r>
            <a:endParaRPr lang="en-NZ" dirty="0" smtClean="0"/>
          </a:p>
          <a:p>
            <a:r>
              <a:rPr lang="en-NZ" dirty="0" smtClean="0"/>
              <a:t>    {</a:t>
            </a:r>
          </a:p>
          <a:p>
            <a:r>
              <a:rPr lang="en-NZ" b="1" dirty="0" smtClean="0">
                <a:solidFill>
                  <a:srgbClr val="002060"/>
                </a:solidFill>
              </a:rPr>
              <a:t>        </a:t>
            </a:r>
            <a:r>
              <a:rPr lang="en-NZ" b="1" dirty="0" err="1" smtClean="0">
                <a:solidFill>
                  <a:srgbClr val="002060"/>
                </a:solidFill>
              </a:rPr>
              <a:t>PrintStream</a:t>
            </a:r>
            <a:r>
              <a:rPr lang="en-NZ" b="1" dirty="0" smtClean="0">
                <a:solidFill>
                  <a:srgbClr val="002060"/>
                </a:solidFill>
              </a:rPr>
              <a:t> stream1 = </a:t>
            </a:r>
            <a:r>
              <a:rPr lang="en-NZ" b="1" dirty="0" err="1" smtClean="0">
                <a:solidFill>
                  <a:srgbClr val="002060"/>
                </a:solidFill>
              </a:rPr>
              <a:t>System.out</a:t>
            </a:r>
            <a:r>
              <a:rPr lang="en-NZ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NZ" dirty="0" smtClean="0"/>
              <a:t>        File </a:t>
            </a:r>
            <a:r>
              <a:rPr lang="en-NZ" dirty="0" err="1" smtClean="0"/>
              <a:t>aFile</a:t>
            </a:r>
            <a:r>
              <a:rPr lang="en-NZ" dirty="0" smtClean="0"/>
              <a:t>=new File("sysout.log");</a:t>
            </a:r>
          </a:p>
          <a:p>
            <a:r>
              <a:rPr lang="en-NZ" b="1" dirty="0" smtClean="0">
                <a:solidFill>
                  <a:srgbClr val="FF0000"/>
                </a:solidFill>
              </a:rPr>
              <a:t>        </a:t>
            </a:r>
            <a:r>
              <a:rPr lang="en-NZ" b="1" dirty="0" err="1" smtClean="0">
                <a:solidFill>
                  <a:srgbClr val="FF0000"/>
                </a:solidFill>
              </a:rPr>
              <a:t>PrintStream</a:t>
            </a:r>
            <a:r>
              <a:rPr lang="en-NZ" b="1" dirty="0" smtClean="0">
                <a:solidFill>
                  <a:srgbClr val="FF0000"/>
                </a:solidFill>
              </a:rPr>
              <a:t> stream2 = new </a:t>
            </a:r>
            <a:r>
              <a:rPr lang="en-NZ" b="1" dirty="0" err="1" smtClean="0">
                <a:solidFill>
                  <a:srgbClr val="FF0000"/>
                </a:solidFill>
              </a:rPr>
              <a:t>PrintStream</a:t>
            </a:r>
            <a:r>
              <a:rPr lang="en-NZ" b="1" dirty="0" smtClean="0">
                <a:solidFill>
                  <a:srgbClr val="FF0000"/>
                </a:solidFill>
              </a:rPr>
              <a:t>(new </a:t>
            </a:r>
            <a:r>
              <a:rPr lang="en-NZ" b="1" dirty="0" err="1" smtClean="0">
                <a:solidFill>
                  <a:srgbClr val="FF0000"/>
                </a:solidFill>
              </a:rPr>
              <a:t>FileOutputStream</a:t>
            </a:r>
            <a:r>
              <a:rPr lang="en-NZ" b="1" dirty="0" smtClean="0">
                <a:solidFill>
                  <a:srgbClr val="FF0000"/>
                </a:solidFill>
              </a:rPr>
              <a:t>(</a:t>
            </a:r>
            <a:r>
              <a:rPr lang="en-NZ" b="1" dirty="0" err="1" smtClean="0">
                <a:solidFill>
                  <a:srgbClr val="FF0000"/>
                </a:solidFill>
              </a:rPr>
              <a:t>aFile</a:t>
            </a:r>
            <a:r>
              <a:rPr lang="en-NZ" b="1" dirty="0" smtClean="0">
                <a:solidFill>
                  <a:srgbClr val="FF0000"/>
                </a:solidFill>
              </a:rPr>
              <a:t>));</a:t>
            </a:r>
          </a:p>
          <a:p>
            <a:r>
              <a:rPr lang="en-NZ" dirty="0" smtClean="0"/>
              <a:t>        </a:t>
            </a:r>
            <a:r>
              <a:rPr lang="en-NZ" dirty="0" err="1" smtClean="0"/>
              <a:t>System.out.println</a:t>
            </a:r>
            <a:r>
              <a:rPr lang="en-NZ" dirty="0" smtClean="0"/>
              <a:t>("1");</a:t>
            </a:r>
          </a:p>
          <a:p>
            <a:r>
              <a:rPr lang="en-NZ" b="1" dirty="0" smtClean="0">
                <a:solidFill>
                  <a:srgbClr val="FF0000"/>
                </a:solidFill>
              </a:rPr>
              <a:t>        </a:t>
            </a:r>
            <a:r>
              <a:rPr lang="en-NZ" b="1" dirty="0" err="1" smtClean="0">
                <a:solidFill>
                  <a:srgbClr val="FF0000"/>
                </a:solidFill>
              </a:rPr>
              <a:t>System.setOut</a:t>
            </a:r>
            <a:r>
              <a:rPr lang="en-NZ" b="1" dirty="0" smtClean="0">
                <a:solidFill>
                  <a:srgbClr val="FF0000"/>
                </a:solidFill>
              </a:rPr>
              <a:t>(stream2);</a:t>
            </a:r>
          </a:p>
          <a:p>
            <a:r>
              <a:rPr lang="en-NZ" dirty="0" smtClean="0"/>
              <a:t>        </a:t>
            </a:r>
            <a:r>
              <a:rPr lang="en-NZ" dirty="0" err="1" smtClean="0"/>
              <a:t>System.out.println</a:t>
            </a:r>
            <a:r>
              <a:rPr lang="en-NZ" dirty="0" smtClean="0"/>
              <a:t>("2");</a:t>
            </a:r>
          </a:p>
          <a:p>
            <a:r>
              <a:rPr lang="en-NZ" b="1" dirty="0" smtClean="0">
                <a:solidFill>
                  <a:srgbClr val="002060"/>
                </a:solidFill>
              </a:rPr>
              <a:t>        </a:t>
            </a:r>
            <a:r>
              <a:rPr lang="en-NZ" b="1" dirty="0" err="1" smtClean="0">
                <a:solidFill>
                  <a:srgbClr val="002060"/>
                </a:solidFill>
              </a:rPr>
              <a:t>System.setOut</a:t>
            </a:r>
            <a:r>
              <a:rPr lang="en-NZ" b="1" dirty="0" smtClean="0">
                <a:solidFill>
                  <a:srgbClr val="002060"/>
                </a:solidFill>
              </a:rPr>
              <a:t>(stream1);</a:t>
            </a:r>
          </a:p>
          <a:p>
            <a:r>
              <a:rPr lang="en-NZ" dirty="0" smtClean="0"/>
              <a:t>        </a:t>
            </a:r>
            <a:r>
              <a:rPr lang="en-NZ" dirty="0" err="1" smtClean="0"/>
              <a:t>System.out.println</a:t>
            </a:r>
            <a:r>
              <a:rPr lang="en-NZ" dirty="0" smtClean="0"/>
              <a:t>("3");</a:t>
            </a:r>
          </a:p>
          <a:p>
            <a:r>
              <a:rPr lang="en-NZ" dirty="0" smtClean="0"/>
              <a:t>    }</a:t>
            </a:r>
          </a:p>
          <a:p>
            <a:r>
              <a:rPr lang="en-NZ" dirty="0" smtClean="0"/>
              <a:t>}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8648700" y="5867400"/>
            <a:ext cx="228600" cy="1863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Text File </a:t>
            </a:r>
            <a:r>
              <a:rPr lang="en-US" sz="3600" dirty="0" smtClean="0"/>
              <a:t>I/O</a:t>
            </a:r>
            <a:endParaRPr lang="en-US" sz="3600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05800" cy="41148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Important classes for text file </a:t>
            </a:r>
            <a:r>
              <a:rPr lang="en-US" sz="2000" b="1" dirty="0"/>
              <a:t>output</a:t>
            </a:r>
            <a:r>
              <a:rPr lang="en-US" sz="2000" dirty="0"/>
              <a:t> (to the file)</a:t>
            </a:r>
          </a:p>
          <a:p>
            <a:pPr lvl="1"/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FileWriter</a:t>
            </a:r>
            <a:endParaRPr lang="en-US" sz="20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lvl="1"/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FileOutputStream</a:t>
            </a:r>
            <a:endParaRPr lang="en-US" sz="20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lvl="1"/>
            <a:r>
              <a:rPr lang="en-US" sz="2000" b="1" dirty="0" err="1" smtClean="0">
                <a:latin typeface="Courier New" pitchFamily="49" charset="0"/>
              </a:rPr>
              <a:t>BufferedWriter</a:t>
            </a:r>
            <a:endParaRPr lang="en-US" sz="2000" b="1" dirty="0" smtClean="0">
              <a:latin typeface="Courier New" pitchFamily="49" charset="0"/>
            </a:endParaRPr>
          </a:p>
          <a:p>
            <a:pPr lvl="1"/>
            <a:r>
              <a:rPr lang="en-US" sz="2000" b="1" dirty="0" err="1" smtClean="0">
                <a:latin typeface="Courier New" pitchFamily="49" charset="0"/>
              </a:rPr>
              <a:t>PrintWriter</a:t>
            </a:r>
            <a:endParaRPr lang="en-US" sz="2000" dirty="0"/>
          </a:p>
          <a:p>
            <a:r>
              <a:rPr lang="en-US" sz="2000" dirty="0"/>
              <a:t>Important classes for text file </a:t>
            </a:r>
            <a:r>
              <a:rPr lang="en-US" sz="2000" b="1" dirty="0"/>
              <a:t>input</a:t>
            </a:r>
            <a:r>
              <a:rPr lang="en-US" sz="2000" dirty="0"/>
              <a:t> (from the file):</a:t>
            </a:r>
          </a:p>
          <a:p>
            <a:pPr lvl="1"/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FileReader</a:t>
            </a:r>
            <a:endParaRPr lang="en-US" sz="20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lvl="1"/>
            <a:r>
              <a:rPr lang="en-US" sz="2000" b="1" dirty="0" err="1" smtClean="0">
                <a:latin typeface="Courier New" pitchFamily="49" charset="0"/>
              </a:rPr>
              <a:t>BufferedReader</a:t>
            </a:r>
            <a:endParaRPr lang="en-US" sz="2000" b="1" dirty="0" smtClean="0">
              <a:latin typeface="Courier New" pitchFamily="49" charset="0"/>
            </a:endParaRPr>
          </a:p>
          <a:p>
            <a:pPr lvl="1"/>
            <a:r>
              <a:rPr lang="en-US" sz="2000" b="1" dirty="0" err="1" smtClean="0">
                <a:latin typeface="Courier New" pitchFamily="49" charset="0"/>
              </a:rPr>
              <a:t>FileInputStream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000" b="1" dirty="0" err="1" smtClean="0">
                <a:latin typeface="Courier New" pitchFamily="49" charset="0"/>
              </a:rPr>
              <a:t>FileWriter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b="1" dirty="0" err="1">
                <a:latin typeface="Courier New" pitchFamily="49" charset="0"/>
              </a:rPr>
              <a:t>FileReader</a:t>
            </a:r>
            <a:r>
              <a:rPr lang="en-US" sz="2000" dirty="0"/>
              <a:t> take </a:t>
            </a:r>
            <a:r>
              <a:rPr lang="en-US" sz="2000" dirty="0">
                <a:solidFill>
                  <a:srgbClr val="5347EB"/>
                </a:solidFill>
              </a:rPr>
              <a:t>file names</a:t>
            </a:r>
            <a:r>
              <a:rPr lang="en-US" sz="2000" dirty="0"/>
              <a:t> as arguments.</a:t>
            </a:r>
          </a:p>
          <a:p>
            <a:r>
              <a:rPr lang="en-US" sz="2000" b="1" dirty="0" err="1" smtClean="0">
                <a:latin typeface="Courier New" pitchFamily="49" charset="0"/>
              </a:rPr>
              <a:t>PrintWriter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b="1" dirty="0" err="1">
                <a:latin typeface="Courier New" pitchFamily="49" charset="0"/>
              </a:rPr>
              <a:t>BufferedReader</a:t>
            </a:r>
            <a:r>
              <a:rPr lang="en-US" sz="2000" dirty="0"/>
              <a:t> provide </a:t>
            </a:r>
            <a:r>
              <a:rPr lang="en-US" sz="2000" dirty="0">
                <a:solidFill>
                  <a:srgbClr val="5347EB"/>
                </a:solidFill>
              </a:rPr>
              <a:t>useful methods</a:t>
            </a:r>
            <a:r>
              <a:rPr lang="en-US" sz="2000" dirty="0"/>
              <a:t> for easier writing and reading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648200" y="1371600"/>
            <a:ext cx="4343400" cy="1143000"/>
            <a:chOff x="4114800" y="4343400"/>
            <a:chExt cx="3962400" cy="1143000"/>
          </a:xfrm>
        </p:grpSpPr>
        <p:sp>
          <p:nvSpPr>
            <p:cNvPr id="5" name="Folded Corner 4"/>
            <p:cNvSpPr/>
            <p:nvPr/>
          </p:nvSpPr>
          <p:spPr>
            <a:xfrm>
              <a:off x="7086600" y="4343400"/>
              <a:ext cx="990600" cy="11430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chemeClr val="tx1"/>
                  </a:solidFill>
                </a:rPr>
                <a:t>Hello.</a:t>
              </a:r>
            </a:p>
            <a:p>
              <a:pPr algn="ctr"/>
              <a:r>
                <a:rPr lang="en-NZ" sz="2000" dirty="0" smtClean="0">
                  <a:solidFill>
                    <a:schemeClr val="tx1"/>
                  </a:solidFill>
                </a:rPr>
                <a:t>txt</a:t>
              </a:r>
              <a:endParaRPr lang="en-NZ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4343400"/>
              <a:ext cx="2057400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 smtClean="0">
                  <a:solidFill>
                    <a:schemeClr val="tx1"/>
                  </a:solidFill>
                </a:rPr>
                <a:t>FileReader</a:t>
              </a:r>
              <a:endParaRPr lang="en-NZ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114800" y="4953000"/>
              <a:ext cx="2057400" cy="5334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 smtClean="0">
                  <a:solidFill>
                    <a:schemeClr val="tx1"/>
                  </a:solidFill>
                </a:rPr>
                <a:t>FileOutputStream</a:t>
              </a:r>
              <a:endParaRPr lang="en-NZ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NZ" dirty="0" err="1" smtClean="0">
                  <a:solidFill>
                    <a:schemeClr val="tx1"/>
                  </a:solidFill>
                </a:rPr>
                <a:t>FileWriter</a:t>
              </a:r>
              <a:endParaRPr lang="en-NZ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6172200" y="5219700"/>
              <a:ext cx="914400" cy="381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6" idx="3"/>
            </p:cNvCxnSpPr>
            <p:nvPr/>
          </p:nvCxnSpPr>
          <p:spPr>
            <a:xfrm flipH="1">
              <a:off x="6172200" y="4572000"/>
              <a:ext cx="9144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33400" y="5029200"/>
            <a:ext cx="7543801" cy="1774825"/>
            <a:chOff x="533400" y="5029200"/>
            <a:chExt cx="7543801" cy="1774825"/>
          </a:xfrm>
        </p:grpSpPr>
        <p:sp>
          <p:nvSpPr>
            <p:cNvPr id="11" name="Cloud 10"/>
            <p:cNvSpPr/>
            <p:nvPr/>
          </p:nvSpPr>
          <p:spPr>
            <a:xfrm>
              <a:off x="533400" y="5029200"/>
              <a:ext cx="3541976" cy="1774825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NZ" sz="1600">
                <a:solidFill>
                  <a:schemeClr val="tx1"/>
                </a:solidFill>
              </a:endParaRPr>
            </a:p>
          </p:txBody>
        </p:sp>
        <p:sp>
          <p:nvSpPr>
            <p:cNvPr id="12" name="Cloud 11"/>
            <p:cNvSpPr/>
            <p:nvPr/>
          </p:nvSpPr>
          <p:spPr>
            <a:xfrm>
              <a:off x="1143000" y="5181600"/>
              <a:ext cx="1998531" cy="110185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NZ" sz="160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24000" y="5638800"/>
              <a:ext cx="1254745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NZ" sz="1600" b="1" i="1" dirty="0" err="1"/>
                <a:t>FileWriter</a:t>
              </a:r>
              <a:endParaRPr lang="en-NZ" sz="1600" b="1" i="1" dirty="0"/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4063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NZ" sz="1600" b="1" i="1" dirty="0" err="1"/>
                <a:t>BufferedWriter</a:t>
              </a:r>
              <a:endParaRPr lang="en-NZ" sz="1600" b="1" i="1" dirty="0"/>
            </a:p>
          </p:txBody>
        </p:sp>
        <p:sp>
          <p:nvSpPr>
            <p:cNvPr id="16" name="TextBox 12"/>
            <p:cNvSpPr txBox="1">
              <a:spLocks noChangeArrowheads="1"/>
            </p:cNvSpPr>
            <p:nvPr/>
          </p:nvSpPr>
          <p:spPr bwMode="auto">
            <a:xfrm>
              <a:off x="1439863" y="6134236"/>
              <a:ext cx="194063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NZ" sz="1600" b="1" i="1"/>
                <a:t>PrintWriter</a:t>
              </a:r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4953000" y="5105400"/>
              <a:ext cx="285432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NZ" sz="2000" dirty="0"/>
                <a:t>Makes it more efficient and convenient</a:t>
              </a:r>
            </a:p>
          </p:txBody>
        </p:sp>
        <p:cxnSp>
          <p:nvCxnSpPr>
            <p:cNvPr id="18" name="Straight Arrow Connector 17"/>
            <p:cNvCxnSpPr>
              <a:stCxn id="14" idx="3"/>
              <a:endCxn id="17" idx="1"/>
            </p:cNvCxnSpPr>
            <p:nvPr/>
          </p:nvCxnSpPr>
          <p:spPr>
            <a:xfrm flipV="1">
              <a:off x="3388439" y="5459343"/>
              <a:ext cx="1564561" cy="4393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5105401" y="6096000"/>
              <a:ext cx="2971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NZ" sz="2000" dirty="0"/>
                <a:t>Makes it more convenient</a:t>
              </a:r>
            </a:p>
          </p:txBody>
        </p:sp>
        <p:cxnSp>
          <p:nvCxnSpPr>
            <p:cNvPr id="20" name="Straight Arrow Connector 19"/>
            <p:cNvCxnSpPr>
              <a:endCxn id="19" idx="1"/>
            </p:cNvCxnSpPr>
            <p:nvPr/>
          </p:nvCxnSpPr>
          <p:spPr>
            <a:xfrm>
              <a:off x="3305175" y="6292980"/>
              <a:ext cx="1800226" cy="3075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Text File Output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534400" cy="4038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To open a text file for output: connect a text file to a stream for writing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i="1" dirty="0" err="1" smtClean="0">
                <a:latin typeface="Times" pitchFamily="18" charset="0"/>
              </a:rPr>
              <a:t>FileOutputStream</a:t>
            </a:r>
            <a:r>
              <a:rPr lang="en-US" sz="2000" i="1" dirty="0" smtClean="0">
                <a:latin typeface="Times" pitchFamily="18" charset="0"/>
              </a:rPr>
              <a:t>  </a:t>
            </a:r>
            <a:r>
              <a:rPr lang="en-US" sz="2000" i="1" dirty="0" err="1" smtClean="0">
                <a:latin typeface="Times" pitchFamily="18" charset="0"/>
              </a:rPr>
              <a:t>fOutStream</a:t>
            </a:r>
            <a:r>
              <a:rPr lang="en-US" sz="2000" i="1" dirty="0" smtClean="0">
                <a:latin typeface="Times" pitchFamily="18" charset="0"/>
              </a:rPr>
              <a:t> = new </a:t>
            </a:r>
            <a:r>
              <a:rPr lang="en-US" sz="2000" i="1" dirty="0" err="1" smtClean="0">
                <a:latin typeface="Times" pitchFamily="18" charset="0"/>
              </a:rPr>
              <a:t>FileOutputStream</a:t>
            </a:r>
            <a:r>
              <a:rPr lang="en-US" sz="2000" i="1" dirty="0" smtClean="0">
                <a:latin typeface="Times" pitchFamily="18" charset="0"/>
              </a:rPr>
              <a:t>("out.txt");</a:t>
            </a:r>
          </a:p>
          <a:p>
            <a:pPr>
              <a:buFontTx/>
              <a:buNone/>
            </a:pPr>
            <a:r>
              <a:rPr lang="en-US" sz="2000" i="1" dirty="0" err="1" smtClean="0">
                <a:latin typeface="Times" pitchFamily="18" charset="0"/>
              </a:rPr>
              <a:t>PrintWriter</a:t>
            </a:r>
            <a:r>
              <a:rPr lang="en-US" sz="2000" i="1" dirty="0" smtClean="0">
                <a:latin typeface="Times" pitchFamily="18" charset="0"/>
              </a:rPr>
              <a:t> </a:t>
            </a:r>
            <a:r>
              <a:rPr lang="en-US" sz="2000" i="1" dirty="0" err="1" smtClean="0">
                <a:latin typeface="Times" pitchFamily="18" charset="0"/>
              </a:rPr>
              <a:t>pWriter</a:t>
            </a:r>
            <a:r>
              <a:rPr lang="en-US" sz="2000" i="1" dirty="0" smtClean="0">
                <a:latin typeface="Times" pitchFamily="18" charset="0"/>
              </a:rPr>
              <a:t> </a:t>
            </a:r>
            <a:r>
              <a:rPr lang="en-US" sz="2000" i="1" dirty="0">
                <a:latin typeface="Times" pitchFamily="18" charset="0"/>
              </a:rPr>
              <a:t>= new </a:t>
            </a:r>
            <a:r>
              <a:rPr lang="en-US" sz="2000" i="1" dirty="0" err="1" smtClean="0">
                <a:latin typeface="Times" pitchFamily="18" charset="0"/>
              </a:rPr>
              <a:t>PrintWriter</a:t>
            </a:r>
            <a:r>
              <a:rPr lang="en-US" sz="2000" i="1" dirty="0" smtClean="0">
                <a:latin typeface="Times" pitchFamily="18" charset="0"/>
              </a:rPr>
              <a:t>(</a:t>
            </a:r>
            <a:r>
              <a:rPr lang="en-US" sz="2000" i="1" dirty="0" err="1" smtClean="0">
                <a:latin typeface="Times" pitchFamily="18" charset="0"/>
              </a:rPr>
              <a:t>fOutStream</a:t>
            </a:r>
            <a:r>
              <a:rPr lang="en-US" sz="2000" i="1" dirty="0" smtClean="0">
                <a:latin typeface="Times" pitchFamily="18" charset="0"/>
              </a:rPr>
              <a:t> );</a:t>
            </a:r>
            <a:endParaRPr lang="en-US" sz="2000" i="1" dirty="0">
              <a:latin typeface="Times" pitchFamily="18" charset="0"/>
            </a:endParaRPr>
          </a:p>
          <a:p>
            <a:pPr>
              <a:buNone/>
            </a:pPr>
            <a:r>
              <a:rPr lang="en-US" sz="2000" dirty="0" smtClean="0"/>
              <a:t>Or</a:t>
            </a:r>
            <a:r>
              <a:rPr lang="en-US" sz="2000" dirty="0"/>
              <a:t>: </a:t>
            </a:r>
            <a:endParaRPr lang="en-US" sz="2000" dirty="0" smtClean="0"/>
          </a:p>
          <a:p>
            <a:pPr>
              <a:buNone/>
            </a:pPr>
            <a:r>
              <a:rPr lang="en-US" sz="2000" dirty="0">
                <a:latin typeface="Times" pitchFamily="18" charset="0"/>
              </a:rPr>
              <a:t>	</a:t>
            </a:r>
            <a:r>
              <a:rPr lang="en-US" sz="2000" i="1" dirty="0" err="1" smtClean="0">
                <a:latin typeface="Times" pitchFamily="18" charset="0"/>
              </a:rPr>
              <a:t>PrintWriter</a:t>
            </a:r>
            <a:r>
              <a:rPr lang="en-US" sz="2000" i="1" dirty="0" smtClean="0">
                <a:latin typeface="Times" pitchFamily="18" charset="0"/>
              </a:rPr>
              <a:t> </a:t>
            </a:r>
            <a:r>
              <a:rPr lang="en-US" sz="2000" i="1" dirty="0" err="1" smtClean="0">
                <a:latin typeface="Times" pitchFamily="18" charset="0"/>
              </a:rPr>
              <a:t>outputStream</a:t>
            </a:r>
            <a:r>
              <a:rPr lang="en-US" sz="2000" i="1" dirty="0" smtClean="0">
                <a:latin typeface="Times" pitchFamily="18" charset="0"/>
              </a:rPr>
              <a:t> =</a:t>
            </a:r>
            <a:br>
              <a:rPr lang="en-US" sz="2000" i="1" dirty="0" smtClean="0">
                <a:latin typeface="Times" pitchFamily="18" charset="0"/>
              </a:rPr>
            </a:br>
            <a:r>
              <a:rPr lang="en-US" sz="2000" i="1" dirty="0" smtClean="0">
                <a:latin typeface="Times" pitchFamily="18" charset="0"/>
              </a:rPr>
              <a:t>	new </a:t>
            </a:r>
            <a:r>
              <a:rPr lang="en-US" sz="2000" i="1" dirty="0" err="1" smtClean="0">
                <a:latin typeface="Times" pitchFamily="18" charset="0"/>
              </a:rPr>
              <a:t>PrintWriter</a:t>
            </a:r>
            <a:r>
              <a:rPr lang="en-US" sz="2000" i="1" dirty="0" smtClean="0">
                <a:latin typeface="Times" pitchFamily="18" charset="0"/>
              </a:rPr>
              <a:t>(new </a:t>
            </a:r>
            <a:r>
              <a:rPr lang="en-US" sz="2000" i="1" dirty="0" err="1" smtClean="0">
                <a:latin typeface="Times" pitchFamily="18" charset="0"/>
              </a:rPr>
              <a:t>FileOutputStream</a:t>
            </a:r>
            <a:r>
              <a:rPr lang="en-US" sz="2000" i="1" dirty="0" smtClean="0">
                <a:latin typeface="Times" pitchFamily="18" charset="0"/>
              </a:rPr>
              <a:t>("out.txt"));</a:t>
            </a:r>
          </a:p>
          <a:p>
            <a:r>
              <a:rPr lang="en-US" sz="2000" dirty="0" smtClean="0"/>
              <a:t>What happened is: </a:t>
            </a:r>
          </a:p>
          <a:p>
            <a:pPr lvl="1"/>
            <a:r>
              <a:rPr lang="en-US" sz="2000" dirty="0"/>
              <a:t>create </a:t>
            </a:r>
            <a:r>
              <a:rPr lang="en-US" sz="2000" dirty="0" smtClean="0"/>
              <a:t>a </a:t>
            </a:r>
            <a:r>
              <a:rPr lang="en-US" sz="2000" i="1" dirty="0" err="1" smtClean="0">
                <a:solidFill>
                  <a:schemeClr val="tx2"/>
                </a:solidFill>
              </a:rPr>
              <a:t>PrintWriter</a:t>
            </a:r>
            <a:r>
              <a:rPr lang="en-US" sz="2000" dirty="0" smtClean="0"/>
              <a:t> object which uses </a:t>
            </a:r>
            <a:r>
              <a:rPr lang="en-US" sz="2000" dirty="0" err="1">
                <a:latin typeface="Courier New" pitchFamily="49" charset="0"/>
              </a:rPr>
              <a:t>FileOutputStream</a:t>
            </a:r>
            <a:r>
              <a:rPr lang="en-US" sz="2000" dirty="0"/>
              <a:t> to open a text </a:t>
            </a:r>
            <a:r>
              <a:rPr lang="en-US" sz="2000" dirty="0" smtClean="0"/>
              <a:t>file</a:t>
            </a:r>
          </a:p>
          <a:p>
            <a:pPr lvl="1"/>
            <a:r>
              <a:rPr lang="en-US" sz="2000" dirty="0" err="1" smtClean="0">
                <a:latin typeface="Courier New" pitchFamily="49" charset="0"/>
              </a:rPr>
              <a:t>FileOutputStream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“</a:t>
            </a:r>
            <a:r>
              <a:rPr lang="en-US" sz="2000" dirty="0"/>
              <a:t>connects”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PrintWriter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to a text file.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259262" y="5256212"/>
            <a:ext cx="3236913" cy="919163"/>
            <a:chOff x="4259262" y="5256212"/>
            <a:chExt cx="3236913" cy="919163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5400000">
              <a:off x="5812631" y="4499768"/>
              <a:ext cx="547688" cy="2098675"/>
            </a:xfrm>
            <a:prstGeom prst="can">
              <a:avLst>
                <a:gd name="adj" fmla="val 9579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4259262" y="5256212"/>
              <a:ext cx="638175" cy="515938"/>
            </a:xfrm>
            <a:prstGeom prst="rightArrow">
              <a:avLst>
                <a:gd name="adj1" fmla="val 45231"/>
                <a:gd name="adj2" fmla="val 63999"/>
              </a:avLst>
            </a:prstGeom>
            <a:solidFill>
              <a:schemeClr val="accent3">
                <a:lumMod val="75000"/>
              </a:scheme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endParaRPr lang="en-NZ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876800" y="5867400"/>
              <a:ext cx="2619375" cy="3079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342900" indent="-342900">
                <a:lnSpc>
                  <a:spcPct val="8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</a:pPr>
              <a:r>
                <a:rPr lang="en-US" sz="1800" dirty="0" err="1">
                  <a:latin typeface="Courier New" pitchFamily="49" charset="0"/>
                </a:rPr>
                <a:t>FileOutputStream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39000" y="5181600"/>
            <a:ext cx="1539875" cy="708025"/>
            <a:chOff x="7239000" y="5181600"/>
            <a:chExt cx="1539875" cy="708025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7239000" y="5248275"/>
              <a:ext cx="638175" cy="515937"/>
            </a:xfrm>
            <a:prstGeom prst="rightArrow">
              <a:avLst>
                <a:gd name="adj1" fmla="val 45231"/>
                <a:gd name="adj2" fmla="val 63999"/>
              </a:avLst>
            </a:prstGeom>
            <a:solidFill>
              <a:schemeClr val="accent3">
                <a:lumMod val="75000"/>
              </a:scheme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endParaRPr lang="en-NZ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7800975" y="5181600"/>
              <a:ext cx="977900" cy="70802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</a:pPr>
              <a:r>
                <a:rPr lang="en-US" sz="1800" dirty="0" smtClean="0">
                  <a:latin typeface="Arial" charset="0"/>
                </a:rPr>
                <a:t>Disk</a:t>
              </a:r>
            </a:p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</a:pPr>
              <a:r>
                <a:rPr lang="en-US" dirty="0" smtClean="0">
                  <a:latin typeface="Arial" charset="0"/>
                </a:rPr>
                <a:t>out.txt</a:t>
              </a:r>
              <a:endParaRPr lang="en-US" sz="1800" dirty="0"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3212" y="5257800"/>
            <a:ext cx="3852863" cy="917575"/>
            <a:chOff x="303212" y="5257800"/>
            <a:chExt cx="3852863" cy="917575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 rot="5400000">
              <a:off x="2832894" y="4482306"/>
              <a:ext cx="547687" cy="2098675"/>
            </a:xfrm>
            <a:prstGeom prst="can">
              <a:avLst>
                <a:gd name="adj" fmla="val 9579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338262" y="5259387"/>
              <a:ext cx="638175" cy="515938"/>
            </a:xfrm>
            <a:prstGeom prst="rightArrow">
              <a:avLst>
                <a:gd name="adj1" fmla="val 45231"/>
                <a:gd name="adj2" fmla="val 63999"/>
              </a:avLst>
            </a:prstGeom>
            <a:solidFill>
              <a:schemeClr val="accent3">
                <a:lumMod val="75000"/>
              </a:scheme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endParaRPr lang="en-NZ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057400" y="5867400"/>
              <a:ext cx="2084387" cy="3079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342900" indent="-342900">
                <a:lnSpc>
                  <a:spcPct val="80000"/>
                </a:lnSpc>
                <a:spcBef>
                  <a:spcPct val="5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</a:pPr>
              <a:r>
                <a:rPr lang="en-US" sz="1800" dirty="0" err="1">
                  <a:latin typeface="Courier New" pitchFamily="49" charset="0"/>
                </a:rPr>
                <a:t>PrintWriter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03212" y="5316537"/>
              <a:ext cx="977900" cy="3937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</a:pPr>
              <a:r>
                <a:rPr lang="en-US" sz="1800">
                  <a:latin typeface="Arial" charset="0"/>
                </a:rPr>
                <a:t>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7620000" cy="4419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Times" pitchFamily="18" charset="0"/>
              </a:rPr>
              <a:t> public static void main(String[] </a:t>
            </a:r>
            <a:r>
              <a:rPr lang="en-US" sz="1800" dirty="0" err="1" smtClean="0">
                <a:latin typeface="Times" pitchFamily="18" charset="0"/>
              </a:rPr>
              <a:t>args</a:t>
            </a:r>
            <a:r>
              <a:rPr lang="en-US" sz="1800" dirty="0" smtClean="0">
                <a:latin typeface="Times" pitchFamily="18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Times" pitchFamily="18" charset="0"/>
              </a:rPr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Times" pitchFamily="18" charset="0"/>
              </a:rPr>
              <a:t>        </a:t>
            </a:r>
            <a:r>
              <a:rPr lang="en-US" sz="1800" dirty="0" err="1" smtClean="0">
                <a:latin typeface="Times" pitchFamily="18" charset="0"/>
              </a:rPr>
              <a:t>PrintWriter</a:t>
            </a:r>
            <a:r>
              <a:rPr lang="en-US" sz="1800" dirty="0" smtClean="0">
                <a:latin typeface="Times" pitchFamily="18" charset="0"/>
              </a:rPr>
              <a:t> </a:t>
            </a:r>
            <a:r>
              <a:rPr lang="en-US" sz="1800" dirty="0" err="1" smtClean="0">
                <a:latin typeface="Times" pitchFamily="18" charset="0"/>
              </a:rPr>
              <a:t>outputStream</a:t>
            </a:r>
            <a:r>
              <a:rPr lang="en-US" sz="1800" dirty="0" smtClean="0">
                <a:latin typeface="Times" pitchFamily="18" charset="0"/>
              </a:rPr>
              <a:t> = null;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Times" pitchFamily="18" charset="0"/>
              </a:rPr>
              <a:t>        try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Times" pitchFamily="18" charset="0"/>
              </a:rPr>
              <a:t>   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Times" pitchFamily="18" charset="0"/>
              </a:rPr>
              <a:t>		</a:t>
            </a:r>
            <a:r>
              <a:rPr lang="en-US" sz="1800" dirty="0" err="1" smtClean="0">
                <a:latin typeface="Times" pitchFamily="18" charset="0"/>
              </a:rPr>
              <a:t>outputStream</a:t>
            </a:r>
            <a:r>
              <a:rPr lang="en-US" sz="1800" dirty="0" smtClean="0">
                <a:latin typeface="Times" pitchFamily="18" charset="0"/>
              </a:rPr>
              <a:t> = new </a:t>
            </a:r>
            <a:r>
              <a:rPr lang="en-US" sz="1800" dirty="0" err="1" smtClean="0">
                <a:latin typeface="Times" pitchFamily="18" charset="0"/>
              </a:rPr>
              <a:t>PrintWriter</a:t>
            </a:r>
            <a:r>
              <a:rPr lang="en-US" sz="1800" dirty="0" smtClean="0">
                <a:latin typeface="Times" pitchFamily="18" charset="0"/>
              </a:rPr>
              <a:t>(new </a:t>
            </a:r>
            <a:r>
              <a:rPr lang="en-US" sz="1800" dirty="0" err="1" smtClean="0">
                <a:latin typeface="Times" pitchFamily="18" charset="0"/>
              </a:rPr>
              <a:t>FileOutputStream</a:t>
            </a:r>
            <a:r>
              <a:rPr lang="en-US" sz="1800" dirty="0" smtClean="0">
                <a:latin typeface="Times" pitchFamily="18" charset="0"/>
              </a:rPr>
              <a:t>("out.txt"));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Times" pitchFamily="18" charset="0"/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Times" pitchFamily="18" charset="0"/>
              </a:rPr>
              <a:t>	</a:t>
            </a:r>
            <a:r>
              <a:rPr lang="en-US" sz="1800" dirty="0" smtClean="0">
                <a:latin typeface="Times" pitchFamily="18" charset="0"/>
              </a:rPr>
              <a:t>	for (</a:t>
            </a:r>
            <a:r>
              <a:rPr lang="en-US" sz="1800" dirty="0" err="1" smtClean="0">
                <a:latin typeface="Times" pitchFamily="18" charset="0"/>
              </a:rPr>
              <a:t>int</a:t>
            </a:r>
            <a:r>
              <a:rPr lang="en-US" sz="1800" dirty="0" smtClean="0">
                <a:latin typeface="Times" pitchFamily="18" charset="0"/>
              </a:rPr>
              <a:t> count = 1; count &lt;= 3; count++)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Times" pitchFamily="18" charset="0"/>
              </a:rPr>
              <a:t>   		          </a:t>
            </a:r>
            <a:r>
              <a:rPr lang="en-US" sz="1800" b="1" dirty="0" err="1" smtClean="0">
                <a:solidFill>
                  <a:schemeClr val="tx2"/>
                </a:solidFill>
                <a:latin typeface="Times" pitchFamily="18" charset="0"/>
              </a:rPr>
              <a:t>outputStream.println</a:t>
            </a:r>
            <a:r>
              <a:rPr lang="en-US" sz="1800" b="1" dirty="0" smtClean="0">
                <a:solidFill>
                  <a:schemeClr val="tx2"/>
                </a:solidFill>
                <a:latin typeface="Times" pitchFamily="18" charset="0"/>
              </a:rPr>
              <a:t>(count);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Times" pitchFamily="18" charset="0"/>
              </a:rPr>
              <a:t>   	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 smtClean="0">
              <a:latin typeface="Times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Times" pitchFamily="18" charset="0"/>
              </a:rPr>
              <a:t>                </a:t>
            </a:r>
            <a:r>
              <a:rPr lang="en-US" sz="1800" b="1" dirty="0" err="1" smtClean="0">
                <a:solidFill>
                  <a:schemeClr val="tx2"/>
                </a:solidFill>
                <a:latin typeface="Times" pitchFamily="18" charset="0"/>
              </a:rPr>
              <a:t>System.out.println</a:t>
            </a:r>
            <a:r>
              <a:rPr lang="en-US" sz="1800" b="1" dirty="0" smtClean="0">
                <a:solidFill>
                  <a:schemeClr val="tx2"/>
                </a:solidFill>
                <a:latin typeface="Times" pitchFamily="18" charset="0"/>
              </a:rPr>
              <a:t>("... written to out.txt.");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 smtClean="0">
              <a:latin typeface="Times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Times" pitchFamily="18" charset="0"/>
              </a:rPr>
              <a:t>                </a:t>
            </a:r>
            <a:r>
              <a:rPr lang="en-US" sz="1800" dirty="0" err="1" smtClean="0">
                <a:latin typeface="Times" pitchFamily="18" charset="0"/>
              </a:rPr>
              <a:t>outputStream.close</a:t>
            </a:r>
            <a:r>
              <a:rPr lang="en-US" sz="1800" dirty="0" smtClean="0">
                <a:latin typeface="Times" pitchFamily="18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Times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 smtClean="0">
              <a:latin typeface="Times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Times" pitchFamily="18" charset="0"/>
              </a:rPr>
              <a:t>	}   catch(</a:t>
            </a:r>
            <a:r>
              <a:rPr lang="en-US" sz="1800" dirty="0" err="1" smtClean="0">
                <a:latin typeface="Times" pitchFamily="18" charset="0"/>
              </a:rPr>
              <a:t>FileNotFoundException</a:t>
            </a:r>
            <a:r>
              <a:rPr lang="en-US" sz="1800" dirty="0" smtClean="0">
                <a:latin typeface="Times" pitchFamily="18" charset="0"/>
              </a:rPr>
              <a:t> e){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Times" pitchFamily="18" charset="0"/>
              </a:rPr>
              <a:t>           </a:t>
            </a:r>
            <a:r>
              <a:rPr lang="en-US" sz="1800" dirty="0" err="1" smtClean="0">
                <a:latin typeface="Times" pitchFamily="18" charset="0"/>
              </a:rPr>
              <a:t>System.out.println</a:t>
            </a:r>
            <a:r>
              <a:rPr lang="en-US" sz="1800" dirty="0" smtClean="0">
                <a:latin typeface="Times" pitchFamily="18" charset="0"/>
              </a:rPr>
              <a:t>("Error opening the file out.txt."+ </a:t>
            </a:r>
            <a:r>
              <a:rPr lang="en-US" sz="1800" dirty="0" err="1" smtClean="0">
                <a:latin typeface="Times" pitchFamily="18" charset="0"/>
              </a:rPr>
              <a:t>e.getMessage</a:t>
            </a:r>
            <a:r>
              <a:rPr lang="en-US" sz="1800" dirty="0" smtClean="0">
                <a:latin typeface="Times" pitchFamily="18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Times" pitchFamily="18" charset="0"/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Times" pitchFamily="18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Times" pitchFamily="18" charset="0"/>
              </a:rPr>
              <a:t>}</a:t>
            </a:r>
            <a:endParaRPr lang="en-US" sz="1800" dirty="0">
              <a:latin typeface="Times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25638" name="AutoShape 6"/>
          <p:cNvSpPr>
            <a:spLocks noChangeArrowheads="1"/>
          </p:cNvSpPr>
          <p:nvPr/>
        </p:nvSpPr>
        <p:spPr bwMode="auto">
          <a:xfrm>
            <a:off x="5562600" y="1447800"/>
            <a:ext cx="1828800" cy="457200"/>
          </a:xfrm>
          <a:prstGeom prst="wedgeRectCallout">
            <a:avLst>
              <a:gd name="adj1" fmla="val -147054"/>
              <a:gd name="adj2" fmla="val 77158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dirty="0">
                <a:latin typeface="Times" pitchFamily="18" charset="0"/>
              </a:rPr>
              <a:t>Opening the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28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Example: </a:t>
            </a:r>
            <a:endParaRPr lang="en-NZ" sz="2400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486400" y="2438400"/>
            <a:ext cx="1828800" cy="457200"/>
          </a:xfrm>
          <a:prstGeom prst="wedgeRectCallout">
            <a:avLst>
              <a:gd name="adj1" fmla="val -94563"/>
              <a:gd name="adj2" fmla="val 21658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dirty="0" smtClean="0">
                <a:latin typeface="Times" pitchFamily="18" charset="0"/>
              </a:rPr>
              <a:t>Writing to the </a:t>
            </a:r>
            <a:r>
              <a:rPr lang="en-US" dirty="0">
                <a:latin typeface="Times" pitchFamily="18" charset="0"/>
              </a:rPr>
              <a:t>file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514600" y="5791200"/>
            <a:ext cx="5638800" cy="646331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Times" pitchFamily="18" charset="0"/>
              </a:rPr>
              <a:t>The </a:t>
            </a:r>
            <a:r>
              <a:rPr lang="en-US" dirty="0" err="1">
                <a:solidFill>
                  <a:srgbClr val="FFFF00"/>
                </a:solidFill>
                <a:latin typeface="Times" pitchFamily="18" charset="0"/>
              </a:rPr>
              <a:t>println</a:t>
            </a:r>
            <a:r>
              <a:rPr lang="en-US" dirty="0">
                <a:solidFill>
                  <a:srgbClr val="FFFF00"/>
                </a:solidFill>
                <a:latin typeface="Times" pitchFamily="18" charset="0"/>
              </a:rPr>
              <a:t> method is used with two different streams: </a:t>
            </a:r>
            <a:r>
              <a:rPr lang="en-US" dirty="0" err="1">
                <a:solidFill>
                  <a:srgbClr val="FFFF00"/>
                </a:solidFill>
                <a:latin typeface="Times" pitchFamily="18" charset="0"/>
              </a:rPr>
              <a:t>outputStream</a:t>
            </a:r>
            <a:r>
              <a:rPr lang="en-US" dirty="0">
                <a:solidFill>
                  <a:srgbClr val="FFFF00"/>
                </a:solidFill>
                <a:latin typeface="Times" pitchFamily="18" charset="0"/>
              </a:rPr>
              <a:t> and </a:t>
            </a:r>
            <a:r>
              <a:rPr lang="en-US" dirty="0" err="1">
                <a:solidFill>
                  <a:srgbClr val="FFFF00"/>
                </a:solidFill>
                <a:latin typeface="Times" pitchFamily="18" charset="0"/>
              </a:rPr>
              <a:t>System.out</a:t>
            </a:r>
            <a:endParaRPr lang="en-US" sz="2400" dirty="0">
              <a:solidFill>
                <a:srgbClr val="FFFF00"/>
              </a:solidFill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Overwriting </a:t>
            </a:r>
            <a:r>
              <a:rPr lang="en-US" sz="3600" dirty="0"/>
              <a:t>a File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2819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the previous example:</a:t>
            </a:r>
            <a:endParaRPr lang="en-US" sz="2400" dirty="0"/>
          </a:p>
          <a:p>
            <a:pPr lvl="1"/>
            <a:r>
              <a:rPr lang="en-US" sz="2000" dirty="0" smtClean="0"/>
              <a:t>Opening </a:t>
            </a:r>
            <a:r>
              <a:rPr lang="en-US" sz="2000" dirty="0"/>
              <a:t>an output file creates a new file if it does not already </a:t>
            </a:r>
            <a:r>
              <a:rPr lang="en-US" sz="2000" dirty="0" smtClean="0"/>
              <a:t>exist</a:t>
            </a:r>
          </a:p>
          <a:p>
            <a:pPr lvl="1"/>
            <a:r>
              <a:rPr lang="en-US" sz="2000" dirty="0" smtClean="0"/>
              <a:t>If the file is existing, </a:t>
            </a:r>
            <a:r>
              <a:rPr lang="en-US" sz="2400" dirty="0" smtClean="0"/>
              <a:t>it will overwrite the file, i.e., data </a:t>
            </a:r>
            <a:r>
              <a:rPr lang="en-US" sz="2400" dirty="0"/>
              <a:t>in the original file is lost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Appending </a:t>
            </a:r>
            <a:r>
              <a:rPr lang="en-US" sz="3600" dirty="0"/>
              <a:t>to a Text File</a:t>
            </a:r>
          </a:p>
        </p:txBody>
      </p:sp>
      <p:sp>
        <p:nvSpPr>
          <p:cNvPr id="331782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>
            <a:noAutofit/>
          </a:bodyPr>
          <a:lstStyle/>
          <a:p>
            <a:r>
              <a:rPr lang="en-US" sz="2400" dirty="0"/>
              <a:t>To </a:t>
            </a:r>
            <a:r>
              <a:rPr lang="en-US" sz="2400" dirty="0">
                <a:solidFill>
                  <a:srgbClr val="5347EB"/>
                </a:solidFill>
              </a:rPr>
              <a:t>add/append</a:t>
            </a:r>
            <a:r>
              <a:rPr lang="en-US" sz="2400" dirty="0"/>
              <a:t> to a file instead of replacing it, use a different constructor for </a:t>
            </a:r>
            <a:r>
              <a:rPr lang="en-US" sz="2400" b="1" dirty="0" err="1">
                <a:latin typeface="Courier New" pitchFamily="49" charset="0"/>
              </a:rPr>
              <a:t>FileOutputStream</a:t>
            </a:r>
            <a:r>
              <a:rPr lang="en-US" sz="2400" dirty="0"/>
              <a:t>:</a:t>
            </a:r>
          </a:p>
          <a:p>
            <a:pPr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outputStream</a:t>
            </a:r>
            <a:r>
              <a:rPr lang="en-US" sz="2000" b="1" dirty="0">
                <a:latin typeface="Courier New" pitchFamily="49" charset="0"/>
              </a:rPr>
              <a:t> =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</a:rPr>
              <a:t>new </a:t>
            </a:r>
            <a:r>
              <a:rPr lang="en-US" sz="2000" dirty="0" err="1">
                <a:latin typeface="Courier New" pitchFamily="49" charset="0"/>
              </a:rPr>
              <a:t>PrintWriter</a:t>
            </a:r>
            <a:r>
              <a:rPr lang="en-US" sz="2000" dirty="0">
                <a:latin typeface="Courier New" pitchFamily="49" charset="0"/>
              </a:rPr>
              <a:t>(new </a:t>
            </a:r>
            <a:r>
              <a:rPr lang="en-US" sz="2000" dirty="0" err="1">
                <a:latin typeface="Courier New" pitchFamily="49" charset="0"/>
              </a:rPr>
              <a:t>FileOutputStream</a:t>
            </a:r>
            <a:r>
              <a:rPr lang="en-US" sz="2000" dirty="0">
                <a:latin typeface="Courier New" pitchFamily="49" charset="0"/>
              </a:rPr>
              <a:t>("out.txt",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true</a:t>
            </a:r>
            <a:r>
              <a:rPr lang="en-US" sz="2000" dirty="0" smtClean="0">
                <a:latin typeface="Courier New" pitchFamily="49" charset="0"/>
              </a:rPr>
              <a:t>));</a:t>
            </a:r>
          </a:p>
          <a:p>
            <a:pPr>
              <a:buFontTx/>
              <a:buNone/>
            </a:pPr>
            <a:r>
              <a:rPr lang="en-US" sz="2400" dirty="0"/>
              <a:t>Example:</a:t>
            </a:r>
          </a:p>
          <a:p>
            <a:pPr>
              <a:buFontTx/>
              <a:buNone/>
            </a:pP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85800" y="3429000"/>
            <a:ext cx="7620000" cy="327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outputStream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 = new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PrintWriter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(new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FileOutputStream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("out.txt”));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		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     for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 count = 1; count &lt;= 10; count++)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      	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outputStream.println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(count);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outputStream.close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 err="1" smtClean="0">
                <a:latin typeface="Times" pitchFamily="18" charset="0"/>
              </a:rPr>
              <a:t>outputStream</a:t>
            </a:r>
            <a:r>
              <a:rPr lang="en-US" dirty="0" smtClean="0">
                <a:latin typeface="Times" pitchFamily="18" charset="0"/>
              </a:rPr>
              <a:t> = new </a:t>
            </a:r>
            <a:r>
              <a:rPr lang="en-US" dirty="0" err="1" smtClean="0">
                <a:latin typeface="Times" pitchFamily="18" charset="0"/>
              </a:rPr>
              <a:t>PrintWriter</a:t>
            </a:r>
            <a:r>
              <a:rPr lang="en-US" dirty="0" smtClean="0">
                <a:latin typeface="Times" pitchFamily="18" charset="0"/>
              </a:rPr>
              <a:t>(new </a:t>
            </a:r>
            <a:r>
              <a:rPr lang="en-US" dirty="0" err="1" smtClean="0">
                <a:latin typeface="Times" pitchFamily="18" charset="0"/>
              </a:rPr>
              <a:t>FileOutputStream</a:t>
            </a:r>
            <a:r>
              <a:rPr lang="en-US" dirty="0" smtClean="0">
                <a:latin typeface="Times" pitchFamily="18" charset="0"/>
              </a:rPr>
              <a:t>("out.txt”, </a:t>
            </a:r>
            <a:r>
              <a:rPr lang="en-US" b="1" dirty="0" smtClean="0">
                <a:solidFill>
                  <a:srgbClr val="FF0000"/>
                </a:solidFill>
                <a:latin typeface="Times" pitchFamily="18" charset="0"/>
              </a:rPr>
              <a:t>true</a:t>
            </a:r>
            <a:r>
              <a:rPr lang="en-US" dirty="0" smtClean="0">
                <a:latin typeface="Times" pitchFamily="18" charset="0"/>
              </a:rPr>
              <a:t>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dirty="0" smtClean="0">
                <a:latin typeface="Times" pitchFamily="18" charset="0"/>
              </a:rPr>
              <a:t>	for (</a:t>
            </a:r>
            <a:r>
              <a:rPr lang="en-US" dirty="0" err="1" smtClean="0">
                <a:latin typeface="Times" pitchFamily="18" charset="0"/>
              </a:rPr>
              <a:t>int</a:t>
            </a:r>
            <a:r>
              <a:rPr lang="en-US" dirty="0" smtClean="0">
                <a:latin typeface="Times" pitchFamily="18" charset="0"/>
              </a:rPr>
              <a:t> count = 1; count &lt;= 10; count++)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dirty="0" smtClean="0">
                <a:latin typeface="Times" pitchFamily="18" charset="0"/>
              </a:rPr>
              <a:t>      	</a:t>
            </a:r>
            <a:r>
              <a:rPr lang="en-US" b="1" dirty="0" err="1" smtClean="0">
                <a:solidFill>
                  <a:schemeClr val="tx2"/>
                </a:solidFill>
                <a:latin typeface="Times" pitchFamily="18" charset="0"/>
              </a:rPr>
              <a:t>outputStream.println</a:t>
            </a:r>
            <a:r>
              <a:rPr lang="en-US" b="1" dirty="0" smtClean="0">
                <a:solidFill>
                  <a:schemeClr val="tx2"/>
                </a:solidFill>
                <a:latin typeface="Times" pitchFamily="18" charset="0"/>
              </a:rPr>
              <a:t>(count);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dirty="0" err="1" smtClean="0">
                <a:latin typeface="Times" pitchFamily="18" charset="0"/>
              </a:rPr>
              <a:t>outputStream.close</a:t>
            </a:r>
            <a:r>
              <a:rPr lang="en-US" dirty="0" smtClean="0">
                <a:latin typeface="Times" pitchFamily="18" charset="0"/>
              </a:rPr>
              <a:t>();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Closing a File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77724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After writing a file, you should close the </a:t>
            </a:r>
            <a:r>
              <a:rPr lang="en-US" sz="2400" dirty="0" err="1" smtClean="0"/>
              <a:t>FileOutputStream</a:t>
            </a:r>
            <a:r>
              <a:rPr lang="en-US" sz="2400" dirty="0" smtClean="0"/>
              <a:t> and the </a:t>
            </a:r>
            <a:r>
              <a:rPr lang="en-US" sz="2400" dirty="0" err="1" smtClean="0"/>
              <a:t>PrintWriter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err="1"/>
              <a:t>fileOutputStream.close</a:t>
            </a:r>
            <a:r>
              <a:rPr lang="en-US" sz="2000" dirty="0"/>
              <a:t>();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outputStream.close();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Why close the file?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To make sure it is closed if a program ends abnormally (it could get damaged if it is left open)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Flush the stream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NZ" sz="2400" b="1" dirty="0" smtClean="0"/>
              <a:t>Calling close() on a wrapper stream should close the child stream. </a:t>
            </a:r>
            <a:r>
              <a:rPr lang="en-NZ" sz="24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NZ" sz="2000" dirty="0" smtClean="0"/>
              <a:t>E.g., </a:t>
            </a:r>
            <a:r>
              <a:rPr lang="en-NZ" sz="2000" dirty="0" err="1" smtClean="0"/>
              <a:t>i</a:t>
            </a:r>
            <a:r>
              <a:rPr lang="en-US" sz="2000" dirty="0" smtClean="0"/>
              <a:t>f </a:t>
            </a:r>
            <a:r>
              <a:rPr lang="en-US" sz="2000" dirty="0"/>
              <a:t>a </a:t>
            </a:r>
            <a:r>
              <a:rPr lang="en-US" sz="2000" i="1" dirty="0" err="1"/>
              <a:t>PrintWriter</a:t>
            </a:r>
            <a:r>
              <a:rPr lang="en-US" sz="2000" dirty="0"/>
              <a:t> is </a:t>
            </a:r>
            <a:r>
              <a:rPr lang="en-US" sz="2000" dirty="0" smtClean="0"/>
              <a:t>closed, the </a:t>
            </a:r>
            <a:r>
              <a:rPr lang="en-US" sz="2000" i="1" dirty="0" err="1" smtClean="0"/>
              <a:t>FileOutputStream</a:t>
            </a:r>
            <a:r>
              <a:rPr lang="en-US" sz="2000" dirty="0" smtClean="0"/>
              <a:t> it linked with is also closed. </a:t>
            </a:r>
            <a:endParaRPr lang="en-US" sz="2000" dirty="0"/>
          </a:p>
          <a:p>
            <a:pPr lvl="1"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5562600" cy="4801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 err="1" smtClean="0"/>
              <a:t>FileOutputStream</a:t>
            </a:r>
            <a:r>
              <a:rPr lang="en-NZ" dirty="0" smtClean="0"/>
              <a:t> </a:t>
            </a:r>
            <a:r>
              <a:rPr lang="en-NZ" dirty="0" err="1" smtClean="0"/>
              <a:t>fos</a:t>
            </a:r>
            <a:r>
              <a:rPr lang="en-NZ" dirty="0" smtClean="0"/>
              <a:t>=new </a:t>
            </a:r>
            <a:r>
              <a:rPr lang="en-NZ" dirty="0" err="1" smtClean="0"/>
              <a:t>FileOutputStream</a:t>
            </a:r>
            <a:r>
              <a:rPr lang="en-NZ" dirty="0" smtClean="0"/>
              <a:t>("out.txt");</a:t>
            </a:r>
          </a:p>
          <a:p>
            <a:r>
              <a:rPr lang="en-NZ" dirty="0" err="1" smtClean="0"/>
              <a:t>PrintWriter</a:t>
            </a:r>
            <a:r>
              <a:rPr lang="en-NZ" dirty="0" smtClean="0"/>
              <a:t> </a:t>
            </a:r>
            <a:r>
              <a:rPr lang="en-NZ" dirty="0" err="1" smtClean="0"/>
              <a:t>outputStream</a:t>
            </a:r>
            <a:r>
              <a:rPr lang="en-NZ" dirty="0" smtClean="0"/>
              <a:t> = new </a:t>
            </a:r>
            <a:r>
              <a:rPr lang="en-NZ" dirty="0" err="1" smtClean="0"/>
              <a:t>PrintWriter</a:t>
            </a:r>
            <a:r>
              <a:rPr lang="en-NZ" dirty="0" smtClean="0"/>
              <a:t>(</a:t>
            </a:r>
            <a:r>
              <a:rPr lang="en-NZ" dirty="0" err="1" smtClean="0"/>
              <a:t>fos</a:t>
            </a:r>
            <a:r>
              <a:rPr lang="en-NZ" dirty="0" smtClean="0"/>
              <a:t>);</a:t>
            </a:r>
          </a:p>
          <a:p>
            <a:r>
              <a:rPr lang="en-NZ" dirty="0" smtClean="0"/>
              <a:t>for (</a:t>
            </a:r>
            <a:r>
              <a:rPr lang="en-NZ" dirty="0" err="1" smtClean="0"/>
              <a:t>int</a:t>
            </a:r>
            <a:r>
              <a:rPr lang="en-NZ" dirty="0" smtClean="0"/>
              <a:t> count = 1; count &lt;= 3; count++)</a:t>
            </a:r>
          </a:p>
          <a:p>
            <a:r>
              <a:rPr lang="en-NZ" dirty="0" smtClean="0"/>
              <a:t> {</a:t>
            </a:r>
          </a:p>
          <a:p>
            <a:r>
              <a:rPr lang="en-NZ" dirty="0" smtClean="0"/>
              <a:t>	</a:t>
            </a:r>
            <a:r>
              <a:rPr lang="en-NZ" dirty="0" err="1" smtClean="0"/>
              <a:t>outputStream.println</a:t>
            </a:r>
            <a:r>
              <a:rPr lang="en-NZ" dirty="0" smtClean="0"/>
              <a:t>(count);</a:t>
            </a:r>
          </a:p>
          <a:p>
            <a:r>
              <a:rPr lang="en-NZ" dirty="0" smtClean="0"/>
              <a:t>}</a:t>
            </a:r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 err="1" smtClean="0"/>
              <a:t>outputStream.close</a:t>
            </a:r>
            <a:r>
              <a:rPr lang="en-NZ" dirty="0" smtClean="0"/>
              <a:t>();</a:t>
            </a:r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 err="1" smtClean="0"/>
              <a:t>outputStream</a:t>
            </a:r>
            <a:r>
              <a:rPr lang="en-NZ" dirty="0" smtClean="0"/>
              <a:t> = new </a:t>
            </a:r>
            <a:r>
              <a:rPr lang="en-NZ" dirty="0" err="1" smtClean="0"/>
              <a:t>PrintWriter</a:t>
            </a:r>
            <a:r>
              <a:rPr lang="en-NZ" dirty="0" smtClean="0"/>
              <a:t>(</a:t>
            </a:r>
            <a:r>
              <a:rPr lang="en-NZ" dirty="0" err="1" smtClean="0"/>
              <a:t>fos</a:t>
            </a:r>
            <a:r>
              <a:rPr lang="en-NZ" dirty="0" smtClean="0"/>
              <a:t>);</a:t>
            </a:r>
          </a:p>
          <a:p>
            <a:r>
              <a:rPr lang="en-NZ" dirty="0" smtClean="0"/>
              <a:t>for (</a:t>
            </a:r>
            <a:r>
              <a:rPr lang="en-NZ" dirty="0" err="1" smtClean="0"/>
              <a:t>int</a:t>
            </a:r>
            <a:r>
              <a:rPr lang="en-NZ" dirty="0" smtClean="0"/>
              <a:t> count = 5; count &lt;= 8; count++)</a:t>
            </a:r>
          </a:p>
          <a:p>
            <a:r>
              <a:rPr lang="en-NZ" dirty="0" smtClean="0"/>
              <a:t> {</a:t>
            </a:r>
          </a:p>
          <a:p>
            <a:r>
              <a:rPr lang="en-NZ" dirty="0" smtClean="0"/>
              <a:t>        </a:t>
            </a:r>
            <a:r>
              <a:rPr lang="en-NZ" dirty="0" err="1" smtClean="0"/>
              <a:t>outputStream.println</a:t>
            </a:r>
            <a:r>
              <a:rPr lang="en-NZ" dirty="0" smtClean="0"/>
              <a:t>(count);</a:t>
            </a:r>
          </a:p>
          <a:p>
            <a:r>
              <a:rPr lang="en-NZ" dirty="0" smtClean="0"/>
              <a:t>   }</a:t>
            </a:r>
          </a:p>
          <a:p>
            <a:r>
              <a:rPr lang="en-NZ" dirty="0" err="1" smtClean="0"/>
              <a:t>outputStream.close</a:t>
            </a:r>
            <a:r>
              <a:rPr lang="en-NZ" dirty="0" smtClean="0"/>
              <a:t>();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810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Example:</a:t>
            </a:r>
            <a:endParaRPr lang="en-NZ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9906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What will be in out.txt???</a:t>
            </a:r>
            <a:endParaRPr lang="en-NZ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2743200"/>
            <a:ext cx="53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 smtClean="0"/>
              <a:t>1</a:t>
            </a:r>
          </a:p>
          <a:p>
            <a:r>
              <a:rPr lang="en-NZ" dirty="0" smtClean="0"/>
              <a:t>2</a:t>
            </a:r>
          </a:p>
          <a:p>
            <a:r>
              <a:rPr lang="en-NZ" dirty="0" smtClean="0"/>
              <a:t>3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6629400" y="2590800"/>
            <a:ext cx="53340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 smtClean="0"/>
              <a:t>1</a:t>
            </a:r>
          </a:p>
          <a:p>
            <a:r>
              <a:rPr lang="en-NZ" dirty="0" smtClean="0"/>
              <a:t>2</a:t>
            </a:r>
          </a:p>
          <a:p>
            <a:r>
              <a:rPr lang="en-NZ" dirty="0" smtClean="0"/>
              <a:t>3</a:t>
            </a:r>
          </a:p>
          <a:p>
            <a:r>
              <a:rPr lang="en-NZ" dirty="0" smtClean="0"/>
              <a:t>5</a:t>
            </a:r>
          </a:p>
          <a:p>
            <a:r>
              <a:rPr lang="en-NZ" dirty="0" smtClean="0"/>
              <a:t>6</a:t>
            </a:r>
          </a:p>
          <a:p>
            <a:r>
              <a:rPr lang="en-NZ" dirty="0" smtClean="0"/>
              <a:t>7</a:t>
            </a:r>
          </a:p>
          <a:p>
            <a:r>
              <a:rPr lang="en-NZ" dirty="0" smtClean="0"/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91400" y="2590800"/>
            <a:ext cx="4572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smtClean="0"/>
              <a:t>5</a:t>
            </a:r>
            <a:endParaRPr lang="en-NZ" dirty="0" smtClean="0"/>
          </a:p>
          <a:p>
            <a:r>
              <a:rPr lang="en-NZ" dirty="0" smtClean="0"/>
              <a:t>6</a:t>
            </a:r>
          </a:p>
          <a:p>
            <a:r>
              <a:rPr lang="en-NZ" dirty="0" smtClean="0"/>
              <a:t>7</a:t>
            </a:r>
          </a:p>
          <a:p>
            <a:r>
              <a:rPr lang="en-NZ" dirty="0" smtClean="0"/>
              <a:t>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01000" y="3124200"/>
            <a:ext cx="9144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 smtClean="0"/>
              <a:t>null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638800" y="3276600"/>
            <a:ext cx="838200" cy="609600"/>
            <a:chOff x="6781800" y="4953000"/>
            <a:chExt cx="838200" cy="6096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781800" y="5257800"/>
              <a:ext cx="304800" cy="3048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086600" y="4953000"/>
              <a:ext cx="5334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228600" y="2971800"/>
            <a:ext cx="2514600" cy="6858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5638800" y="5029200"/>
            <a:ext cx="2590800" cy="1066800"/>
          </a:xfrm>
          <a:prstGeom prst="wedgeRectCallout">
            <a:avLst>
              <a:gd name="adj1" fmla="val -162731"/>
              <a:gd name="adj2" fmla="val -201489"/>
            </a:avLst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dirty="0" smtClean="0">
                <a:latin typeface="Times" pitchFamily="18" charset="0"/>
              </a:rPr>
              <a:t>Both the </a:t>
            </a:r>
            <a:r>
              <a:rPr lang="en-US" dirty="0" err="1" smtClean="0">
                <a:latin typeface="Times" pitchFamily="18" charset="0"/>
              </a:rPr>
              <a:t>PrintWriter</a:t>
            </a:r>
            <a:r>
              <a:rPr lang="en-US" dirty="0" smtClean="0">
                <a:latin typeface="Times" pitchFamily="18" charset="0"/>
              </a:rPr>
              <a:t> and </a:t>
            </a:r>
            <a:r>
              <a:rPr lang="en-US" dirty="0" err="1" smtClean="0">
                <a:latin typeface="Times" pitchFamily="18" charset="0"/>
              </a:rPr>
              <a:t>FileOutputStream</a:t>
            </a:r>
            <a:r>
              <a:rPr lang="en-US" dirty="0" smtClean="0">
                <a:latin typeface="Times" pitchFamily="18" charset="0"/>
              </a:rPr>
              <a:t> have been closed!!!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34400" y="5867400"/>
            <a:ext cx="228600" cy="1863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0" grpId="0" animBg="1"/>
      <p:bldP spid="2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/>
              <a:t>Text File Input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458200" cy="3810000"/>
          </a:xfrm>
        </p:spPr>
        <p:txBody>
          <a:bodyPr>
            <a:noAutofit/>
          </a:bodyPr>
          <a:lstStyle/>
          <a:p>
            <a:r>
              <a:rPr lang="en-US" sz="2000" dirty="0"/>
              <a:t>To open a text file for input: connect a text file to a stream for reading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 err="1">
                <a:latin typeface="Courier New" pitchFamily="49" charset="0"/>
              </a:rPr>
              <a:t>BufferedReader</a:t>
            </a:r>
            <a:r>
              <a:rPr lang="en-US" sz="2000" dirty="0"/>
              <a:t> </a:t>
            </a:r>
            <a:r>
              <a:rPr lang="en-US" sz="2000" dirty="0" smtClean="0"/>
              <a:t>object</a:t>
            </a:r>
            <a:r>
              <a:rPr lang="en-US" sz="2000" dirty="0"/>
              <a:t>, which uses </a:t>
            </a:r>
            <a:r>
              <a:rPr lang="en-US" sz="2000" dirty="0" err="1">
                <a:latin typeface="Courier New" pitchFamily="49" charset="0"/>
              </a:rPr>
              <a:t>FileReader</a:t>
            </a:r>
            <a:r>
              <a:rPr lang="en-US" sz="2400" dirty="0"/>
              <a:t> to </a:t>
            </a:r>
            <a:r>
              <a:rPr lang="en-US" sz="2000" dirty="0"/>
              <a:t>open a text file</a:t>
            </a:r>
          </a:p>
          <a:p>
            <a:pPr lvl="1"/>
            <a:r>
              <a:rPr lang="en-US" sz="2000" dirty="0" err="1">
                <a:latin typeface="Courier New" pitchFamily="49" charset="0"/>
              </a:rPr>
              <a:t>FileReader</a:t>
            </a:r>
            <a:r>
              <a:rPr lang="en-US" sz="2000" dirty="0">
                <a:latin typeface="Courier New" pitchFamily="49" charset="0"/>
              </a:rPr>
              <a:t> “</a:t>
            </a:r>
            <a:r>
              <a:rPr lang="en-US" sz="2000" dirty="0"/>
              <a:t>connects”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BufferedReader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to the text file</a:t>
            </a:r>
          </a:p>
          <a:p>
            <a:pPr>
              <a:buNone/>
            </a:pPr>
            <a:endParaRPr lang="en-US" sz="2000" dirty="0" smtClean="0">
              <a:latin typeface="Times" pitchFamily="18" charset="0"/>
            </a:endParaRPr>
          </a:p>
          <a:p>
            <a:pPr>
              <a:buNone/>
            </a:pPr>
            <a:r>
              <a:rPr lang="en-US" sz="2000" i="1" dirty="0" err="1" smtClean="0">
                <a:latin typeface="Times" pitchFamily="18" charset="0"/>
              </a:rPr>
              <a:t>FileReader</a:t>
            </a:r>
            <a:r>
              <a:rPr lang="en-US" sz="2000" i="1" dirty="0" smtClean="0">
                <a:latin typeface="Times" pitchFamily="18" charset="0"/>
              </a:rPr>
              <a:t>   s = new </a:t>
            </a:r>
            <a:r>
              <a:rPr lang="en-US" sz="2000" i="1" dirty="0" err="1" smtClean="0">
                <a:latin typeface="Times" pitchFamily="18" charset="0"/>
              </a:rPr>
              <a:t>FileReader</a:t>
            </a:r>
            <a:r>
              <a:rPr lang="en-US" sz="2000" i="1" dirty="0" smtClean="0">
                <a:latin typeface="Times" pitchFamily="18" charset="0"/>
              </a:rPr>
              <a:t>(“input.txt");</a:t>
            </a:r>
          </a:p>
          <a:p>
            <a:pPr>
              <a:buNone/>
            </a:pPr>
            <a:r>
              <a:rPr lang="en-US" sz="2000" i="1" dirty="0" err="1" smtClean="0">
                <a:latin typeface="Times" pitchFamily="18" charset="0"/>
              </a:rPr>
              <a:t>BufferedReader</a:t>
            </a:r>
            <a:r>
              <a:rPr lang="en-US" sz="2000" i="1" dirty="0" smtClean="0">
                <a:latin typeface="Times" pitchFamily="18" charset="0"/>
              </a:rPr>
              <a:t>   </a:t>
            </a:r>
            <a:r>
              <a:rPr lang="en-US" sz="2000" i="1" dirty="0" err="1" smtClean="0">
                <a:latin typeface="Times" pitchFamily="18" charset="0"/>
              </a:rPr>
              <a:t>inStream</a:t>
            </a:r>
            <a:r>
              <a:rPr lang="en-US" sz="2000" i="1" dirty="0" smtClean="0">
                <a:latin typeface="Times" pitchFamily="18" charset="0"/>
              </a:rPr>
              <a:t> = new </a:t>
            </a:r>
            <a:r>
              <a:rPr lang="en-US" sz="2000" i="1" dirty="0" err="1" smtClean="0">
                <a:latin typeface="Times" pitchFamily="18" charset="0"/>
              </a:rPr>
              <a:t>BufferedReader</a:t>
            </a:r>
            <a:r>
              <a:rPr lang="en-US" sz="2000" i="1" dirty="0" smtClean="0">
                <a:latin typeface="Times" pitchFamily="18" charset="0"/>
              </a:rPr>
              <a:t>(s);</a:t>
            </a:r>
          </a:p>
          <a:p>
            <a:pPr marL="0" lvl="1" indent="0">
              <a:buFontTx/>
              <a:buNone/>
            </a:pPr>
            <a:r>
              <a:rPr lang="en-US" sz="2000" dirty="0" smtClean="0">
                <a:latin typeface="Times" pitchFamily="18" charset="0"/>
              </a:rPr>
              <a:t>Or: </a:t>
            </a:r>
          </a:p>
          <a:p>
            <a:pPr marL="0" lvl="1" indent="0">
              <a:buFontTx/>
              <a:buNone/>
            </a:pPr>
            <a:r>
              <a:rPr lang="en-US" sz="2000" i="1" dirty="0" err="1" smtClean="0">
                <a:latin typeface="Times" pitchFamily="18" charset="0"/>
              </a:rPr>
              <a:t>BufferedReader</a:t>
            </a:r>
            <a:r>
              <a:rPr lang="en-US" sz="2000" i="1" dirty="0" smtClean="0">
                <a:latin typeface="Times" pitchFamily="18" charset="0"/>
              </a:rPr>
              <a:t> </a:t>
            </a:r>
            <a:r>
              <a:rPr lang="en-US" sz="2000" i="1" dirty="0" err="1" smtClean="0">
                <a:latin typeface="Times" pitchFamily="18" charset="0"/>
              </a:rPr>
              <a:t>inStream</a:t>
            </a:r>
            <a:r>
              <a:rPr lang="en-US" sz="2000" i="1" dirty="0" smtClean="0">
                <a:latin typeface="Times" pitchFamily="18" charset="0"/>
              </a:rPr>
              <a:t> </a:t>
            </a:r>
            <a:r>
              <a:rPr lang="en-US" sz="2000" i="1" dirty="0">
                <a:latin typeface="Times" pitchFamily="18" charset="0"/>
              </a:rPr>
              <a:t>=</a:t>
            </a:r>
          </a:p>
          <a:p>
            <a:pPr lvl="1">
              <a:buFontTx/>
              <a:buNone/>
            </a:pPr>
            <a:r>
              <a:rPr lang="en-US" sz="2000" i="1" dirty="0">
                <a:latin typeface="Times" pitchFamily="18" charset="0"/>
              </a:rPr>
              <a:t>  new </a:t>
            </a:r>
            <a:r>
              <a:rPr lang="en-US" sz="2000" i="1" dirty="0" err="1">
                <a:latin typeface="Times" pitchFamily="18" charset="0"/>
              </a:rPr>
              <a:t>BufferedReader</a:t>
            </a:r>
            <a:r>
              <a:rPr lang="en-US" sz="2000" i="1" dirty="0">
                <a:latin typeface="Times" pitchFamily="18" charset="0"/>
              </a:rPr>
              <a:t>(new </a:t>
            </a:r>
            <a:r>
              <a:rPr lang="en-US" sz="2000" i="1" dirty="0" err="1">
                <a:latin typeface="Times" pitchFamily="18" charset="0"/>
              </a:rPr>
              <a:t>FileReader</a:t>
            </a:r>
            <a:r>
              <a:rPr lang="en-US" sz="2000" i="1" dirty="0" smtClean="0">
                <a:latin typeface="Times" pitchFamily="18" charset="0"/>
              </a:rPr>
              <a:t>(“input.txt"));</a:t>
            </a:r>
            <a:endParaRPr lang="en-US" sz="2000" i="1" dirty="0" smtClean="0"/>
          </a:p>
          <a:p>
            <a:pPr>
              <a:buNone/>
            </a:pPr>
            <a:r>
              <a:rPr lang="en-US" sz="2000" dirty="0">
                <a:latin typeface="Times" pitchFamily="18" charset="0"/>
              </a:rPr>
              <a:t>	</a:t>
            </a:r>
            <a:endParaRPr 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5400000">
            <a:off x="3028156" y="4171157"/>
            <a:ext cx="547687" cy="2692400"/>
          </a:xfrm>
          <a:prstGeom prst="can">
            <a:avLst>
              <a:gd name="adj" fmla="val 9579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5400000">
            <a:off x="6177756" y="4485481"/>
            <a:ext cx="547688" cy="2098675"/>
          </a:xfrm>
          <a:prstGeom prst="can">
            <a:avLst>
              <a:gd name="adj" fmla="val 9579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715125" y="4649788"/>
            <a:ext cx="390525" cy="377825"/>
          </a:xfrm>
          <a:prstGeom prst="rightArrow">
            <a:avLst>
              <a:gd name="adj1" fmla="val 36972"/>
              <a:gd name="adj2" fmla="val 35296"/>
            </a:avLst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NZ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flipH="1">
            <a:off x="1339850" y="5245100"/>
            <a:ext cx="638175" cy="515938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NZ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flipH="1">
            <a:off x="4624387" y="5241925"/>
            <a:ext cx="638175" cy="515938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NZ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flipH="1">
            <a:off x="7604125" y="5233988"/>
            <a:ext cx="638175" cy="515937"/>
          </a:xfrm>
          <a:prstGeom prst="rightArrow">
            <a:avLst>
              <a:gd name="adj1" fmla="val 45231"/>
              <a:gd name="adj2" fmla="val 63999"/>
            </a:avLst>
          </a:prstGeom>
          <a:solidFill>
            <a:srgbClr val="98EE8A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NZ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057400" y="5334000"/>
            <a:ext cx="2270125" cy="32521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BufferedReader</a:t>
            </a:r>
            <a:endParaRPr lang="en-US" sz="18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486400" y="5389783"/>
            <a:ext cx="2619375" cy="32521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FileReader</a:t>
            </a:r>
            <a:endParaRPr lang="en-US" sz="18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6100" y="5297488"/>
            <a:ext cx="977900" cy="393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sz="1800">
                <a:latin typeface="Arial" charset="0"/>
              </a:rPr>
              <a:t>Disk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4800" y="5302250"/>
            <a:ext cx="977900" cy="393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sz="1800" dirty="0">
                <a:latin typeface="Arial" charset="0"/>
              </a:rPr>
              <a:t>Memory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8278812" y="5661025"/>
            <a:ext cx="809518" cy="2621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sz="1400" dirty="0" smtClean="0">
                <a:latin typeface="Arial" charset="0"/>
              </a:rPr>
              <a:t>input.txt</a:t>
            </a:r>
            <a:endParaRPr lang="en-US" sz="1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Methods for</a:t>
            </a:r>
            <a:r>
              <a:rPr lang="en-US" sz="3600" dirty="0">
                <a:latin typeface="Courier New" pitchFamily="49" charset="0"/>
              </a:rPr>
              <a:t> </a:t>
            </a:r>
            <a:r>
              <a:rPr lang="en-US" sz="3600" dirty="0" err="1">
                <a:latin typeface="Courier New" pitchFamily="49" charset="0"/>
              </a:rPr>
              <a:t>BufferedReader</a:t>
            </a:r>
            <a:endParaRPr lang="en-US" sz="3600" dirty="0">
              <a:latin typeface="Courier New" pitchFamily="49" charset="0"/>
            </a:endParaRPr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b="1" i="1" dirty="0" err="1" smtClean="0">
                <a:solidFill>
                  <a:schemeClr val="tx2"/>
                </a:solidFill>
                <a:latin typeface="Courier New" pitchFamily="49" charset="0"/>
              </a:rPr>
              <a:t>readLine</a:t>
            </a:r>
            <a:r>
              <a:rPr lang="en-US" sz="2400" b="1" i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sz="2400" dirty="0" smtClean="0"/>
              <a:t>: </a:t>
            </a:r>
            <a:r>
              <a:rPr lang="en-US" sz="2400" dirty="0"/>
              <a:t>read a line into a </a:t>
            </a:r>
            <a:r>
              <a:rPr lang="en-US" sz="2400" dirty="0" smtClean="0">
                <a:latin typeface="Courier New" pitchFamily="49" charset="0"/>
              </a:rPr>
              <a:t>String</a:t>
            </a:r>
          </a:p>
          <a:p>
            <a:endParaRPr lang="en-US" sz="2400" dirty="0"/>
          </a:p>
          <a:p>
            <a:r>
              <a:rPr lang="en-US" sz="2400" b="1" i="1" dirty="0">
                <a:solidFill>
                  <a:schemeClr val="tx2"/>
                </a:solidFill>
                <a:latin typeface="Courier New" pitchFamily="49" charset="0"/>
              </a:rPr>
              <a:t>r</a:t>
            </a:r>
            <a:r>
              <a:rPr lang="en-US" sz="2400" b="1" i="1" dirty="0" smtClean="0">
                <a:solidFill>
                  <a:schemeClr val="tx2"/>
                </a:solidFill>
                <a:latin typeface="Courier New" pitchFamily="49" charset="0"/>
              </a:rPr>
              <a:t>ead()</a:t>
            </a:r>
            <a:r>
              <a:rPr lang="en-US" sz="2400" dirty="0" smtClean="0"/>
              <a:t>: </a:t>
            </a:r>
            <a:r>
              <a:rPr lang="en-US" sz="2400" dirty="0"/>
              <a:t>read </a:t>
            </a:r>
            <a:r>
              <a:rPr lang="en-US" sz="2400" dirty="0" smtClean="0"/>
              <a:t>the ASCII code of a character in the text file (at </a:t>
            </a:r>
            <a:r>
              <a:rPr lang="en-US" sz="2400" dirty="0"/>
              <a:t>a </a:t>
            </a:r>
            <a:r>
              <a:rPr lang="en-US" sz="2400" dirty="0" smtClean="0"/>
              <a:t>time) 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close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BufferedReader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/>
              <a:t>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070080" y="1926922"/>
            <a:ext cx="2155680" cy="685512"/>
          </a:xfrm>
          <a:prstGeom prst="rect">
            <a:avLst/>
          </a:prstGeom>
          <a:solidFill>
            <a:schemeClr val="bg1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82945" tIns="41473" rIns="82945" bIns="41473" anchor="ctr"/>
          <a:lstStyle/>
          <a:p>
            <a:pPr algn="ctr"/>
            <a:r>
              <a:rPr lang="en-NZ" altLang="en-US" b="1" dirty="0">
                <a:latin typeface="Calibri" pitchFamily="34" charset="0"/>
              </a:rPr>
              <a:t>Applications </a:t>
            </a:r>
          </a:p>
          <a:p>
            <a:pPr algn="ctr"/>
            <a:r>
              <a:rPr lang="en-NZ" altLang="en-US" b="1" dirty="0">
                <a:latin typeface="Calibri" pitchFamily="34" charset="0"/>
              </a:rPr>
              <a:t>(C, C++, JAVA, …)</a:t>
            </a:r>
          </a:p>
        </p:txBody>
      </p:sp>
      <p:sp>
        <p:nvSpPr>
          <p:cNvPr id="6147" name="Slide Number Placeholder 4"/>
          <p:cNvSpPr txBox="1">
            <a:spLocks noChangeArrowheads="1"/>
          </p:cNvSpPr>
          <p:nvPr/>
        </p:nvSpPr>
        <p:spPr bwMode="auto">
          <a:xfrm>
            <a:off x="8053921" y="6482121"/>
            <a:ext cx="1090080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fld id="{A67DA3B3-1EB3-48C7-99DE-6D92AEAAC074}" type="slidenum">
              <a:rPr lang="en-AU" altLang="en-US">
                <a:solidFill>
                  <a:schemeClr val="bg1"/>
                </a:solidFill>
              </a:rPr>
              <a:pPr/>
              <a:t>2</a:t>
            </a:fld>
            <a:endParaRPr lang="en-AU" altLang="en-US">
              <a:solidFill>
                <a:schemeClr val="bg1"/>
              </a:solidFill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351520" y="2612434"/>
            <a:ext cx="4636800" cy="1185979"/>
            <a:chOff x="2592040" y="2879302"/>
            <a:chExt cx="5112568" cy="1307806"/>
          </a:xfrm>
        </p:grpSpPr>
        <p:sp>
          <p:nvSpPr>
            <p:cNvPr id="6160" name="TextBox 25"/>
            <p:cNvSpPr txBox="1">
              <a:spLocks noChangeArrowheads="1"/>
            </p:cNvSpPr>
            <p:nvPr/>
          </p:nvSpPr>
          <p:spPr bwMode="auto">
            <a:xfrm>
              <a:off x="2592040" y="3707829"/>
              <a:ext cx="1080120" cy="407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NZ" b="1" dirty="0"/>
                <a:t>UI</a:t>
              </a:r>
            </a:p>
          </p:txBody>
        </p:sp>
        <p:sp>
          <p:nvSpPr>
            <p:cNvPr id="6161" name="TextBox 26"/>
            <p:cNvSpPr txBox="1">
              <a:spLocks noChangeArrowheads="1"/>
            </p:cNvSpPr>
            <p:nvPr/>
          </p:nvSpPr>
          <p:spPr bwMode="auto">
            <a:xfrm>
              <a:off x="6048424" y="3779837"/>
              <a:ext cx="1656184" cy="4072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NZ" b="1" dirty="0"/>
                <a:t>Storage </a:t>
              </a:r>
            </a:p>
          </p:txBody>
        </p:sp>
        <p:cxnSp>
          <p:nvCxnSpPr>
            <p:cNvPr id="29" name="Straight Arrow Connector 28"/>
            <p:cNvCxnSpPr>
              <a:stCxn id="6146" idx="2"/>
              <a:endCxn id="6160" idx="0"/>
            </p:cNvCxnSpPr>
            <p:nvPr/>
          </p:nvCxnSpPr>
          <p:spPr>
            <a:xfrm flipH="1">
              <a:off x="3132100" y="2879302"/>
              <a:ext cx="1440663" cy="82852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146" idx="2"/>
              <a:endCxn id="6161" idx="0"/>
            </p:cNvCxnSpPr>
            <p:nvPr/>
          </p:nvCxnSpPr>
          <p:spPr>
            <a:xfrm>
              <a:off x="4572763" y="2879302"/>
              <a:ext cx="2303753" cy="9005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632960" y="4278690"/>
            <a:ext cx="783360" cy="325474"/>
          </a:xfrm>
          <a:prstGeom prst="rect">
            <a:avLst/>
          </a:prstGeom>
          <a:solidFill>
            <a:schemeClr val="bg1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82945" tIns="41473" rIns="82945" bIns="41473" anchor="ctr"/>
          <a:lstStyle/>
          <a:p>
            <a:pPr algn="ctr"/>
            <a:r>
              <a:rPr lang="en-NZ" altLang="en-US" b="1" dirty="0">
                <a:latin typeface="Calibri" pitchFamily="34" charset="0"/>
              </a:rPr>
              <a:t>CUI</a:t>
            </a: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070080" y="4278690"/>
            <a:ext cx="783360" cy="325474"/>
          </a:xfrm>
          <a:prstGeom prst="rect">
            <a:avLst/>
          </a:prstGeom>
          <a:solidFill>
            <a:schemeClr val="bg1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82945" tIns="41473" rIns="82945" bIns="41473" anchor="ctr"/>
          <a:lstStyle/>
          <a:p>
            <a:pPr algn="ctr"/>
            <a:r>
              <a:rPr lang="en-NZ" altLang="en-US" b="1" dirty="0">
                <a:latin typeface="Calibri" pitchFamily="34" charset="0"/>
              </a:rPr>
              <a:t>GUI</a:t>
            </a:r>
          </a:p>
        </p:txBody>
      </p:sp>
      <p:cxnSp>
        <p:nvCxnSpPr>
          <p:cNvPr id="36" name="Straight Arrow Connector 35"/>
          <p:cNvCxnSpPr>
            <a:stCxn id="6160" idx="2"/>
            <a:endCxn id="34" idx="0"/>
          </p:cNvCxnSpPr>
          <p:nvPr/>
        </p:nvCxnSpPr>
        <p:spPr>
          <a:xfrm flipH="1">
            <a:off x="2024640" y="3733113"/>
            <a:ext cx="816683" cy="5455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160" idx="2"/>
            <a:endCxn id="35" idx="0"/>
          </p:cNvCxnSpPr>
          <p:nvPr/>
        </p:nvCxnSpPr>
        <p:spPr>
          <a:xfrm>
            <a:off x="2841323" y="3733113"/>
            <a:ext cx="620437" cy="5455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2939041" y="4604164"/>
            <a:ext cx="182880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NZ">
                <a:solidFill>
                  <a:schemeClr val="bg1"/>
                </a:solidFill>
              </a:rPr>
              <a:t>Java: AWT, Swing</a:t>
            </a: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5094720" y="4343496"/>
            <a:ext cx="783360" cy="326915"/>
          </a:xfrm>
          <a:prstGeom prst="rect">
            <a:avLst/>
          </a:prstGeom>
          <a:solidFill>
            <a:schemeClr val="bg1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82945" tIns="41473" rIns="82945" bIns="41473" anchor="ctr"/>
          <a:lstStyle/>
          <a:p>
            <a:pPr algn="ctr"/>
            <a:r>
              <a:rPr lang="en-NZ" altLang="en-US" b="1" dirty="0">
                <a:latin typeface="Calibri" pitchFamily="34" charset="0"/>
              </a:rPr>
              <a:t>File</a:t>
            </a: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6531840" y="4343496"/>
            <a:ext cx="783360" cy="326915"/>
          </a:xfrm>
          <a:prstGeom prst="rect">
            <a:avLst/>
          </a:prstGeom>
          <a:solidFill>
            <a:schemeClr val="bg1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82945" tIns="41473" rIns="82945" bIns="41473" anchor="ctr"/>
          <a:lstStyle/>
          <a:p>
            <a:pPr algn="ctr"/>
            <a:r>
              <a:rPr lang="en-NZ" altLang="en-US" b="1" dirty="0">
                <a:latin typeface="Calibri" pitchFamily="34" charset="0"/>
              </a:rPr>
              <a:t>DB</a:t>
            </a:r>
          </a:p>
        </p:txBody>
      </p:sp>
      <p:cxnSp>
        <p:nvCxnSpPr>
          <p:cNvPr id="46" name="Straight Arrow Connector 45"/>
          <p:cNvCxnSpPr>
            <a:stCxn id="6161" idx="2"/>
            <a:endCxn id="44" idx="0"/>
          </p:cNvCxnSpPr>
          <p:nvPr/>
        </p:nvCxnSpPr>
        <p:spPr>
          <a:xfrm flipH="1">
            <a:off x="5486400" y="3798413"/>
            <a:ext cx="750889" cy="54508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161" idx="2"/>
            <a:endCxn id="45" idx="0"/>
          </p:cNvCxnSpPr>
          <p:nvPr/>
        </p:nvCxnSpPr>
        <p:spPr>
          <a:xfrm>
            <a:off x="6237289" y="3798413"/>
            <a:ext cx="686231" cy="54508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531840" y="4604164"/>
            <a:ext cx="84816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NZ">
                <a:solidFill>
                  <a:schemeClr val="bg1"/>
                </a:solidFill>
              </a:rPr>
              <a:t>JDBC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029921" y="4604164"/>
            <a:ext cx="84816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NZ">
                <a:solidFill>
                  <a:schemeClr val="bg1"/>
                </a:solidFill>
              </a:rPr>
              <a:t>File I/O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dirty="0"/>
              <a:t>Testing for End of File in a Text File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</a:t>
            </a:r>
            <a:r>
              <a:rPr lang="en-US" sz="2400" dirty="0" err="1" smtClean="0">
                <a:latin typeface="Courier New" pitchFamily="49" charset="0"/>
              </a:rPr>
              <a:t>readLin</a:t>
            </a:r>
            <a:r>
              <a:rPr lang="en-US" sz="2400" dirty="0" err="1">
                <a:latin typeface="Courier New" pitchFamily="49" charset="0"/>
              </a:rPr>
              <a:t>e</a:t>
            </a:r>
            <a:r>
              <a:rPr lang="en-US" sz="2400" dirty="0">
                <a:latin typeface="Courier New" pitchFamily="49" charset="0"/>
              </a:rPr>
              <a:t>() </a:t>
            </a:r>
            <a:r>
              <a:rPr lang="en-US" sz="2400" dirty="0"/>
              <a:t>tries to read beyond the end of a text file it returns the special value </a:t>
            </a:r>
            <a:r>
              <a:rPr lang="en-US" sz="2400" b="1" i="1" dirty="0">
                <a:solidFill>
                  <a:schemeClr val="tx2"/>
                </a:solidFill>
                <a:latin typeface="Courier New" pitchFamily="49" charset="0"/>
              </a:rPr>
              <a:t>null</a:t>
            </a:r>
          </a:p>
          <a:p>
            <a:pPr lvl="1"/>
            <a:r>
              <a:rPr lang="en-US" sz="2400" dirty="0"/>
              <a:t>so you can test for 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null</a:t>
            </a:r>
            <a:r>
              <a:rPr lang="en-US" sz="2400" dirty="0"/>
              <a:t> to stop processing a text file</a:t>
            </a:r>
          </a:p>
          <a:p>
            <a:pPr lvl="1"/>
            <a:endParaRPr lang="en-US" sz="2400" dirty="0"/>
          </a:p>
          <a:p>
            <a:r>
              <a:rPr lang="en-US" sz="2400" dirty="0">
                <a:latin typeface="Courier New" pitchFamily="49" charset="0"/>
              </a:rPr>
              <a:t>Read() </a:t>
            </a:r>
            <a:r>
              <a:rPr lang="en-US" sz="2400" dirty="0"/>
              <a:t>returns </a:t>
            </a:r>
            <a:r>
              <a:rPr lang="en-US" sz="2400" b="1" dirty="0">
                <a:solidFill>
                  <a:schemeClr val="tx2"/>
                </a:solidFill>
              </a:rPr>
              <a:t>-1</a:t>
            </a:r>
            <a:r>
              <a:rPr lang="en-US" sz="2400" dirty="0"/>
              <a:t> when it tries to read beyond the end of a text </a:t>
            </a:r>
            <a:r>
              <a:rPr lang="en-US" sz="2400" dirty="0" smtClean="0"/>
              <a:t>file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6096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sz="1600" dirty="0" smtClean="0">
                <a:latin typeface="Times" pitchFamily="18" charset="0"/>
              </a:rPr>
              <a:t>     try</a:t>
            </a:r>
          </a:p>
          <a:p>
            <a:r>
              <a:rPr lang="en-NZ" sz="1600" dirty="0" smtClean="0">
                <a:latin typeface="Times" pitchFamily="18" charset="0"/>
              </a:rPr>
              <a:t>      {</a:t>
            </a:r>
          </a:p>
          <a:p>
            <a:r>
              <a:rPr lang="en-NZ" sz="1600" dirty="0" smtClean="0">
                <a:latin typeface="Times" pitchFamily="18" charset="0"/>
              </a:rPr>
              <a:t>          </a:t>
            </a:r>
            <a:r>
              <a:rPr lang="en-NZ" sz="1600" dirty="0" err="1" smtClean="0">
                <a:latin typeface="Times" pitchFamily="18" charset="0"/>
              </a:rPr>
              <a:t>FileReader</a:t>
            </a:r>
            <a:r>
              <a:rPr lang="en-NZ" sz="1600" dirty="0" smtClean="0">
                <a:latin typeface="Times" pitchFamily="18" charset="0"/>
              </a:rPr>
              <a:t> </a:t>
            </a:r>
            <a:r>
              <a:rPr lang="en-NZ" sz="1600" dirty="0" err="1" smtClean="0">
                <a:latin typeface="Times" pitchFamily="18" charset="0"/>
              </a:rPr>
              <a:t>fr</a:t>
            </a:r>
            <a:r>
              <a:rPr lang="en-NZ" sz="1600" dirty="0" smtClean="0">
                <a:latin typeface="Times" pitchFamily="18" charset="0"/>
              </a:rPr>
              <a:t>=new </a:t>
            </a:r>
            <a:r>
              <a:rPr lang="en-NZ" sz="1600" dirty="0" err="1" smtClean="0">
                <a:latin typeface="Times" pitchFamily="18" charset="0"/>
              </a:rPr>
              <a:t>FileReader</a:t>
            </a:r>
            <a:r>
              <a:rPr lang="en-NZ" sz="1600" dirty="0" smtClean="0">
                <a:latin typeface="Times" pitchFamily="18" charset="0"/>
              </a:rPr>
              <a:t>("input.txt“);</a:t>
            </a:r>
          </a:p>
          <a:p>
            <a:r>
              <a:rPr lang="en-NZ" sz="1600" dirty="0" smtClean="0">
                <a:latin typeface="Times" pitchFamily="18" charset="0"/>
              </a:rPr>
              <a:t>          </a:t>
            </a:r>
            <a:r>
              <a:rPr lang="en-NZ" sz="1600" dirty="0" err="1" smtClean="0">
                <a:latin typeface="Times" pitchFamily="18" charset="0"/>
              </a:rPr>
              <a:t>BufferedReader</a:t>
            </a:r>
            <a:r>
              <a:rPr lang="en-NZ" sz="1600" dirty="0" smtClean="0">
                <a:latin typeface="Times" pitchFamily="18" charset="0"/>
              </a:rPr>
              <a:t> </a:t>
            </a:r>
            <a:r>
              <a:rPr lang="en-NZ" sz="1600" dirty="0" err="1" smtClean="0">
                <a:latin typeface="Times" pitchFamily="18" charset="0"/>
              </a:rPr>
              <a:t>inputStream</a:t>
            </a:r>
            <a:r>
              <a:rPr lang="en-NZ" sz="1600" dirty="0" smtClean="0">
                <a:latin typeface="Times" pitchFamily="18" charset="0"/>
              </a:rPr>
              <a:t> = new </a:t>
            </a:r>
            <a:r>
              <a:rPr lang="en-NZ" sz="1600" dirty="0" err="1" smtClean="0">
                <a:latin typeface="Times" pitchFamily="18" charset="0"/>
              </a:rPr>
              <a:t>BufferedReader</a:t>
            </a:r>
            <a:r>
              <a:rPr lang="en-NZ" sz="1600" dirty="0" smtClean="0">
                <a:latin typeface="Times" pitchFamily="18" charset="0"/>
              </a:rPr>
              <a:t>(</a:t>
            </a:r>
            <a:r>
              <a:rPr lang="en-NZ" sz="1600" dirty="0" err="1" smtClean="0">
                <a:latin typeface="Times" pitchFamily="18" charset="0"/>
              </a:rPr>
              <a:t>fr</a:t>
            </a:r>
            <a:r>
              <a:rPr lang="en-NZ" sz="1600" dirty="0" smtClean="0">
                <a:latin typeface="Times" pitchFamily="18" charset="0"/>
              </a:rPr>
              <a:t>);</a:t>
            </a:r>
          </a:p>
          <a:p>
            <a:r>
              <a:rPr lang="en-NZ" sz="1600" dirty="0" smtClean="0">
                <a:latin typeface="Times" pitchFamily="18" charset="0"/>
              </a:rPr>
              <a:t>          String line = null;</a:t>
            </a:r>
          </a:p>
          <a:p>
            <a:r>
              <a:rPr lang="en-NZ" sz="1600" dirty="0" smtClean="0">
                <a:latin typeface="Times" pitchFamily="18" charset="0"/>
              </a:rPr>
              <a:t>          </a:t>
            </a:r>
            <a:r>
              <a:rPr lang="en-NZ" sz="1600" b="1" dirty="0" smtClean="0">
                <a:solidFill>
                  <a:schemeClr val="tx2"/>
                </a:solidFill>
                <a:latin typeface="Times" pitchFamily="18" charset="0"/>
              </a:rPr>
              <a:t>while((line=</a:t>
            </a:r>
            <a:r>
              <a:rPr lang="en-NZ" sz="1600" b="1" dirty="0" err="1" smtClean="0">
                <a:solidFill>
                  <a:schemeClr val="tx2"/>
                </a:solidFill>
                <a:latin typeface="Times" pitchFamily="18" charset="0"/>
              </a:rPr>
              <a:t>inputStream.readLine</a:t>
            </a:r>
            <a:r>
              <a:rPr lang="en-NZ" sz="1600" b="1" dirty="0" smtClean="0">
                <a:solidFill>
                  <a:schemeClr val="tx2"/>
                </a:solidFill>
                <a:latin typeface="Times" pitchFamily="18" charset="0"/>
              </a:rPr>
              <a:t>())!=null)</a:t>
            </a:r>
          </a:p>
          <a:p>
            <a:r>
              <a:rPr lang="en-NZ" sz="1600" dirty="0" smtClean="0">
                <a:latin typeface="Times" pitchFamily="18" charset="0"/>
              </a:rPr>
              <a:t>	 </a:t>
            </a:r>
            <a:r>
              <a:rPr lang="en-NZ" sz="1600" dirty="0" err="1" smtClean="0">
                <a:latin typeface="Times" pitchFamily="18" charset="0"/>
              </a:rPr>
              <a:t>System.out.println</a:t>
            </a:r>
            <a:r>
              <a:rPr lang="en-NZ" sz="1600" dirty="0" smtClean="0">
                <a:latin typeface="Times" pitchFamily="18" charset="0"/>
              </a:rPr>
              <a:t>(line);</a:t>
            </a:r>
          </a:p>
          <a:p>
            <a:r>
              <a:rPr lang="en-NZ" sz="1600" dirty="0" smtClean="0">
                <a:latin typeface="Times" pitchFamily="18" charset="0"/>
              </a:rPr>
              <a:t>         </a:t>
            </a:r>
          </a:p>
          <a:p>
            <a:r>
              <a:rPr lang="en-NZ" sz="1600" dirty="0" smtClean="0">
                <a:latin typeface="Times" pitchFamily="18" charset="0"/>
              </a:rPr>
              <a:t>          </a:t>
            </a:r>
            <a:r>
              <a:rPr lang="en-NZ" sz="1600" dirty="0" err="1" smtClean="0">
                <a:latin typeface="Times" pitchFamily="18" charset="0"/>
              </a:rPr>
              <a:t>inputStream.close</a:t>
            </a:r>
            <a:r>
              <a:rPr lang="en-NZ" sz="1600" dirty="0" smtClean="0">
                <a:latin typeface="Times" pitchFamily="18" charset="0"/>
              </a:rPr>
              <a:t>();         </a:t>
            </a:r>
          </a:p>
          <a:p>
            <a:r>
              <a:rPr lang="en-NZ" sz="1600" dirty="0" smtClean="0">
                <a:latin typeface="Times" pitchFamily="18" charset="0"/>
              </a:rPr>
              <a:t>      }</a:t>
            </a:r>
          </a:p>
          <a:p>
            <a:r>
              <a:rPr lang="en-NZ" sz="1600" dirty="0" smtClean="0">
                <a:latin typeface="Times" pitchFamily="18" charset="0"/>
              </a:rPr>
              <a:t>      catch(</a:t>
            </a:r>
            <a:r>
              <a:rPr lang="en-NZ" sz="1600" dirty="0" err="1" smtClean="0">
                <a:latin typeface="Times" pitchFamily="18" charset="0"/>
              </a:rPr>
              <a:t>FileNotFoundException</a:t>
            </a:r>
            <a:r>
              <a:rPr lang="en-NZ" sz="1600" dirty="0" smtClean="0">
                <a:latin typeface="Times" pitchFamily="18" charset="0"/>
              </a:rPr>
              <a:t> e)</a:t>
            </a:r>
          </a:p>
          <a:p>
            <a:r>
              <a:rPr lang="en-NZ" sz="1600" dirty="0" smtClean="0">
                <a:latin typeface="Times" pitchFamily="18" charset="0"/>
              </a:rPr>
              <a:t>      {</a:t>
            </a:r>
          </a:p>
          <a:p>
            <a:r>
              <a:rPr lang="en-NZ" sz="1600" dirty="0" smtClean="0">
                <a:latin typeface="Times" pitchFamily="18" charset="0"/>
              </a:rPr>
              <a:t>	</a:t>
            </a:r>
            <a:r>
              <a:rPr lang="en-NZ" sz="1600" dirty="0" err="1" smtClean="0">
                <a:latin typeface="Times" pitchFamily="18" charset="0"/>
              </a:rPr>
              <a:t>System.out.println</a:t>
            </a:r>
            <a:r>
              <a:rPr lang="en-NZ" sz="1600" dirty="0" smtClean="0">
                <a:latin typeface="Times" pitchFamily="18" charset="0"/>
              </a:rPr>
              <a:t>("File  not found.");</a:t>
            </a:r>
          </a:p>
          <a:p>
            <a:r>
              <a:rPr lang="en-NZ" sz="1600" dirty="0" smtClean="0">
                <a:latin typeface="Times" pitchFamily="18" charset="0"/>
              </a:rPr>
              <a:t>      }</a:t>
            </a:r>
          </a:p>
          <a:p>
            <a:r>
              <a:rPr lang="en-NZ" sz="1600" dirty="0" smtClean="0">
                <a:latin typeface="Times" pitchFamily="18" charset="0"/>
              </a:rPr>
              <a:t>      catch(</a:t>
            </a:r>
            <a:r>
              <a:rPr lang="en-NZ" sz="1600" dirty="0" err="1" smtClean="0">
                <a:latin typeface="Times" pitchFamily="18" charset="0"/>
              </a:rPr>
              <a:t>IOException</a:t>
            </a:r>
            <a:r>
              <a:rPr lang="en-NZ" sz="1600" dirty="0" smtClean="0">
                <a:latin typeface="Times" pitchFamily="18" charset="0"/>
              </a:rPr>
              <a:t> e)</a:t>
            </a:r>
          </a:p>
          <a:p>
            <a:r>
              <a:rPr lang="en-NZ" sz="1600" dirty="0" smtClean="0">
                <a:latin typeface="Times" pitchFamily="18" charset="0"/>
              </a:rPr>
              <a:t>      {</a:t>
            </a:r>
          </a:p>
          <a:p>
            <a:r>
              <a:rPr lang="en-NZ" sz="1600" dirty="0" smtClean="0">
                <a:latin typeface="Times" pitchFamily="18" charset="0"/>
              </a:rPr>
              <a:t>         </a:t>
            </a:r>
            <a:r>
              <a:rPr lang="en-NZ" sz="1600" dirty="0" err="1" smtClean="0">
                <a:latin typeface="Times" pitchFamily="18" charset="0"/>
              </a:rPr>
              <a:t>System.out.println</a:t>
            </a:r>
            <a:r>
              <a:rPr lang="en-NZ" sz="1600" dirty="0" smtClean="0">
                <a:latin typeface="Times" pitchFamily="18" charset="0"/>
              </a:rPr>
              <a:t>("Error reading from file " + </a:t>
            </a:r>
            <a:r>
              <a:rPr lang="en-NZ" sz="1600" dirty="0" err="1" smtClean="0">
                <a:latin typeface="Times" pitchFamily="18" charset="0"/>
              </a:rPr>
              <a:t>fileName</a:t>
            </a:r>
            <a:r>
              <a:rPr lang="en-NZ" sz="1600" dirty="0" smtClean="0">
                <a:latin typeface="Times" pitchFamily="18" charset="0"/>
              </a:rPr>
              <a:t>);</a:t>
            </a:r>
          </a:p>
          <a:p>
            <a:r>
              <a:rPr lang="en-NZ" sz="1600" dirty="0" smtClean="0">
                <a:latin typeface="Times" pitchFamily="18" charset="0"/>
              </a:rPr>
              <a:t>      }  </a:t>
            </a:r>
            <a:endParaRPr lang="en-NZ" sz="1600" dirty="0">
              <a:latin typeface="Times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810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Example:</a:t>
            </a:r>
            <a:endParaRPr lang="en-NZ" sz="24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257800" y="3200400"/>
            <a:ext cx="3352800" cy="685800"/>
          </a:xfrm>
          <a:prstGeom prst="wedgeRectCallout">
            <a:avLst>
              <a:gd name="adj1" fmla="val -75323"/>
              <a:gd name="adj2" fmla="val -121802"/>
            </a:avLst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dirty="0" smtClean="0">
                <a:latin typeface="Times" pitchFamily="18" charset="0"/>
              </a:rPr>
              <a:t>Check whether reached the end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72200" y="1828800"/>
            <a:ext cx="2590800" cy="685800"/>
          </a:xfrm>
          <a:prstGeom prst="wedgeRectCallout">
            <a:avLst>
              <a:gd name="adj1" fmla="val -161325"/>
              <a:gd name="adj2" fmla="val 45286"/>
            </a:avLst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dirty="0" smtClean="0">
                <a:latin typeface="Times" pitchFamily="18" charset="0"/>
              </a:rPr>
              <a:t>Read a line from the file</a:t>
            </a:r>
            <a:endParaRPr lang="en-US" dirty="0"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Courier New" pitchFamily="49" charset="0"/>
              </a:rPr>
              <a:t>StringTokenizer</a:t>
            </a:r>
            <a:endParaRPr lang="en-US" sz="3600" b="1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1"/>
            <a:ext cx="82296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There are </a:t>
            </a:r>
            <a:r>
              <a:rPr lang="en-US" sz="2400" dirty="0" smtClean="0"/>
              <a:t>methods </a:t>
            </a:r>
            <a:r>
              <a:rPr lang="en-US" sz="2400" dirty="0"/>
              <a:t>to read a line and a character, but not just a single word</a:t>
            </a:r>
          </a:p>
          <a:p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</a:rPr>
              <a:t>StringTokenizer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: 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en-US" sz="2400" b="1" dirty="0" smtClean="0">
                <a:solidFill>
                  <a:srgbClr val="002060"/>
                </a:solidFill>
              </a:rPr>
              <a:t>Token</a:t>
            </a:r>
            <a:r>
              <a:rPr lang="en-US" sz="2400" dirty="0" smtClean="0"/>
              <a:t>: a block of (useful) text</a:t>
            </a:r>
          </a:p>
          <a:p>
            <a:pPr lvl="1"/>
            <a:r>
              <a:rPr lang="en-US" sz="2400" b="1" dirty="0" smtClean="0">
                <a:solidFill>
                  <a:srgbClr val="002060"/>
                </a:solidFill>
              </a:rPr>
              <a:t>Delimiter</a:t>
            </a:r>
            <a:r>
              <a:rPr lang="en-US" sz="2400" dirty="0" smtClean="0"/>
              <a:t>: is a character used to separate items of data</a:t>
            </a:r>
          </a:p>
          <a:p>
            <a:pPr lvl="1"/>
            <a:r>
              <a:rPr lang="en-US" sz="2400" dirty="0" smtClean="0"/>
              <a:t>E.g., CSV files: </a:t>
            </a:r>
            <a:r>
              <a:rPr lang="en-NZ" sz="2400" dirty="0" smtClean="0"/>
              <a:t>comma-delimited</a:t>
            </a:r>
            <a:r>
              <a:rPr lang="en-NZ" sz="2400" dirty="0"/>
              <a:t> </a:t>
            </a:r>
            <a:endParaRPr lang="en-US" sz="2400" dirty="0" smtClean="0"/>
          </a:p>
          <a:p>
            <a:r>
              <a:rPr lang="en-US" sz="2400" dirty="0"/>
              <a:t>Create a </a:t>
            </a:r>
            <a:r>
              <a:rPr lang="en-US" sz="2400" dirty="0" err="1"/>
              <a:t>StringTokenizer</a:t>
            </a:r>
            <a:r>
              <a:rPr lang="en-US" sz="2400" dirty="0"/>
              <a:t> instance</a:t>
            </a:r>
          </a:p>
          <a:p>
            <a:pPr lvl="1"/>
            <a:r>
              <a:rPr lang="en-US" sz="2400" dirty="0" smtClean="0"/>
              <a:t>you </a:t>
            </a:r>
            <a:r>
              <a:rPr lang="en-US" sz="2400" dirty="0"/>
              <a:t>can specify </a:t>
            </a:r>
            <a:r>
              <a:rPr lang="en-US" sz="2400" i="1" dirty="0"/>
              <a:t>delimiters</a:t>
            </a:r>
            <a:r>
              <a:rPr lang="en-US" sz="2400" dirty="0"/>
              <a:t> (the character or characters that separate </a:t>
            </a:r>
            <a:r>
              <a:rPr lang="en-US" sz="2400" dirty="0" smtClean="0"/>
              <a:t>words)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default </a:t>
            </a:r>
            <a:r>
              <a:rPr lang="en-US" sz="2400" dirty="0" smtClean="0"/>
              <a:t>delimiters are: space</a:t>
            </a:r>
            <a:r>
              <a:rPr lang="en-US" sz="2400" dirty="0"/>
              <a:t>, tab, and </a:t>
            </a:r>
            <a:r>
              <a:rPr lang="en-US" sz="2400" dirty="0" smtClean="0"/>
              <a:t>newline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800600"/>
            <a:ext cx="73152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sz="2000" dirty="0" err="1" smtClean="0">
                <a:latin typeface="Times" pitchFamily="18" charset="0"/>
              </a:rPr>
              <a:t>StringTokenizer</a:t>
            </a:r>
            <a:r>
              <a:rPr lang="en-NZ" sz="2000" dirty="0" smtClean="0">
                <a:latin typeface="Times" pitchFamily="18" charset="0"/>
              </a:rPr>
              <a:t>(String </a:t>
            </a:r>
            <a:r>
              <a:rPr lang="en-NZ" sz="2000" dirty="0" err="1" smtClean="0">
                <a:latin typeface="Times" pitchFamily="18" charset="0"/>
              </a:rPr>
              <a:t>str</a:t>
            </a:r>
            <a:r>
              <a:rPr lang="en-NZ" sz="2000" dirty="0" smtClean="0">
                <a:latin typeface="Times" pitchFamily="18" charset="0"/>
              </a:rPr>
              <a:t>, String </a:t>
            </a:r>
            <a:r>
              <a:rPr lang="en-NZ" sz="2000" dirty="0" err="1" smtClean="0">
                <a:latin typeface="Times" pitchFamily="18" charset="0"/>
              </a:rPr>
              <a:t>delim</a:t>
            </a:r>
            <a:r>
              <a:rPr lang="en-NZ" sz="2000" dirty="0" smtClean="0">
                <a:latin typeface="Times" pitchFamily="18" charset="0"/>
              </a:rPr>
              <a:t>, </a:t>
            </a:r>
            <a:r>
              <a:rPr lang="en-NZ" sz="2000" dirty="0" err="1" smtClean="0">
                <a:latin typeface="Times" pitchFamily="18" charset="0"/>
              </a:rPr>
              <a:t>boolean</a:t>
            </a:r>
            <a:r>
              <a:rPr lang="en-NZ" sz="2000" dirty="0" smtClean="0">
                <a:latin typeface="Times" pitchFamily="18" charset="0"/>
              </a:rPr>
              <a:t> </a:t>
            </a:r>
            <a:r>
              <a:rPr lang="en-NZ" sz="2000" dirty="0" err="1" smtClean="0">
                <a:latin typeface="Times" pitchFamily="18" charset="0"/>
              </a:rPr>
              <a:t>returnDelims</a:t>
            </a:r>
            <a:r>
              <a:rPr lang="en-NZ" sz="2000" dirty="0" smtClean="0">
                <a:latin typeface="Times" pitchFamily="18" charset="0"/>
              </a:rPr>
              <a:t>)</a:t>
            </a:r>
            <a:endParaRPr lang="en-NZ" sz="2000" dirty="0">
              <a:latin typeface="Times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00200" y="5181600"/>
            <a:ext cx="1905000" cy="1103531"/>
            <a:chOff x="1600200" y="5181600"/>
            <a:chExt cx="1905000" cy="1103531"/>
          </a:xfrm>
        </p:grpSpPr>
        <p:sp>
          <p:nvSpPr>
            <p:cNvPr id="6" name="TextBox 5"/>
            <p:cNvSpPr txBox="1"/>
            <p:nvPr/>
          </p:nvSpPr>
          <p:spPr>
            <a:xfrm>
              <a:off x="1600200" y="5638800"/>
              <a:ext cx="1905000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The string to be separated  </a:t>
              </a:r>
              <a:endParaRPr lang="en-NZ" dirty="0"/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552700" y="5181600"/>
              <a:ext cx="800100" cy="4572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657600" y="5200710"/>
            <a:ext cx="1905000" cy="883622"/>
            <a:chOff x="3657600" y="5200710"/>
            <a:chExt cx="1905000" cy="883622"/>
          </a:xfrm>
        </p:grpSpPr>
        <p:sp>
          <p:nvSpPr>
            <p:cNvPr id="9" name="TextBox 8"/>
            <p:cNvSpPr txBox="1"/>
            <p:nvPr/>
          </p:nvSpPr>
          <p:spPr>
            <a:xfrm>
              <a:off x="3657600" y="5715000"/>
              <a:ext cx="1905000" cy="36933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The delimiters </a:t>
              </a:r>
              <a:endParaRPr lang="en-NZ" dirty="0"/>
            </a:p>
          </p:txBody>
        </p:sp>
        <p:cxnSp>
          <p:nvCxnSpPr>
            <p:cNvPr id="10" name="Straight Arrow Connector 9"/>
            <p:cNvCxnSpPr>
              <a:stCxn id="9" idx="0"/>
              <a:endCxn id="5" idx="2"/>
            </p:cNvCxnSpPr>
            <p:nvPr/>
          </p:nvCxnSpPr>
          <p:spPr>
            <a:xfrm flipH="1" flipV="1">
              <a:off x="4572000" y="5200710"/>
              <a:ext cx="38100" cy="5142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72200" y="5200710"/>
            <a:ext cx="2514600" cy="1160621"/>
            <a:chOff x="6172200" y="5200710"/>
            <a:chExt cx="2514600" cy="1160621"/>
          </a:xfrm>
        </p:grpSpPr>
        <p:sp>
          <p:nvSpPr>
            <p:cNvPr id="12" name="TextBox 11"/>
            <p:cNvSpPr txBox="1"/>
            <p:nvPr/>
          </p:nvSpPr>
          <p:spPr>
            <a:xfrm>
              <a:off x="6172200" y="5715000"/>
              <a:ext cx="2514600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Whether return delimiters as tokens</a:t>
              </a:r>
              <a:endParaRPr lang="en-NZ" dirty="0"/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7086600" y="5200710"/>
              <a:ext cx="342900" cy="5142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7772400" cy="8382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Example: Display </a:t>
            </a:r>
            <a:r>
              <a:rPr lang="en-US" sz="2000" dirty="0"/>
              <a:t>the words separated by any of the following characters: space, new line (\n), period (.) or comma (,).</a:t>
            </a:r>
          </a:p>
          <a:p>
            <a:pPr>
              <a:buFontTx/>
              <a:buNone/>
            </a:pPr>
            <a:endParaRPr lang="en-US" sz="2000" dirty="0"/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75000"/>
              </a:lnSpc>
              <a:spcBef>
                <a:spcPct val="10000"/>
              </a:spcBef>
              <a:spcAft>
                <a:spcPct val="10000"/>
              </a:spcAft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8534400" cy="20928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sz="2000" dirty="0">
                <a:latin typeface="Times" pitchFamily="18" charset="0"/>
              </a:rPr>
              <a:t>String </a:t>
            </a:r>
            <a:r>
              <a:rPr lang="en-US" sz="2000" dirty="0" err="1" smtClean="0">
                <a:latin typeface="Times" pitchFamily="18" charset="0"/>
              </a:rPr>
              <a:t>str</a:t>
            </a:r>
            <a:r>
              <a:rPr lang="en-US" sz="2000" dirty="0" smtClean="0">
                <a:latin typeface="Times" pitchFamily="18" charset="0"/>
              </a:rPr>
              <a:t> </a:t>
            </a:r>
            <a:r>
              <a:rPr lang="en-US" sz="2000" dirty="0">
                <a:latin typeface="Times" pitchFamily="18" charset="0"/>
              </a:rPr>
              <a:t>= </a:t>
            </a:r>
            <a:r>
              <a:rPr lang="en-US" sz="2000" dirty="0" smtClean="0">
                <a:latin typeface="Times" pitchFamily="18" charset="0"/>
              </a:rPr>
              <a:t>“</a:t>
            </a:r>
            <a:r>
              <a:rPr lang="en-US" sz="2000" dirty="0" err="1" smtClean="0">
                <a:latin typeface="Times" pitchFamily="18" charset="0"/>
              </a:rPr>
              <a:t>abc,.def,hij,klm</a:t>
            </a:r>
            <a:r>
              <a:rPr lang="en-US" sz="2000" dirty="0" smtClean="0">
                <a:latin typeface="Times" pitchFamily="18" charset="0"/>
              </a:rPr>
              <a:t>”;</a:t>
            </a:r>
            <a:endParaRPr lang="en-US" sz="2000" dirty="0">
              <a:latin typeface="Times" pitchFamily="18" charset="0"/>
            </a:endParaRPr>
          </a:p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sz="2000" dirty="0" err="1">
                <a:latin typeface="Times" pitchFamily="18" charset="0"/>
              </a:rPr>
              <a:t>StringTokenizer</a:t>
            </a:r>
            <a:r>
              <a:rPr lang="en-US" sz="2000" dirty="0">
                <a:latin typeface="Times" pitchFamily="18" charset="0"/>
              </a:rPr>
              <a:t> </a:t>
            </a:r>
            <a:r>
              <a:rPr lang="en-US" sz="2000" dirty="0" err="1" smtClean="0">
                <a:latin typeface="Times" pitchFamily="18" charset="0"/>
              </a:rPr>
              <a:t>st</a:t>
            </a:r>
            <a:r>
              <a:rPr lang="en-US" sz="2000" dirty="0" smtClean="0">
                <a:latin typeface="Times" pitchFamily="18" charset="0"/>
              </a:rPr>
              <a:t>= new </a:t>
            </a:r>
            <a:r>
              <a:rPr lang="en-US" sz="2000" dirty="0" err="1" smtClean="0">
                <a:latin typeface="Times" pitchFamily="18" charset="0"/>
              </a:rPr>
              <a:t>StringTokenizer</a:t>
            </a:r>
            <a:r>
              <a:rPr lang="en-US" sz="2000" dirty="0" smtClean="0">
                <a:latin typeface="Times" pitchFamily="18" charset="0"/>
              </a:rPr>
              <a:t>(</a:t>
            </a:r>
            <a:r>
              <a:rPr lang="en-US" sz="2000" dirty="0" err="1" smtClean="0">
                <a:latin typeface="Times" pitchFamily="18" charset="0"/>
              </a:rPr>
              <a:t>str</a:t>
            </a:r>
            <a:r>
              <a:rPr lang="en-US" sz="2000" dirty="0" smtClean="0">
                <a:latin typeface="Times" pitchFamily="18" charset="0"/>
              </a:rPr>
              <a:t>, “  </a:t>
            </a:r>
            <a:r>
              <a:rPr lang="en-US" sz="2000" dirty="0">
                <a:latin typeface="Times" pitchFamily="18" charset="0"/>
              </a:rPr>
              <a:t>\n</a:t>
            </a:r>
            <a:r>
              <a:rPr lang="en-US" sz="2000" dirty="0" smtClean="0">
                <a:latin typeface="Times" pitchFamily="18" charset="0"/>
              </a:rPr>
              <a:t>.,"); </a:t>
            </a:r>
          </a:p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sz="2000" dirty="0" smtClean="0">
                <a:latin typeface="Times" pitchFamily="18" charset="0"/>
              </a:rPr>
              <a:t>while(</a:t>
            </a:r>
            <a:r>
              <a:rPr lang="en-US" sz="2000" dirty="0" err="1" smtClean="0">
                <a:latin typeface="Times" pitchFamily="18" charset="0"/>
              </a:rPr>
              <a:t>st.hasMoreTokens</a:t>
            </a:r>
            <a:r>
              <a:rPr lang="en-US" sz="2000" dirty="0">
                <a:latin typeface="Times" pitchFamily="18" charset="0"/>
              </a:rPr>
              <a:t>())</a:t>
            </a:r>
          </a:p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sz="2000" dirty="0">
                <a:latin typeface="Times" pitchFamily="18" charset="0"/>
              </a:rPr>
              <a:t>{</a:t>
            </a:r>
          </a:p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sz="2000" dirty="0">
                <a:latin typeface="Times" pitchFamily="18" charset="0"/>
              </a:rPr>
              <a:t>   </a:t>
            </a:r>
            <a:r>
              <a:rPr lang="en-US" sz="2000" dirty="0" err="1" smtClean="0">
                <a:latin typeface="Times" pitchFamily="18" charset="0"/>
              </a:rPr>
              <a:t>System.out.println</a:t>
            </a:r>
            <a:r>
              <a:rPr lang="en-US" sz="2000" dirty="0" smtClean="0">
                <a:latin typeface="Times" pitchFamily="18" charset="0"/>
              </a:rPr>
              <a:t>(</a:t>
            </a:r>
            <a:r>
              <a:rPr lang="en-US" sz="2000" dirty="0" err="1" smtClean="0">
                <a:latin typeface="Times" pitchFamily="18" charset="0"/>
              </a:rPr>
              <a:t>st.nextToken</a:t>
            </a:r>
            <a:r>
              <a:rPr lang="en-US" sz="2000" dirty="0">
                <a:latin typeface="Times" pitchFamily="18" charset="0"/>
              </a:rPr>
              <a:t>());</a:t>
            </a:r>
          </a:p>
          <a:p>
            <a:pPr>
              <a:spcAft>
                <a:spcPct val="10000"/>
              </a:spcAft>
              <a:buClr>
                <a:schemeClr val="tx1"/>
              </a:buClr>
              <a:buSzPct val="100000"/>
            </a:pPr>
            <a:r>
              <a:rPr lang="en-US" sz="2000" dirty="0">
                <a:latin typeface="Times" pitchFamily="18" charset="0"/>
              </a:rPr>
              <a:t>}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362200" y="2057400"/>
            <a:ext cx="6629400" cy="2057400"/>
            <a:chOff x="2362200" y="2057400"/>
            <a:chExt cx="6629400" cy="2057400"/>
          </a:xfrm>
        </p:grpSpPr>
        <p:sp>
          <p:nvSpPr>
            <p:cNvPr id="9" name="Rectangle 8"/>
            <p:cNvSpPr/>
            <p:nvPr/>
          </p:nvSpPr>
          <p:spPr>
            <a:xfrm>
              <a:off x="2362200" y="3733800"/>
              <a:ext cx="66294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  <a:latin typeface="Times" pitchFamily="18" charset="0"/>
                </a:rPr>
                <a:t>StringTokenizer</a:t>
              </a:r>
              <a:r>
                <a:rPr lang="en-US" sz="2000" dirty="0" smtClean="0">
                  <a:solidFill>
                    <a:schemeClr val="tx1"/>
                  </a:solidFill>
                  <a:latin typeface="Times" pitchFamily="18" charset="0"/>
                </a:rPr>
                <a:t> </a:t>
              </a:r>
              <a:r>
                <a:rPr lang="en-US" sz="2000" dirty="0" err="1" smtClean="0">
                  <a:solidFill>
                    <a:schemeClr val="tx1"/>
                  </a:solidFill>
                  <a:latin typeface="Times" pitchFamily="18" charset="0"/>
                </a:rPr>
                <a:t>st</a:t>
              </a:r>
              <a:r>
                <a:rPr lang="en-US" sz="2000" dirty="0" smtClean="0">
                  <a:solidFill>
                    <a:schemeClr val="tx1"/>
                  </a:solidFill>
                  <a:latin typeface="Times" pitchFamily="18" charset="0"/>
                </a:rPr>
                <a:t>= new </a:t>
              </a:r>
              <a:r>
                <a:rPr lang="en-US" sz="2000" dirty="0" err="1" smtClean="0">
                  <a:solidFill>
                    <a:schemeClr val="tx1"/>
                  </a:solidFill>
                  <a:latin typeface="Times" pitchFamily="18" charset="0"/>
                </a:rPr>
                <a:t>StringTokenizer</a:t>
              </a:r>
              <a:r>
                <a:rPr lang="en-US" sz="2000" dirty="0" smtClean="0">
                  <a:solidFill>
                    <a:schemeClr val="tx1"/>
                  </a:solidFill>
                  <a:latin typeface="Times" pitchFamily="18" charset="0"/>
                </a:rPr>
                <a:t>(</a:t>
              </a:r>
              <a:r>
                <a:rPr lang="en-US" sz="2000" dirty="0" err="1" smtClean="0">
                  <a:solidFill>
                    <a:schemeClr val="tx1"/>
                  </a:solidFill>
                  <a:latin typeface="Times" pitchFamily="18" charset="0"/>
                </a:rPr>
                <a:t>str</a:t>
              </a:r>
              <a:r>
                <a:rPr lang="en-US" sz="2000" dirty="0" smtClean="0">
                  <a:solidFill>
                    <a:schemeClr val="tx1"/>
                  </a:solidFill>
                  <a:latin typeface="Times" pitchFamily="18" charset="0"/>
                </a:rPr>
                <a:t>, " \n.,”, </a:t>
              </a:r>
              <a:r>
                <a:rPr lang="en-US" sz="2000" b="1" dirty="0" smtClean="0">
                  <a:solidFill>
                    <a:srgbClr val="FF0000"/>
                  </a:solidFill>
                  <a:latin typeface="Times" pitchFamily="18" charset="0"/>
                </a:rPr>
                <a:t>true</a:t>
              </a:r>
              <a:r>
                <a:rPr lang="en-US" sz="2000" dirty="0" smtClean="0">
                  <a:solidFill>
                    <a:schemeClr val="tx1"/>
                  </a:solidFill>
                  <a:latin typeface="Times" pitchFamily="18" charset="0"/>
                </a:rPr>
                <a:t>);</a:t>
              </a:r>
              <a:endParaRPr lang="en-NZ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endCxn id="9" idx="0"/>
            </p:cNvCxnSpPr>
            <p:nvPr/>
          </p:nvCxnSpPr>
          <p:spPr>
            <a:xfrm>
              <a:off x="5257800" y="2057400"/>
              <a:ext cx="419100" cy="16764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7200" y="3276600"/>
            <a:ext cx="1219200" cy="1752600"/>
            <a:chOff x="457200" y="3276600"/>
            <a:chExt cx="1219200" cy="1752600"/>
          </a:xfrm>
        </p:grpSpPr>
        <p:sp>
          <p:nvSpPr>
            <p:cNvPr id="350213" name="Text Box 5"/>
            <p:cNvSpPr txBox="1">
              <a:spLocks noChangeArrowheads="1"/>
            </p:cNvSpPr>
            <p:nvPr/>
          </p:nvSpPr>
          <p:spPr bwMode="auto">
            <a:xfrm>
              <a:off x="457200" y="3613428"/>
              <a:ext cx="1219200" cy="14157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Aft>
                  <a:spcPct val="10000"/>
                </a:spcAft>
                <a:buClr>
                  <a:schemeClr val="tx1"/>
                </a:buClr>
                <a:buSzPct val="75000"/>
                <a:buFont typeface="Monotype Sorts" charset="2"/>
                <a:buNone/>
              </a:pPr>
              <a:r>
                <a:rPr lang="en-US" sz="2000" dirty="0" err="1" smtClean="0">
                  <a:latin typeface="Courier New" pitchFamily="49" charset="0"/>
                </a:rPr>
                <a:t>abc</a:t>
              </a:r>
              <a:endParaRPr lang="en-US" sz="2000" dirty="0" smtClean="0">
                <a:latin typeface="Courier New" pitchFamily="49" charset="0"/>
              </a:endParaRPr>
            </a:p>
            <a:p>
              <a:pPr>
                <a:spcAft>
                  <a:spcPct val="10000"/>
                </a:spcAft>
                <a:buClr>
                  <a:schemeClr val="tx1"/>
                </a:buClr>
                <a:buSzPct val="75000"/>
                <a:buFont typeface="Monotype Sorts" charset="2"/>
                <a:buNone/>
              </a:pPr>
              <a:r>
                <a:rPr lang="en-US" sz="2000" dirty="0" smtClean="0">
                  <a:latin typeface="Courier New" pitchFamily="49" charset="0"/>
                </a:rPr>
                <a:t>def</a:t>
              </a:r>
            </a:p>
            <a:p>
              <a:pPr>
                <a:spcAft>
                  <a:spcPct val="10000"/>
                </a:spcAft>
                <a:buClr>
                  <a:schemeClr val="tx1"/>
                </a:buClr>
                <a:buSzPct val="75000"/>
                <a:buFont typeface="Monotype Sorts" charset="2"/>
                <a:buNone/>
              </a:pPr>
              <a:r>
                <a:rPr lang="en-US" sz="2000" dirty="0" err="1" smtClean="0">
                  <a:latin typeface="Courier New" pitchFamily="49" charset="0"/>
                </a:rPr>
                <a:t>hij</a:t>
              </a:r>
              <a:endParaRPr lang="en-US" sz="2000" dirty="0" smtClean="0">
                <a:latin typeface="Courier New" pitchFamily="49" charset="0"/>
              </a:endParaRPr>
            </a:p>
            <a:p>
              <a:pPr>
                <a:spcAft>
                  <a:spcPct val="10000"/>
                </a:spcAft>
                <a:buClr>
                  <a:schemeClr val="tx1"/>
                </a:buClr>
                <a:buSzPct val="75000"/>
                <a:buFont typeface="Monotype Sorts" charset="2"/>
                <a:buNone/>
              </a:pPr>
              <a:r>
                <a:rPr lang="en-US" sz="2000" dirty="0" err="1" smtClean="0">
                  <a:latin typeface="Courier New" pitchFamily="49" charset="0"/>
                </a:rPr>
                <a:t>klm</a:t>
              </a:r>
              <a:endParaRPr lang="en-US" sz="2000" dirty="0">
                <a:latin typeface="Arial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914400" y="3276600"/>
              <a:ext cx="304800" cy="30480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15000" y="4191000"/>
            <a:ext cx="1219200" cy="2412325"/>
            <a:chOff x="5715000" y="4191000"/>
            <a:chExt cx="1219200" cy="2412325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5715000" y="4572000"/>
              <a:ext cx="1219200" cy="20313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  <a:buSzPct val="75000"/>
                <a:buFont typeface="Monotype Sorts" charset="2"/>
                <a:buNone/>
              </a:pPr>
              <a:r>
                <a:rPr lang="en-US" dirty="0" err="1" smtClean="0">
                  <a:latin typeface="Courier New" pitchFamily="49" charset="0"/>
                </a:rPr>
                <a:t>abc</a:t>
              </a:r>
              <a:endParaRPr lang="en-US" dirty="0" smtClean="0">
                <a:latin typeface="Courier New" pitchFamily="49" charset="0"/>
              </a:endParaRPr>
            </a:p>
            <a:p>
              <a:pPr>
                <a:buClr>
                  <a:schemeClr val="tx1"/>
                </a:buClr>
                <a:buSzPct val="75000"/>
                <a:buFont typeface="Monotype Sorts" charset="2"/>
                <a:buNone/>
              </a:pPr>
              <a:r>
                <a:rPr lang="en-US" dirty="0" smtClean="0">
                  <a:latin typeface="Courier New" pitchFamily="49" charset="0"/>
                </a:rPr>
                <a:t>,</a:t>
              </a:r>
            </a:p>
            <a:p>
              <a:pPr>
                <a:buClr>
                  <a:schemeClr val="tx1"/>
                </a:buClr>
                <a:buSzPct val="75000"/>
                <a:buFont typeface="Monotype Sorts" charset="2"/>
                <a:buNone/>
              </a:pPr>
              <a:r>
                <a:rPr lang="en-US" dirty="0" smtClean="0">
                  <a:latin typeface="Courier New" pitchFamily="49" charset="0"/>
                </a:rPr>
                <a:t>.</a:t>
              </a:r>
            </a:p>
            <a:p>
              <a:pPr>
                <a:buClr>
                  <a:schemeClr val="tx1"/>
                </a:buClr>
                <a:buSzPct val="75000"/>
                <a:buFont typeface="Monotype Sorts" charset="2"/>
                <a:buNone/>
              </a:pPr>
              <a:r>
                <a:rPr lang="en-US" dirty="0" smtClean="0">
                  <a:latin typeface="Courier New" pitchFamily="49" charset="0"/>
                </a:rPr>
                <a:t>def</a:t>
              </a:r>
            </a:p>
            <a:p>
              <a:pPr>
                <a:buClr>
                  <a:schemeClr val="tx1"/>
                </a:buClr>
                <a:buSzPct val="75000"/>
                <a:buFont typeface="Monotype Sorts" charset="2"/>
                <a:buNone/>
              </a:pPr>
              <a:r>
                <a:rPr lang="en-US" dirty="0" smtClean="0">
                  <a:latin typeface="Courier New" pitchFamily="49" charset="0"/>
                </a:rPr>
                <a:t>,</a:t>
              </a:r>
            </a:p>
            <a:p>
              <a:pPr>
                <a:buClr>
                  <a:schemeClr val="tx1"/>
                </a:buClr>
                <a:buSzPct val="75000"/>
                <a:buFont typeface="Monotype Sorts" charset="2"/>
                <a:buNone/>
              </a:pPr>
              <a:r>
                <a:rPr lang="en-US" dirty="0" err="1" smtClean="0">
                  <a:latin typeface="Courier New" pitchFamily="49" charset="0"/>
                </a:rPr>
                <a:t>hij</a:t>
              </a:r>
              <a:endParaRPr lang="en-US" dirty="0" smtClean="0">
                <a:latin typeface="Courier New" pitchFamily="49" charset="0"/>
              </a:endParaRPr>
            </a:p>
            <a:p>
              <a:pPr>
                <a:buClr>
                  <a:schemeClr val="tx1"/>
                </a:buClr>
                <a:buSzPct val="75000"/>
                <a:buFont typeface="Monotype Sorts" charset="2"/>
                <a:buNone/>
              </a:pPr>
              <a:r>
                <a:rPr lang="en-US" dirty="0" err="1" smtClean="0">
                  <a:latin typeface="Courier New" pitchFamily="49" charset="0"/>
                </a:rPr>
                <a:t>klm</a:t>
              </a:r>
              <a:endParaRPr lang="en-US" dirty="0">
                <a:latin typeface="Arial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6096000" y="4191000"/>
              <a:ext cx="304800" cy="30480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876800" y="1600200"/>
            <a:ext cx="1066800" cy="533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Read an integer by using </a:t>
            </a:r>
            <a:r>
              <a:rPr lang="en-NZ" sz="3600" dirty="0" err="1" smtClean="0"/>
              <a:t>BufferedReader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29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 methods to read numbers directly</a:t>
            </a:r>
          </a:p>
          <a:p>
            <a:r>
              <a:rPr lang="en-US" sz="2800" dirty="0" smtClean="0"/>
              <a:t>Read numbers as </a:t>
            </a:r>
            <a:r>
              <a:rPr lang="en-US" sz="2800" dirty="0" smtClean="0">
                <a:latin typeface="Courier New" pitchFamily="49" charset="0"/>
              </a:rPr>
              <a:t>Strings</a:t>
            </a:r>
            <a:r>
              <a:rPr lang="en-US" sz="2800" dirty="0" smtClean="0"/>
              <a:t> and then convert them:</a:t>
            </a:r>
          </a:p>
          <a:p>
            <a:endParaRPr lang="en-NZ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514600"/>
            <a:ext cx="64008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 smtClean="0"/>
              <a:t>try{ </a:t>
            </a:r>
          </a:p>
          <a:p>
            <a:r>
              <a:rPr lang="en-NZ" dirty="0" smtClean="0"/>
              <a:t>	String  line =</a:t>
            </a:r>
            <a:r>
              <a:rPr lang="en-NZ" dirty="0" err="1" smtClean="0"/>
              <a:t>inputStream.readLine</a:t>
            </a:r>
            <a:r>
              <a:rPr lang="en-NZ" dirty="0" smtClean="0"/>
              <a:t>();</a:t>
            </a:r>
          </a:p>
          <a:p>
            <a:r>
              <a:rPr lang="en-NZ" dirty="0" smtClean="0"/>
              <a:t>	</a:t>
            </a:r>
            <a:r>
              <a:rPr lang="en-NZ" b="1" dirty="0" err="1" smtClean="0">
                <a:solidFill>
                  <a:srgbClr val="FF0000"/>
                </a:solidFill>
              </a:rPr>
              <a:t>int</a:t>
            </a:r>
            <a:r>
              <a:rPr lang="en-NZ" b="1" dirty="0" smtClean="0">
                <a:solidFill>
                  <a:srgbClr val="FF0000"/>
                </a:solidFill>
              </a:rPr>
              <a:t> value = </a:t>
            </a:r>
            <a:r>
              <a:rPr lang="en-NZ" b="1" dirty="0" err="1" smtClean="0">
                <a:solidFill>
                  <a:srgbClr val="FF0000"/>
                </a:solidFill>
              </a:rPr>
              <a:t>Integer.parseInt</a:t>
            </a:r>
            <a:r>
              <a:rPr lang="en-NZ" b="1" dirty="0" smtClean="0">
                <a:solidFill>
                  <a:srgbClr val="FF0000"/>
                </a:solidFill>
              </a:rPr>
              <a:t>(line); </a:t>
            </a:r>
          </a:p>
          <a:p>
            <a:r>
              <a:rPr lang="en-NZ" dirty="0" smtClean="0"/>
              <a:t>} </a:t>
            </a:r>
          </a:p>
          <a:p>
            <a:r>
              <a:rPr lang="en-NZ" dirty="0" smtClean="0"/>
              <a:t>catch(</a:t>
            </a:r>
            <a:r>
              <a:rPr lang="en-NZ" dirty="0" err="1" smtClean="0"/>
              <a:t>java.lang.NumberFormatException</a:t>
            </a:r>
            <a:r>
              <a:rPr lang="en-NZ" dirty="0" smtClean="0"/>
              <a:t> e){ … } </a:t>
            </a:r>
          </a:p>
          <a:p>
            <a:r>
              <a:rPr lang="en-NZ" dirty="0" smtClean="0"/>
              <a:t>catch(</a:t>
            </a:r>
            <a:r>
              <a:rPr lang="en-NZ" dirty="0" err="1" smtClean="0"/>
              <a:t>IOException</a:t>
            </a:r>
            <a:r>
              <a:rPr lang="en-NZ" dirty="0" smtClean="0"/>
              <a:t> e){ …}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Input with Scanner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458200" cy="4830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Java 1.5 introduced the Scanner class which simplifies console input.  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It can also be used to read from files and Strings (among other sources)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Scanner is in the </a:t>
            </a:r>
            <a:r>
              <a:rPr lang="en-US" sz="2800" dirty="0" err="1" smtClean="0"/>
              <a:t>Java.util</a:t>
            </a:r>
            <a:r>
              <a:rPr lang="en-US" sz="2800" dirty="0" smtClean="0"/>
              <a:t> package: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	</a:t>
            </a:r>
            <a:r>
              <a:rPr lang="en-US" sz="2800" dirty="0" smtClean="0">
                <a:latin typeface="Courier New" pitchFamily="49" charset="0"/>
              </a:rPr>
              <a:t>import </a:t>
            </a:r>
            <a:r>
              <a:rPr lang="en-US" sz="2800" dirty="0" err="1" smtClean="0">
                <a:latin typeface="Courier New" pitchFamily="49" charset="0"/>
              </a:rPr>
              <a:t>java.util.Scanner</a:t>
            </a:r>
            <a:r>
              <a:rPr lang="en-US" sz="2800" dirty="0" smtClean="0">
                <a:latin typeface="Courier New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Creating Scanner objects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 can create a Scanner object by invoking several different constructors.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/>
              <a:t>Scanner</a:t>
            </a:r>
            <a:r>
              <a:rPr lang="en-US" sz="2000" dirty="0" smtClean="0"/>
              <a:t>(File source) </a:t>
            </a:r>
            <a:br>
              <a:rPr lang="en-US" sz="2000" dirty="0" smtClean="0"/>
            </a:br>
            <a:r>
              <a:rPr lang="en-US" sz="2000" dirty="0" smtClean="0"/>
              <a:t>          Constructs a new Scanner that produces values scanned from the specified file.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/>
              <a:t>Scanner</a:t>
            </a:r>
            <a:r>
              <a:rPr lang="en-US" sz="2000" dirty="0" smtClean="0"/>
              <a:t>(</a:t>
            </a:r>
            <a:r>
              <a:rPr lang="en-US" sz="2000" dirty="0" err="1" smtClean="0"/>
              <a:t>InputStream</a:t>
            </a:r>
            <a:r>
              <a:rPr lang="en-US" sz="2000" dirty="0" smtClean="0"/>
              <a:t> source) </a:t>
            </a:r>
            <a:br>
              <a:rPr lang="en-US" sz="2000" dirty="0" smtClean="0"/>
            </a:br>
            <a:r>
              <a:rPr lang="en-US" sz="2000" dirty="0" smtClean="0"/>
              <a:t>          Constructs a new Scanner that produces values scanned from the specified input stream.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/>
              <a:t>Scanner</a:t>
            </a:r>
            <a:r>
              <a:rPr lang="en-US" sz="2000" dirty="0" smtClean="0"/>
              <a:t>(String source) </a:t>
            </a:r>
            <a:br>
              <a:rPr lang="en-US" sz="2000" dirty="0" smtClean="0"/>
            </a:br>
            <a:r>
              <a:rPr lang="en-US" sz="2000" dirty="0" smtClean="0"/>
              <a:t>          Constructs a new Scanner that produces values scanned from the specified string.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…</a:t>
            </a:r>
          </a:p>
          <a:p>
            <a:r>
              <a:rPr lang="en-US" sz="2400" dirty="0" smtClean="0"/>
              <a:t> Example (read a line from keyboard):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i="1" dirty="0" smtClean="0"/>
              <a:t>Scanner sc = new Scanner (</a:t>
            </a:r>
            <a:r>
              <a:rPr lang="en-US" sz="2400" i="1" dirty="0" err="1" smtClean="0"/>
              <a:t>System.in</a:t>
            </a:r>
            <a:r>
              <a:rPr lang="en-US" sz="2400" i="1" dirty="0" smtClean="0"/>
              <a:t>);</a:t>
            </a:r>
          </a:p>
          <a:p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Next Methods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4343400"/>
          </a:xfrm>
        </p:spPr>
        <p:txBody>
          <a:bodyPr/>
          <a:lstStyle/>
          <a:p>
            <a:pPr marL="977900" indent="-9779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String </a:t>
            </a:r>
            <a:r>
              <a:rPr lang="en-US" sz="1800" b="1" dirty="0" smtClean="0"/>
              <a:t>next</a:t>
            </a:r>
            <a:r>
              <a:rPr lang="en-US" sz="1800" dirty="0" smtClean="0"/>
              <a:t>() </a:t>
            </a:r>
            <a:br>
              <a:rPr lang="en-US" sz="1800" dirty="0" smtClean="0"/>
            </a:br>
            <a:r>
              <a:rPr lang="en-US" sz="1800" dirty="0" smtClean="0"/>
              <a:t>Finds and returns the next complete token from this scanner. </a:t>
            </a:r>
          </a:p>
          <a:p>
            <a:pPr marL="977900" indent="-977900" eaLnBrk="1" hangingPunct="1">
              <a:lnSpc>
                <a:spcPct val="80000"/>
              </a:lnSpc>
              <a:buFontTx/>
              <a:buNone/>
            </a:pPr>
            <a:r>
              <a:rPr lang="en-US" sz="1800" dirty="0" err="1" smtClean="0"/>
              <a:t>boolean</a:t>
            </a:r>
            <a:r>
              <a:rPr lang="en-US" sz="1800" dirty="0" smtClean="0"/>
              <a:t> </a:t>
            </a:r>
            <a:r>
              <a:rPr lang="en-US" sz="1800" b="1" dirty="0" err="1" smtClean="0"/>
              <a:t>nextBoolean</a:t>
            </a:r>
            <a:r>
              <a:rPr lang="en-US" sz="1800" dirty="0" smtClean="0"/>
              <a:t>() </a:t>
            </a:r>
            <a:br>
              <a:rPr lang="en-US" sz="1800" dirty="0" smtClean="0"/>
            </a:br>
            <a:r>
              <a:rPr lang="en-US" sz="1800" dirty="0" smtClean="0"/>
              <a:t>Scans the next token of the input into a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value and returns that value. </a:t>
            </a:r>
          </a:p>
          <a:p>
            <a:pPr marL="977900" indent="-9779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double </a:t>
            </a:r>
            <a:r>
              <a:rPr lang="en-US" sz="1800" b="1" dirty="0" err="1" smtClean="0"/>
              <a:t>nextDouble</a:t>
            </a:r>
            <a:r>
              <a:rPr lang="en-US" sz="1800" dirty="0" smtClean="0"/>
              <a:t>() </a:t>
            </a:r>
            <a:br>
              <a:rPr lang="en-US" sz="1800" dirty="0" smtClean="0"/>
            </a:br>
            <a:r>
              <a:rPr lang="en-US" sz="1800" dirty="0" smtClean="0"/>
              <a:t> Scans the next token of the input as a double. </a:t>
            </a:r>
          </a:p>
          <a:p>
            <a:pPr marL="977900" indent="-9779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float </a:t>
            </a:r>
            <a:r>
              <a:rPr lang="en-US" sz="1800" b="1" dirty="0" err="1" smtClean="0"/>
              <a:t>nextFloat</a:t>
            </a:r>
            <a:r>
              <a:rPr lang="en-US" sz="1800" dirty="0" smtClean="0"/>
              <a:t>() </a:t>
            </a:r>
            <a:br>
              <a:rPr lang="en-US" sz="1800" dirty="0" smtClean="0"/>
            </a:br>
            <a:r>
              <a:rPr lang="en-US" sz="1800" dirty="0" smtClean="0"/>
              <a:t>Scans the next token of the input as a float. </a:t>
            </a:r>
          </a:p>
          <a:p>
            <a:pPr marL="977900" indent="-977900" eaLnBrk="1" hangingPunct="1">
              <a:lnSpc>
                <a:spcPct val="80000"/>
              </a:lnSpc>
              <a:buFontTx/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b="1" dirty="0" err="1" smtClean="0"/>
              <a:t>nextInt</a:t>
            </a:r>
            <a:r>
              <a:rPr lang="en-US" sz="1800" dirty="0" smtClean="0"/>
              <a:t>() </a:t>
            </a:r>
            <a:br>
              <a:rPr lang="en-US" sz="1800" dirty="0" smtClean="0"/>
            </a:br>
            <a:r>
              <a:rPr lang="en-US" sz="1800" dirty="0" smtClean="0"/>
              <a:t>Scans the next token of the input as an int. </a:t>
            </a:r>
          </a:p>
          <a:p>
            <a:pPr marL="977900" indent="-9779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String </a:t>
            </a:r>
            <a:r>
              <a:rPr lang="en-US" sz="1800" b="1" dirty="0" err="1" smtClean="0"/>
              <a:t>nextLine</a:t>
            </a:r>
            <a:r>
              <a:rPr lang="en-US" sz="1800" dirty="0" smtClean="0"/>
              <a:t>() </a:t>
            </a:r>
            <a:br>
              <a:rPr lang="en-US" sz="1800" dirty="0" smtClean="0"/>
            </a:br>
            <a:r>
              <a:rPr lang="en-US" sz="1800" dirty="0" smtClean="0"/>
              <a:t>Advances this scanner past the current line and returns the input that was skipped. </a:t>
            </a:r>
          </a:p>
          <a:p>
            <a:pPr marL="977900" indent="-9779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long </a:t>
            </a:r>
            <a:r>
              <a:rPr lang="en-US" sz="1800" b="1" dirty="0" err="1" smtClean="0"/>
              <a:t>nextLong</a:t>
            </a:r>
            <a:r>
              <a:rPr lang="en-US" sz="1800" dirty="0" smtClean="0"/>
              <a:t>() </a:t>
            </a:r>
            <a:br>
              <a:rPr lang="en-US" sz="1800" dirty="0" smtClean="0"/>
            </a:br>
            <a:r>
              <a:rPr lang="en-US" sz="1800" dirty="0" smtClean="0"/>
              <a:t>Scans the next token of the input as a long. </a:t>
            </a:r>
          </a:p>
          <a:p>
            <a:pPr marL="977900" indent="-9779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short </a:t>
            </a:r>
            <a:r>
              <a:rPr lang="en-US" sz="1800" b="1" dirty="0" err="1" smtClean="0"/>
              <a:t>nextShort</a:t>
            </a:r>
            <a:r>
              <a:rPr lang="en-US" sz="1800" dirty="0" smtClean="0"/>
              <a:t>() </a:t>
            </a:r>
            <a:br>
              <a:rPr lang="en-US" sz="1800" dirty="0" smtClean="0"/>
            </a:br>
            <a:r>
              <a:rPr lang="en-US" sz="1800" dirty="0" smtClean="0"/>
              <a:t>Scans the next token of the input as a short.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52600" y="5410200"/>
            <a:ext cx="6019800" cy="106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Example: 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Scanner sc = new Scanner(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System.in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=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sc.nextInt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err="1" smtClean="0"/>
              <a:t>hasNext</a:t>
            </a:r>
            <a:r>
              <a:rPr lang="en-US" sz="3600" dirty="0" smtClean="0"/>
              <a:t> methods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>
            <a:noAutofit/>
          </a:bodyPr>
          <a:lstStyle/>
          <a:p>
            <a:pPr marL="863600" indent="-863600" eaLnBrk="1" hangingPunct="1">
              <a:lnSpc>
                <a:spcPct val="80000"/>
              </a:lnSpc>
              <a:buFontTx/>
              <a:buNone/>
              <a:tabLst>
                <a:tab pos="863600" algn="l"/>
              </a:tabLst>
            </a:pPr>
            <a:r>
              <a:rPr lang="en-US" sz="1800" dirty="0" err="1" smtClean="0"/>
              <a:t>boolean</a:t>
            </a:r>
            <a:r>
              <a:rPr lang="en-US" sz="1800" dirty="0" smtClean="0"/>
              <a:t>  </a:t>
            </a:r>
            <a:r>
              <a:rPr lang="en-US" sz="1800" b="1" dirty="0" err="1" smtClean="0"/>
              <a:t>hasNext</a:t>
            </a:r>
            <a:r>
              <a:rPr lang="en-US" sz="1800" dirty="0" smtClean="0"/>
              <a:t>() </a:t>
            </a:r>
            <a:br>
              <a:rPr lang="en-US" sz="1800" dirty="0" smtClean="0"/>
            </a:br>
            <a:r>
              <a:rPr lang="en-US" sz="1800" dirty="0" smtClean="0"/>
              <a:t>Returns true if this scanner has another token in its input. </a:t>
            </a:r>
          </a:p>
          <a:p>
            <a:pPr marL="863600" indent="-863600" eaLnBrk="1" hangingPunct="1">
              <a:lnSpc>
                <a:spcPct val="80000"/>
              </a:lnSpc>
              <a:buFontTx/>
              <a:buNone/>
              <a:tabLst>
                <a:tab pos="863600" algn="l"/>
              </a:tabLst>
            </a:pPr>
            <a:r>
              <a:rPr lang="en-US" sz="1800" dirty="0" err="1" smtClean="0"/>
              <a:t>boolean</a:t>
            </a:r>
            <a:r>
              <a:rPr lang="en-US" sz="1800" dirty="0" smtClean="0"/>
              <a:t>  </a:t>
            </a:r>
            <a:r>
              <a:rPr lang="en-US" sz="1800" b="1" dirty="0" err="1" smtClean="0"/>
              <a:t>hasNextBoolean</a:t>
            </a:r>
            <a:r>
              <a:rPr lang="en-US" sz="1800" dirty="0" smtClean="0"/>
              <a:t>() </a:t>
            </a:r>
            <a:br>
              <a:rPr lang="en-US" sz="1800" dirty="0" smtClean="0"/>
            </a:br>
            <a:r>
              <a:rPr lang="en-US" sz="1800" dirty="0" smtClean="0"/>
              <a:t>Returns true if the next token in this scanner's input can be interpreted as a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value using a case insensitive pattern created from the string "</a:t>
            </a:r>
            <a:r>
              <a:rPr lang="en-US" sz="1800" dirty="0" err="1" smtClean="0"/>
              <a:t>true|false</a:t>
            </a:r>
            <a:r>
              <a:rPr lang="en-US" sz="1800" dirty="0" smtClean="0"/>
              <a:t>". </a:t>
            </a:r>
          </a:p>
          <a:p>
            <a:pPr marL="863600" indent="-863600" eaLnBrk="1" hangingPunct="1">
              <a:lnSpc>
                <a:spcPct val="80000"/>
              </a:lnSpc>
              <a:buFontTx/>
              <a:buNone/>
              <a:tabLst>
                <a:tab pos="863600" algn="l"/>
              </a:tabLst>
            </a:pPr>
            <a:r>
              <a:rPr lang="en-US" sz="1800" dirty="0" err="1" smtClean="0"/>
              <a:t>boolean</a:t>
            </a:r>
            <a:r>
              <a:rPr lang="en-US" sz="1800" dirty="0" smtClean="0"/>
              <a:t>  </a:t>
            </a:r>
            <a:r>
              <a:rPr lang="en-US" sz="1800" b="1" dirty="0" err="1" smtClean="0"/>
              <a:t>hasNextDouble</a:t>
            </a:r>
            <a:r>
              <a:rPr lang="en-US" sz="1800" dirty="0" smtClean="0"/>
              <a:t>() </a:t>
            </a:r>
            <a:br>
              <a:rPr lang="en-US" sz="1800" dirty="0" smtClean="0"/>
            </a:br>
            <a:r>
              <a:rPr lang="en-US" sz="1800" dirty="0" smtClean="0"/>
              <a:t>Returns true if the next token in this scanner's input can be interpreted as a double value using the </a:t>
            </a:r>
            <a:r>
              <a:rPr lang="en-US" sz="1800" dirty="0" err="1" smtClean="0"/>
              <a:t>nextDouble</a:t>
            </a:r>
            <a:r>
              <a:rPr lang="en-US" sz="1800" dirty="0" smtClean="0"/>
              <a:t>() method. </a:t>
            </a:r>
          </a:p>
          <a:p>
            <a:pPr marL="863600" indent="-863600" eaLnBrk="1" hangingPunct="1">
              <a:lnSpc>
                <a:spcPct val="80000"/>
              </a:lnSpc>
              <a:buFontTx/>
              <a:buNone/>
              <a:tabLst>
                <a:tab pos="863600" algn="l"/>
              </a:tabLst>
            </a:pPr>
            <a:r>
              <a:rPr lang="en-US" sz="1800" dirty="0" err="1"/>
              <a:t>b</a:t>
            </a:r>
            <a:r>
              <a:rPr lang="en-US" sz="1800" dirty="0" err="1" smtClean="0"/>
              <a:t>oolean</a:t>
            </a:r>
            <a:r>
              <a:rPr lang="en-US" sz="1800" dirty="0" smtClean="0"/>
              <a:t>  </a:t>
            </a:r>
            <a:r>
              <a:rPr lang="en-US" sz="1800" b="1" dirty="0" err="1" smtClean="0"/>
              <a:t>hasNextInt</a:t>
            </a:r>
            <a:r>
              <a:rPr lang="en-US" sz="1800" dirty="0" smtClean="0"/>
              <a:t>() </a:t>
            </a:r>
            <a:br>
              <a:rPr lang="en-US" sz="1800" dirty="0" smtClean="0"/>
            </a:br>
            <a:r>
              <a:rPr lang="en-US" sz="1800" dirty="0" smtClean="0"/>
              <a:t>Returns true if the next token in this scanner's input can be interpreted as an </a:t>
            </a:r>
            <a:r>
              <a:rPr lang="en-US" sz="1800" dirty="0" err="1" smtClean="0"/>
              <a:t>int</a:t>
            </a:r>
            <a:r>
              <a:rPr lang="en-US" sz="1800" dirty="0" smtClean="0"/>
              <a:t> value in the default radix using the </a:t>
            </a:r>
            <a:r>
              <a:rPr lang="en-US" sz="1800" dirty="0" err="1" smtClean="0"/>
              <a:t>nextInt</a:t>
            </a:r>
            <a:r>
              <a:rPr lang="en-US" sz="1800" dirty="0" smtClean="0"/>
              <a:t>() method. </a:t>
            </a:r>
          </a:p>
          <a:p>
            <a:pPr marL="863600" indent="-863600" eaLnBrk="1" hangingPunct="1">
              <a:lnSpc>
                <a:spcPct val="80000"/>
              </a:lnSpc>
              <a:buFontTx/>
              <a:buNone/>
              <a:tabLst>
                <a:tab pos="863600" algn="l"/>
              </a:tabLst>
            </a:pPr>
            <a:r>
              <a:rPr lang="en-US" sz="1800" dirty="0" err="1" smtClean="0"/>
              <a:t>boolean</a:t>
            </a:r>
            <a:r>
              <a:rPr lang="en-US" sz="1800" dirty="0" smtClean="0"/>
              <a:t> </a:t>
            </a:r>
            <a:r>
              <a:rPr lang="en-US" sz="1800" b="1" dirty="0" err="1" smtClean="0"/>
              <a:t>hasNextLine</a:t>
            </a:r>
            <a:r>
              <a:rPr lang="en-US" sz="1800" dirty="0" smtClean="0"/>
              <a:t>() </a:t>
            </a:r>
            <a:br>
              <a:rPr lang="en-US" sz="1800" dirty="0" smtClean="0"/>
            </a:br>
            <a:r>
              <a:rPr lang="en-US" sz="1800" dirty="0" smtClean="0"/>
              <a:t>Returns true if there is another line in the input of this scanner. </a:t>
            </a:r>
          </a:p>
          <a:p>
            <a:pPr marL="863600" indent="-863600" eaLnBrk="1" hangingPunct="1">
              <a:lnSpc>
                <a:spcPct val="80000"/>
              </a:lnSpc>
              <a:buFontTx/>
              <a:buNone/>
              <a:tabLst>
                <a:tab pos="863600" algn="l"/>
              </a:tabLst>
            </a:pPr>
            <a:r>
              <a:rPr lang="en-US" sz="1800" dirty="0" err="1" smtClean="0"/>
              <a:t>boolean</a:t>
            </a:r>
            <a:r>
              <a:rPr lang="en-US" sz="1800" dirty="0" smtClean="0"/>
              <a:t>  </a:t>
            </a:r>
            <a:r>
              <a:rPr lang="en-US" sz="1800" b="1" dirty="0" err="1" smtClean="0"/>
              <a:t>hasNextLong</a:t>
            </a:r>
            <a:r>
              <a:rPr lang="en-US" sz="1800" dirty="0" smtClean="0"/>
              <a:t>() </a:t>
            </a:r>
            <a:br>
              <a:rPr lang="en-US" sz="1800" dirty="0" smtClean="0"/>
            </a:br>
            <a:r>
              <a:rPr lang="en-US" sz="1800" dirty="0" smtClean="0"/>
              <a:t>Returns true if the next token in this scanner's input can be interpreted as a long value in the default radix using the </a:t>
            </a:r>
            <a:r>
              <a:rPr lang="en-US" sz="1800" dirty="0" err="1" smtClean="0"/>
              <a:t>nextLong</a:t>
            </a:r>
            <a:r>
              <a:rPr lang="en-US" sz="1800" dirty="0" smtClean="0"/>
              <a:t>() method. </a:t>
            </a:r>
          </a:p>
          <a:p>
            <a:pPr marL="863600" indent="-863600" eaLnBrk="1" hangingPunct="1">
              <a:lnSpc>
                <a:spcPct val="80000"/>
              </a:lnSpc>
              <a:buFontTx/>
              <a:buNone/>
              <a:tabLst>
                <a:tab pos="863600" algn="l"/>
              </a:tabLst>
            </a:pPr>
            <a:r>
              <a:rPr lang="en-US" sz="1800" dirty="0" err="1" smtClean="0"/>
              <a:t>boolean</a:t>
            </a:r>
            <a:r>
              <a:rPr lang="en-US" sz="1800" dirty="0" smtClean="0"/>
              <a:t>  </a:t>
            </a:r>
            <a:r>
              <a:rPr lang="en-US" sz="1800" b="1" dirty="0" err="1" smtClean="0"/>
              <a:t>hasNextShort</a:t>
            </a:r>
            <a:r>
              <a:rPr lang="en-US" sz="1800" dirty="0" smtClean="0"/>
              <a:t>() </a:t>
            </a:r>
            <a:br>
              <a:rPr lang="en-US" sz="1800" dirty="0" smtClean="0"/>
            </a:br>
            <a:r>
              <a:rPr lang="en-US" sz="1800" dirty="0" smtClean="0"/>
              <a:t>Returns true if the next token in this scanner's input can be interpreted as a short value in the default radix using the </a:t>
            </a:r>
            <a:r>
              <a:rPr lang="en-US" sz="1800" dirty="0" err="1" smtClean="0"/>
              <a:t>nextShort</a:t>
            </a:r>
            <a:r>
              <a:rPr lang="en-US" sz="1800" dirty="0" smtClean="0"/>
              <a:t>() method.</a:t>
            </a:r>
          </a:p>
          <a:p>
            <a:pPr marL="863600" indent="-863600" eaLnBrk="1" hangingPunct="1">
              <a:lnSpc>
                <a:spcPct val="80000"/>
              </a:lnSpc>
              <a:buFontTx/>
              <a:buNone/>
              <a:tabLst>
                <a:tab pos="863600" algn="l"/>
              </a:tabLst>
            </a:pPr>
            <a:r>
              <a:rPr lang="en-US" sz="1800" dirty="0" smtClean="0"/>
              <a:t>…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2133600" cy="94456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800" dirty="0" smtClean="0"/>
              <a:t>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1"/>
            <a:ext cx="8763000" cy="3352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Scanner sc = new Scanner (</a:t>
            </a:r>
            <a:r>
              <a:rPr lang="en-US" sz="2000" dirty="0" err="1" smtClean="0">
                <a:latin typeface="Courier New" pitchFamily="49" charset="0"/>
              </a:rPr>
              <a:t>System.in</a:t>
            </a:r>
            <a:r>
              <a:rPr lang="en-US" sz="2000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System.out.print</a:t>
            </a:r>
            <a:r>
              <a:rPr lang="en-US" sz="2000" dirty="0" smtClean="0">
                <a:latin typeface="Courier New" pitchFamily="49" charset="0"/>
              </a:rPr>
              <a:t> ("Enter first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: 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while (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</a:rPr>
              <a:t>sc.hasNextInt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())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</a:rPr>
              <a:t>sc.nextInt</a:t>
            </a:r>
            <a:r>
              <a:rPr lang="en-US" sz="2000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("You entered " +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System.out.print</a:t>
            </a:r>
            <a:r>
              <a:rPr lang="en-US" sz="2000" dirty="0" smtClean="0">
                <a:latin typeface="Courier New" pitchFamily="49" charset="0"/>
              </a:rPr>
              <a:t> ("Enter another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: 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File I/O </a:t>
            </a:r>
            <a:r>
              <a:rPr lang="en-US" sz="4000" dirty="0"/>
              <a:t>Overview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sz="2000" i="1" dirty="0">
                <a:latin typeface="Arial" charset="0"/>
              </a:rPr>
              <a:t>I/O</a:t>
            </a:r>
            <a:r>
              <a:rPr lang="en-US" sz="2000" dirty="0">
                <a:latin typeface="Arial" charset="0"/>
              </a:rPr>
              <a:t> = </a:t>
            </a:r>
            <a:r>
              <a:rPr lang="en-US" sz="2000" dirty="0" err="1" smtClean="0">
                <a:latin typeface="Arial" charset="0"/>
              </a:rPr>
              <a:t>Input/Output</a:t>
            </a:r>
            <a:r>
              <a:rPr lang="en-US" sz="2000" dirty="0" smtClean="0">
                <a:latin typeface="Arial" charset="0"/>
              </a:rPr>
              <a:t>, here it </a:t>
            </a:r>
            <a:r>
              <a:rPr lang="en-US" sz="2000" dirty="0">
                <a:latin typeface="Arial" charset="0"/>
              </a:rPr>
              <a:t>is input to and output from programs</a:t>
            </a:r>
          </a:p>
          <a:p>
            <a:r>
              <a:rPr lang="en-US" sz="2000" dirty="0" smtClean="0">
                <a:latin typeface="Arial" charset="0"/>
              </a:rPr>
              <a:t>Inputs can be from:</a:t>
            </a:r>
          </a:p>
          <a:p>
            <a:pPr lvl="1"/>
            <a:r>
              <a:rPr lang="en-US" sz="1600" dirty="0" smtClean="0">
                <a:latin typeface="Arial" charset="0"/>
              </a:rPr>
              <a:t>Keyboard</a:t>
            </a:r>
          </a:p>
          <a:p>
            <a:pPr lvl="1"/>
            <a:r>
              <a:rPr lang="en-US" sz="1600" dirty="0" smtClean="0">
                <a:latin typeface="Arial" charset="0"/>
              </a:rPr>
              <a:t>Files</a:t>
            </a:r>
          </a:p>
          <a:p>
            <a:pPr lvl="1"/>
            <a:r>
              <a:rPr lang="en-US" sz="1600" dirty="0" smtClean="0">
                <a:latin typeface="Arial" charset="0"/>
              </a:rPr>
              <a:t>Etc.</a:t>
            </a:r>
            <a:endParaRPr lang="en-US" sz="2000" dirty="0" smtClean="0">
              <a:latin typeface="Arial" charset="0"/>
            </a:endParaRPr>
          </a:p>
          <a:p>
            <a:r>
              <a:rPr lang="en-US" sz="2000" dirty="0" smtClean="0">
                <a:latin typeface="Arial" charset="0"/>
              </a:rPr>
              <a:t>Output </a:t>
            </a:r>
            <a:r>
              <a:rPr lang="en-US" sz="2000" dirty="0">
                <a:latin typeface="Arial" charset="0"/>
              </a:rPr>
              <a:t>can </a:t>
            </a:r>
            <a:r>
              <a:rPr lang="en-US" sz="2000" dirty="0" smtClean="0">
                <a:latin typeface="Arial" charset="0"/>
              </a:rPr>
              <a:t>be:</a:t>
            </a:r>
          </a:p>
          <a:p>
            <a:pPr lvl="1"/>
            <a:r>
              <a:rPr lang="en-US" sz="1600" dirty="0" smtClean="0">
                <a:latin typeface="Arial" charset="0"/>
              </a:rPr>
              <a:t>Screen</a:t>
            </a:r>
          </a:p>
          <a:p>
            <a:pPr lvl="1"/>
            <a:r>
              <a:rPr lang="en-US" sz="1600" dirty="0" smtClean="0">
                <a:latin typeface="Arial" charset="0"/>
              </a:rPr>
              <a:t>Files</a:t>
            </a:r>
          </a:p>
          <a:p>
            <a:pPr lvl="1"/>
            <a:r>
              <a:rPr lang="en-US" sz="1600" dirty="0" smtClean="0">
                <a:latin typeface="Arial" charset="0"/>
              </a:rPr>
              <a:t>Etc.</a:t>
            </a:r>
            <a:endParaRPr lang="en-US" sz="1600" dirty="0">
              <a:latin typeface="Arial" charset="0"/>
            </a:endParaRPr>
          </a:p>
          <a:p>
            <a:endParaRPr lang="en-US" sz="2000" dirty="0" smtClean="0">
              <a:latin typeface="Arial" charset="0"/>
            </a:endParaRPr>
          </a:p>
          <a:p>
            <a:r>
              <a:rPr lang="en-US" sz="2000" dirty="0" smtClean="0">
                <a:latin typeface="Arial" charset="0"/>
              </a:rPr>
              <a:t>Advantages </a:t>
            </a:r>
            <a:r>
              <a:rPr lang="en-US" sz="2000" dirty="0">
                <a:latin typeface="Arial" charset="0"/>
              </a:rPr>
              <a:t>of file I/O</a:t>
            </a:r>
          </a:p>
          <a:p>
            <a:pPr lvl="1"/>
            <a:r>
              <a:rPr lang="en-US" sz="2000" dirty="0">
                <a:latin typeface="Arial" charset="0"/>
              </a:rPr>
              <a:t>permanent copy</a:t>
            </a:r>
          </a:p>
          <a:p>
            <a:pPr lvl="1"/>
            <a:r>
              <a:rPr lang="en-US" sz="2000" dirty="0">
                <a:latin typeface="Arial" charset="0"/>
              </a:rPr>
              <a:t>output from one program can be input to another</a:t>
            </a:r>
          </a:p>
          <a:p>
            <a:pPr lvl="1"/>
            <a:r>
              <a:rPr lang="en-US" sz="2000" dirty="0">
                <a:latin typeface="Arial" charset="0"/>
              </a:rPr>
              <a:t>input can be automated (rather than entered  manually)</a:t>
            </a:r>
          </a:p>
          <a:p>
            <a:pPr lvl="1"/>
            <a:endParaRPr lang="en-US" sz="2000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NZ" sz="3600" dirty="0" smtClean="0"/>
              <a:t>Delimiters in Scanner 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Scanner class basically parses input from the source into tokens by using delimiters to identify the token boundaries (similar with </a:t>
            </a:r>
            <a:r>
              <a:rPr lang="en-US" sz="2400" dirty="0" err="1" smtClean="0"/>
              <a:t>StringTokenizer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Default delimiters are: space, tab, new line</a:t>
            </a:r>
          </a:p>
          <a:p>
            <a:r>
              <a:rPr lang="en-NZ" sz="2400" dirty="0" smtClean="0"/>
              <a:t>Set your own delimiters:</a:t>
            </a:r>
          </a:p>
          <a:p>
            <a:pPr lvl="1"/>
            <a:r>
              <a:rPr lang="en-NZ" sz="2000" dirty="0" err="1" smtClean="0"/>
              <a:t>useDelimiter</a:t>
            </a:r>
            <a:r>
              <a:rPr lang="en-NZ" sz="2000" dirty="0" smtClean="0"/>
              <a:t>(“delimeter1|delimiter2|delimiter3…”)</a:t>
            </a:r>
          </a:p>
          <a:p>
            <a:pPr lvl="1"/>
            <a:r>
              <a:rPr lang="en-NZ" sz="2000" dirty="0" smtClean="0"/>
              <a:t>“*” means the repeating of a character will be considered as ONE delimiter</a:t>
            </a:r>
          </a:p>
          <a:p>
            <a:pPr lvl="1"/>
            <a:r>
              <a:rPr lang="en-NZ" sz="2000" dirty="0" smtClean="0"/>
              <a:t>Put \\ in front of a special character, e.g., \\* </a:t>
            </a:r>
          </a:p>
          <a:p>
            <a:endParaRPr lang="en-NZ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4648200"/>
            <a:ext cx="59436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sz="2000" dirty="0"/>
              <a:t> </a:t>
            </a:r>
            <a:r>
              <a:rPr lang="en-NZ" sz="2000" dirty="0" smtClean="0"/>
              <a:t>       String </a:t>
            </a:r>
            <a:r>
              <a:rPr lang="en-NZ" sz="2000" dirty="0" err="1"/>
              <a:t>str</a:t>
            </a:r>
            <a:r>
              <a:rPr lang="en-NZ" sz="2000" dirty="0"/>
              <a:t>="</a:t>
            </a:r>
            <a:r>
              <a:rPr lang="en-NZ" sz="2000" dirty="0" err="1"/>
              <a:t>abc</a:t>
            </a:r>
            <a:r>
              <a:rPr lang="en-NZ" sz="2000" dirty="0"/>
              <a:t>,,,,,</a:t>
            </a:r>
            <a:r>
              <a:rPr lang="en-NZ" sz="2000" dirty="0" err="1"/>
              <a:t>dec.</a:t>
            </a:r>
            <a:r>
              <a:rPr lang="en-NZ" sz="2000" dirty="0"/>
              <a:t> </a:t>
            </a:r>
            <a:r>
              <a:rPr lang="en-NZ" sz="2000" dirty="0" err="1"/>
              <a:t>xyz:txt</a:t>
            </a:r>
            <a:r>
              <a:rPr lang="en-NZ" sz="2000" dirty="0"/>
              <a:t>*****</a:t>
            </a:r>
            <a:r>
              <a:rPr lang="en-NZ" sz="2000" dirty="0" err="1"/>
              <a:t>aaa.bbb</a:t>
            </a:r>
            <a:r>
              <a:rPr lang="en-NZ" sz="2000" dirty="0"/>
              <a:t>";</a:t>
            </a:r>
          </a:p>
          <a:p>
            <a:r>
              <a:rPr lang="en-NZ" sz="2000" dirty="0"/>
              <a:t>        Scanner </a:t>
            </a:r>
            <a:r>
              <a:rPr lang="en-NZ" sz="2000" dirty="0" err="1"/>
              <a:t>sc</a:t>
            </a:r>
            <a:r>
              <a:rPr lang="en-NZ" sz="2000" dirty="0"/>
              <a:t> = new Scanner(</a:t>
            </a:r>
            <a:r>
              <a:rPr lang="en-NZ" sz="2000" dirty="0" err="1"/>
              <a:t>str</a:t>
            </a:r>
            <a:r>
              <a:rPr lang="en-NZ" sz="2000" dirty="0"/>
              <a:t>);</a:t>
            </a:r>
          </a:p>
          <a:p>
            <a:r>
              <a:rPr lang="en-NZ" sz="2000" dirty="0"/>
              <a:t>        </a:t>
            </a:r>
            <a:r>
              <a:rPr lang="en-NZ" sz="2000" dirty="0" err="1"/>
              <a:t>sc.useDelimiter</a:t>
            </a:r>
            <a:r>
              <a:rPr lang="en-NZ" sz="2000" dirty="0"/>
              <a:t>(",,*|\\. *|: *|\\*\\**");        </a:t>
            </a:r>
            <a:r>
              <a:rPr lang="en-NZ" sz="2000" dirty="0" smtClean="0"/>
              <a:t>     </a:t>
            </a:r>
          </a:p>
          <a:p>
            <a:r>
              <a:rPr lang="en-NZ" sz="2000" dirty="0"/>
              <a:t> </a:t>
            </a:r>
            <a:r>
              <a:rPr lang="en-NZ" sz="2000" dirty="0" smtClean="0"/>
              <a:t>       while(</a:t>
            </a:r>
            <a:r>
              <a:rPr lang="en-NZ" sz="2000" dirty="0" err="1" smtClean="0"/>
              <a:t>sc.hasNext</a:t>
            </a:r>
            <a:r>
              <a:rPr lang="en-NZ" sz="2000" dirty="0" smtClean="0"/>
              <a:t>()){</a:t>
            </a:r>
          </a:p>
          <a:p>
            <a:r>
              <a:rPr lang="en-NZ" sz="2000" dirty="0" smtClean="0"/>
              <a:t>            </a:t>
            </a:r>
            <a:r>
              <a:rPr lang="en-NZ" sz="2000" dirty="0" err="1" smtClean="0"/>
              <a:t>System.out.println</a:t>
            </a:r>
            <a:r>
              <a:rPr lang="en-NZ" sz="2000" dirty="0" smtClean="0"/>
              <a:t>(</a:t>
            </a:r>
            <a:r>
              <a:rPr lang="en-NZ" sz="2000" dirty="0" err="1" smtClean="0"/>
              <a:t>sc.next</a:t>
            </a:r>
            <a:r>
              <a:rPr lang="en-NZ" sz="2000" dirty="0" smtClean="0"/>
              <a:t>());</a:t>
            </a:r>
          </a:p>
          <a:p>
            <a:r>
              <a:rPr lang="en-NZ" sz="2000" dirty="0" smtClean="0"/>
              <a:t>        }</a:t>
            </a:r>
            <a:endParaRPr lang="en-NZ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0" y="4380315"/>
            <a:ext cx="762000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sz="2000" dirty="0" err="1" smtClean="0"/>
              <a:t>abc</a:t>
            </a:r>
            <a:endParaRPr lang="en-NZ" sz="2000" dirty="0" smtClean="0"/>
          </a:p>
          <a:p>
            <a:r>
              <a:rPr lang="en-NZ" sz="2000" dirty="0" err="1" smtClean="0"/>
              <a:t>dec</a:t>
            </a:r>
            <a:endParaRPr lang="en-NZ" sz="2000" dirty="0" smtClean="0"/>
          </a:p>
          <a:p>
            <a:r>
              <a:rPr lang="en-NZ" sz="2000" dirty="0" smtClean="0"/>
              <a:t>xyz</a:t>
            </a:r>
          </a:p>
          <a:p>
            <a:r>
              <a:rPr lang="en-NZ" sz="2000" dirty="0" smtClean="0"/>
              <a:t>txt</a:t>
            </a:r>
          </a:p>
          <a:p>
            <a:r>
              <a:rPr lang="en-NZ" sz="2000" dirty="0" err="1" smtClean="0"/>
              <a:t>aaa</a:t>
            </a:r>
            <a:endParaRPr lang="en-NZ" sz="2000" dirty="0" smtClean="0"/>
          </a:p>
          <a:p>
            <a:r>
              <a:rPr lang="en-NZ" sz="2000" dirty="0" err="1" smtClean="0"/>
              <a:t>bbb</a:t>
            </a:r>
            <a:endParaRPr lang="en-NZ" sz="2000" dirty="0"/>
          </a:p>
        </p:txBody>
      </p:sp>
      <p:sp>
        <p:nvSpPr>
          <p:cNvPr id="7" name="Rectangle 6"/>
          <p:cNvSpPr/>
          <p:nvPr/>
        </p:nvSpPr>
        <p:spPr>
          <a:xfrm>
            <a:off x="8534400" y="5867400"/>
            <a:ext cx="228600" cy="1863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NZ" sz="3200" dirty="0" smtClean="0"/>
              <a:t>Path Operations 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3581400"/>
          </a:xfrm>
        </p:spPr>
        <p:txBody>
          <a:bodyPr>
            <a:normAutofit lnSpcReduction="10000"/>
          </a:bodyPr>
          <a:lstStyle/>
          <a:p>
            <a:r>
              <a:rPr lang="en-NZ" sz="2400" b="1" dirty="0" smtClean="0">
                <a:solidFill>
                  <a:schemeClr val="tx2"/>
                </a:solidFill>
              </a:rPr>
              <a:t>Path</a:t>
            </a:r>
            <a:r>
              <a:rPr lang="en-NZ" sz="2400" dirty="0" smtClean="0">
                <a:solidFill>
                  <a:schemeClr val="tx2"/>
                </a:solidFill>
              </a:rPr>
              <a:t> </a:t>
            </a:r>
            <a:r>
              <a:rPr lang="en-NZ" sz="2400" dirty="0" smtClean="0"/>
              <a:t>and </a:t>
            </a:r>
            <a:r>
              <a:rPr lang="en-NZ" sz="2400" b="1" dirty="0" smtClean="0">
                <a:solidFill>
                  <a:schemeClr val="tx2"/>
                </a:solidFill>
              </a:rPr>
              <a:t>Files</a:t>
            </a:r>
            <a:r>
              <a:rPr lang="en-NZ" sz="2400" dirty="0" smtClean="0">
                <a:solidFill>
                  <a:schemeClr val="tx2"/>
                </a:solidFill>
              </a:rPr>
              <a:t> </a:t>
            </a:r>
            <a:r>
              <a:rPr lang="en-NZ" sz="2400" dirty="0" smtClean="0"/>
              <a:t>classes were added in Java 7 for more convenient file operations </a:t>
            </a:r>
          </a:p>
          <a:p>
            <a:endParaRPr lang="en-NZ" sz="2400" b="1" dirty="0" smtClean="0">
              <a:solidFill>
                <a:schemeClr val="tx2"/>
              </a:solidFill>
            </a:endParaRPr>
          </a:p>
          <a:p>
            <a:r>
              <a:rPr lang="en-NZ" sz="2400" b="1" dirty="0" smtClean="0">
                <a:solidFill>
                  <a:schemeClr val="tx2"/>
                </a:solidFill>
              </a:rPr>
              <a:t>Path </a:t>
            </a:r>
            <a:r>
              <a:rPr lang="en-NZ" sz="2400" dirty="0" smtClean="0"/>
              <a:t>and</a:t>
            </a:r>
            <a:r>
              <a:rPr lang="en-NZ" sz="2400" b="1" dirty="0" smtClean="0"/>
              <a:t> </a:t>
            </a:r>
            <a:r>
              <a:rPr lang="en-NZ" sz="2400" b="1" dirty="0" smtClean="0">
                <a:solidFill>
                  <a:schemeClr val="tx2"/>
                </a:solidFill>
              </a:rPr>
              <a:t>Paths</a:t>
            </a:r>
            <a:r>
              <a:rPr lang="en-NZ" sz="2400" dirty="0" smtClean="0"/>
              <a:t>: </a:t>
            </a:r>
          </a:p>
          <a:p>
            <a:pPr lvl="1"/>
            <a:r>
              <a:rPr lang="en-NZ" sz="2000" dirty="0" smtClean="0"/>
              <a:t>Path: an interface under </a:t>
            </a:r>
            <a:r>
              <a:rPr lang="en-NZ" sz="2000" i="1" dirty="0" err="1" smtClean="0"/>
              <a:t>java.nio.file</a:t>
            </a:r>
            <a:r>
              <a:rPr lang="en-NZ" sz="2000" dirty="0" smtClean="0"/>
              <a:t>. A Path is a sequence of directory names, optionally followed by a file name</a:t>
            </a:r>
          </a:p>
          <a:p>
            <a:pPr lvl="2"/>
            <a:r>
              <a:rPr lang="en-NZ" sz="1600" dirty="0" smtClean="0"/>
              <a:t>Absolute path: “C:\home” (Windows)</a:t>
            </a:r>
          </a:p>
          <a:p>
            <a:pPr lvl="2"/>
            <a:r>
              <a:rPr lang="en-NZ" sz="1600" dirty="0" smtClean="0"/>
              <a:t>Relative path: “home\files”</a:t>
            </a:r>
          </a:p>
          <a:p>
            <a:pPr lvl="1"/>
            <a:r>
              <a:rPr lang="en-NZ" sz="2000" dirty="0"/>
              <a:t>Paths: consists exclusively of static methods that return a Path by converting a path </a:t>
            </a:r>
            <a:r>
              <a:rPr lang="en-NZ" sz="2000" dirty="0" smtClean="0"/>
              <a:t>string</a:t>
            </a:r>
            <a:endParaRPr lang="en-NZ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4572001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 smtClean="0">
                <a:solidFill>
                  <a:schemeClr val="tx2"/>
                </a:solidFill>
              </a:rPr>
              <a:t>Path</a:t>
            </a:r>
            <a:r>
              <a:rPr lang="en-NZ" sz="2000" dirty="0" smtClean="0">
                <a:solidFill>
                  <a:schemeClr val="tx2"/>
                </a:solidFill>
              </a:rPr>
              <a:t> </a:t>
            </a:r>
            <a:r>
              <a:rPr lang="en-NZ" sz="2000" dirty="0" smtClean="0"/>
              <a:t>absolute= </a:t>
            </a:r>
            <a:r>
              <a:rPr lang="en-NZ" sz="2000" b="1" dirty="0" err="1" smtClean="0">
                <a:solidFill>
                  <a:srgbClr val="FF0000"/>
                </a:solidFill>
              </a:rPr>
              <a:t>Paths.</a:t>
            </a:r>
            <a:r>
              <a:rPr lang="en-NZ" sz="2000" dirty="0" err="1" smtClean="0"/>
              <a:t>get</a:t>
            </a:r>
            <a:r>
              <a:rPr lang="en-NZ" sz="2000" dirty="0" smtClean="0"/>
              <a:t>(“C:”, “dir1”,”dir2”,”text.txt”);</a:t>
            </a:r>
          </a:p>
          <a:p>
            <a:endParaRPr lang="en-NZ" sz="2000" dirty="0"/>
          </a:p>
          <a:p>
            <a:r>
              <a:rPr lang="en-NZ" sz="2000" b="1" dirty="0" smtClean="0">
                <a:solidFill>
                  <a:schemeClr val="tx2"/>
                </a:solidFill>
              </a:rPr>
              <a:t>Path</a:t>
            </a:r>
            <a:r>
              <a:rPr lang="en-NZ" sz="2000" dirty="0" smtClean="0"/>
              <a:t> relative= </a:t>
            </a:r>
            <a:r>
              <a:rPr lang="en-NZ" sz="2000" b="1" dirty="0" smtClean="0">
                <a:solidFill>
                  <a:srgbClr val="FF0000"/>
                </a:solidFill>
              </a:rPr>
              <a:t>Paths</a:t>
            </a:r>
            <a:r>
              <a:rPr lang="en-NZ" sz="2000" dirty="0" smtClean="0"/>
              <a:t> .get(“dir1”, “dir2</a:t>
            </a:r>
            <a:r>
              <a:rPr lang="en-NZ" sz="2000" dirty="0"/>
              <a:t>”,”</a:t>
            </a:r>
            <a:r>
              <a:rPr lang="en-NZ" sz="2000" dirty="0" smtClean="0"/>
              <a:t>text.txt”);</a:t>
            </a:r>
            <a:endParaRPr lang="en-NZ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7086" y="6094763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 smtClean="0">
                <a:solidFill>
                  <a:schemeClr val="accent3">
                    <a:lumMod val="50000"/>
                  </a:schemeClr>
                </a:solidFill>
              </a:rPr>
              <a:t>Return a Path instance</a:t>
            </a:r>
            <a:endParaRPr lang="en-NZ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360714" y="5410200"/>
            <a:ext cx="658586" cy="76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5962098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 smtClean="0">
                <a:solidFill>
                  <a:schemeClr val="accent3">
                    <a:lumMod val="50000"/>
                  </a:schemeClr>
                </a:solidFill>
              </a:rPr>
              <a:t>Provide a method for getting a Path instance</a:t>
            </a:r>
            <a:endParaRPr lang="en-NZ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886200" y="5575204"/>
            <a:ext cx="1066800" cy="38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98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NZ" sz="3200" dirty="0" smtClean="0"/>
              <a:t>Path Operations (cont.) 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2514599"/>
          </a:xfrm>
        </p:spPr>
        <p:txBody>
          <a:bodyPr>
            <a:normAutofit lnSpcReduction="10000"/>
          </a:bodyPr>
          <a:lstStyle/>
          <a:p>
            <a:r>
              <a:rPr lang="en-NZ" sz="2400" dirty="0" smtClean="0"/>
              <a:t>Some other useful methods</a:t>
            </a:r>
          </a:p>
          <a:p>
            <a:pPr lvl="1"/>
            <a:r>
              <a:rPr lang="en-NZ" sz="2000" i="1" dirty="0" smtClean="0"/>
              <a:t>Path </a:t>
            </a:r>
            <a:r>
              <a:rPr lang="en-NZ" sz="2000" i="1" dirty="0" err="1" smtClean="0"/>
              <a:t>getFileName</a:t>
            </a:r>
            <a:r>
              <a:rPr lang="en-NZ" sz="2000" i="1" dirty="0" smtClean="0"/>
              <a:t>()</a:t>
            </a:r>
          </a:p>
          <a:p>
            <a:pPr lvl="1"/>
            <a:r>
              <a:rPr lang="en-NZ" sz="2000" i="1" dirty="0" smtClean="0"/>
              <a:t>Path </a:t>
            </a:r>
            <a:r>
              <a:rPr lang="en-NZ" sz="2000" i="1" dirty="0" err="1" smtClean="0"/>
              <a:t>getParent</a:t>
            </a:r>
            <a:r>
              <a:rPr lang="en-NZ" sz="2000" i="1" dirty="0" smtClean="0"/>
              <a:t>()</a:t>
            </a:r>
          </a:p>
          <a:p>
            <a:pPr lvl="1"/>
            <a:r>
              <a:rPr lang="en-NZ" sz="2000" i="1" dirty="0" smtClean="0"/>
              <a:t>Path </a:t>
            </a:r>
            <a:r>
              <a:rPr lang="en-NZ" sz="2000" i="1" dirty="0" err="1" smtClean="0"/>
              <a:t>getRoot</a:t>
            </a:r>
            <a:r>
              <a:rPr lang="en-NZ" sz="2000" i="1" dirty="0" smtClean="0"/>
              <a:t>()</a:t>
            </a:r>
          </a:p>
          <a:p>
            <a:pPr lvl="1"/>
            <a:r>
              <a:rPr lang="en-NZ" sz="2000" i="1" dirty="0" smtClean="0"/>
              <a:t>String </a:t>
            </a:r>
            <a:r>
              <a:rPr lang="en-NZ" sz="2000" i="1" dirty="0" err="1" smtClean="0"/>
              <a:t>toString</a:t>
            </a:r>
            <a:r>
              <a:rPr lang="en-NZ" sz="2000" i="1" dirty="0" smtClean="0"/>
              <a:t>()</a:t>
            </a:r>
          </a:p>
          <a:p>
            <a:pPr marL="457200" lvl="1" indent="0">
              <a:buNone/>
            </a:pPr>
            <a:endParaRPr lang="en-NZ" sz="2000" dirty="0" smtClean="0"/>
          </a:p>
          <a:p>
            <a:pPr marL="457200" lvl="1" indent="0">
              <a:buNone/>
            </a:pPr>
            <a:r>
              <a:rPr lang="en-NZ" sz="2000" dirty="0" smtClean="0"/>
              <a:t>Example</a:t>
            </a:r>
            <a:r>
              <a:rPr lang="en-NZ" sz="2000" i="1" dirty="0" smtClean="0"/>
              <a:t>:</a:t>
            </a:r>
          </a:p>
          <a:p>
            <a:pPr marL="0" indent="0">
              <a:buNone/>
            </a:pPr>
            <a:endParaRPr lang="en-NZ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3643185"/>
            <a:ext cx="48006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2"/>
                </a:solidFill>
              </a:rPr>
              <a:t>Path </a:t>
            </a:r>
            <a:r>
              <a:rPr lang="en-NZ" dirty="0">
                <a:solidFill>
                  <a:schemeClr val="tx2"/>
                </a:solidFill>
              </a:rPr>
              <a:t>p1=</a:t>
            </a:r>
            <a:r>
              <a:rPr lang="en-NZ" b="1" dirty="0" err="1">
                <a:solidFill>
                  <a:srgbClr val="FF0000"/>
                </a:solidFill>
              </a:rPr>
              <a:t>Paths</a:t>
            </a:r>
            <a:r>
              <a:rPr lang="en-NZ" dirty="0" err="1">
                <a:solidFill>
                  <a:schemeClr val="tx2"/>
                </a:solidFill>
              </a:rPr>
              <a:t>.get</a:t>
            </a:r>
            <a:r>
              <a:rPr lang="en-NZ" dirty="0">
                <a:solidFill>
                  <a:schemeClr val="tx2"/>
                </a:solidFill>
              </a:rPr>
              <a:t>("C:","dir1","dir2","test.txt</a:t>
            </a:r>
            <a:r>
              <a:rPr lang="en-NZ" dirty="0" smtClean="0">
                <a:solidFill>
                  <a:schemeClr val="tx2"/>
                </a:solidFill>
              </a:rPr>
              <a:t>");        </a:t>
            </a:r>
          </a:p>
          <a:p>
            <a:r>
              <a:rPr lang="en-NZ" dirty="0" smtClean="0">
                <a:solidFill>
                  <a:schemeClr val="tx2"/>
                </a:solidFill>
              </a:rPr>
              <a:t>String </a:t>
            </a:r>
            <a:r>
              <a:rPr lang="en-NZ" dirty="0" err="1">
                <a:solidFill>
                  <a:schemeClr val="tx2"/>
                </a:solidFill>
              </a:rPr>
              <a:t>str</a:t>
            </a:r>
            <a:r>
              <a:rPr lang="en-NZ" dirty="0">
                <a:solidFill>
                  <a:schemeClr val="tx2"/>
                </a:solidFill>
              </a:rPr>
              <a:t>=p1.toString();</a:t>
            </a:r>
          </a:p>
          <a:p>
            <a:r>
              <a:rPr lang="en-NZ" dirty="0" err="1" smtClean="0">
                <a:solidFill>
                  <a:schemeClr val="tx2"/>
                </a:solidFill>
              </a:rPr>
              <a:t>System.out.println</a:t>
            </a:r>
            <a:r>
              <a:rPr lang="en-NZ" dirty="0" smtClean="0">
                <a:solidFill>
                  <a:schemeClr val="tx2"/>
                </a:solidFill>
              </a:rPr>
              <a:t>(</a:t>
            </a:r>
            <a:r>
              <a:rPr lang="en-NZ" dirty="0" err="1" smtClean="0">
                <a:solidFill>
                  <a:schemeClr val="tx2"/>
                </a:solidFill>
              </a:rPr>
              <a:t>str</a:t>
            </a:r>
            <a:r>
              <a:rPr lang="en-NZ" dirty="0">
                <a:solidFill>
                  <a:schemeClr val="tx2"/>
                </a:solidFill>
              </a:rPr>
              <a:t>);</a:t>
            </a:r>
          </a:p>
          <a:p>
            <a:r>
              <a:rPr lang="en-NZ" dirty="0" smtClean="0">
                <a:solidFill>
                  <a:schemeClr val="tx2"/>
                </a:solidFill>
              </a:rPr>
              <a:t>Path </a:t>
            </a:r>
            <a:r>
              <a:rPr lang="en-NZ" dirty="0">
                <a:solidFill>
                  <a:schemeClr val="tx2"/>
                </a:solidFill>
              </a:rPr>
              <a:t>p2=p1.getFileName();</a:t>
            </a:r>
          </a:p>
          <a:p>
            <a:r>
              <a:rPr lang="en-NZ" dirty="0" err="1" smtClean="0">
                <a:solidFill>
                  <a:schemeClr val="tx2"/>
                </a:solidFill>
              </a:rPr>
              <a:t>System.out.println</a:t>
            </a:r>
            <a:r>
              <a:rPr lang="en-NZ" dirty="0" smtClean="0">
                <a:solidFill>
                  <a:schemeClr val="tx2"/>
                </a:solidFill>
              </a:rPr>
              <a:t>(p2.toString</a:t>
            </a:r>
            <a:r>
              <a:rPr lang="en-NZ" dirty="0">
                <a:solidFill>
                  <a:schemeClr val="tx2"/>
                </a:solidFill>
              </a:rPr>
              <a:t>());</a:t>
            </a:r>
          </a:p>
          <a:p>
            <a:r>
              <a:rPr lang="en-NZ" dirty="0" smtClean="0">
                <a:solidFill>
                  <a:schemeClr val="tx2"/>
                </a:solidFill>
              </a:rPr>
              <a:t>Path </a:t>
            </a:r>
            <a:r>
              <a:rPr lang="en-NZ" dirty="0">
                <a:solidFill>
                  <a:schemeClr val="tx2"/>
                </a:solidFill>
              </a:rPr>
              <a:t>p3=p1.getRoot();</a:t>
            </a:r>
          </a:p>
          <a:p>
            <a:r>
              <a:rPr lang="en-NZ" dirty="0" err="1" smtClean="0">
                <a:solidFill>
                  <a:schemeClr val="tx2"/>
                </a:solidFill>
              </a:rPr>
              <a:t>System.out.println</a:t>
            </a:r>
            <a:r>
              <a:rPr lang="en-NZ" dirty="0" smtClean="0">
                <a:solidFill>
                  <a:schemeClr val="tx2"/>
                </a:solidFill>
              </a:rPr>
              <a:t>(p3.toString</a:t>
            </a:r>
            <a:r>
              <a:rPr lang="en-NZ" dirty="0">
                <a:solidFill>
                  <a:schemeClr val="tx2"/>
                </a:solidFill>
              </a:rPr>
              <a:t>());</a:t>
            </a:r>
          </a:p>
          <a:p>
            <a:r>
              <a:rPr lang="en-NZ" dirty="0" smtClean="0">
                <a:solidFill>
                  <a:schemeClr val="tx2"/>
                </a:solidFill>
              </a:rPr>
              <a:t>Path </a:t>
            </a:r>
            <a:r>
              <a:rPr lang="en-NZ" dirty="0">
                <a:solidFill>
                  <a:schemeClr val="tx2"/>
                </a:solidFill>
              </a:rPr>
              <a:t>p4=p1.getParent();</a:t>
            </a:r>
          </a:p>
          <a:p>
            <a:r>
              <a:rPr lang="en-NZ" dirty="0" err="1" smtClean="0">
                <a:solidFill>
                  <a:schemeClr val="tx2"/>
                </a:solidFill>
              </a:rPr>
              <a:t>System.out.println</a:t>
            </a:r>
            <a:r>
              <a:rPr lang="en-NZ" dirty="0" smtClean="0">
                <a:solidFill>
                  <a:schemeClr val="tx2"/>
                </a:solidFill>
              </a:rPr>
              <a:t>(p4.toString</a:t>
            </a:r>
            <a:r>
              <a:rPr lang="en-NZ" dirty="0">
                <a:solidFill>
                  <a:schemeClr val="tx2"/>
                </a:solidFill>
              </a:rPr>
              <a:t>());</a:t>
            </a:r>
            <a:endParaRPr lang="en-NZ" dirty="0"/>
          </a:p>
        </p:txBody>
      </p:sp>
      <p:sp>
        <p:nvSpPr>
          <p:cNvPr id="6" name="Right Arrow 5"/>
          <p:cNvSpPr/>
          <p:nvPr/>
        </p:nvSpPr>
        <p:spPr>
          <a:xfrm>
            <a:off x="5181600" y="4648200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6019800" y="350520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Outputs:</a:t>
            </a:r>
          </a:p>
          <a:p>
            <a:endParaRPr lang="pt-BR" dirty="0" smtClean="0"/>
          </a:p>
          <a:p>
            <a:r>
              <a:rPr lang="pt-BR" dirty="0" smtClean="0"/>
              <a:t>C</a:t>
            </a:r>
            <a:r>
              <a:rPr lang="pt-BR" dirty="0"/>
              <a:t>:\dir1\dir2\test.txt</a:t>
            </a:r>
          </a:p>
          <a:p>
            <a:r>
              <a:rPr lang="pt-BR" dirty="0" smtClean="0"/>
              <a:t>test.txt</a:t>
            </a:r>
            <a:endParaRPr lang="pt-BR" dirty="0"/>
          </a:p>
          <a:p>
            <a:r>
              <a:rPr lang="pt-BR" dirty="0" smtClean="0"/>
              <a:t>C</a:t>
            </a:r>
            <a:r>
              <a:rPr lang="pt-BR" dirty="0"/>
              <a:t>:\</a:t>
            </a:r>
          </a:p>
          <a:p>
            <a:r>
              <a:rPr lang="pt-BR" dirty="0" smtClean="0"/>
              <a:t>C</a:t>
            </a:r>
            <a:r>
              <a:rPr lang="pt-BR" dirty="0"/>
              <a:t>:\dir1\dir2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12595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/>
          </a:bodyPr>
          <a:lstStyle/>
          <a:p>
            <a:r>
              <a:rPr lang="en-NZ" sz="3200" dirty="0" smtClean="0"/>
              <a:t>File Operations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562"/>
            <a:ext cx="8229600" cy="5181601"/>
          </a:xfrm>
        </p:spPr>
        <p:txBody>
          <a:bodyPr>
            <a:normAutofit/>
          </a:bodyPr>
          <a:lstStyle/>
          <a:p>
            <a:r>
              <a:rPr lang="en-NZ" sz="2400" dirty="0" smtClean="0"/>
              <a:t>File</a:t>
            </a:r>
          </a:p>
          <a:p>
            <a:pPr lvl="1"/>
            <a:r>
              <a:rPr lang="en-NZ" sz="2000" dirty="0" smtClean="0"/>
              <a:t>Under </a:t>
            </a:r>
            <a:r>
              <a:rPr lang="en-NZ" sz="2000" dirty="0" err="1" smtClean="0"/>
              <a:t>java.io.File</a:t>
            </a:r>
            <a:endParaRPr lang="en-NZ" sz="2000" dirty="0" smtClean="0"/>
          </a:p>
          <a:p>
            <a:pPr lvl="1"/>
            <a:r>
              <a:rPr lang="en-NZ" sz="2000" dirty="0" smtClean="0"/>
              <a:t>An </a:t>
            </a:r>
            <a:r>
              <a:rPr lang="en-NZ" sz="2000" dirty="0"/>
              <a:t>abstract representation of file and directory pathnames</a:t>
            </a:r>
            <a:r>
              <a:rPr lang="en-NZ" sz="2000" dirty="0" smtClean="0"/>
              <a:t>.</a:t>
            </a:r>
          </a:p>
          <a:p>
            <a:pPr lvl="1"/>
            <a:endParaRPr lang="en-NZ" sz="2000" dirty="0" smtClean="0"/>
          </a:p>
          <a:p>
            <a:pPr lvl="1"/>
            <a:endParaRPr lang="en-NZ" sz="2000" dirty="0"/>
          </a:p>
          <a:p>
            <a:pPr lvl="1"/>
            <a:r>
              <a:rPr lang="en-NZ" sz="2000" dirty="0" smtClean="0"/>
              <a:t>Some useful methods:</a:t>
            </a:r>
          </a:p>
          <a:p>
            <a:pPr marL="457200" lvl="1" indent="0">
              <a:buNone/>
            </a:pPr>
            <a:r>
              <a:rPr lang="en-NZ" sz="2000" dirty="0" smtClean="0"/>
              <a:t>	</a:t>
            </a:r>
            <a:r>
              <a:rPr lang="en-NZ" sz="2000" dirty="0" err="1" smtClean="0"/>
              <a:t>boolean</a:t>
            </a:r>
            <a:r>
              <a:rPr lang="en-NZ" sz="2000" dirty="0" smtClean="0"/>
              <a:t> </a:t>
            </a:r>
            <a:r>
              <a:rPr lang="en-NZ" sz="2000" dirty="0" err="1"/>
              <a:t>canRead</a:t>
            </a:r>
            <a:r>
              <a:rPr lang="en-NZ" sz="2000" dirty="0"/>
              <a:t>()</a:t>
            </a:r>
          </a:p>
          <a:p>
            <a:pPr marL="457200" lvl="1" indent="0">
              <a:buNone/>
            </a:pPr>
            <a:r>
              <a:rPr lang="en-NZ" sz="2000" dirty="0" smtClean="0"/>
              <a:t>	</a:t>
            </a:r>
            <a:r>
              <a:rPr lang="en-NZ" sz="2000" dirty="0" err="1" smtClean="0"/>
              <a:t>boolean</a:t>
            </a:r>
            <a:r>
              <a:rPr lang="en-NZ" sz="2000" dirty="0" smtClean="0"/>
              <a:t> </a:t>
            </a:r>
            <a:r>
              <a:rPr lang="en-NZ" sz="2000" dirty="0" err="1"/>
              <a:t>canWrite</a:t>
            </a:r>
            <a:r>
              <a:rPr lang="en-NZ" sz="2000" dirty="0"/>
              <a:t>()</a:t>
            </a:r>
          </a:p>
          <a:p>
            <a:pPr marL="457200" lvl="1" indent="0">
              <a:buNone/>
            </a:pPr>
            <a:r>
              <a:rPr lang="en-NZ" sz="2000" dirty="0" smtClean="0"/>
              <a:t>	</a:t>
            </a:r>
            <a:r>
              <a:rPr lang="en-NZ" sz="2000" dirty="0" err="1" smtClean="0"/>
              <a:t>boolean</a:t>
            </a:r>
            <a:r>
              <a:rPr lang="en-NZ" sz="2000" dirty="0" smtClean="0"/>
              <a:t> </a:t>
            </a:r>
            <a:r>
              <a:rPr lang="en-NZ" sz="2000" dirty="0" err="1"/>
              <a:t>canExecute</a:t>
            </a:r>
            <a:r>
              <a:rPr lang="en-NZ" sz="2000" dirty="0"/>
              <a:t>()</a:t>
            </a:r>
          </a:p>
          <a:p>
            <a:pPr marL="457200" lvl="1" indent="0">
              <a:buNone/>
            </a:pPr>
            <a:r>
              <a:rPr lang="en-NZ" sz="2000" dirty="0" smtClean="0"/>
              <a:t>	</a:t>
            </a:r>
            <a:r>
              <a:rPr lang="en-NZ" sz="2000" dirty="0" err="1" smtClean="0"/>
              <a:t>boolean</a:t>
            </a:r>
            <a:r>
              <a:rPr lang="en-NZ" sz="2000" dirty="0" smtClean="0"/>
              <a:t> </a:t>
            </a:r>
            <a:r>
              <a:rPr lang="en-NZ" sz="2000" dirty="0"/>
              <a:t>exists()</a:t>
            </a:r>
          </a:p>
          <a:p>
            <a:pPr lvl="1"/>
            <a:endParaRPr lang="en-NZ" sz="2000" dirty="0"/>
          </a:p>
          <a:p>
            <a:pPr lvl="1"/>
            <a:endParaRPr lang="en-NZ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 smtClean="0">
                <a:solidFill>
                  <a:schemeClr val="tx2"/>
                </a:solidFill>
              </a:rPr>
              <a:t>File </a:t>
            </a:r>
            <a:r>
              <a:rPr lang="en-NZ" sz="2000" dirty="0" err="1" smtClean="0"/>
              <a:t>aFile</a:t>
            </a:r>
            <a:r>
              <a:rPr lang="en-NZ" sz="2000" dirty="0" smtClean="0"/>
              <a:t>= new File (“C:\\dir1\\test.txt”);</a:t>
            </a:r>
          </a:p>
        </p:txBody>
      </p:sp>
    </p:spTree>
    <p:extLst>
      <p:ext uri="{BB962C8B-B14F-4D97-AF65-F5344CB8AC3E}">
        <p14:creationId xmlns:p14="http://schemas.microsoft.com/office/powerpoint/2010/main" val="163481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/>
          </a:bodyPr>
          <a:lstStyle/>
          <a:p>
            <a:r>
              <a:rPr lang="en-NZ" sz="3200" dirty="0" smtClean="0"/>
              <a:t>File Operations (cont.)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562"/>
            <a:ext cx="8229600" cy="5181601"/>
          </a:xfrm>
        </p:spPr>
        <p:txBody>
          <a:bodyPr>
            <a:normAutofit/>
          </a:bodyPr>
          <a:lstStyle/>
          <a:p>
            <a:r>
              <a:rPr lang="en-NZ" sz="2400" dirty="0" smtClean="0"/>
              <a:t>Files</a:t>
            </a:r>
          </a:p>
          <a:p>
            <a:pPr lvl="1"/>
            <a:r>
              <a:rPr lang="en-NZ" sz="2000" dirty="0" smtClean="0"/>
              <a:t>Under </a:t>
            </a:r>
            <a:r>
              <a:rPr lang="en-NZ" sz="2000" i="1" dirty="0" err="1" smtClean="0"/>
              <a:t>java.nio.file.Files</a:t>
            </a:r>
            <a:endParaRPr lang="en-NZ" sz="2000" i="1" dirty="0" smtClean="0"/>
          </a:p>
          <a:p>
            <a:pPr lvl="1"/>
            <a:r>
              <a:rPr lang="en-NZ" sz="2000" dirty="0"/>
              <a:t>This class consists exclusively of static methods that operate on files, directories, or other types of files.</a:t>
            </a:r>
          </a:p>
          <a:p>
            <a:pPr lvl="1"/>
            <a:r>
              <a:rPr lang="en-NZ" sz="2000" dirty="0"/>
              <a:t>In most cases, the methods defined here will delegate to the associated file system provider to perform the file operations</a:t>
            </a:r>
            <a:r>
              <a:rPr lang="en-NZ" sz="2000" dirty="0" smtClean="0"/>
              <a:t>.</a:t>
            </a:r>
          </a:p>
          <a:p>
            <a:pPr lvl="1"/>
            <a:r>
              <a:rPr lang="en-NZ" sz="2000" dirty="0" smtClean="0"/>
              <a:t>Some useful methods:</a:t>
            </a:r>
          </a:p>
          <a:p>
            <a:pPr marL="457200" lvl="1" indent="0">
              <a:buNone/>
            </a:pPr>
            <a:endParaRPr lang="en-NZ" sz="2000" dirty="0" smtClean="0"/>
          </a:p>
          <a:p>
            <a:pPr marL="457200" lvl="1" indent="0">
              <a:buNone/>
            </a:pPr>
            <a:r>
              <a:rPr lang="en-NZ" sz="2000" dirty="0" smtClean="0"/>
              <a:t>Path </a:t>
            </a:r>
            <a:r>
              <a:rPr lang="en-NZ" sz="2000" dirty="0" err="1" smtClean="0"/>
              <a:t>createFile</a:t>
            </a:r>
            <a:r>
              <a:rPr lang="en-NZ" sz="2000" dirty="0" smtClean="0"/>
              <a:t>(Path path)</a:t>
            </a:r>
          </a:p>
          <a:p>
            <a:pPr marL="457200" lvl="1" indent="0">
              <a:buNone/>
            </a:pPr>
            <a:r>
              <a:rPr lang="en-NZ" sz="2000" dirty="0" smtClean="0"/>
              <a:t>Path </a:t>
            </a:r>
            <a:r>
              <a:rPr lang="en-NZ" sz="2000" dirty="0" err="1" smtClean="0"/>
              <a:t>createDirectories</a:t>
            </a:r>
            <a:r>
              <a:rPr lang="en-NZ" sz="2000" dirty="0" smtClean="0"/>
              <a:t>(Path </a:t>
            </a:r>
            <a:r>
              <a:rPr lang="en-NZ" sz="2000" dirty="0" err="1" smtClean="0"/>
              <a:t>dir</a:t>
            </a:r>
            <a:r>
              <a:rPr lang="en-NZ" sz="2000" dirty="0" smtClean="0"/>
              <a:t>)</a:t>
            </a:r>
          </a:p>
          <a:p>
            <a:pPr marL="457200" lvl="1" indent="0">
              <a:buNone/>
            </a:pPr>
            <a:r>
              <a:rPr lang="en-NZ" sz="2000" dirty="0" smtClean="0"/>
              <a:t>void delete(Path path)</a:t>
            </a:r>
            <a:endParaRPr lang="en-NZ" sz="2000" dirty="0"/>
          </a:p>
          <a:p>
            <a:pPr marL="457200" lvl="1" indent="0">
              <a:buNone/>
            </a:pPr>
            <a:r>
              <a:rPr lang="en-NZ" sz="2000" dirty="0" err="1" smtClean="0"/>
              <a:t>boolean</a:t>
            </a:r>
            <a:r>
              <a:rPr lang="en-NZ" sz="2000" dirty="0" smtClean="0"/>
              <a:t> exists(Path path)</a:t>
            </a:r>
          </a:p>
          <a:p>
            <a:pPr marL="457200" lvl="1" indent="0">
              <a:buNone/>
            </a:pPr>
            <a:r>
              <a:rPr lang="en-NZ" sz="2000" dirty="0" err="1"/>
              <a:t>boolean</a:t>
            </a:r>
            <a:r>
              <a:rPr lang="en-NZ" sz="2000" dirty="0"/>
              <a:t> </a:t>
            </a:r>
            <a:r>
              <a:rPr lang="en-NZ" sz="2000" dirty="0" err="1"/>
              <a:t>deleteIfExists</a:t>
            </a:r>
            <a:r>
              <a:rPr lang="en-NZ" sz="2000" dirty="0"/>
              <a:t>(Path path)</a:t>
            </a:r>
          </a:p>
          <a:p>
            <a:pPr lvl="1"/>
            <a:endParaRPr lang="en-NZ" sz="2000" dirty="0"/>
          </a:p>
          <a:p>
            <a:pPr lvl="1"/>
            <a:endParaRPr lang="en-NZ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96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/>
          </a:bodyPr>
          <a:lstStyle/>
          <a:p>
            <a:r>
              <a:rPr lang="en-NZ" sz="3200" dirty="0" smtClean="0"/>
              <a:t>File Operations (cont.)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563"/>
            <a:ext cx="8229600" cy="960438"/>
          </a:xfrm>
        </p:spPr>
        <p:txBody>
          <a:bodyPr>
            <a:normAutofit/>
          </a:bodyPr>
          <a:lstStyle/>
          <a:p>
            <a:r>
              <a:rPr lang="en-NZ" sz="2400" dirty="0" smtClean="0"/>
              <a:t>Example: create a new directory and a new file from Java, and write to the file</a:t>
            </a:r>
            <a:endParaRPr lang="en-NZ" sz="2000" dirty="0"/>
          </a:p>
          <a:p>
            <a:pPr marL="457200" lvl="1" indent="0">
              <a:buNone/>
            </a:pPr>
            <a:endParaRPr lang="en-NZ" sz="1800" i="1" dirty="0" smtClean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NZ" sz="1800" i="1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NZ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2007017"/>
            <a:ext cx="6743700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NZ" dirty="0" smtClean="0"/>
              <a:t>Path </a:t>
            </a:r>
            <a:r>
              <a:rPr lang="en-NZ" dirty="0"/>
              <a:t>p1=</a:t>
            </a:r>
            <a:r>
              <a:rPr lang="en-NZ" dirty="0" err="1"/>
              <a:t>Paths.get</a:t>
            </a:r>
            <a:r>
              <a:rPr lang="en-NZ" dirty="0"/>
              <a:t>("C:","dir1","dir2","test.txt");</a:t>
            </a:r>
          </a:p>
          <a:p>
            <a:r>
              <a:rPr lang="en-NZ" dirty="0" smtClean="0"/>
              <a:t>try </a:t>
            </a:r>
            <a:r>
              <a:rPr lang="en-NZ" dirty="0"/>
              <a:t>{</a:t>
            </a:r>
          </a:p>
          <a:p>
            <a:r>
              <a:rPr lang="en-NZ" b="1" dirty="0">
                <a:solidFill>
                  <a:schemeClr val="tx2"/>
                </a:solidFill>
              </a:rPr>
              <a:t>            </a:t>
            </a:r>
            <a:r>
              <a:rPr lang="en-NZ" b="1" dirty="0" err="1">
                <a:solidFill>
                  <a:schemeClr val="tx2"/>
                </a:solidFill>
              </a:rPr>
              <a:t>Files.createDirectories</a:t>
            </a:r>
            <a:r>
              <a:rPr lang="en-NZ" b="1" dirty="0">
                <a:solidFill>
                  <a:schemeClr val="tx2"/>
                </a:solidFill>
              </a:rPr>
              <a:t>(p1.getParent</a:t>
            </a:r>
            <a:r>
              <a:rPr lang="en-NZ" b="1" dirty="0" smtClean="0">
                <a:solidFill>
                  <a:schemeClr val="tx2"/>
                </a:solidFill>
              </a:rPr>
              <a:t>());            </a:t>
            </a:r>
            <a:endParaRPr lang="en-NZ" b="1" dirty="0">
              <a:solidFill>
                <a:schemeClr val="tx2"/>
              </a:solidFill>
            </a:endParaRPr>
          </a:p>
          <a:p>
            <a:r>
              <a:rPr lang="en-NZ" dirty="0"/>
              <a:t>            File </a:t>
            </a:r>
            <a:r>
              <a:rPr lang="en-NZ" dirty="0" err="1"/>
              <a:t>aFile</a:t>
            </a:r>
            <a:r>
              <a:rPr lang="en-NZ" dirty="0"/>
              <a:t>=new File(p1.toString</a:t>
            </a:r>
            <a:r>
              <a:rPr lang="en-NZ" dirty="0" smtClean="0"/>
              <a:t>());            </a:t>
            </a:r>
            <a:endParaRPr lang="en-NZ" dirty="0"/>
          </a:p>
          <a:p>
            <a:r>
              <a:rPr lang="en-NZ" b="1" dirty="0">
                <a:solidFill>
                  <a:schemeClr val="tx2"/>
                </a:solidFill>
              </a:rPr>
              <a:t> </a:t>
            </a:r>
            <a:r>
              <a:rPr lang="en-NZ" b="1" dirty="0" smtClean="0">
                <a:solidFill>
                  <a:schemeClr val="tx2"/>
                </a:solidFill>
              </a:rPr>
              <a:t>           if</a:t>
            </a:r>
            <a:r>
              <a:rPr lang="en-NZ" b="1" dirty="0">
                <a:solidFill>
                  <a:schemeClr val="tx2"/>
                </a:solidFill>
              </a:rPr>
              <a:t>(!</a:t>
            </a:r>
            <a:r>
              <a:rPr lang="en-NZ" b="1" dirty="0" err="1">
                <a:solidFill>
                  <a:schemeClr val="tx2"/>
                </a:solidFill>
              </a:rPr>
              <a:t>aFile.exists</a:t>
            </a:r>
            <a:r>
              <a:rPr lang="en-NZ" b="1" dirty="0">
                <a:solidFill>
                  <a:schemeClr val="tx2"/>
                </a:solidFill>
              </a:rPr>
              <a:t>()){</a:t>
            </a:r>
          </a:p>
          <a:p>
            <a:r>
              <a:rPr lang="en-NZ" b="1" dirty="0" smtClean="0">
                <a:solidFill>
                  <a:schemeClr val="tx2"/>
                </a:solidFill>
              </a:rPr>
              <a:t>	</a:t>
            </a:r>
            <a:r>
              <a:rPr lang="en-NZ" b="1" dirty="0" err="1" smtClean="0">
                <a:solidFill>
                  <a:schemeClr val="tx2"/>
                </a:solidFill>
              </a:rPr>
              <a:t>Files.createFile</a:t>
            </a:r>
            <a:r>
              <a:rPr lang="en-NZ" b="1" dirty="0" smtClean="0">
                <a:solidFill>
                  <a:schemeClr val="tx2"/>
                </a:solidFill>
              </a:rPr>
              <a:t>(p1</a:t>
            </a:r>
            <a:r>
              <a:rPr lang="en-NZ" b="1" dirty="0">
                <a:solidFill>
                  <a:schemeClr val="tx2"/>
                </a:solidFill>
              </a:rPr>
              <a:t>);</a:t>
            </a:r>
          </a:p>
          <a:p>
            <a:r>
              <a:rPr lang="en-NZ" b="1" dirty="0">
                <a:solidFill>
                  <a:schemeClr val="tx2"/>
                </a:solidFill>
              </a:rPr>
              <a:t> </a:t>
            </a:r>
            <a:r>
              <a:rPr lang="en-NZ" b="1" dirty="0" smtClean="0">
                <a:solidFill>
                  <a:schemeClr val="tx2"/>
                </a:solidFill>
              </a:rPr>
              <a:t>           }            </a:t>
            </a:r>
            <a:endParaRPr lang="en-NZ" b="1" dirty="0">
              <a:solidFill>
                <a:schemeClr val="tx2"/>
              </a:solidFill>
            </a:endParaRPr>
          </a:p>
          <a:p>
            <a:r>
              <a:rPr lang="en-NZ" dirty="0"/>
              <a:t>            </a:t>
            </a:r>
          </a:p>
          <a:p>
            <a:r>
              <a:rPr lang="en-NZ" b="1" dirty="0" smtClean="0">
                <a:solidFill>
                  <a:schemeClr val="tx2"/>
                </a:solidFill>
              </a:rPr>
              <a:t>            </a:t>
            </a:r>
            <a:r>
              <a:rPr lang="en-NZ" b="1" dirty="0" err="1" smtClean="0">
                <a:solidFill>
                  <a:schemeClr val="tx2"/>
                </a:solidFill>
              </a:rPr>
              <a:t>PrintWriter</a:t>
            </a:r>
            <a:r>
              <a:rPr lang="en-NZ" b="1" dirty="0" smtClean="0">
                <a:solidFill>
                  <a:schemeClr val="tx2"/>
                </a:solidFill>
              </a:rPr>
              <a:t> </a:t>
            </a:r>
            <a:r>
              <a:rPr lang="en-NZ" b="1" dirty="0" err="1">
                <a:solidFill>
                  <a:schemeClr val="tx2"/>
                </a:solidFill>
              </a:rPr>
              <a:t>pw</a:t>
            </a:r>
            <a:r>
              <a:rPr lang="en-NZ" b="1" dirty="0">
                <a:solidFill>
                  <a:schemeClr val="tx2"/>
                </a:solidFill>
              </a:rPr>
              <a:t>=new </a:t>
            </a:r>
            <a:r>
              <a:rPr lang="en-NZ" b="1" dirty="0" err="1">
                <a:solidFill>
                  <a:schemeClr val="tx2"/>
                </a:solidFill>
              </a:rPr>
              <a:t>PrintWriter</a:t>
            </a:r>
            <a:r>
              <a:rPr lang="en-NZ" b="1" dirty="0">
                <a:solidFill>
                  <a:schemeClr val="tx2"/>
                </a:solidFill>
              </a:rPr>
              <a:t>(</a:t>
            </a:r>
            <a:r>
              <a:rPr lang="en-NZ" b="1" dirty="0" err="1">
                <a:solidFill>
                  <a:schemeClr val="tx2"/>
                </a:solidFill>
              </a:rPr>
              <a:t>aFile</a:t>
            </a:r>
            <a:r>
              <a:rPr lang="en-NZ" b="1" dirty="0">
                <a:solidFill>
                  <a:schemeClr val="tx2"/>
                </a:solidFill>
              </a:rPr>
              <a:t>);</a:t>
            </a:r>
          </a:p>
          <a:p>
            <a:r>
              <a:rPr lang="en-NZ" dirty="0" smtClean="0"/>
              <a:t>            </a:t>
            </a:r>
            <a:r>
              <a:rPr lang="en-NZ" dirty="0" err="1" smtClean="0"/>
              <a:t>pw.write</a:t>
            </a:r>
            <a:r>
              <a:rPr lang="en-NZ" dirty="0"/>
              <a:t>("test </a:t>
            </a:r>
            <a:r>
              <a:rPr lang="en-NZ" dirty="0" smtClean="0"/>
              <a:t>test1 test2");</a:t>
            </a:r>
            <a:endParaRPr lang="en-NZ" dirty="0"/>
          </a:p>
          <a:p>
            <a:r>
              <a:rPr lang="en-NZ" dirty="0"/>
              <a:t>            </a:t>
            </a:r>
            <a:r>
              <a:rPr lang="en-NZ" dirty="0" err="1"/>
              <a:t>pw.flush</a:t>
            </a:r>
            <a:r>
              <a:rPr lang="en-NZ" dirty="0"/>
              <a:t>();</a:t>
            </a:r>
          </a:p>
          <a:p>
            <a:r>
              <a:rPr lang="en-NZ" dirty="0"/>
              <a:t>            </a:t>
            </a:r>
            <a:r>
              <a:rPr lang="en-NZ" dirty="0" err="1"/>
              <a:t>pw.close</a:t>
            </a:r>
            <a:r>
              <a:rPr lang="en-NZ" dirty="0"/>
              <a:t>();</a:t>
            </a:r>
          </a:p>
          <a:p>
            <a:r>
              <a:rPr lang="en-NZ" dirty="0" smtClean="0"/>
              <a:t>} </a:t>
            </a:r>
            <a:r>
              <a:rPr lang="en-NZ" dirty="0"/>
              <a:t>catch (</a:t>
            </a:r>
            <a:r>
              <a:rPr lang="en-NZ" dirty="0" err="1"/>
              <a:t>IOException</a:t>
            </a:r>
            <a:r>
              <a:rPr lang="en-NZ" dirty="0"/>
              <a:t> ex) {</a:t>
            </a:r>
          </a:p>
          <a:p>
            <a:r>
              <a:rPr lang="en-NZ" dirty="0" smtClean="0"/>
              <a:t>	//…</a:t>
            </a:r>
          </a:p>
          <a:p>
            <a:r>
              <a:rPr lang="en-NZ" dirty="0" smtClean="0"/>
              <a:t>}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69679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971800"/>
            <a:ext cx="7315200" cy="762000"/>
          </a:xfrm>
        </p:spPr>
        <p:txBody>
          <a:bodyPr/>
          <a:lstStyle/>
          <a:p>
            <a:r>
              <a:rPr lang="en-NZ" dirty="0" smtClean="0"/>
              <a:t>Questions?? 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Binary </a:t>
            </a:r>
            <a:r>
              <a:rPr lang="en-US" sz="3600" dirty="0" smtClean="0"/>
              <a:t>vs. Text </a:t>
            </a:r>
            <a:r>
              <a:rPr lang="en-US" sz="3600" dirty="0"/>
              <a:t>Files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0580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i="1" dirty="0" smtClean="0"/>
              <a:t>All</a:t>
            </a:r>
            <a:r>
              <a:rPr lang="en-US" sz="2000" dirty="0" smtClean="0"/>
              <a:t> data and programs are ultimately just zeros and ones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each digit can have one of two values (0 or 1), hence </a:t>
            </a:r>
            <a:r>
              <a:rPr lang="en-US" sz="2000" i="1" dirty="0" smtClean="0"/>
              <a:t>binary</a:t>
            </a:r>
          </a:p>
          <a:p>
            <a:pPr lvl="1">
              <a:lnSpc>
                <a:spcPct val="90000"/>
              </a:lnSpc>
            </a:pPr>
            <a:r>
              <a:rPr lang="en-US" sz="2000" i="1" dirty="0" smtClean="0"/>
              <a:t>1 byte</a:t>
            </a:r>
            <a:r>
              <a:rPr lang="en-US" sz="2000" dirty="0" smtClean="0"/>
              <a:t> = 8 bits</a:t>
            </a:r>
          </a:p>
          <a:p>
            <a:pPr>
              <a:lnSpc>
                <a:spcPct val="90000"/>
              </a:lnSpc>
            </a:pPr>
            <a:r>
              <a:rPr lang="en-US" sz="2000" i="1" dirty="0" smtClean="0">
                <a:solidFill>
                  <a:srgbClr val="FF3300"/>
                </a:solidFill>
              </a:rPr>
              <a:t>Text </a:t>
            </a:r>
            <a:r>
              <a:rPr lang="en-US" sz="2000" i="1" dirty="0">
                <a:solidFill>
                  <a:srgbClr val="FF3300"/>
                </a:solidFill>
              </a:rPr>
              <a:t>files</a:t>
            </a:r>
            <a:r>
              <a:rPr lang="en-US" sz="2000" dirty="0"/>
              <a:t>: the bits represent printable characters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one byte per character for ASCII, the most common code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 example, Java source files are text files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 is any file created with a "text </a:t>
            </a:r>
            <a:r>
              <a:rPr lang="en-US" sz="2000" dirty="0" smtClean="0"/>
              <a:t>editor“</a:t>
            </a:r>
          </a:p>
          <a:p>
            <a:pPr>
              <a:lnSpc>
                <a:spcPct val="90000"/>
              </a:lnSpc>
            </a:pPr>
            <a:endParaRPr lang="en-US" sz="2000" i="1" dirty="0" smtClean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i="1" dirty="0" smtClean="0">
                <a:solidFill>
                  <a:srgbClr val="FF3300"/>
                </a:solidFill>
              </a:rPr>
              <a:t>Binary </a:t>
            </a:r>
            <a:r>
              <a:rPr lang="en-US" sz="2000" i="1" dirty="0">
                <a:solidFill>
                  <a:srgbClr val="FF3300"/>
                </a:solidFill>
              </a:rPr>
              <a:t>files</a:t>
            </a:r>
            <a:r>
              <a:rPr lang="en-US" sz="2000" dirty="0"/>
              <a:t>: the bits represent other types of encoded information, such as executable instructions or numeric </a:t>
            </a:r>
            <a:r>
              <a:rPr lang="en-US" sz="2000" dirty="0" smtClean="0"/>
              <a:t>data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Text Files vs. Binary Files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Number: 127 (decimal)</a:t>
            </a:r>
          </a:p>
          <a:p>
            <a:pPr lvl="1"/>
            <a:r>
              <a:rPr lang="en-US" sz="2000" dirty="0">
                <a:solidFill>
                  <a:srgbClr val="FF3300"/>
                </a:solidFill>
              </a:rPr>
              <a:t>Text file</a:t>
            </a:r>
          </a:p>
          <a:p>
            <a:pPr lvl="2"/>
            <a:r>
              <a:rPr lang="en-US" sz="2000" dirty="0"/>
              <a:t>Three bytes: “1”, “2”, “7”</a:t>
            </a:r>
          </a:p>
          <a:p>
            <a:pPr lvl="2"/>
            <a:r>
              <a:rPr lang="en-US" sz="2000" dirty="0"/>
              <a:t>ASCII (decimal): 49, 50, 55</a:t>
            </a:r>
          </a:p>
          <a:p>
            <a:pPr lvl="2"/>
            <a:r>
              <a:rPr lang="en-US" sz="2000" dirty="0" smtClean="0"/>
              <a:t>ASCII </a:t>
            </a:r>
            <a:r>
              <a:rPr lang="en-US" sz="2000" dirty="0"/>
              <a:t>(binary): 00110001, 00110010, </a:t>
            </a:r>
            <a:r>
              <a:rPr lang="en-US" sz="2000" dirty="0" smtClean="0"/>
              <a:t>00110111</a:t>
            </a:r>
          </a:p>
          <a:p>
            <a:pPr lvl="2">
              <a:buNone/>
            </a:pPr>
            <a:endParaRPr lang="en-US" sz="2000" dirty="0"/>
          </a:p>
          <a:p>
            <a:pPr lvl="1"/>
            <a:r>
              <a:rPr lang="en-US" sz="2000" dirty="0">
                <a:solidFill>
                  <a:srgbClr val="FF3300"/>
                </a:solidFill>
              </a:rPr>
              <a:t>Binary file</a:t>
            </a:r>
            <a:r>
              <a:rPr lang="en-US" sz="2000" dirty="0"/>
              <a:t>: </a:t>
            </a:r>
          </a:p>
          <a:p>
            <a:pPr lvl="2"/>
            <a:r>
              <a:rPr lang="en-US" sz="2000" dirty="0"/>
              <a:t>One byte (</a:t>
            </a:r>
            <a:r>
              <a:rPr lang="en-US" sz="2000" dirty="0">
                <a:latin typeface="Courier New" pitchFamily="49" charset="0"/>
              </a:rPr>
              <a:t>byte</a:t>
            </a:r>
            <a:r>
              <a:rPr lang="en-US" sz="2000" dirty="0"/>
              <a:t>)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smtClean="0"/>
              <a:t>01111111</a:t>
            </a:r>
            <a:endParaRPr lang="en-US" sz="2000" dirty="0"/>
          </a:p>
          <a:p>
            <a:pPr lvl="2"/>
            <a:r>
              <a:rPr lang="en-US" sz="2000" dirty="0"/>
              <a:t>Two bytes (</a:t>
            </a:r>
            <a:r>
              <a:rPr lang="en-US" sz="2000" dirty="0">
                <a:latin typeface="Courier New" pitchFamily="49" charset="0"/>
              </a:rPr>
              <a:t>short</a:t>
            </a:r>
            <a:r>
              <a:rPr lang="en-US" sz="2000" dirty="0"/>
              <a:t>): 00000000 </a:t>
            </a:r>
            <a:r>
              <a:rPr lang="en-US" sz="2000" dirty="0" smtClean="0"/>
              <a:t>01111111</a:t>
            </a:r>
            <a:endParaRPr lang="en-US" sz="2000" dirty="0"/>
          </a:p>
          <a:p>
            <a:pPr lvl="2"/>
            <a:r>
              <a:rPr lang="en-US" sz="2000" dirty="0"/>
              <a:t>Four bytes 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/>
              <a:t>): 00000000 00000000 00000000 </a:t>
            </a:r>
            <a:r>
              <a:rPr lang="en-US" sz="2000" dirty="0" smtClean="0"/>
              <a:t>01111111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Buffering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3300"/>
                </a:solidFill>
              </a:rPr>
              <a:t>Not buffered</a:t>
            </a:r>
            <a:r>
              <a:rPr lang="en-US" sz="2000" dirty="0"/>
              <a:t>: each byte is read/written from/to disk as soon as possible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“little” delay for each byte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disk operation </a:t>
            </a:r>
            <a:r>
              <a:rPr lang="en-US" sz="2000" b="1" dirty="0">
                <a:solidFill>
                  <a:srgbClr val="FF0000"/>
                </a:solidFill>
              </a:rPr>
              <a:t>per </a:t>
            </a:r>
            <a:r>
              <a:rPr lang="en-US" sz="2000" b="1" dirty="0" smtClean="0">
                <a:solidFill>
                  <a:srgbClr val="FF0000"/>
                </a:solidFill>
              </a:rPr>
              <a:t>byte</a:t>
            </a:r>
            <a:r>
              <a:rPr lang="en-US" sz="2000" dirty="0" smtClean="0"/>
              <a:t> --- higher overhead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3300"/>
                </a:solidFill>
              </a:rPr>
              <a:t>Buffered</a:t>
            </a:r>
            <a:r>
              <a:rPr lang="en-US" sz="2000" dirty="0"/>
              <a:t>: reading/writing in “chunks”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 delay for some </a:t>
            </a:r>
            <a:r>
              <a:rPr lang="en-US" sz="2000" dirty="0" smtClean="0"/>
              <a:t>bytes, e.g.: 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Assume 16-byte buffers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Reading: access the first 4 bytes, need to wait for all 16 bytes are read from disk to memory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Writing: save the first 4 bytes, need to wait for all 16 bytes before writing from memory to disk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disk operation per a buffer of bytes---lower overhead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Streams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229600" cy="3382963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i="1" dirty="0"/>
              <a:t>Stream</a:t>
            </a:r>
            <a:r>
              <a:rPr lang="en-US" sz="2000" dirty="0"/>
              <a:t>: an object that either delivers data to its destination (screen, file, etc.) or that takes data from a source (keyboard, file, etc.)</a:t>
            </a:r>
          </a:p>
          <a:p>
            <a:pPr lvl="1"/>
            <a:r>
              <a:rPr lang="en-US" sz="2000" dirty="0"/>
              <a:t>it acts as a buffer between the data source and destination</a:t>
            </a:r>
          </a:p>
          <a:p>
            <a:r>
              <a:rPr lang="en-US" sz="2000" b="1" i="1" dirty="0"/>
              <a:t>Input stream</a:t>
            </a:r>
            <a:r>
              <a:rPr lang="en-US" sz="2000" dirty="0"/>
              <a:t>: a stream that provides input to a program</a:t>
            </a:r>
          </a:p>
          <a:p>
            <a:pPr lvl="1"/>
            <a:r>
              <a:rPr lang="en-US" sz="2000" dirty="0" smtClean="0">
                <a:latin typeface="Courier New" pitchFamily="49" charset="0"/>
              </a:rPr>
              <a:t>E.g., </a:t>
            </a:r>
            <a:r>
              <a:rPr lang="en-US" sz="2000" dirty="0" err="1" smtClean="0">
                <a:latin typeface="Courier New" pitchFamily="49" charset="0"/>
              </a:rPr>
              <a:t>System.in</a:t>
            </a:r>
            <a:r>
              <a:rPr lang="en-US" sz="2000" dirty="0" smtClean="0"/>
              <a:t> </a:t>
            </a:r>
            <a:r>
              <a:rPr lang="en-US" sz="2000" dirty="0"/>
              <a:t>is an input stream</a:t>
            </a:r>
          </a:p>
          <a:p>
            <a:r>
              <a:rPr lang="en-US" sz="2000" b="1" i="1" dirty="0"/>
              <a:t>Output stream</a:t>
            </a:r>
            <a:r>
              <a:rPr lang="en-US" sz="2000" dirty="0"/>
              <a:t>: a stream that accepts output from a program</a:t>
            </a:r>
          </a:p>
          <a:p>
            <a:pPr lvl="1"/>
            <a:r>
              <a:rPr lang="en-US" sz="2000" dirty="0" smtClean="0">
                <a:latin typeface="Courier New" pitchFamily="49" charset="0"/>
              </a:rPr>
              <a:t>E.g., </a:t>
            </a:r>
            <a:r>
              <a:rPr lang="en-US" sz="2000" dirty="0" err="1" smtClean="0">
                <a:latin typeface="Courier New" pitchFamily="49" charset="0"/>
              </a:rPr>
              <a:t>System.out</a:t>
            </a:r>
            <a:r>
              <a:rPr lang="en-US" sz="2000" dirty="0" smtClean="0"/>
              <a:t> </a:t>
            </a:r>
            <a:r>
              <a:rPr lang="en-US" sz="2000" dirty="0"/>
              <a:t>is an output stream</a:t>
            </a:r>
          </a:p>
          <a:p>
            <a:endParaRPr lang="en-US" sz="2000" dirty="0" smtClean="0"/>
          </a:p>
          <a:p>
            <a:r>
              <a:rPr lang="en-US" sz="2000" dirty="0" smtClean="0"/>
              <a:t>Examples: </a:t>
            </a:r>
            <a:endParaRPr lang="en-US" sz="2000" dirty="0"/>
          </a:p>
          <a:p>
            <a:pPr lvl="1"/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(“</a:t>
            </a:r>
            <a:r>
              <a:rPr lang="en-US" sz="2000" i="1" dirty="0" smtClean="0">
                <a:solidFill>
                  <a:schemeClr val="tx2"/>
                </a:solidFill>
                <a:latin typeface="Courier New" pitchFamily="49" charset="0"/>
              </a:rPr>
              <a:t>Hi</a:t>
            </a:r>
            <a:r>
              <a:rPr lang="en-US" sz="2000" dirty="0" smtClean="0">
                <a:latin typeface="Courier New" pitchFamily="49" charset="0"/>
              </a:rPr>
              <a:t>”)</a:t>
            </a:r>
            <a:r>
              <a:rPr lang="en-US" sz="2000" dirty="0" smtClean="0"/>
              <a:t> </a:t>
            </a:r>
            <a:r>
              <a:rPr lang="en-US" sz="2000" dirty="0"/>
              <a:t>connects a program to the </a:t>
            </a:r>
            <a:r>
              <a:rPr lang="en-US" sz="2000" dirty="0" smtClean="0"/>
              <a:t>screen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6088" name="AutoShape 8" descr="http://openclipart.org/people/ampeddesign/ampeddesign_LCD_Scree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6090" name="AutoShape 10" descr="http://openclipart.org/people/ampeddesign/ampeddesign_LCD_Scree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6092" name="AutoShape 12" descr="http://openclipart.org/people/ampeddesign/ampeddesign_LCD_Scree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6094" name="AutoShape 14" descr="http://openclipart.org/people/ampeddesign/ampeddesign_LCD_Scree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6096" name="AutoShape 16" descr="http://openclipart.org/people/ampeddesign/ampeddesign_LCD_Scree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6098" name="AutoShape 18" descr="http://openclipart.org/people/ampeddesign/ampeddesign_LCD_Scree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grpSp>
        <p:nvGrpSpPr>
          <p:cNvPr id="21" name="Group 20"/>
          <p:cNvGrpSpPr/>
          <p:nvPr/>
        </p:nvGrpSpPr>
        <p:grpSpPr>
          <a:xfrm>
            <a:off x="990600" y="4419600"/>
            <a:ext cx="7924800" cy="1981200"/>
            <a:chOff x="990600" y="4419600"/>
            <a:chExt cx="7924800" cy="1981200"/>
          </a:xfrm>
        </p:grpSpPr>
        <p:sp>
          <p:nvSpPr>
            <p:cNvPr id="25" name="Left-Right Arrow 24"/>
            <p:cNvSpPr/>
            <p:nvPr/>
          </p:nvSpPr>
          <p:spPr>
            <a:xfrm>
              <a:off x="2209800" y="5257800"/>
              <a:ext cx="762000" cy="381000"/>
            </a:xfrm>
            <a:prstGeom prst="left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26" name="Picture 4" descr="Sabathius Floppy Disk Blue No Label Clip Ar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1400" y="4572000"/>
              <a:ext cx="838200" cy="838200"/>
            </a:xfrm>
            <a:prstGeom prst="rect">
              <a:avLst/>
            </a:prstGeom>
            <a:noFill/>
          </p:spPr>
        </p:pic>
        <p:sp>
          <p:nvSpPr>
            <p:cNvPr id="27" name="Left-Right Arrow 26"/>
            <p:cNvSpPr/>
            <p:nvPr/>
          </p:nvSpPr>
          <p:spPr>
            <a:xfrm>
              <a:off x="5222875" y="5257801"/>
              <a:ext cx="762000" cy="381000"/>
            </a:xfrm>
            <a:prstGeom prst="left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124200" y="5029200"/>
              <a:ext cx="2098675" cy="685801"/>
              <a:chOff x="3657600" y="1600200"/>
              <a:chExt cx="2098675" cy="685801"/>
            </a:xfrm>
          </p:grpSpPr>
          <p:sp>
            <p:nvSpPr>
              <p:cNvPr id="29" name="AutoShape 4"/>
              <p:cNvSpPr>
                <a:spLocks noChangeArrowheads="1"/>
              </p:cNvSpPr>
              <p:nvPr/>
            </p:nvSpPr>
            <p:spPr bwMode="auto">
              <a:xfrm rot="5400000">
                <a:off x="4364037" y="893763"/>
                <a:ext cx="685801" cy="2098675"/>
              </a:xfrm>
              <a:prstGeom prst="can">
                <a:avLst>
                  <a:gd name="adj" fmla="val 9579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NZ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810000" y="1752600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2000" dirty="0" smtClean="0"/>
                  <a:t>Streams</a:t>
                </a:r>
                <a:endParaRPr lang="en-NZ" sz="2000" dirty="0"/>
              </a:p>
            </p:txBody>
          </p:sp>
        </p:grpSp>
        <p:sp>
          <p:nvSpPr>
            <p:cNvPr id="31" name="Folded Corner 30"/>
            <p:cNvSpPr/>
            <p:nvPr/>
          </p:nvSpPr>
          <p:spPr>
            <a:xfrm>
              <a:off x="990600" y="4800600"/>
              <a:ext cx="1066800" cy="1295400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chemeClr val="tx1"/>
                  </a:solidFill>
                </a:rPr>
                <a:t>Program</a:t>
              </a:r>
              <a:endParaRPr lang="en-NZ" dirty="0">
                <a:solidFill>
                  <a:schemeClr val="tx1"/>
                </a:solidFill>
              </a:endParaRPr>
            </a:p>
          </p:txBody>
        </p:sp>
        <p:pic>
          <p:nvPicPr>
            <p:cNvPr id="46086" name="Picture 6" descr="http://km.support.apple.com/library/APPLE/APPLECARE_ALLGEOS/HT1171/Pasted%20Graphic%20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91400" y="5562600"/>
              <a:ext cx="1281894" cy="609600"/>
            </a:xfrm>
            <a:prstGeom prst="rect">
              <a:avLst/>
            </a:prstGeom>
            <a:noFill/>
          </p:spPr>
        </p:pic>
        <p:pic>
          <p:nvPicPr>
            <p:cNvPr id="46100" name="Picture 20" descr="C:\Users\qbai\AppData\Local\Microsoft\Windows\Temporary Internet Files\Content.IE5\6KXKQ1ZB\MC90043480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0" y="4648200"/>
              <a:ext cx="1295286" cy="1295286"/>
            </a:xfrm>
            <a:prstGeom prst="rect">
              <a:avLst/>
            </a:prstGeom>
            <a:noFill/>
          </p:spPr>
        </p:pic>
        <p:sp>
          <p:nvSpPr>
            <p:cNvPr id="42" name="Rounded Rectangle 41"/>
            <p:cNvSpPr/>
            <p:nvPr/>
          </p:nvSpPr>
          <p:spPr>
            <a:xfrm>
              <a:off x="6172200" y="4419600"/>
              <a:ext cx="2743200" cy="1981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Image result for Java input output stream zo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"/>
            <a:ext cx="6248400" cy="627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5800" y="6425794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 smtClean="0"/>
              <a:t>CORE Java Vol. 2 (9</a:t>
            </a:r>
            <a:r>
              <a:rPr lang="en-NZ" i="1" baseline="30000" dirty="0" smtClean="0"/>
              <a:t>th</a:t>
            </a:r>
            <a:r>
              <a:rPr lang="en-NZ" i="1" dirty="0" smtClean="0"/>
              <a:t> edition)</a:t>
            </a:r>
            <a:endParaRPr lang="en-NZ" i="1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2743200" cy="106680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Stream Zoo in Java</a:t>
            </a:r>
            <a:endParaRPr lang="en-US" sz="20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7002" y="2286000"/>
            <a:ext cx="3809198" cy="1295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Java has a whole zoo of more than 60 different stream types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53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208"/>
            <a:ext cx="8229600" cy="715962"/>
          </a:xfrm>
        </p:spPr>
        <p:txBody>
          <a:bodyPr>
            <a:normAutofit/>
          </a:bodyPr>
          <a:lstStyle/>
          <a:p>
            <a:r>
              <a:rPr lang="en-NZ" sz="3200" dirty="0" smtClean="0"/>
              <a:t>Reader and Writer 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2755"/>
            <a:ext cx="8229600" cy="1573245"/>
          </a:xfrm>
        </p:spPr>
        <p:txBody>
          <a:bodyPr>
            <a:normAutofit/>
          </a:bodyPr>
          <a:lstStyle/>
          <a:p>
            <a:r>
              <a:rPr lang="en-NZ" sz="2000" dirty="0" smtClean="0"/>
              <a:t>For Unicode text, you can use subclasses of the abstract classes </a:t>
            </a:r>
            <a:r>
              <a:rPr lang="en-NZ" sz="2000" b="1" dirty="0" smtClean="0">
                <a:solidFill>
                  <a:schemeClr val="tx2"/>
                </a:solidFill>
              </a:rPr>
              <a:t>Reader</a:t>
            </a:r>
            <a:r>
              <a:rPr lang="en-NZ" sz="2000" dirty="0" smtClean="0">
                <a:solidFill>
                  <a:schemeClr val="tx2"/>
                </a:solidFill>
              </a:rPr>
              <a:t> </a:t>
            </a:r>
            <a:r>
              <a:rPr lang="en-NZ" sz="2000" dirty="0" smtClean="0"/>
              <a:t>and </a:t>
            </a:r>
            <a:r>
              <a:rPr lang="en-NZ" sz="2000" b="1" dirty="0" smtClean="0">
                <a:solidFill>
                  <a:schemeClr val="tx2"/>
                </a:solidFill>
              </a:rPr>
              <a:t>Writer</a:t>
            </a:r>
          </a:p>
          <a:p>
            <a:r>
              <a:rPr lang="en-NZ" sz="2000" dirty="0" smtClean="0"/>
              <a:t>The basic methods of the </a:t>
            </a:r>
            <a:r>
              <a:rPr lang="en-NZ" sz="2000" i="1" dirty="0" smtClean="0"/>
              <a:t>Reader</a:t>
            </a:r>
            <a:r>
              <a:rPr lang="en-NZ" sz="2000" dirty="0" smtClean="0"/>
              <a:t> and </a:t>
            </a:r>
            <a:r>
              <a:rPr lang="en-NZ" sz="2000" i="1" dirty="0" smtClean="0"/>
              <a:t>Writer</a:t>
            </a:r>
            <a:r>
              <a:rPr lang="en-NZ" sz="2000" dirty="0" smtClean="0"/>
              <a:t> classes are similar to those for </a:t>
            </a:r>
            <a:r>
              <a:rPr lang="en-NZ" sz="2000" i="1" dirty="0" err="1" smtClean="0"/>
              <a:t>InputStream</a:t>
            </a:r>
            <a:r>
              <a:rPr lang="en-NZ" sz="2000" dirty="0" smtClean="0"/>
              <a:t> and </a:t>
            </a:r>
            <a:r>
              <a:rPr lang="en-NZ" sz="2000" i="1" dirty="0" err="1" smtClean="0"/>
              <a:t>OutputStream</a:t>
            </a:r>
            <a:endParaRPr lang="en-NZ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58988"/>
            <a:ext cx="5257800" cy="4778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77313" y="3200196"/>
            <a:ext cx="376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Reader &amp; Writer hierarchy </a:t>
            </a:r>
          </a:p>
          <a:p>
            <a:r>
              <a:rPr lang="en-NZ" i="1" dirty="0" smtClean="0"/>
              <a:t>CORE </a:t>
            </a:r>
            <a:r>
              <a:rPr lang="en-NZ" i="1" dirty="0"/>
              <a:t>Java Vol. </a:t>
            </a:r>
            <a:r>
              <a:rPr lang="en-NZ" i="1" dirty="0" smtClean="0"/>
              <a:t>2</a:t>
            </a:r>
            <a:endParaRPr lang="en-NZ" i="1" dirty="0"/>
          </a:p>
          <a:p>
            <a:r>
              <a:rPr lang="en-NZ" dirty="0" smtClean="0"/>
              <a:t>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230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2100</TotalTime>
  <Words>1910</Words>
  <Application>Microsoft Macintosh PowerPoint</Application>
  <PresentationFormat>On-screen Show (4:3)</PresentationFormat>
  <Paragraphs>526</Paragraphs>
  <Slides>36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Courier New</vt:lpstr>
      <vt:lpstr>Monotype Sorts</vt:lpstr>
      <vt:lpstr>Times</vt:lpstr>
      <vt:lpstr>Arial</vt:lpstr>
      <vt:lpstr>Office Theme</vt:lpstr>
      <vt:lpstr>Java File I/O</vt:lpstr>
      <vt:lpstr>PowerPoint Presentation</vt:lpstr>
      <vt:lpstr>File I/O Overview</vt:lpstr>
      <vt:lpstr>Binary vs. Text Files</vt:lpstr>
      <vt:lpstr>Text Files vs. Binary Files</vt:lpstr>
      <vt:lpstr>Buffering</vt:lpstr>
      <vt:lpstr>Streams</vt:lpstr>
      <vt:lpstr>Stream Zoo in Java</vt:lpstr>
      <vt:lpstr>Reader and Writer </vt:lpstr>
      <vt:lpstr>Java I/O</vt:lpstr>
      <vt:lpstr>Text File I/O</vt:lpstr>
      <vt:lpstr>Text File Output</vt:lpstr>
      <vt:lpstr>PowerPoint Presentation</vt:lpstr>
      <vt:lpstr>Overwriting a File</vt:lpstr>
      <vt:lpstr>Appending to a Text File</vt:lpstr>
      <vt:lpstr>Closing a File</vt:lpstr>
      <vt:lpstr>PowerPoint Presentation</vt:lpstr>
      <vt:lpstr>Text File Input</vt:lpstr>
      <vt:lpstr>Methods for BufferedReader</vt:lpstr>
      <vt:lpstr>Testing for End of File in a Text File</vt:lpstr>
      <vt:lpstr>PowerPoint Presentation</vt:lpstr>
      <vt:lpstr>StringTokenizer</vt:lpstr>
      <vt:lpstr>PowerPoint Presentation</vt:lpstr>
      <vt:lpstr>Read an integer by using BufferedReader</vt:lpstr>
      <vt:lpstr>Input with Scanner</vt:lpstr>
      <vt:lpstr>Creating Scanner objects</vt:lpstr>
      <vt:lpstr>Next Methods</vt:lpstr>
      <vt:lpstr>hasNext methods</vt:lpstr>
      <vt:lpstr>Example</vt:lpstr>
      <vt:lpstr>Delimiters in Scanner </vt:lpstr>
      <vt:lpstr>Path Operations </vt:lpstr>
      <vt:lpstr>Path Operations (cont.) </vt:lpstr>
      <vt:lpstr>File Operations</vt:lpstr>
      <vt:lpstr>File Operations (cont.)</vt:lpstr>
      <vt:lpstr>File Operations (cont.)</vt:lpstr>
      <vt:lpstr>Questions?? 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File I/O</dc:title>
  <dc:creator>Quan Bai</dc:creator>
  <cp:lastModifiedBy>Microsoft Office User</cp:lastModifiedBy>
  <cp:revision>446</cp:revision>
  <dcterms:created xsi:type="dcterms:W3CDTF">2006-08-16T00:00:00Z</dcterms:created>
  <dcterms:modified xsi:type="dcterms:W3CDTF">2018-03-05T08:27:36Z</dcterms:modified>
</cp:coreProperties>
</file>