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5"/>
  </p:notesMasterIdLst>
  <p:sldIdLst>
    <p:sldId id="257" r:id="rId2"/>
    <p:sldId id="258" r:id="rId3"/>
    <p:sldId id="269" r:id="rId4"/>
    <p:sldId id="270" r:id="rId5"/>
    <p:sldId id="271" r:id="rId6"/>
    <p:sldId id="272" r:id="rId7"/>
    <p:sldId id="273" r:id="rId8"/>
    <p:sldId id="274" r:id="rId9"/>
    <p:sldId id="275" r:id="rId10"/>
    <p:sldId id="276" r:id="rId11"/>
    <p:sldId id="277" r:id="rId12"/>
    <p:sldId id="278" r:id="rId13"/>
    <p:sldId id="268"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7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65AE8"/>
    <a:srgbClr val="DA76EE"/>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24" autoAdjust="0"/>
  </p:normalViewPr>
  <p:slideViewPr>
    <p:cSldViewPr snapToGrid="0" snapToObjects="1" showGuides="1">
      <p:cViewPr varScale="1">
        <p:scale>
          <a:sx n="78" d="100"/>
          <a:sy n="78" d="100"/>
        </p:scale>
        <p:origin x="869" y="62"/>
      </p:cViewPr>
      <p:guideLst>
        <p:guide orient="horz" pos="217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00CB24E-0658-45AF-BF6E-C2518D440E8F}" type="datetimeFigureOut">
              <a:rPr lang="en-US"/>
              <a:t>4/21/2025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eaLnBrk="1" hangingPunct="1">
              <a:defRPr sz="1200" smtClean="0">
                <a:latin typeface="Calibri" panose="020F0502020204030204" pitchFamily="34" charset="0"/>
              </a:defRPr>
            </a:lvl1pPr>
          </a:lstStyle>
          <a:p>
            <a:pPr>
              <a:defRPr/>
            </a:pPr>
            <a:fld id="{D421A7DE-6EE8-4C79-B0FA-3BEEDD2A4B42}"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421A7DE-6EE8-4C79-B0FA-3BEEDD2A4B42}" type="slidenum">
              <a:rPr lang="en-US" altLang="en-US" smtClean="0"/>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73757934-C012-48D7-9B8B-63D98ED79C81}" type="datetime1">
              <a:rPr lang="en-US"/>
              <a:t>4/21/2025</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atin typeface="Calibri" panose="020F0502020204030204" pitchFamily="34" charset="0"/>
              </a:defRPr>
            </a:lvl1pPr>
          </a:lstStyle>
          <a:p>
            <a:pPr>
              <a:defRPr/>
            </a:pPr>
            <a:fld id="{6ACDFD73-D50E-4A69-8E81-0A6D88E4CE64}" type="slidenum">
              <a:rPr lang="en-US" altLang="en-US"/>
              <a:t>‹#›</a:t>
            </a:fld>
            <a:endParaRPr lang="en-US"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A04D866C-FD47-4889-9FAA-5D9ABF64E1FF}" type="datetime1">
              <a:rPr lang="en-US"/>
              <a:t>4/21/2025</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atin typeface="Calibri" panose="020F0502020204030204" pitchFamily="34" charset="0"/>
              </a:defRPr>
            </a:lvl1pPr>
          </a:lstStyle>
          <a:p>
            <a:pPr>
              <a:defRPr/>
            </a:pPr>
            <a:fld id="{1F9C5681-1D59-4A7B-8847-F9A342983DB7}" type="slidenum">
              <a:rPr lang="en-US" altLang="en-US"/>
              <a:t>‹#›</a:t>
            </a:fld>
            <a:endParaRPr lang="en-US" altLang="en-US"/>
          </a:p>
        </p:txBody>
      </p:sp>
    </p:spTree>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6E123B4E-A137-4971-84F1-0ABEDEB1D985}" type="datetime1">
              <a:rPr lang="en-US"/>
              <a:t>4/21/2025</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atin typeface="Calibri" panose="020F0502020204030204" pitchFamily="34" charset="0"/>
              </a:defRPr>
            </a:lvl1pPr>
          </a:lstStyle>
          <a:p>
            <a:pPr>
              <a:defRPr/>
            </a:pPr>
            <a:fld id="{60B7134E-F3BB-4E45-83CC-68E71D97DCD7}" type="slidenum">
              <a:rPr lang="en-US" altLang="en-US"/>
              <a:t>‹#›</a:t>
            </a:fld>
            <a:endParaRPr lang="en-US" altLang="en-US"/>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EAE7E046-66AF-4408-A0AF-235B660643BF}" type="datetime1">
              <a:rPr lang="en-US"/>
              <a:t>4/21/2025</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atin typeface="Calibri" panose="020F0502020204030204" pitchFamily="34" charset="0"/>
              </a:defRPr>
            </a:lvl1pPr>
          </a:lstStyle>
          <a:p>
            <a:pPr>
              <a:defRPr/>
            </a:pPr>
            <a:fld id="{6FDE00D0-F62A-48D2-BCE9-6D43FFF36F7A}" type="slidenum">
              <a:rPr lang="en-US" altLang="en-US"/>
              <a:t>‹#›</a:t>
            </a:fld>
            <a:endParaRPr lang="en-US" altLang="en-US"/>
          </a:p>
        </p:txBody>
      </p:sp>
    </p:spTree>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589C7D65-19C7-421E-A302-6092C99EEB12}" type="datetime1">
              <a:rPr lang="en-US"/>
              <a:t>4/21/2025</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atin typeface="Calibri" panose="020F0502020204030204" pitchFamily="34" charset="0"/>
              </a:defRPr>
            </a:lvl1pPr>
          </a:lstStyle>
          <a:p>
            <a:pPr>
              <a:defRPr/>
            </a:pPr>
            <a:fld id="{BA22335B-C82D-4FCC-B0AF-B6FE61092889}" type="slidenum">
              <a:rPr lang="en-US" altLang="en-US"/>
              <a:t>‹#›</a:t>
            </a:fld>
            <a:endParaRPr lang="en-US" altLang="en-US"/>
          </a:p>
        </p:txBody>
      </p:sp>
    </p:spTree>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27D6B6E5-0DF2-482C-AE4E-4F067F872266}" type="datetime1">
              <a:rPr lang="en-US"/>
              <a:t>4/21/2025</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atin typeface="Calibri" panose="020F0502020204030204" pitchFamily="34" charset="0"/>
              </a:defRPr>
            </a:lvl1pPr>
          </a:lstStyle>
          <a:p>
            <a:pPr>
              <a:defRPr/>
            </a:pPr>
            <a:fld id="{236C85CA-5F1A-4E89-A537-6F7059FA8845}" type="slidenum">
              <a:rPr lang="en-US" altLang="en-US"/>
              <a:t>‹#›</a:t>
            </a:fld>
            <a:endParaRPr lang="en-US" altLang="en-US"/>
          </a:p>
        </p:txBody>
      </p:sp>
    </p:spTree>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5FB54EAB-F888-423F-BF26-967F81239AAE}" type="datetime1">
              <a:rPr lang="en-US"/>
              <a:t>4/21/2025</a:t>
            </a:fld>
            <a:endParaRPr lang="en-US" dirty="0"/>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atin typeface="Calibri" panose="020F0502020204030204" pitchFamily="34" charset="0"/>
              </a:defRPr>
            </a:lvl1pPr>
          </a:lstStyle>
          <a:p>
            <a:pPr>
              <a:defRPr/>
            </a:pPr>
            <a:fld id="{1F355593-4110-4466-8677-5DAC61904977}" type="slidenum">
              <a:rPr lang="en-US" altLang="en-US"/>
              <a:t>‹#›</a:t>
            </a:fld>
            <a:endParaRPr lang="en-US" altLang="en-US"/>
          </a:p>
        </p:txBody>
      </p:sp>
    </p:spTree>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224334AD-E4BA-4C98-97DF-934BAD5AD952}" type="datetime1">
              <a:rPr lang="en-US"/>
              <a:t>4/21/2025</a:t>
            </a:fld>
            <a:endParaRPr lang="en-US" dirty="0"/>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atin typeface="Calibri" panose="020F0502020204030204" pitchFamily="34" charset="0"/>
              </a:defRPr>
            </a:lvl1pPr>
          </a:lstStyle>
          <a:p>
            <a:pPr>
              <a:defRPr/>
            </a:pPr>
            <a:fld id="{4464977D-37A2-4CEB-8748-293A5C72AA6E}" type="slidenum">
              <a:rPr lang="en-US" altLang="en-US"/>
              <a:t>‹#›</a:t>
            </a:fld>
            <a:endParaRPr lang="en-US" altLang="en-US"/>
          </a:p>
        </p:txBody>
      </p:sp>
    </p:spTree>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7B29BCFE-84C2-4B76-A988-4BA5C14CA17A}" type="datetime1">
              <a:rPr lang="en-US"/>
              <a:t>4/21/2025</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atin typeface="Calibri" panose="020F0502020204030204" pitchFamily="34" charset="0"/>
              </a:defRPr>
            </a:lvl1pPr>
          </a:lstStyle>
          <a:p>
            <a:pPr>
              <a:defRPr/>
            </a:pPr>
            <a:fld id="{81FBC7BD-5522-48B6-A2DC-A4CCB73223AD}" type="slidenum">
              <a:rPr lang="en-US" altLang="en-US"/>
              <a:t>‹#›</a:t>
            </a:fld>
            <a:endParaRPr lang="en-US" altLang="en-US"/>
          </a:p>
        </p:txBody>
      </p:sp>
    </p:spTree>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C109A21E-E7B9-4305-BBD8-BB9F69107CE7}" type="datetime1">
              <a:rPr lang="en-US"/>
              <a:t>4/21/2025</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atin typeface="Calibri" panose="020F0502020204030204" pitchFamily="34" charset="0"/>
              </a:defRPr>
            </a:lvl1pPr>
          </a:lstStyle>
          <a:p>
            <a:pPr>
              <a:defRPr/>
            </a:pPr>
            <a:fld id="{F2C4296F-31CF-4E74-82C5-398046D01F24}" type="slidenum">
              <a:rPr lang="en-US" altLang="en-US"/>
              <a:t>‹#›</a:t>
            </a:fld>
            <a:endParaRPr lang="en-US" altLang="en-US"/>
          </a:p>
        </p:txBody>
      </p:sp>
    </p:spTree>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fld id="{8FF90969-D69D-4F4C-8964-35C50439DF7D}" type="datetime1">
              <a:rPr lang="en-US"/>
              <a:t>4/21/2025</a:t>
            </a:fld>
            <a:endParaRPr lang="en-US" dirty="0"/>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vert="horz" wrap="square" lIns="91440" tIns="45720" rIns="91440" bIns="45720" numCol="1" anchor="t" anchorCtr="0" compatLnSpc="1"/>
          <a:lstStyle>
            <a:lvl1pPr eaLnBrk="1" hangingPunct="1">
              <a:defRPr smtClean="0">
                <a:latin typeface="Calibri" panose="020F0502020204030204" pitchFamily="34" charset="0"/>
              </a:defRPr>
            </a:lvl1pPr>
          </a:lstStyle>
          <a:p>
            <a:pPr>
              <a:defRPr/>
            </a:pPr>
            <a:fld id="{D4979C85-1787-4E3D-98EA-C7A6D063762D}" type="slidenum">
              <a:rPr lang="en-US" altLang="en-US"/>
              <a:t>‹#›</a:t>
            </a:fld>
            <a:endParaRPr lang="en-US" altLang="en-US"/>
          </a:p>
        </p:txBody>
      </p:sp>
    </p:spTree>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Chart&#10;&#10;Description automatically generated with medium confidence"/>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58528"/>
            <a:ext cx="10515600" cy="98323"/>
          </a:xfrm>
        </p:spPr>
        <p:txBody>
          <a:bodyPr lIns="91440" tIns="45720" rIns="91440" bIns="45720" anchor="t"/>
          <a:lstStyle/>
          <a:p>
            <a:pPr algn="ctr">
              <a:spcBef>
                <a:spcPts val="1000"/>
              </a:spcBef>
            </a:pPr>
            <a:r>
              <a:rPr lang="en-US" sz="1800" b="1" dirty="0">
                <a:latin typeface="Times New Roman" panose="02020603050405020304"/>
                <a:cs typeface="Times New Roman" panose="02020603050405020304"/>
              </a:rPr>
              <a:t>MINI PROJECT REVIEW - 02</a:t>
            </a:r>
            <a:br>
              <a:rPr lang="en-US" sz="1800" b="1" dirty="0">
                <a:latin typeface="Times New Roman" panose="02020603050405020304"/>
                <a:cs typeface="Times New Roman" panose="02020603050405020304"/>
              </a:rPr>
            </a:br>
            <a:br>
              <a:rPr lang="en-US" sz="1800" b="1" dirty="0">
                <a:latin typeface="Times New Roman" panose="02020603050405020304"/>
                <a:cs typeface="Times New Roman" panose="02020603050405020304"/>
              </a:rPr>
            </a:br>
            <a:br>
              <a:rPr lang="en-US" sz="1800" b="1" dirty="0">
                <a:latin typeface="Times New Roman" panose="02020603050405020304"/>
                <a:cs typeface="Times New Roman" panose="02020603050405020304"/>
              </a:rPr>
            </a:br>
            <a:r>
              <a:rPr lang="en-US" sz="1800" b="1" dirty="0">
                <a:latin typeface="Times New Roman" panose="02020603050405020304"/>
                <a:cs typeface="Times New Roman" panose="02020603050405020304"/>
              </a:rPr>
              <a:t>III YEAR / I</a:t>
            </a:r>
            <a:r>
              <a:rPr lang="en-IN" altLang="en-US" sz="1800" b="1" dirty="0">
                <a:latin typeface="Times New Roman" panose="02020603050405020304"/>
                <a:cs typeface="Times New Roman" panose="02020603050405020304"/>
              </a:rPr>
              <a:t>I</a:t>
            </a:r>
            <a:r>
              <a:rPr lang="en-US" sz="1800" b="1" dirty="0">
                <a:latin typeface="Times New Roman" panose="02020603050405020304"/>
                <a:cs typeface="Times New Roman" panose="02020603050405020304"/>
              </a:rPr>
              <a:t> SEMESTER</a:t>
            </a:r>
            <a:endParaRPr lang="en-GB" sz="1800" dirty="0">
              <a:latin typeface="Times New Roman" panose="02020603050405020304"/>
              <a:cs typeface="Times New Roman" panose="02020603050405020304"/>
            </a:endParaRPr>
          </a:p>
          <a:p>
            <a:pPr algn="ctr">
              <a:spcBef>
                <a:spcPts val="1000"/>
              </a:spcBef>
            </a:pPr>
            <a:r>
              <a:rPr lang="en-US" sz="1800" b="1" dirty="0">
                <a:latin typeface="Times New Roman" panose="02020603050405020304"/>
                <a:cs typeface="Times New Roman" panose="02020603050405020304"/>
              </a:rPr>
              <a:t>ACADEMIC YEAR : 2024 –25</a:t>
            </a:r>
            <a:br>
              <a:rPr lang="en-US" sz="1800" b="1" dirty="0">
                <a:latin typeface="Times New Roman" panose="02020603050405020304"/>
                <a:cs typeface="Times New Roman" panose="02020603050405020304"/>
              </a:rPr>
            </a:br>
            <a:br>
              <a:rPr lang="en-US" sz="1800" b="1" dirty="0">
                <a:latin typeface="Times New Roman" panose="02020603050405020304"/>
                <a:cs typeface="Times New Roman" panose="02020603050405020304"/>
              </a:rPr>
            </a:br>
            <a:br>
              <a:rPr lang="en-US" sz="1800" b="1" dirty="0">
                <a:latin typeface="Times New Roman" panose="02020603050405020304"/>
                <a:cs typeface="Times New Roman" panose="02020603050405020304"/>
              </a:rPr>
            </a:br>
            <a:br>
              <a:rPr lang="en-US" sz="1800" b="1" dirty="0">
                <a:latin typeface="Times New Roman" panose="02020603050405020304"/>
                <a:cs typeface="Times New Roman" panose="02020603050405020304"/>
              </a:rPr>
            </a:br>
            <a:br>
              <a:rPr lang="en-US" sz="1800" b="1" dirty="0">
                <a:latin typeface="Times New Roman" panose="02020603050405020304"/>
                <a:cs typeface="Times New Roman" panose="02020603050405020304"/>
              </a:rPr>
            </a:br>
            <a:endParaRPr lang="en-GB" sz="1800" dirty="0">
              <a:latin typeface="Times New Roman" panose="02020603050405020304"/>
              <a:cs typeface="Times New Roman" panose="02020603050405020304"/>
            </a:endParaRPr>
          </a:p>
          <a:p>
            <a:endParaRPr lang="en-GB" sz="1800" dirty="0">
              <a:latin typeface="Times New Roman" panose="02020603050405020304"/>
              <a:cs typeface="Calibri Light" panose="020F0302020204030204"/>
            </a:endParaRPr>
          </a:p>
        </p:txBody>
      </p:sp>
      <p:sp>
        <p:nvSpPr>
          <p:cNvPr id="3" name="Content Placeholder 2"/>
          <p:cNvSpPr>
            <a:spLocks noGrp="1"/>
          </p:cNvSpPr>
          <p:nvPr>
            <p:ph idx="1"/>
          </p:nvPr>
        </p:nvSpPr>
        <p:spPr>
          <a:xfrm>
            <a:off x="838200" y="2694038"/>
            <a:ext cx="10515600" cy="3392129"/>
          </a:xfrm>
        </p:spPr>
        <p:txBody>
          <a:bodyPr lIns="91440" tIns="45720" rIns="91440" bIns="45720" anchor="t"/>
          <a:lstStyle/>
          <a:p>
            <a:pPr marL="0" indent="0" algn="ctr">
              <a:buNone/>
            </a:pPr>
            <a:r>
              <a:rPr lang="en-US" sz="1800" b="1" dirty="0">
                <a:latin typeface="Times New Roman" panose="02020603050405020304"/>
                <a:cs typeface="Times New Roman" panose="02020603050405020304"/>
              </a:rPr>
              <a:t>&lt; Group Number: 0</a:t>
            </a:r>
            <a:r>
              <a:rPr lang="en-IN" sz="1800" b="1" dirty="0">
                <a:latin typeface="Times New Roman" panose="02020603050405020304"/>
                <a:cs typeface="Times New Roman" panose="02020603050405020304"/>
              </a:rPr>
              <a:t>1</a:t>
            </a:r>
            <a:r>
              <a:rPr lang="en-US" sz="1800" b="1" dirty="0">
                <a:latin typeface="Times New Roman" panose="02020603050405020304"/>
                <a:cs typeface="Times New Roman" panose="02020603050405020304"/>
              </a:rPr>
              <a:t> &gt;</a:t>
            </a:r>
            <a:endParaRPr lang="en-US" sz="1800" dirty="0">
              <a:latin typeface="Times New Roman" panose="02020603050405020304"/>
              <a:cs typeface="Calibri" panose="020F0502020204030204"/>
            </a:endParaRPr>
          </a:p>
          <a:p>
            <a:pPr marL="0" indent="0" algn="ctr">
              <a:buNone/>
            </a:pPr>
            <a:r>
              <a:rPr lang="en-US" sz="1800" b="1" dirty="0">
                <a:latin typeface="Times New Roman" panose="02020603050405020304"/>
                <a:cs typeface="Times New Roman" panose="02020603050405020304"/>
              </a:rPr>
              <a:t>PROJECT TITLE – EDUMORPH ( AI POWERED LEARNING)</a:t>
            </a:r>
            <a:endParaRPr lang="en-IN" altLang="en-US" sz="1800" b="1" dirty="0">
              <a:latin typeface="Times New Roman" panose="02020603050405020304"/>
              <a:cs typeface="Times New Roman" panose="02020603050405020304"/>
            </a:endParaRPr>
          </a:p>
          <a:p>
            <a:pPr marL="0" indent="0" algn="ctr">
              <a:buNone/>
            </a:pPr>
            <a:r>
              <a:rPr lang="en-US" sz="1800" b="1" dirty="0">
                <a:latin typeface="Times New Roman" panose="02020603050405020304"/>
                <a:cs typeface="Times New Roman" panose="02020603050405020304"/>
              </a:rPr>
              <a:t>By</a:t>
            </a:r>
            <a:endParaRPr lang="en-GB" sz="1800" dirty="0">
              <a:latin typeface="Times New Roman" panose="02020603050405020304"/>
              <a:cs typeface="Times New Roman" panose="02020603050405020304"/>
            </a:endParaRPr>
          </a:p>
          <a:p>
            <a:pPr marL="457200" lvl="1" indent="0">
              <a:buNone/>
            </a:pPr>
            <a:r>
              <a:rPr lang="en-US" sz="1800" b="1" dirty="0">
                <a:latin typeface="Times New Roman" panose="02020603050405020304"/>
                <a:cs typeface="Times New Roman" panose="02020603050405020304"/>
              </a:rPr>
              <a:t>                                          </a:t>
            </a:r>
            <a:r>
              <a:rPr lang="en-US" sz="1800" b="1" dirty="0"/>
              <a:t>Bobbili </a:t>
            </a:r>
            <a:r>
              <a:rPr lang="en-US" sz="1800" b="1" dirty="0" err="1"/>
              <a:t>Ruchilasya</a:t>
            </a:r>
            <a:r>
              <a:rPr lang="en-US" sz="1800" b="1" dirty="0"/>
              <a:t>                       23QM5A6601                              </a:t>
            </a:r>
          </a:p>
          <a:p>
            <a:pPr marL="457200" lvl="1" indent="0">
              <a:buNone/>
            </a:pPr>
            <a:r>
              <a:rPr lang="en-US" sz="1800" b="1" dirty="0"/>
              <a:t>                                              Manish </a:t>
            </a:r>
            <a:r>
              <a:rPr lang="en-US" sz="1800" b="1" dirty="0" err="1"/>
              <a:t>Kanyaboyina</a:t>
            </a:r>
            <a:r>
              <a:rPr lang="en-US" sz="1800" b="1" dirty="0"/>
              <a:t>                  22QM1A6626</a:t>
            </a:r>
          </a:p>
          <a:p>
            <a:pPr marL="457200" lvl="1" indent="0">
              <a:buNone/>
            </a:pPr>
            <a:r>
              <a:rPr lang="en-US" sz="1800" b="1" dirty="0"/>
              <a:t>                                              Vivekananda </a:t>
            </a:r>
            <a:r>
              <a:rPr lang="en-US" sz="1800" b="1" dirty="0" err="1"/>
              <a:t>Bojjanolla</a:t>
            </a:r>
            <a:r>
              <a:rPr lang="en-US" sz="1800" b="1" dirty="0"/>
              <a:t>             22QM1A6605</a:t>
            </a:r>
          </a:p>
          <a:p>
            <a:pPr marL="0" indent="0" algn="ctr">
              <a:buNone/>
            </a:pPr>
            <a:r>
              <a:rPr lang="en-IN" altLang="en-US" sz="1800" b="1" dirty="0">
                <a:latin typeface="Times New Roman" panose="02020603050405020304"/>
                <a:cs typeface="Times New Roman" panose="02020603050405020304"/>
                <a:sym typeface="+mn-ea"/>
              </a:rPr>
              <a:t>                                                                                       </a:t>
            </a:r>
            <a:r>
              <a:rPr lang="en-IN" altLang="en-US" sz="1400" b="1" dirty="0">
                <a:latin typeface="Times New Roman" panose="02020603050405020304"/>
                <a:cs typeface="Times New Roman" panose="02020603050405020304"/>
                <a:sym typeface="+mn-ea"/>
              </a:rPr>
              <a:t>GUIDE: </a:t>
            </a:r>
          </a:p>
          <a:p>
            <a:pPr marL="0" indent="0" algn="ctr">
              <a:buNone/>
            </a:pPr>
            <a:r>
              <a:rPr lang="en-GB" sz="1400" b="1" dirty="0">
                <a:latin typeface="Times New Roman" panose="02020603050405020304"/>
                <a:cs typeface="Calibri" panose="020F0502020204030204"/>
              </a:rPr>
              <a:t>                                                                                                                                                   MR.M.VISHNU VARDHAN</a:t>
            </a:r>
          </a:p>
          <a:p>
            <a:pPr marL="0" indent="0">
              <a:buNone/>
            </a:pPr>
            <a:r>
              <a:rPr lang="en-GB" sz="1400" b="1" dirty="0">
                <a:latin typeface="Times New Roman" panose="02020603050405020304"/>
                <a:cs typeface="Calibri" panose="020F0502020204030204"/>
              </a:rPr>
              <a:t>                                                                                                                                                                      ASSISTANT PROFFESOR</a:t>
            </a:r>
          </a:p>
          <a:p>
            <a:pPr marL="0" indent="0">
              <a:buNone/>
            </a:pPr>
            <a:r>
              <a:rPr lang="en-US" altLang="en-GB" sz="1400" b="1" dirty="0">
                <a:latin typeface="Times New Roman" panose="02020603050405020304"/>
                <a:cs typeface="Times New Roman" panose="02020603050405020304"/>
              </a:rPr>
              <a:t>                                                                                                                                                                      CSE-AIML</a:t>
            </a:r>
          </a:p>
          <a:p>
            <a:pPr marL="0" indent="0">
              <a:buNone/>
            </a:pPr>
            <a:r>
              <a:rPr lang="en-US" altLang="en-GB" sz="1400" b="1" dirty="0">
                <a:latin typeface="Times New Roman" panose="02020603050405020304"/>
                <a:cs typeface="Times New Roman" panose="02020603050405020304"/>
              </a:rPr>
              <a:t>                                                                                                                                                                   </a:t>
            </a:r>
          </a:p>
          <a:p>
            <a:pPr marL="0" indent="0">
              <a:buNone/>
            </a:pPr>
            <a:r>
              <a:rPr lang="en-US" altLang="en-GB" sz="1400" b="1" dirty="0">
                <a:latin typeface="Times New Roman" panose="02020603050405020304"/>
                <a:cs typeface="Times New Roman" panose="02020603050405020304"/>
              </a:rPr>
              <a:t>                                                                                                                                                     </a:t>
            </a:r>
          </a:p>
          <a:p>
            <a:pPr marL="0" indent="0">
              <a:buNone/>
            </a:pPr>
            <a:r>
              <a:rPr lang="en-US" sz="1800" b="1" dirty="0">
                <a:latin typeface="Times New Roman" panose="02020603050405020304"/>
                <a:cs typeface="Times New Roman" panose="02020603050405020304"/>
              </a:rPr>
              <a:t>                                                                                                                                 </a:t>
            </a:r>
            <a:endParaRPr lang="en-GB" sz="1800" b="1" dirty="0">
              <a:latin typeface="Times New Roman" panose="02020603050405020304"/>
              <a:cs typeface="Times New Roman" panose="02020603050405020304"/>
            </a:endParaRPr>
          </a:p>
          <a:p>
            <a:pPr marL="0" indent="0">
              <a:buNone/>
            </a:pPr>
            <a:endParaRPr lang="en-GB" sz="1800" b="1" dirty="0">
              <a:latin typeface="Times New Roman" panose="02020603050405020304"/>
              <a:cs typeface="Calibri" panose="020F0502020204030204"/>
            </a:endParaRPr>
          </a:p>
        </p:txBody>
      </p:sp>
      <p:sp>
        <p:nvSpPr>
          <p:cNvPr id="4" name="Slide Number Placeholder 3"/>
          <p:cNvSpPr>
            <a:spLocks noGrp="1"/>
          </p:cNvSpPr>
          <p:nvPr>
            <p:ph type="sldNum" sz="quarter" idx="12"/>
          </p:nvPr>
        </p:nvSpPr>
        <p:spPr/>
        <p:txBody>
          <a:bodyPr/>
          <a:lstStyle/>
          <a:p>
            <a:pPr>
              <a:defRPr/>
            </a:pPr>
            <a:r>
              <a:rPr lang="en-IN" altLang="en-US"/>
              <a:t>                                             </a:t>
            </a:r>
            <a:endParaRPr lang="en-US" altLang="en-US"/>
          </a:p>
        </p:txBody>
      </p:sp>
      <p:sp>
        <p:nvSpPr>
          <p:cNvPr id="6" name="Footer Placeholder 5">
            <a:extLst>
              <a:ext uri="{FF2B5EF4-FFF2-40B4-BE49-F238E27FC236}">
                <a16:creationId xmlns:a16="http://schemas.microsoft.com/office/drawing/2014/main" id="{535EAD27-9301-A803-2A64-F19FC27E41C2}"/>
              </a:ext>
            </a:extLst>
          </p:cNvPr>
          <p:cNvSpPr>
            <a:spLocks noGrp="1"/>
          </p:cNvSpPr>
          <p:nvPr>
            <p:ph type="ftr" sz="quarter" idx="11"/>
          </p:nvPr>
        </p:nvSpPr>
        <p:spPr/>
        <p:txBody>
          <a:bodyPr/>
          <a:lstStyle/>
          <a:p>
            <a:r>
              <a:rPr lang="en-US" dirty="0"/>
              <a:t>1</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2DC93-2133-41B1-0067-CF93EC4557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487BCC-0A91-B1A2-31F3-C6CDC3DC7918}"/>
              </a:ext>
            </a:extLst>
          </p:cNvPr>
          <p:cNvSpPr>
            <a:spLocks noGrp="1"/>
          </p:cNvSpPr>
          <p:nvPr>
            <p:ph type="title"/>
          </p:nvPr>
        </p:nvSpPr>
        <p:spPr>
          <a:xfrm>
            <a:off x="838200" y="220196"/>
            <a:ext cx="10515600" cy="1325563"/>
          </a:xfrm>
        </p:spPr>
        <p:txBody>
          <a:bodyPr/>
          <a:lstStyle/>
          <a:p>
            <a:r>
              <a:rPr lang="en-IN" sz="4000" b="1" dirty="0"/>
              <a:t>AI CONTENT GENERATION MODULE</a:t>
            </a:r>
          </a:p>
        </p:txBody>
      </p:sp>
      <p:sp>
        <p:nvSpPr>
          <p:cNvPr id="3" name="Content Placeholder 2">
            <a:extLst>
              <a:ext uri="{FF2B5EF4-FFF2-40B4-BE49-F238E27FC236}">
                <a16:creationId xmlns:a16="http://schemas.microsoft.com/office/drawing/2014/main" id="{C7441537-3DCB-87F5-5857-0F60C9594507}"/>
              </a:ext>
            </a:extLst>
          </p:cNvPr>
          <p:cNvSpPr>
            <a:spLocks noGrp="1"/>
          </p:cNvSpPr>
          <p:nvPr>
            <p:ph idx="1"/>
          </p:nvPr>
        </p:nvSpPr>
        <p:spPr>
          <a:xfrm>
            <a:off x="589935" y="1623684"/>
            <a:ext cx="5759245" cy="4351338"/>
          </a:xfrm>
        </p:spPr>
        <p:txBody>
          <a:bodyPr/>
          <a:lstStyle/>
          <a:p>
            <a:r>
              <a:rPr lang="en-US" dirty="0"/>
              <a:t>This module sends the extracted text to an AI model to create study aids like summaries, snippets, mind maps, MCQs, and study plans. It uses the Gemini API with tailored prompts to generate educational content based on the PDF’s text.</a:t>
            </a:r>
          </a:p>
        </p:txBody>
      </p:sp>
      <p:sp>
        <p:nvSpPr>
          <p:cNvPr id="4" name="Footer Placeholder 3">
            <a:extLst>
              <a:ext uri="{FF2B5EF4-FFF2-40B4-BE49-F238E27FC236}">
                <a16:creationId xmlns:a16="http://schemas.microsoft.com/office/drawing/2014/main" id="{A213670E-466B-B1DE-7B5B-05A4CAA5EC13}"/>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937B532E-C7D6-3CB8-E463-AC6D719AB768}"/>
              </a:ext>
            </a:extLst>
          </p:cNvPr>
          <p:cNvSpPr>
            <a:spLocks noGrp="1"/>
          </p:cNvSpPr>
          <p:nvPr>
            <p:ph type="sldNum" sz="quarter" idx="12"/>
          </p:nvPr>
        </p:nvSpPr>
        <p:spPr/>
        <p:txBody>
          <a:bodyPr/>
          <a:lstStyle/>
          <a:p>
            <a:pPr>
              <a:defRPr/>
            </a:pPr>
            <a:fld id="{6FDE00D0-F62A-48D2-BCE9-6D43FFF36F7A}" type="slidenum">
              <a:rPr lang="en-US" altLang="en-US" smtClean="0"/>
              <a:t>10</a:t>
            </a:fld>
            <a:endParaRPr lang="en-US" altLang="en-US"/>
          </a:p>
        </p:txBody>
      </p:sp>
      <p:sp>
        <p:nvSpPr>
          <p:cNvPr id="6" name="TextBox 5">
            <a:extLst>
              <a:ext uri="{FF2B5EF4-FFF2-40B4-BE49-F238E27FC236}">
                <a16:creationId xmlns:a16="http://schemas.microsoft.com/office/drawing/2014/main" id="{4F29B486-53F0-6539-1962-6DE095CD88D9}"/>
              </a:ext>
            </a:extLst>
          </p:cNvPr>
          <p:cNvSpPr txBox="1"/>
          <p:nvPr/>
        </p:nvSpPr>
        <p:spPr>
          <a:xfrm>
            <a:off x="6794090" y="1272039"/>
            <a:ext cx="4807975" cy="4893647"/>
          </a:xfrm>
          <a:prstGeom prst="rect">
            <a:avLst/>
          </a:prstGeom>
          <a:noFill/>
        </p:spPr>
        <p:txBody>
          <a:bodyPr wrap="square" rtlCol="0">
            <a:spAutoFit/>
          </a:bodyPr>
          <a:lstStyle/>
          <a:p>
            <a:r>
              <a:rPr lang="en-IN" b="1" dirty="0"/>
              <a:t>EXAMPLE</a:t>
            </a:r>
            <a:r>
              <a:rPr lang="en-IN" dirty="0"/>
              <a:t>:</a:t>
            </a:r>
          </a:p>
          <a:p>
            <a:endParaRPr lang="en-IN" dirty="0"/>
          </a:p>
          <a:p>
            <a:r>
              <a:rPr lang="en-US" sz="2000" dirty="0">
                <a:latin typeface="+mn-lt"/>
              </a:rPr>
              <a:t>Using the same biology PDF Sarah uploaded, the module sends the extracted text ("Ecosystems include biotic and abiotic components...") to the Gemini AI. The AI generates a 10-point summary (e.g., "Ecosystems consist of living and non-living parts"), a snippet of key sentences, a mind map outlining "Ecosystems -&gt; Terrestrial -&gt; Forests," five MCQs (e.g., "Which ecosystem has high biodiversity? A. Desert B. Forest C. Tundra D. Ocean"), and a 7-day study plan (e.g., "Day 1: Study forest ecosystems").</a:t>
            </a:r>
          </a:p>
          <a:p>
            <a:endParaRPr lang="en-IN" dirty="0"/>
          </a:p>
          <a:p>
            <a:endParaRPr lang="en-IN" dirty="0"/>
          </a:p>
        </p:txBody>
      </p:sp>
    </p:spTree>
    <p:extLst>
      <p:ext uri="{BB962C8B-B14F-4D97-AF65-F5344CB8AC3E}">
        <p14:creationId xmlns:p14="http://schemas.microsoft.com/office/powerpoint/2010/main" val="2801510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618A7-E4B2-E7A6-CC3E-5E66FC1596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67F804-AA20-6770-9409-0313AAD36552}"/>
              </a:ext>
            </a:extLst>
          </p:cNvPr>
          <p:cNvSpPr>
            <a:spLocks noGrp="1"/>
          </p:cNvSpPr>
          <p:nvPr>
            <p:ph type="title"/>
          </p:nvPr>
        </p:nvSpPr>
        <p:spPr>
          <a:xfrm>
            <a:off x="838199" y="220196"/>
            <a:ext cx="11029335" cy="1325563"/>
          </a:xfrm>
        </p:spPr>
        <p:txBody>
          <a:bodyPr/>
          <a:lstStyle/>
          <a:p>
            <a:r>
              <a:rPr lang="en-IN" sz="3200" b="1" dirty="0"/>
              <a:t>RESPONSE PROCESSING AND RENDERING MODULE</a:t>
            </a:r>
          </a:p>
        </p:txBody>
      </p:sp>
      <p:sp>
        <p:nvSpPr>
          <p:cNvPr id="3" name="Content Placeholder 2">
            <a:extLst>
              <a:ext uri="{FF2B5EF4-FFF2-40B4-BE49-F238E27FC236}">
                <a16:creationId xmlns:a16="http://schemas.microsoft.com/office/drawing/2014/main" id="{8441C737-CDB8-996C-F469-D64D8E64C681}"/>
              </a:ext>
            </a:extLst>
          </p:cNvPr>
          <p:cNvSpPr>
            <a:spLocks noGrp="1"/>
          </p:cNvSpPr>
          <p:nvPr>
            <p:ph idx="1"/>
          </p:nvPr>
        </p:nvSpPr>
        <p:spPr>
          <a:xfrm>
            <a:off x="589935" y="1623684"/>
            <a:ext cx="5759245" cy="4351338"/>
          </a:xfrm>
        </p:spPr>
        <p:txBody>
          <a:bodyPr/>
          <a:lstStyle/>
          <a:p>
            <a:r>
              <a:rPr lang="en-US" dirty="0"/>
              <a:t>This module cleans the AI’s raw outputs, formats them into structured content, and displays them on the website. It removes extra formatting, organizes the content into lists or hierarchies, and renders it as styled HTML elements with animations.</a:t>
            </a:r>
          </a:p>
        </p:txBody>
      </p:sp>
      <p:sp>
        <p:nvSpPr>
          <p:cNvPr id="4" name="Footer Placeholder 3">
            <a:extLst>
              <a:ext uri="{FF2B5EF4-FFF2-40B4-BE49-F238E27FC236}">
                <a16:creationId xmlns:a16="http://schemas.microsoft.com/office/drawing/2014/main" id="{C5EE33D7-5BCB-92ED-A6AD-634707D18F97}"/>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5D99241D-6A8A-18AA-0855-403373007C12}"/>
              </a:ext>
            </a:extLst>
          </p:cNvPr>
          <p:cNvSpPr>
            <a:spLocks noGrp="1"/>
          </p:cNvSpPr>
          <p:nvPr>
            <p:ph type="sldNum" sz="quarter" idx="12"/>
          </p:nvPr>
        </p:nvSpPr>
        <p:spPr/>
        <p:txBody>
          <a:bodyPr/>
          <a:lstStyle/>
          <a:p>
            <a:pPr>
              <a:defRPr/>
            </a:pPr>
            <a:fld id="{6FDE00D0-F62A-48D2-BCE9-6D43FFF36F7A}" type="slidenum">
              <a:rPr lang="en-US" altLang="en-US" smtClean="0"/>
              <a:t>11</a:t>
            </a:fld>
            <a:endParaRPr lang="en-US" altLang="en-US"/>
          </a:p>
        </p:txBody>
      </p:sp>
      <p:sp>
        <p:nvSpPr>
          <p:cNvPr id="6" name="TextBox 5">
            <a:extLst>
              <a:ext uri="{FF2B5EF4-FFF2-40B4-BE49-F238E27FC236}">
                <a16:creationId xmlns:a16="http://schemas.microsoft.com/office/drawing/2014/main" id="{F5190F83-EA40-FE0B-A4D0-ABC745A78D8C}"/>
              </a:ext>
            </a:extLst>
          </p:cNvPr>
          <p:cNvSpPr txBox="1"/>
          <p:nvPr/>
        </p:nvSpPr>
        <p:spPr>
          <a:xfrm>
            <a:off x="6794090" y="1272039"/>
            <a:ext cx="4807975" cy="4585871"/>
          </a:xfrm>
          <a:prstGeom prst="rect">
            <a:avLst/>
          </a:prstGeom>
          <a:noFill/>
        </p:spPr>
        <p:txBody>
          <a:bodyPr wrap="square" rtlCol="0">
            <a:spAutoFit/>
          </a:bodyPr>
          <a:lstStyle/>
          <a:p>
            <a:r>
              <a:rPr lang="en-IN" b="1" dirty="0"/>
              <a:t>EXAMPLE</a:t>
            </a:r>
            <a:r>
              <a:rPr lang="en-IN" dirty="0"/>
              <a:t>:</a:t>
            </a:r>
          </a:p>
          <a:p>
            <a:endParaRPr lang="en-IN" dirty="0"/>
          </a:p>
          <a:p>
            <a:r>
              <a:rPr lang="en-US" sz="2000" dirty="0">
                <a:latin typeface="+mn-lt"/>
              </a:rPr>
              <a:t>For Sarah’s biology PDF, the module takes the AI’s outputs and formats them. The summary becomes a clean bullet list (e.g., "&lt;li&gt;Ecosystems consist of living and non-living parts&lt;/li&gt;"), the mind map is structured as preformatted text, and MCQs are set up as clickable buttons. The website shows these in five styled sections (summary, snippet, mind map, MCQs, study plan) with a smooth fade-in effect, all based on the same ecosystems PDF.</a:t>
            </a:r>
          </a:p>
          <a:p>
            <a:endParaRPr lang="en-IN" dirty="0"/>
          </a:p>
          <a:p>
            <a:endParaRPr lang="en-IN" dirty="0"/>
          </a:p>
        </p:txBody>
      </p:sp>
    </p:spTree>
    <p:extLst>
      <p:ext uri="{BB962C8B-B14F-4D97-AF65-F5344CB8AC3E}">
        <p14:creationId xmlns:p14="http://schemas.microsoft.com/office/powerpoint/2010/main" val="378222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C2975-E22D-0D89-41D7-97999ACEAF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A23C4-80E1-1558-1A20-D7A1A428C019}"/>
              </a:ext>
            </a:extLst>
          </p:cNvPr>
          <p:cNvSpPr>
            <a:spLocks noGrp="1"/>
          </p:cNvSpPr>
          <p:nvPr>
            <p:ph type="title"/>
          </p:nvPr>
        </p:nvSpPr>
        <p:spPr>
          <a:xfrm>
            <a:off x="838199" y="220196"/>
            <a:ext cx="11029335" cy="1325563"/>
          </a:xfrm>
        </p:spPr>
        <p:txBody>
          <a:bodyPr/>
          <a:lstStyle/>
          <a:p>
            <a:r>
              <a:rPr lang="en-IN" sz="3200" b="1" dirty="0"/>
              <a:t>USER INTREACTION AND FEEDBACK MODULE</a:t>
            </a:r>
          </a:p>
        </p:txBody>
      </p:sp>
      <p:sp>
        <p:nvSpPr>
          <p:cNvPr id="3" name="Content Placeholder 2">
            <a:extLst>
              <a:ext uri="{FF2B5EF4-FFF2-40B4-BE49-F238E27FC236}">
                <a16:creationId xmlns:a16="http://schemas.microsoft.com/office/drawing/2014/main" id="{EFF6A9F8-FD26-FD2B-C8FA-D5C22FCF4C77}"/>
              </a:ext>
            </a:extLst>
          </p:cNvPr>
          <p:cNvSpPr>
            <a:spLocks noGrp="1"/>
          </p:cNvSpPr>
          <p:nvPr>
            <p:ph idx="1"/>
          </p:nvPr>
        </p:nvSpPr>
        <p:spPr>
          <a:xfrm>
            <a:off x="589935" y="1623684"/>
            <a:ext cx="5759245" cy="4351338"/>
          </a:xfrm>
        </p:spPr>
        <p:txBody>
          <a:bodyPr/>
          <a:lstStyle/>
          <a:p>
            <a:r>
              <a:rPr lang="en-US" dirty="0"/>
              <a:t>This module lets users interact with the study aids and provides feedback on the process. It supports copying content, downloading files, answering MCQs with instant feedback, and showing status messages for success or errors.</a:t>
            </a:r>
          </a:p>
        </p:txBody>
      </p:sp>
      <p:sp>
        <p:nvSpPr>
          <p:cNvPr id="4" name="Footer Placeholder 3">
            <a:extLst>
              <a:ext uri="{FF2B5EF4-FFF2-40B4-BE49-F238E27FC236}">
                <a16:creationId xmlns:a16="http://schemas.microsoft.com/office/drawing/2014/main" id="{EBFC25F1-B7DC-BB74-A220-D5C6B73CC69D}"/>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0E86AE61-79C7-6928-6E45-15595919ED1A}"/>
              </a:ext>
            </a:extLst>
          </p:cNvPr>
          <p:cNvSpPr>
            <a:spLocks noGrp="1"/>
          </p:cNvSpPr>
          <p:nvPr>
            <p:ph type="sldNum" sz="quarter" idx="12"/>
          </p:nvPr>
        </p:nvSpPr>
        <p:spPr/>
        <p:txBody>
          <a:bodyPr/>
          <a:lstStyle/>
          <a:p>
            <a:pPr>
              <a:defRPr/>
            </a:pPr>
            <a:fld id="{6FDE00D0-F62A-48D2-BCE9-6D43FFF36F7A}" type="slidenum">
              <a:rPr lang="en-US" altLang="en-US" smtClean="0"/>
              <a:t>12</a:t>
            </a:fld>
            <a:endParaRPr lang="en-US" altLang="en-US"/>
          </a:p>
        </p:txBody>
      </p:sp>
      <p:sp>
        <p:nvSpPr>
          <p:cNvPr id="6" name="TextBox 5">
            <a:extLst>
              <a:ext uri="{FF2B5EF4-FFF2-40B4-BE49-F238E27FC236}">
                <a16:creationId xmlns:a16="http://schemas.microsoft.com/office/drawing/2014/main" id="{D8E1749B-9006-8841-C103-DBD9CC0C549B}"/>
              </a:ext>
            </a:extLst>
          </p:cNvPr>
          <p:cNvSpPr txBox="1"/>
          <p:nvPr/>
        </p:nvSpPr>
        <p:spPr>
          <a:xfrm>
            <a:off x="6548284" y="1272039"/>
            <a:ext cx="5053781" cy="4585871"/>
          </a:xfrm>
          <a:prstGeom prst="rect">
            <a:avLst/>
          </a:prstGeom>
          <a:noFill/>
        </p:spPr>
        <p:txBody>
          <a:bodyPr wrap="square" rtlCol="0">
            <a:spAutoFit/>
          </a:bodyPr>
          <a:lstStyle/>
          <a:p>
            <a:r>
              <a:rPr lang="en-IN" b="1" dirty="0"/>
              <a:t>EXAMPLE</a:t>
            </a:r>
            <a:r>
              <a:rPr lang="en-IN" dirty="0"/>
              <a:t>:</a:t>
            </a:r>
          </a:p>
          <a:p>
            <a:endParaRPr lang="en-IN" dirty="0"/>
          </a:p>
          <a:p>
            <a:r>
              <a:rPr lang="en-US" sz="2000" dirty="0">
                <a:latin typeface="+mn-lt"/>
              </a:rPr>
              <a:t>Still working with Sarah’s biology PDF, the module lets her click the "B. Forest" button for the MCQ "Which ecosystem has high biodiversity?" The button turns green, showing "Correct! Forests have diverse species." She copies the summary to her clipboard for her notes and downloads the study plan as study_plan.txt. A green "✅ All done!" message confirms the processing of her ecosystems PDF, or a red "❌ Failed to process PDF" would appear if the file was corrupted.</a:t>
            </a:r>
          </a:p>
          <a:p>
            <a:endParaRPr lang="en-IN" dirty="0"/>
          </a:p>
          <a:p>
            <a:endParaRPr lang="en-IN" dirty="0"/>
          </a:p>
        </p:txBody>
      </p:sp>
    </p:spTree>
    <p:extLst>
      <p:ext uri="{BB962C8B-B14F-4D97-AF65-F5344CB8AC3E}">
        <p14:creationId xmlns:p14="http://schemas.microsoft.com/office/powerpoint/2010/main" val="3793223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76655"/>
            <a:ext cx="10515600" cy="5000625"/>
          </a:xfrm>
        </p:spPr>
        <p:txBody>
          <a:bodyPr lIns="91440" tIns="45720" rIns="91440" bIns="45720" anchor="t"/>
          <a:lstStyle/>
          <a:p>
            <a:pPr marL="0" indent="0">
              <a:buNone/>
            </a:pPr>
            <a:endParaRPr lang="en-GB" sz="6000" b="1" dirty="0">
              <a:latin typeface="Times New Roman" panose="02020603050405020304"/>
              <a:cs typeface="Calibri" panose="020F0502020204030204"/>
            </a:endParaRPr>
          </a:p>
          <a:p>
            <a:pPr marL="0" indent="0">
              <a:buNone/>
            </a:pPr>
            <a:endParaRPr lang="en-GB" sz="6000" b="1" dirty="0">
              <a:latin typeface="Times New Roman" panose="02020603050405020304"/>
              <a:cs typeface="Calibri" panose="020F0502020204030204"/>
            </a:endParaRPr>
          </a:p>
          <a:p>
            <a:pPr marL="0" indent="0" algn="ctr">
              <a:buNone/>
            </a:pPr>
            <a:r>
              <a:rPr lang="en-IN" altLang="en-GB" sz="4000" b="1" dirty="0">
                <a:latin typeface="Times New Roman" panose="02020603050405020304" charset="0"/>
                <a:cs typeface="Times New Roman" panose="02020603050405020304" charset="0"/>
              </a:rPr>
              <a:t>THANK YOU</a:t>
            </a:r>
          </a:p>
        </p:txBody>
      </p:sp>
      <p:sp>
        <p:nvSpPr>
          <p:cNvPr id="5" name="Footer Placeholder 4">
            <a:extLst>
              <a:ext uri="{FF2B5EF4-FFF2-40B4-BE49-F238E27FC236}">
                <a16:creationId xmlns:a16="http://schemas.microsoft.com/office/drawing/2014/main" id="{53642320-4116-591F-1E82-430606392143}"/>
              </a:ext>
            </a:extLst>
          </p:cNvPr>
          <p:cNvSpPr>
            <a:spLocks noGrp="1"/>
          </p:cNvSpPr>
          <p:nvPr>
            <p:ph type="ftr" sz="quarter" idx="11"/>
          </p:nvPr>
        </p:nvSpPr>
        <p:spPr/>
        <p:txBody>
          <a:bodyPr lIns="91440" tIns="45720" rIns="91440" bIns="45720" anchor="t"/>
          <a:lstStyle/>
          <a:p>
            <a:r>
              <a:rPr lang="en-US" dirty="0">
                <a:ea typeface="Calibri"/>
                <a:cs typeface="Calibri"/>
              </a:rPr>
              <a:t>11</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1650"/>
            <a:ext cx="10515600" cy="405130"/>
          </a:xfrm>
        </p:spPr>
        <p:txBody>
          <a:bodyPr lIns="91440" tIns="45720" rIns="91440" bIns="45720" anchor="t"/>
          <a:lstStyle/>
          <a:p>
            <a:r>
              <a:rPr lang="en-IN" sz="3200" b="1" dirty="0">
                <a:latin typeface="Times New Roman"/>
                <a:cs typeface="Times New Roman"/>
              </a:rPr>
              <a:t> </a:t>
            </a:r>
            <a:r>
              <a:rPr lang="en-IN" sz="2800" b="1" dirty="0">
                <a:latin typeface="Times New Roman"/>
                <a:cs typeface="Times New Roman"/>
              </a:rPr>
              <a:t>PROBLEM  STATEMENT:</a:t>
            </a:r>
          </a:p>
        </p:txBody>
      </p:sp>
      <p:sp>
        <p:nvSpPr>
          <p:cNvPr id="4" name="Slide Number Placeholder 3"/>
          <p:cNvSpPr>
            <a:spLocks noGrp="1"/>
          </p:cNvSpPr>
          <p:nvPr>
            <p:ph type="sldNum" sz="quarter" idx="12"/>
          </p:nvPr>
        </p:nvSpPr>
        <p:spPr/>
        <p:txBody>
          <a:bodyPr/>
          <a:lstStyle/>
          <a:p>
            <a:pPr>
              <a:defRPr/>
            </a:pPr>
            <a:r>
              <a:rPr lang="en-IN" altLang="en-US"/>
              <a:t>                                              </a:t>
            </a:r>
            <a:endParaRPr lang="en-US" altLang="en-US"/>
          </a:p>
        </p:txBody>
      </p:sp>
      <p:sp>
        <p:nvSpPr>
          <p:cNvPr id="6" name="Footer Placeholder 5">
            <a:extLst>
              <a:ext uri="{FF2B5EF4-FFF2-40B4-BE49-F238E27FC236}">
                <a16:creationId xmlns:a16="http://schemas.microsoft.com/office/drawing/2014/main" id="{24585825-2C57-6FB6-7D69-DE204A965F23}"/>
              </a:ext>
            </a:extLst>
          </p:cNvPr>
          <p:cNvSpPr>
            <a:spLocks noGrp="1"/>
          </p:cNvSpPr>
          <p:nvPr>
            <p:ph type="ftr" sz="quarter" idx="11"/>
          </p:nvPr>
        </p:nvSpPr>
        <p:spPr/>
        <p:txBody>
          <a:bodyPr lIns="91440" tIns="45720" rIns="91440" bIns="45720" anchor="t"/>
          <a:lstStyle/>
          <a:p>
            <a:r>
              <a:rPr lang="en-US" dirty="0">
                <a:ea typeface="Calibri"/>
                <a:cs typeface="Calibri"/>
              </a:rPr>
              <a:t>2</a:t>
            </a:r>
            <a:endParaRPr lang="en-US" dirty="0"/>
          </a:p>
        </p:txBody>
      </p:sp>
      <p:sp>
        <p:nvSpPr>
          <p:cNvPr id="5" name="Rectangle 1">
            <a:extLst>
              <a:ext uri="{FF2B5EF4-FFF2-40B4-BE49-F238E27FC236}">
                <a16:creationId xmlns:a16="http://schemas.microsoft.com/office/drawing/2014/main" id="{CC5626C9-549E-9B07-55E8-92469542F350}"/>
              </a:ext>
            </a:extLst>
          </p:cNvPr>
          <p:cNvSpPr>
            <a:spLocks noGrp="1" noChangeArrowheads="1"/>
          </p:cNvSpPr>
          <p:nvPr>
            <p:ph idx="1"/>
          </p:nvPr>
        </p:nvSpPr>
        <p:spPr bwMode="auto">
          <a:xfrm>
            <a:off x="838200" y="1905506"/>
            <a:ext cx="1076386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Students and professionals struggle to extract key points from large PDFs because manually searching for important information is time-consuming. Students need to revise quickly before exams but often face delays due to inefficient summarization. Professionals also require fast and accurate answers for their work but find it difficult to sift through lengthy documents. Existing AI tools provide general summaries, which often miss crucial details needed for effective learning or decision-making. As a result, both students and professionals experience frustration and inefficiency in their studies and work.</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B8DA4-02C3-C192-746D-14C6F3633671}"/>
              </a:ext>
            </a:extLst>
          </p:cNvPr>
          <p:cNvSpPr>
            <a:spLocks noGrp="1"/>
          </p:cNvSpPr>
          <p:nvPr>
            <p:ph type="title"/>
          </p:nvPr>
        </p:nvSpPr>
        <p:spPr/>
        <p:txBody>
          <a:bodyPr/>
          <a:lstStyle/>
          <a:p>
            <a:r>
              <a:rPr lang="en-IN" b="1" dirty="0"/>
              <a:t>SYSTEM ARCHITECTURE</a:t>
            </a:r>
          </a:p>
        </p:txBody>
      </p:sp>
      <p:pic>
        <p:nvPicPr>
          <p:cNvPr id="7" name="Content Placeholder 6">
            <a:extLst>
              <a:ext uri="{FF2B5EF4-FFF2-40B4-BE49-F238E27FC236}">
                <a16:creationId xmlns:a16="http://schemas.microsoft.com/office/drawing/2014/main" id="{83D3E23F-252C-D54B-D73F-AB221B701F0C}"/>
              </a:ext>
            </a:extLst>
          </p:cNvPr>
          <p:cNvPicPr>
            <a:picLocks noGrp="1" noChangeAspect="1"/>
          </p:cNvPicPr>
          <p:nvPr>
            <p:ph idx="1"/>
          </p:nvPr>
        </p:nvPicPr>
        <p:blipFill>
          <a:blip r:embed="rId2"/>
          <a:stretch>
            <a:fillRect/>
          </a:stretch>
        </p:blipFill>
        <p:spPr>
          <a:xfrm>
            <a:off x="838200" y="1690688"/>
            <a:ext cx="10515600" cy="3490912"/>
          </a:xfrm>
        </p:spPr>
      </p:pic>
      <p:sp>
        <p:nvSpPr>
          <p:cNvPr id="4" name="Footer Placeholder 3">
            <a:extLst>
              <a:ext uri="{FF2B5EF4-FFF2-40B4-BE49-F238E27FC236}">
                <a16:creationId xmlns:a16="http://schemas.microsoft.com/office/drawing/2014/main" id="{57CDE480-1759-2527-99C1-3375797BBAEC}"/>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B38E176D-7234-C260-AB83-825DC26243EB}"/>
              </a:ext>
            </a:extLst>
          </p:cNvPr>
          <p:cNvSpPr>
            <a:spLocks noGrp="1"/>
          </p:cNvSpPr>
          <p:nvPr>
            <p:ph type="sldNum" sz="quarter" idx="12"/>
          </p:nvPr>
        </p:nvSpPr>
        <p:spPr/>
        <p:txBody>
          <a:bodyPr/>
          <a:lstStyle/>
          <a:p>
            <a:pPr>
              <a:defRPr/>
            </a:pPr>
            <a:fld id="{6FDE00D0-F62A-48D2-BCE9-6D43FFF36F7A}" type="slidenum">
              <a:rPr lang="en-US" altLang="en-US" smtClean="0"/>
              <a:t>3</a:t>
            </a:fld>
            <a:endParaRPr lang="en-US" altLang="en-US"/>
          </a:p>
        </p:txBody>
      </p:sp>
    </p:spTree>
    <p:extLst>
      <p:ext uri="{BB962C8B-B14F-4D97-AF65-F5344CB8AC3E}">
        <p14:creationId xmlns:p14="http://schemas.microsoft.com/office/powerpoint/2010/main" val="72061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D6D6C-72B9-12E8-CFF5-5780833E49E8}"/>
              </a:ext>
            </a:extLst>
          </p:cNvPr>
          <p:cNvSpPr>
            <a:spLocks noGrp="1"/>
          </p:cNvSpPr>
          <p:nvPr>
            <p:ph type="title"/>
          </p:nvPr>
        </p:nvSpPr>
        <p:spPr/>
        <p:txBody>
          <a:bodyPr/>
          <a:lstStyle/>
          <a:p>
            <a:r>
              <a:rPr lang="en-IN" b="1" dirty="0"/>
              <a:t>DATAFLOW DIAGRAM</a:t>
            </a:r>
            <a:br>
              <a:rPr lang="en-IN" b="1" dirty="0"/>
            </a:br>
            <a:r>
              <a:rPr lang="en-IN" sz="2800" b="1" dirty="0"/>
              <a:t>Level 0:</a:t>
            </a:r>
          </a:p>
        </p:txBody>
      </p:sp>
      <p:sp>
        <p:nvSpPr>
          <p:cNvPr id="4" name="Footer Placeholder 3">
            <a:extLst>
              <a:ext uri="{FF2B5EF4-FFF2-40B4-BE49-F238E27FC236}">
                <a16:creationId xmlns:a16="http://schemas.microsoft.com/office/drawing/2014/main" id="{53AD9033-FDB6-9F30-1FF2-D5FF5ED64B30}"/>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3DAA3021-D8BE-5539-E9F9-A15BC55B7A3C}"/>
              </a:ext>
            </a:extLst>
          </p:cNvPr>
          <p:cNvSpPr>
            <a:spLocks noGrp="1"/>
          </p:cNvSpPr>
          <p:nvPr>
            <p:ph type="sldNum" sz="quarter" idx="12"/>
          </p:nvPr>
        </p:nvSpPr>
        <p:spPr/>
        <p:txBody>
          <a:bodyPr/>
          <a:lstStyle/>
          <a:p>
            <a:pPr>
              <a:defRPr/>
            </a:pPr>
            <a:fld id="{6FDE00D0-F62A-48D2-BCE9-6D43FFF36F7A}" type="slidenum">
              <a:rPr lang="en-US" altLang="en-US" smtClean="0"/>
              <a:t>4</a:t>
            </a:fld>
            <a:endParaRPr lang="en-US" altLang="en-US"/>
          </a:p>
        </p:txBody>
      </p:sp>
      <p:pic>
        <p:nvPicPr>
          <p:cNvPr id="11" name="Content Placeholder 10">
            <a:extLst>
              <a:ext uri="{FF2B5EF4-FFF2-40B4-BE49-F238E27FC236}">
                <a16:creationId xmlns:a16="http://schemas.microsoft.com/office/drawing/2014/main" id="{9A972000-EB4C-441C-446D-A63DD8446849}"/>
              </a:ext>
            </a:extLst>
          </p:cNvPr>
          <p:cNvPicPr>
            <a:picLocks noGrp="1" noChangeAspect="1"/>
          </p:cNvPicPr>
          <p:nvPr>
            <p:ph idx="1"/>
          </p:nvPr>
        </p:nvPicPr>
        <p:blipFill>
          <a:blip r:embed="rId2"/>
          <a:stretch>
            <a:fillRect/>
          </a:stretch>
        </p:blipFill>
        <p:spPr>
          <a:xfrm>
            <a:off x="4365523" y="1160206"/>
            <a:ext cx="3303637" cy="4866968"/>
          </a:xfrm>
        </p:spPr>
      </p:pic>
    </p:spTree>
    <p:extLst>
      <p:ext uri="{BB962C8B-B14F-4D97-AF65-F5344CB8AC3E}">
        <p14:creationId xmlns:p14="http://schemas.microsoft.com/office/powerpoint/2010/main" val="231219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B3D6-3E48-6DCB-D43C-5E50796C2174}"/>
              </a:ext>
            </a:extLst>
          </p:cNvPr>
          <p:cNvSpPr>
            <a:spLocks noGrp="1"/>
          </p:cNvSpPr>
          <p:nvPr>
            <p:ph type="title"/>
          </p:nvPr>
        </p:nvSpPr>
        <p:spPr/>
        <p:txBody>
          <a:bodyPr/>
          <a:lstStyle/>
          <a:p>
            <a:r>
              <a:rPr lang="en-IN" b="1" dirty="0"/>
              <a:t>DATAFLOW DIAGRAM</a:t>
            </a:r>
            <a:br>
              <a:rPr lang="en-IN" b="1" dirty="0"/>
            </a:br>
            <a:r>
              <a:rPr lang="en-IN" sz="2800" b="1" dirty="0"/>
              <a:t>Level 1:</a:t>
            </a:r>
          </a:p>
        </p:txBody>
      </p:sp>
      <p:sp>
        <p:nvSpPr>
          <p:cNvPr id="4" name="Footer Placeholder 3">
            <a:extLst>
              <a:ext uri="{FF2B5EF4-FFF2-40B4-BE49-F238E27FC236}">
                <a16:creationId xmlns:a16="http://schemas.microsoft.com/office/drawing/2014/main" id="{62CBC443-EA47-267C-C052-ADD92A8F63F9}"/>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A50E9A9D-075E-C020-9112-A1626A5B7201}"/>
              </a:ext>
            </a:extLst>
          </p:cNvPr>
          <p:cNvSpPr>
            <a:spLocks noGrp="1"/>
          </p:cNvSpPr>
          <p:nvPr>
            <p:ph type="sldNum" sz="quarter" idx="12"/>
          </p:nvPr>
        </p:nvSpPr>
        <p:spPr/>
        <p:txBody>
          <a:bodyPr/>
          <a:lstStyle/>
          <a:p>
            <a:pPr>
              <a:defRPr/>
            </a:pPr>
            <a:fld id="{6FDE00D0-F62A-48D2-BCE9-6D43FFF36F7A}" type="slidenum">
              <a:rPr lang="en-US" altLang="en-US" smtClean="0"/>
              <a:t>5</a:t>
            </a:fld>
            <a:endParaRPr lang="en-US" altLang="en-US"/>
          </a:p>
        </p:txBody>
      </p:sp>
      <p:pic>
        <p:nvPicPr>
          <p:cNvPr id="11" name="Content Placeholder 10">
            <a:extLst>
              <a:ext uri="{FF2B5EF4-FFF2-40B4-BE49-F238E27FC236}">
                <a16:creationId xmlns:a16="http://schemas.microsoft.com/office/drawing/2014/main" id="{47F2529A-29B0-45F9-1FE1-2407C69B9AA8}"/>
              </a:ext>
            </a:extLst>
          </p:cNvPr>
          <p:cNvPicPr>
            <a:picLocks noGrp="1" noChangeAspect="1"/>
          </p:cNvPicPr>
          <p:nvPr>
            <p:ph idx="1"/>
          </p:nvPr>
        </p:nvPicPr>
        <p:blipFill>
          <a:blip r:embed="rId2"/>
          <a:stretch>
            <a:fillRect/>
          </a:stretch>
        </p:blipFill>
        <p:spPr>
          <a:xfrm>
            <a:off x="2802193" y="1117267"/>
            <a:ext cx="6017341" cy="4998398"/>
          </a:xfrm>
        </p:spPr>
      </p:pic>
    </p:spTree>
    <p:extLst>
      <p:ext uri="{BB962C8B-B14F-4D97-AF65-F5344CB8AC3E}">
        <p14:creationId xmlns:p14="http://schemas.microsoft.com/office/powerpoint/2010/main" val="320780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AA3A-F2C8-4945-667E-B979D69F085F}"/>
              </a:ext>
            </a:extLst>
          </p:cNvPr>
          <p:cNvSpPr>
            <a:spLocks noGrp="1"/>
          </p:cNvSpPr>
          <p:nvPr>
            <p:ph type="title"/>
          </p:nvPr>
        </p:nvSpPr>
        <p:spPr/>
        <p:txBody>
          <a:bodyPr/>
          <a:lstStyle/>
          <a:p>
            <a:r>
              <a:rPr lang="en-IN" b="1" dirty="0"/>
              <a:t>UML DIAGRAM</a:t>
            </a:r>
            <a:br>
              <a:rPr lang="en-IN" b="1" dirty="0"/>
            </a:br>
            <a:endParaRPr lang="en-IN" b="1" dirty="0"/>
          </a:p>
        </p:txBody>
      </p:sp>
      <p:sp>
        <p:nvSpPr>
          <p:cNvPr id="5" name="Slide Number Placeholder 4">
            <a:extLst>
              <a:ext uri="{FF2B5EF4-FFF2-40B4-BE49-F238E27FC236}">
                <a16:creationId xmlns:a16="http://schemas.microsoft.com/office/drawing/2014/main" id="{75DB1444-4558-FD64-5F20-E3E90EB961CA}"/>
              </a:ext>
            </a:extLst>
          </p:cNvPr>
          <p:cNvSpPr>
            <a:spLocks noGrp="1"/>
          </p:cNvSpPr>
          <p:nvPr>
            <p:ph type="sldNum" sz="quarter" idx="12"/>
          </p:nvPr>
        </p:nvSpPr>
        <p:spPr/>
        <p:txBody>
          <a:bodyPr/>
          <a:lstStyle/>
          <a:p>
            <a:pPr>
              <a:defRPr/>
            </a:pPr>
            <a:fld id="{6FDE00D0-F62A-48D2-BCE9-6D43FFF36F7A}" type="slidenum">
              <a:rPr lang="en-US" altLang="en-US" smtClean="0"/>
              <a:t>6</a:t>
            </a:fld>
            <a:endParaRPr lang="en-US" altLang="en-US"/>
          </a:p>
        </p:txBody>
      </p:sp>
      <p:pic>
        <p:nvPicPr>
          <p:cNvPr id="11" name="Content Placeholder 10">
            <a:extLst>
              <a:ext uri="{FF2B5EF4-FFF2-40B4-BE49-F238E27FC236}">
                <a16:creationId xmlns:a16="http://schemas.microsoft.com/office/drawing/2014/main" id="{5CBFB317-F91C-CA3C-ABBC-9D82D8F2965F}"/>
              </a:ext>
            </a:extLst>
          </p:cNvPr>
          <p:cNvPicPr>
            <a:picLocks noGrp="1" noChangeAspect="1"/>
          </p:cNvPicPr>
          <p:nvPr>
            <p:ph idx="1"/>
          </p:nvPr>
        </p:nvPicPr>
        <p:blipFill>
          <a:blip r:embed="rId2"/>
          <a:stretch>
            <a:fillRect/>
          </a:stretch>
        </p:blipFill>
        <p:spPr>
          <a:xfrm>
            <a:off x="3431458" y="1091381"/>
            <a:ext cx="4876800" cy="5024283"/>
          </a:xfrm>
        </p:spPr>
      </p:pic>
    </p:spTree>
    <p:extLst>
      <p:ext uri="{BB962C8B-B14F-4D97-AF65-F5344CB8AC3E}">
        <p14:creationId xmlns:p14="http://schemas.microsoft.com/office/powerpoint/2010/main" val="3150234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3970E-BF68-1C52-1266-D5B3BDB1E772}"/>
              </a:ext>
            </a:extLst>
          </p:cNvPr>
          <p:cNvSpPr>
            <a:spLocks noGrp="1"/>
          </p:cNvSpPr>
          <p:nvPr>
            <p:ph type="title"/>
          </p:nvPr>
        </p:nvSpPr>
        <p:spPr/>
        <p:txBody>
          <a:bodyPr/>
          <a:lstStyle/>
          <a:p>
            <a:r>
              <a:rPr lang="en-IN" b="1" dirty="0"/>
              <a:t>DEPLOYMENT DIAGRAM</a:t>
            </a:r>
            <a:br>
              <a:rPr lang="en-IN" b="1" dirty="0"/>
            </a:br>
            <a:endParaRPr lang="en-IN" b="1" dirty="0"/>
          </a:p>
        </p:txBody>
      </p:sp>
      <p:sp>
        <p:nvSpPr>
          <p:cNvPr id="4" name="Footer Placeholder 3">
            <a:extLst>
              <a:ext uri="{FF2B5EF4-FFF2-40B4-BE49-F238E27FC236}">
                <a16:creationId xmlns:a16="http://schemas.microsoft.com/office/drawing/2014/main" id="{4837EF0B-2A07-0A41-BB95-70FE9A31C8C3}"/>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F80E5623-F30F-7C35-CBAD-1A7289995FA0}"/>
              </a:ext>
            </a:extLst>
          </p:cNvPr>
          <p:cNvSpPr>
            <a:spLocks noGrp="1"/>
          </p:cNvSpPr>
          <p:nvPr>
            <p:ph type="sldNum" sz="quarter" idx="12"/>
          </p:nvPr>
        </p:nvSpPr>
        <p:spPr/>
        <p:txBody>
          <a:bodyPr/>
          <a:lstStyle/>
          <a:p>
            <a:pPr>
              <a:defRPr/>
            </a:pPr>
            <a:fld id="{6FDE00D0-F62A-48D2-BCE9-6D43FFF36F7A}" type="slidenum">
              <a:rPr lang="en-US" altLang="en-US" smtClean="0"/>
              <a:t>7</a:t>
            </a:fld>
            <a:endParaRPr lang="en-US" altLang="en-US"/>
          </a:p>
        </p:txBody>
      </p:sp>
      <p:pic>
        <p:nvPicPr>
          <p:cNvPr id="11" name="Content Placeholder 10">
            <a:extLst>
              <a:ext uri="{FF2B5EF4-FFF2-40B4-BE49-F238E27FC236}">
                <a16:creationId xmlns:a16="http://schemas.microsoft.com/office/drawing/2014/main" id="{DF0538B5-AC1A-24C1-C1F5-2843CE8E071E}"/>
              </a:ext>
            </a:extLst>
          </p:cNvPr>
          <p:cNvPicPr>
            <a:picLocks noGrp="1" noChangeAspect="1"/>
          </p:cNvPicPr>
          <p:nvPr>
            <p:ph idx="1"/>
          </p:nvPr>
        </p:nvPicPr>
        <p:blipFill>
          <a:blip r:embed="rId2"/>
          <a:stretch>
            <a:fillRect/>
          </a:stretch>
        </p:blipFill>
        <p:spPr>
          <a:xfrm>
            <a:off x="838200" y="1406012"/>
            <a:ext cx="10515600" cy="4237703"/>
          </a:xfrm>
        </p:spPr>
      </p:pic>
    </p:spTree>
    <p:extLst>
      <p:ext uri="{BB962C8B-B14F-4D97-AF65-F5344CB8AC3E}">
        <p14:creationId xmlns:p14="http://schemas.microsoft.com/office/powerpoint/2010/main" val="3021478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3F54-984A-5404-EB45-32B3588CE58E}"/>
              </a:ext>
            </a:extLst>
          </p:cNvPr>
          <p:cNvSpPr>
            <a:spLocks noGrp="1"/>
          </p:cNvSpPr>
          <p:nvPr>
            <p:ph type="title"/>
          </p:nvPr>
        </p:nvSpPr>
        <p:spPr/>
        <p:txBody>
          <a:bodyPr/>
          <a:lstStyle/>
          <a:p>
            <a:r>
              <a:rPr lang="en-IN" sz="4000" b="1" dirty="0"/>
              <a:t>SYSTEM MODULES</a:t>
            </a:r>
          </a:p>
        </p:txBody>
      </p:sp>
      <p:sp>
        <p:nvSpPr>
          <p:cNvPr id="3" name="Content Placeholder 2">
            <a:extLst>
              <a:ext uri="{FF2B5EF4-FFF2-40B4-BE49-F238E27FC236}">
                <a16:creationId xmlns:a16="http://schemas.microsoft.com/office/drawing/2014/main" id="{F242CC85-E8D0-3FC4-3DBD-BCB0A0AAA965}"/>
              </a:ext>
            </a:extLst>
          </p:cNvPr>
          <p:cNvSpPr>
            <a:spLocks noGrp="1"/>
          </p:cNvSpPr>
          <p:nvPr>
            <p:ph idx="1"/>
          </p:nvPr>
        </p:nvSpPr>
        <p:spPr>
          <a:xfrm>
            <a:off x="838200" y="1491328"/>
            <a:ext cx="10515600" cy="4351338"/>
          </a:xfrm>
        </p:spPr>
        <p:txBody>
          <a:bodyPr/>
          <a:lstStyle/>
          <a:p>
            <a:r>
              <a:rPr lang="en-IN" dirty="0"/>
              <a:t>List of Modules: </a:t>
            </a:r>
          </a:p>
          <a:p>
            <a:pPr marL="0" indent="0">
              <a:buNone/>
            </a:pPr>
            <a:endParaRPr lang="en-IN" dirty="0"/>
          </a:p>
          <a:p>
            <a:pPr marL="514350" indent="-514350">
              <a:buFont typeface="+mj-lt"/>
              <a:buAutoNum type="arabicPeriod"/>
            </a:pPr>
            <a:r>
              <a:rPr lang="en-US" dirty="0"/>
              <a:t>File Input and Processing Module</a:t>
            </a:r>
          </a:p>
          <a:p>
            <a:pPr marL="514350" indent="-514350">
              <a:buFont typeface="+mj-lt"/>
              <a:buAutoNum type="arabicPeriod"/>
            </a:pPr>
            <a:r>
              <a:rPr lang="en-US" dirty="0"/>
              <a:t>AI Content Generation Module</a:t>
            </a:r>
          </a:p>
          <a:p>
            <a:pPr marL="514350" indent="-514350">
              <a:buFont typeface="+mj-lt"/>
              <a:buAutoNum type="arabicPeriod"/>
            </a:pPr>
            <a:r>
              <a:rPr lang="en-US" dirty="0"/>
              <a:t>Response Processing and Rendering Module</a:t>
            </a:r>
          </a:p>
          <a:p>
            <a:pPr marL="514350" indent="-514350">
              <a:buFont typeface="+mj-lt"/>
              <a:buAutoNum type="arabicPeriod"/>
            </a:pPr>
            <a:r>
              <a:rPr lang="en-US" dirty="0"/>
              <a:t>User Interaction and Feedback Module</a:t>
            </a:r>
            <a:endParaRPr lang="en-IN" dirty="0"/>
          </a:p>
        </p:txBody>
      </p:sp>
      <p:sp>
        <p:nvSpPr>
          <p:cNvPr id="4" name="Footer Placeholder 3">
            <a:extLst>
              <a:ext uri="{FF2B5EF4-FFF2-40B4-BE49-F238E27FC236}">
                <a16:creationId xmlns:a16="http://schemas.microsoft.com/office/drawing/2014/main" id="{4FE94EAD-F040-9D26-4CB8-6130B9B4A9CA}"/>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F7F271E3-488A-6EE6-2E9A-B0E8F420C91F}"/>
              </a:ext>
            </a:extLst>
          </p:cNvPr>
          <p:cNvSpPr>
            <a:spLocks noGrp="1"/>
          </p:cNvSpPr>
          <p:nvPr>
            <p:ph type="sldNum" sz="quarter" idx="12"/>
          </p:nvPr>
        </p:nvSpPr>
        <p:spPr/>
        <p:txBody>
          <a:bodyPr/>
          <a:lstStyle/>
          <a:p>
            <a:pPr>
              <a:defRPr/>
            </a:pPr>
            <a:fld id="{6FDE00D0-F62A-48D2-BCE9-6D43FFF36F7A}" type="slidenum">
              <a:rPr lang="en-US" altLang="en-US" smtClean="0"/>
              <a:t>8</a:t>
            </a:fld>
            <a:endParaRPr lang="en-US" altLang="en-US"/>
          </a:p>
        </p:txBody>
      </p:sp>
    </p:spTree>
    <p:extLst>
      <p:ext uri="{BB962C8B-B14F-4D97-AF65-F5344CB8AC3E}">
        <p14:creationId xmlns:p14="http://schemas.microsoft.com/office/powerpoint/2010/main" val="336345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655580-12F8-B8A6-9619-41000ACF4A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7629C2-A65A-DC2E-02B8-8C8B90EEC542}"/>
              </a:ext>
            </a:extLst>
          </p:cNvPr>
          <p:cNvSpPr>
            <a:spLocks noGrp="1"/>
          </p:cNvSpPr>
          <p:nvPr>
            <p:ph type="title"/>
          </p:nvPr>
        </p:nvSpPr>
        <p:spPr>
          <a:xfrm>
            <a:off x="838200" y="220196"/>
            <a:ext cx="10515600" cy="1325563"/>
          </a:xfrm>
        </p:spPr>
        <p:txBody>
          <a:bodyPr/>
          <a:lstStyle/>
          <a:p>
            <a:r>
              <a:rPr lang="en-IN" sz="4000" b="1" dirty="0"/>
              <a:t>FILE INPUT AND PROCESSING MODULE</a:t>
            </a:r>
          </a:p>
        </p:txBody>
      </p:sp>
      <p:sp>
        <p:nvSpPr>
          <p:cNvPr id="3" name="Content Placeholder 2">
            <a:extLst>
              <a:ext uri="{FF2B5EF4-FFF2-40B4-BE49-F238E27FC236}">
                <a16:creationId xmlns:a16="http://schemas.microsoft.com/office/drawing/2014/main" id="{FED333EF-031C-9665-0B5B-47D0A73761D0}"/>
              </a:ext>
            </a:extLst>
          </p:cNvPr>
          <p:cNvSpPr>
            <a:spLocks noGrp="1"/>
          </p:cNvSpPr>
          <p:nvPr>
            <p:ph idx="1"/>
          </p:nvPr>
        </p:nvSpPr>
        <p:spPr>
          <a:xfrm>
            <a:off x="786580" y="1623684"/>
            <a:ext cx="5759245" cy="4351338"/>
          </a:xfrm>
        </p:spPr>
        <p:txBody>
          <a:bodyPr/>
          <a:lstStyle/>
          <a:p>
            <a:r>
              <a:rPr lang="en-US" dirty="0"/>
              <a:t>This module allows a user to upload a PDF file through a web interface and extracts the text from it for further use. It provides a file selection field and button, sends the PDF to the server, and converts the PDF’s content into plain text by reading its pages.</a:t>
            </a:r>
          </a:p>
          <a:p>
            <a:endParaRPr lang="en-IN" dirty="0"/>
          </a:p>
        </p:txBody>
      </p:sp>
      <p:sp>
        <p:nvSpPr>
          <p:cNvPr id="4" name="Footer Placeholder 3">
            <a:extLst>
              <a:ext uri="{FF2B5EF4-FFF2-40B4-BE49-F238E27FC236}">
                <a16:creationId xmlns:a16="http://schemas.microsoft.com/office/drawing/2014/main" id="{0C6383E3-6000-F840-1260-C9AE110B398D}"/>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E3B7DD9C-8B8C-E796-C754-131CA078C4A5}"/>
              </a:ext>
            </a:extLst>
          </p:cNvPr>
          <p:cNvSpPr>
            <a:spLocks noGrp="1"/>
          </p:cNvSpPr>
          <p:nvPr>
            <p:ph type="sldNum" sz="quarter" idx="12"/>
          </p:nvPr>
        </p:nvSpPr>
        <p:spPr/>
        <p:txBody>
          <a:bodyPr/>
          <a:lstStyle/>
          <a:p>
            <a:pPr>
              <a:defRPr/>
            </a:pPr>
            <a:fld id="{6FDE00D0-F62A-48D2-BCE9-6D43FFF36F7A}" type="slidenum">
              <a:rPr lang="en-US" altLang="en-US" smtClean="0"/>
              <a:t>9</a:t>
            </a:fld>
            <a:endParaRPr lang="en-US" altLang="en-US"/>
          </a:p>
        </p:txBody>
      </p:sp>
      <p:sp>
        <p:nvSpPr>
          <p:cNvPr id="6" name="TextBox 5">
            <a:extLst>
              <a:ext uri="{FF2B5EF4-FFF2-40B4-BE49-F238E27FC236}">
                <a16:creationId xmlns:a16="http://schemas.microsoft.com/office/drawing/2014/main" id="{1113BF55-EF5B-C232-7CD8-3577ECB16378}"/>
              </a:ext>
            </a:extLst>
          </p:cNvPr>
          <p:cNvSpPr txBox="1"/>
          <p:nvPr/>
        </p:nvSpPr>
        <p:spPr>
          <a:xfrm>
            <a:off x="6794090" y="1352530"/>
            <a:ext cx="4807975" cy="4893647"/>
          </a:xfrm>
          <a:prstGeom prst="rect">
            <a:avLst/>
          </a:prstGeom>
          <a:noFill/>
        </p:spPr>
        <p:txBody>
          <a:bodyPr wrap="square" rtlCol="0">
            <a:spAutoFit/>
          </a:bodyPr>
          <a:lstStyle/>
          <a:p>
            <a:r>
              <a:rPr lang="en-IN" b="1" dirty="0"/>
              <a:t>EXAMPLE</a:t>
            </a:r>
            <a:r>
              <a:rPr lang="en-IN" dirty="0"/>
              <a:t>:</a:t>
            </a:r>
          </a:p>
          <a:p>
            <a:endParaRPr lang="en-IN" dirty="0"/>
          </a:p>
          <a:p>
            <a:r>
              <a:rPr lang="en-US" sz="2400" dirty="0">
                <a:latin typeface="+mn-lt"/>
              </a:rPr>
              <a:t>Sarah, a student, uses </a:t>
            </a:r>
            <a:r>
              <a:rPr lang="en-US" sz="2400" dirty="0" err="1">
                <a:latin typeface="+mn-lt"/>
              </a:rPr>
              <a:t>EduMorph</a:t>
            </a:r>
            <a:r>
              <a:rPr lang="en-US" sz="2400" dirty="0">
                <a:latin typeface="+mn-lt"/>
              </a:rPr>
              <a:t> to study her 10-page biology PDF on ecosystems. She clicks "Choose File" on the website, selects the PDF from her laptop, and clicks "Upload." The system receives the PDF and extracts text, producing a string like "Ecosystems include biotic and abiotic components. Forests have high biodiversity..." from the chapter.</a:t>
            </a:r>
          </a:p>
          <a:p>
            <a:endParaRPr lang="en-IN" dirty="0"/>
          </a:p>
          <a:p>
            <a:endParaRPr lang="en-IN" dirty="0"/>
          </a:p>
        </p:txBody>
      </p:sp>
    </p:spTree>
    <p:extLst>
      <p:ext uri="{BB962C8B-B14F-4D97-AF65-F5344CB8AC3E}">
        <p14:creationId xmlns:p14="http://schemas.microsoft.com/office/powerpoint/2010/main" val="3885537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810</Words>
  <Application>Microsoft Office PowerPoint</Application>
  <PresentationFormat>Widescreen</PresentationFormat>
  <Paragraphs>68</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MINI PROJECT REVIEW - 02   III YEAR / II SEMESTER ACADEMIC YEAR : 2024 –25      </vt:lpstr>
      <vt:lpstr> PROBLEM  STATEMENT:</vt:lpstr>
      <vt:lpstr>SYSTEM ARCHITECTURE</vt:lpstr>
      <vt:lpstr>DATAFLOW DIAGRAM Level 0:</vt:lpstr>
      <vt:lpstr>DATAFLOW DIAGRAM Level 1:</vt:lpstr>
      <vt:lpstr>UML DIAGRAM </vt:lpstr>
      <vt:lpstr>DEPLOYMENT DIAGRAM </vt:lpstr>
      <vt:lpstr>SYSTEM MODULES</vt:lpstr>
      <vt:lpstr>FILE INPUT AND PROCESSING MODULE</vt:lpstr>
      <vt:lpstr>AI CONTENT GENERATION MODULE</vt:lpstr>
      <vt:lpstr>RESPONSE PROCESSING AND RENDERING MODULE</vt:lpstr>
      <vt:lpstr>USER INTREACTION AND FEEDBACK MODULE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Minu Goswami</dc:creator>
  <cp:lastModifiedBy>Bobbili Ruchilasya</cp:lastModifiedBy>
  <cp:revision>1581</cp:revision>
  <dcterms:created xsi:type="dcterms:W3CDTF">2021-07-01T10:40:00Z</dcterms:created>
  <dcterms:modified xsi:type="dcterms:W3CDTF">2025-04-21T18:43:06Z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AC2D66C8D29F4634A091D649922A131A</vt:lpwstr>
  </property>
  <property fmtid="{D5CDD505-2E9C-101B-9397-08002B2CF9AE}" pid="3" name="KSOProductBuildVer">
    <vt:lpwstr>1033-12.2.0.20323</vt:lpwstr>
  </property>
</Properties>
</file>