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60" r:id="rId5"/>
    <p:sldId id="275" r:id="rId6"/>
    <p:sldId id="288" r:id="rId7"/>
    <p:sldId id="265" r:id="rId8"/>
    <p:sldId id="284" r:id="rId9"/>
    <p:sldId id="285" r:id="rId10"/>
    <p:sldId id="286" r:id="rId11"/>
    <p:sldId id="287" r:id="rId12"/>
    <p:sldId id="276" r:id="rId13"/>
    <p:sldId id="280" r:id="rId14"/>
    <p:sldId id="279" r:id="rId15"/>
    <p:sldId id="269" r:id="rId16"/>
    <p:sldId id="278"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微软雅黑" panose="020B0503020204020204" pitchFamily="34" charset="-122"/>
      <p:regular r:id="rId25"/>
      <p:bold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55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4B"/>
    <a:srgbClr val="FF0000"/>
    <a:srgbClr val="F2F2F2"/>
    <a:srgbClr val="F5F5F5"/>
    <a:srgbClr val="E6E6E6"/>
    <a:srgbClr val="F9F9F9"/>
    <a:srgbClr val="F3F3F3"/>
    <a:srgbClr val="ECECEC"/>
    <a:srgbClr val="EF1D1D"/>
    <a:srgbClr val="C40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25" autoAdjust="0"/>
    <p:restoredTop sz="90090" autoAdjust="0"/>
  </p:normalViewPr>
  <p:slideViewPr>
    <p:cSldViewPr snapToGrid="0" showGuides="1">
      <p:cViewPr varScale="1">
        <p:scale>
          <a:sx n="103" d="100"/>
          <a:sy n="103" d="100"/>
        </p:scale>
        <p:origin x="1020" y="102"/>
      </p:cViewPr>
      <p:guideLst>
        <p:guide orient="horz" pos="2115"/>
        <p:guide pos="55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3F70B-4F54-4D8E-968F-2246354DBF42}"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B80A9-5307-46C6-9A2D-4D768A9C3440}" type="slidenum">
              <a:rPr lang="zh-CN" altLang="en-US" smtClean="0"/>
              <a:t>‹#›</a:t>
            </a:fld>
            <a:endParaRPr lang="zh-CN" altLang="en-US"/>
          </a:p>
        </p:txBody>
      </p:sp>
    </p:spTree>
    <p:extLst>
      <p:ext uri="{BB962C8B-B14F-4D97-AF65-F5344CB8AC3E}">
        <p14:creationId xmlns:p14="http://schemas.microsoft.com/office/powerpoint/2010/main" val="120419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a:t>
            </a:fld>
            <a:endParaRPr lang="zh-CN" altLang="en-US"/>
          </a:p>
        </p:txBody>
      </p:sp>
    </p:spTree>
    <p:extLst>
      <p:ext uri="{BB962C8B-B14F-4D97-AF65-F5344CB8AC3E}">
        <p14:creationId xmlns:p14="http://schemas.microsoft.com/office/powerpoint/2010/main" val="225337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13</a:t>
            </a:fld>
            <a:endParaRPr lang="zh-CN" altLang="en-US"/>
          </a:p>
        </p:txBody>
      </p:sp>
    </p:spTree>
    <p:extLst>
      <p:ext uri="{BB962C8B-B14F-4D97-AF65-F5344CB8AC3E}">
        <p14:creationId xmlns:p14="http://schemas.microsoft.com/office/powerpoint/2010/main" val="315834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2</a:t>
            </a:fld>
            <a:endParaRPr lang="zh-CN" altLang="en-US"/>
          </a:p>
        </p:txBody>
      </p:sp>
    </p:spTree>
    <p:extLst>
      <p:ext uri="{BB962C8B-B14F-4D97-AF65-F5344CB8AC3E}">
        <p14:creationId xmlns:p14="http://schemas.microsoft.com/office/powerpoint/2010/main" val="256998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4</a:t>
            </a:fld>
            <a:endParaRPr lang="zh-CN" altLang="en-US"/>
          </a:p>
        </p:txBody>
      </p:sp>
    </p:spTree>
    <p:extLst>
      <p:ext uri="{BB962C8B-B14F-4D97-AF65-F5344CB8AC3E}">
        <p14:creationId xmlns:p14="http://schemas.microsoft.com/office/powerpoint/2010/main" val="121538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6</a:t>
            </a:fld>
            <a:endParaRPr lang="zh-CN" altLang="en-US"/>
          </a:p>
        </p:txBody>
      </p:sp>
    </p:spTree>
    <p:extLst>
      <p:ext uri="{BB962C8B-B14F-4D97-AF65-F5344CB8AC3E}">
        <p14:creationId xmlns:p14="http://schemas.microsoft.com/office/powerpoint/2010/main" val="770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7</a:t>
            </a:fld>
            <a:endParaRPr lang="zh-CN" altLang="en-US"/>
          </a:p>
        </p:txBody>
      </p:sp>
    </p:spTree>
    <p:extLst>
      <p:ext uri="{BB962C8B-B14F-4D97-AF65-F5344CB8AC3E}">
        <p14:creationId xmlns:p14="http://schemas.microsoft.com/office/powerpoint/2010/main" val="284818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8</a:t>
            </a:fld>
            <a:endParaRPr lang="zh-CN" altLang="en-US"/>
          </a:p>
        </p:txBody>
      </p:sp>
    </p:spTree>
    <p:extLst>
      <p:ext uri="{BB962C8B-B14F-4D97-AF65-F5344CB8AC3E}">
        <p14:creationId xmlns:p14="http://schemas.microsoft.com/office/powerpoint/2010/main" val="2093882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9</a:t>
            </a:fld>
            <a:endParaRPr lang="zh-CN" altLang="en-US"/>
          </a:p>
        </p:txBody>
      </p:sp>
    </p:spTree>
    <p:extLst>
      <p:ext uri="{BB962C8B-B14F-4D97-AF65-F5344CB8AC3E}">
        <p14:creationId xmlns:p14="http://schemas.microsoft.com/office/powerpoint/2010/main" val="316164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10</a:t>
            </a:fld>
            <a:endParaRPr lang="zh-CN" altLang="en-US"/>
          </a:p>
        </p:txBody>
      </p:sp>
    </p:spTree>
    <p:extLst>
      <p:ext uri="{BB962C8B-B14F-4D97-AF65-F5344CB8AC3E}">
        <p14:creationId xmlns:p14="http://schemas.microsoft.com/office/powerpoint/2010/main" val="1123448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AB80A9-5307-46C6-9A2D-4D768A9C3440}" type="slidenum">
              <a:rPr lang="zh-CN" altLang="en-US" smtClean="0"/>
              <a:t>11</a:t>
            </a:fld>
            <a:endParaRPr lang="zh-CN" altLang="en-US"/>
          </a:p>
        </p:txBody>
      </p:sp>
    </p:spTree>
    <p:extLst>
      <p:ext uri="{BB962C8B-B14F-4D97-AF65-F5344CB8AC3E}">
        <p14:creationId xmlns:p14="http://schemas.microsoft.com/office/powerpoint/2010/main" val="141275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4945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77853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31087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138198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40593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6202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7770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34461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4672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397580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3694EC-300F-46DE-8397-D6BD383FA25C}"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77487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F5F5"/>
            </a:gs>
            <a:gs pos="50000">
              <a:srgbClr val="F2F2F2"/>
            </a:gs>
            <a:gs pos="100000">
              <a:srgbClr val="F2F2F2"/>
            </a:gs>
          </a:gsLst>
          <a:lin ang="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694EC-300F-46DE-8397-D6BD383FA25C}" type="datetimeFigureOut">
              <a:rPr lang="zh-CN" altLang="en-US" smtClean="0"/>
              <a:t>2019/9/18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2840-E225-4EC3-9A77-C923A4654BEE}" type="slidenum">
              <a:rPr lang="zh-CN" altLang="en-US" smtClean="0"/>
              <a:t>‹#›</a:t>
            </a:fld>
            <a:endParaRPr lang="zh-CN" altLang="en-US"/>
          </a:p>
        </p:txBody>
      </p:sp>
    </p:spTree>
    <p:extLst>
      <p:ext uri="{BB962C8B-B14F-4D97-AF65-F5344CB8AC3E}">
        <p14:creationId xmlns:p14="http://schemas.microsoft.com/office/powerpoint/2010/main" val="206979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a:off x="-127712" y="5671642"/>
            <a:ext cx="1181686" cy="29260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6895">
            <a:off x="-889604" y="1517525"/>
            <a:ext cx="7074417"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5084062" y="1684605"/>
            <a:ext cx="1958223" cy="1688123"/>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KSO_Shape"/>
          <p:cNvSpPr>
            <a:spLocks/>
          </p:cNvSpPr>
          <p:nvPr/>
        </p:nvSpPr>
        <p:spPr bwMode="auto">
          <a:xfrm>
            <a:off x="5548425" y="2105394"/>
            <a:ext cx="1029495" cy="969577"/>
          </a:xfrm>
          <a:custGeom>
            <a:avLst/>
            <a:gdLst>
              <a:gd name="T0" fmla="*/ 901314 w 3228"/>
              <a:gd name="T1" fmla="*/ 1694421 h 3037"/>
              <a:gd name="T2" fmla="*/ 0 w 3228"/>
              <a:gd name="T3" fmla="*/ 587496 h 3037"/>
              <a:gd name="T4" fmla="*/ 0 w 3228"/>
              <a:gd name="T5" fmla="*/ 486511 h 3037"/>
              <a:gd name="T6" fmla="*/ 406037 w 3228"/>
              <a:gd name="T7" fmla="*/ 4463 h 3037"/>
              <a:gd name="T8" fmla="*/ 486353 w 3228"/>
              <a:gd name="T9" fmla="*/ 0 h 3037"/>
              <a:gd name="T10" fmla="*/ 901314 w 3228"/>
              <a:gd name="T11" fmla="*/ 218707 h 3037"/>
              <a:gd name="T12" fmla="*/ 1314044 w 3228"/>
              <a:gd name="T13" fmla="*/ 0 h 3037"/>
              <a:gd name="T14" fmla="*/ 1394360 w 3228"/>
              <a:gd name="T15" fmla="*/ 4463 h 3037"/>
              <a:gd name="T16" fmla="*/ 1800397 w 3228"/>
              <a:gd name="T17" fmla="*/ 486511 h 3037"/>
              <a:gd name="T18" fmla="*/ 1800397 w 3228"/>
              <a:gd name="T19" fmla="*/ 587496 h 3037"/>
              <a:gd name="T20" fmla="*/ 901314 w 3228"/>
              <a:gd name="T21" fmla="*/ 1694421 h 3037"/>
              <a:gd name="T22" fmla="*/ 1242653 w 3228"/>
              <a:gd name="T23" fmla="*/ 1124779 h 3037"/>
              <a:gd name="T24" fmla="*/ 1079792 w 3228"/>
              <a:gd name="T25" fmla="*/ 649984 h 3037"/>
              <a:gd name="T26" fmla="*/ 992784 w 3228"/>
              <a:gd name="T27" fmla="*/ 1020446 h 3037"/>
              <a:gd name="T28" fmla="*/ 827692 w 3228"/>
              <a:gd name="T29" fmla="*/ 285100 h 3037"/>
              <a:gd name="T30" fmla="*/ 612960 w 3228"/>
              <a:gd name="T31" fmla="*/ 1047227 h 3037"/>
              <a:gd name="T32" fmla="*/ 334089 w 3228"/>
              <a:gd name="T33" fmla="*/ 1158812 h 3037"/>
              <a:gd name="T34" fmla="*/ 710008 w 3228"/>
              <a:gd name="T35" fmla="*/ 1158812 h 3037"/>
              <a:gd name="T36" fmla="*/ 822672 w 3228"/>
              <a:gd name="T37" fmla="*/ 696292 h 3037"/>
              <a:gd name="T38" fmla="*/ 974378 w 3228"/>
              <a:gd name="T39" fmla="*/ 1401510 h 3037"/>
              <a:gd name="T40" fmla="*/ 1101544 w 3228"/>
              <a:gd name="T41" fmla="*/ 961306 h 3037"/>
              <a:gd name="T42" fmla="*/ 1198591 w 3228"/>
              <a:gd name="T43" fmla="*/ 1229111 h 3037"/>
              <a:gd name="T44" fmla="*/ 1444556 w 3228"/>
              <a:gd name="T45" fmla="*/ 1229111 h 3037"/>
              <a:gd name="T46" fmla="*/ 1242653 w 3228"/>
              <a:gd name="T47" fmla="*/ 1124779 h 30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28" h="3037">
                <a:moveTo>
                  <a:pt x="1616" y="3037"/>
                </a:moveTo>
                <a:cubicBezTo>
                  <a:pt x="443" y="2227"/>
                  <a:pt x="0" y="1578"/>
                  <a:pt x="0" y="1053"/>
                </a:cubicBezTo>
                <a:cubicBezTo>
                  <a:pt x="0" y="872"/>
                  <a:pt x="0" y="872"/>
                  <a:pt x="0" y="872"/>
                </a:cubicBezTo>
                <a:cubicBezTo>
                  <a:pt x="0" y="322"/>
                  <a:pt x="409" y="37"/>
                  <a:pt x="728" y="8"/>
                </a:cubicBezTo>
                <a:cubicBezTo>
                  <a:pt x="777" y="0"/>
                  <a:pt x="827" y="0"/>
                  <a:pt x="872" y="0"/>
                </a:cubicBezTo>
                <a:cubicBezTo>
                  <a:pt x="1240" y="0"/>
                  <a:pt x="1414" y="153"/>
                  <a:pt x="1616" y="392"/>
                </a:cubicBezTo>
                <a:cubicBezTo>
                  <a:pt x="1814" y="153"/>
                  <a:pt x="1992" y="0"/>
                  <a:pt x="2356" y="0"/>
                </a:cubicBezTo>
                <a:cubicBezTo>
                  <a:pt x="2401" y="0"/>
                  <a:pt x="2451" y="0"/>
                  <a:pt x="2500" y="8"/>
                </a:cubicBezTo>
                <a:cubicBezTo>
                  <a:pt x="2818" y="37"/>
                  <a:pt x="3228" y="322"/>
                  <a:pt x="3228" y="872"/>
                </a:cubicBezTo>
                <a:cubicBezTo>
                  <a:pt x="3228" y="1053"/>
                  <a:pt x="3228" y="1053"/>
                  <a:pt x="3228" y="1053"/>
                </a:cubicBezTo>
                <a:cubicBezTo>
                  <a:pt x="3228" y="1578"/>
                  <a:pt x="2786" y="2227"/>
                  <a:pt x="1616" y="3037"/>
                </a:cubicBezTo>
                <a:close/>
                <a:moveTo>
                  <a:pt x="2228" y="2016"/>
                </a:moveTo>
                <a:cubicBezTo>
                  <a:pt x="1936" y="1165"/>
                  <a:pt x="1936" y="1165"/>
                  <a:pt x="1936" y="1165"/>
                </a:cubicBezTo>
                <a:cubicBezTo>
                  <a:pt x="1780" y="1829"/>
                  <a:pt x="1780" y="1829"/>
                  <a:pt x="1780" y="1829"/>
                </a:cubicBezTo>
                <a:cubicBezTo>
                  <a:pt x="1484" y="511"/>
                  <a:pt x="1484" y="511"/>
                  <a:pt x="1484" y="511"/>
                </a:cubicBezTo>
                <a:cubicBezTo>
                  <a:pt x="1099" y="1877"/>
                  <a:pt x="1099" y="1877"/>
                  <a:pt x="1099" y="1877"/>
                </a:cubicBezTo>
                <a:cubicBezTo>
                  <a:pt x="599" y="2077"/>
                  <a:pt x="599" y="2077"/>
                  <a:pt x="599" y="2077"/>
                </a:cubicBezTo>
                <a:cubicBezTo>
                  <a:pt x="1273" y="2077"/>
                  <a:pt x="1273" y="2077"/>
                  <a:pt x="1273" y="2077"/>
                </a:cubicBezTo>
                <a:cubicBezTo>
                  <a:pt x="1475" y="1248"/>
                  <a:pt x="1475" y="1248"/>
                  <a:pt x="1475" y="1248"/>
                </a:cubicBezTo>
                <a:cubicBezTo>
                  <a:pt x="1747" y="2512"/>
                  <a:pt x="1747" y="2512"/>
                  <a:pt x="1747" y="2512"/>
                </a:cubicBezTo>
                <a:cubicBezTo>
                  <a:pt x="1975" y="1723"/>
                  <a:pt x="1975" y="1723"/>
                  <a:pt x="1975" y="1723"/>
                </a:cubicBezTo>
                <a:cubicBezTo>
                  <a:pt x="2149" y="2203"/>
                  <a:pt x="2149" y="2203"/>
                  <a:pt x="2149" y="2203"/>
                </a:cubicBezTo>
                <a:cubicBezTo>
                  <a:pt x="2590" y="2203"/>
                  <a:pt x="2590" y="2203"/>
                  <a:pt x="2590" y="2203"/>
                </a:cubicBezTo>
                <a:lnTo>
                  <a:pt x="2228" y="2016"/>
                </a:lnTo>
                <a:close/>
              </a:path>
            </a:pathLst>
          </a:custGeom>
          <a:solidFill>
            <a:srgbClr val="EF1D1D"/>
          </a:solidFill>
          <a:ln>
            <a:noFill/>
          </a:ln>
          <a:effectLst>
            <a:innerShdw dist="1143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21" name="直接连接符 20"/>
          <p:cNvCxnSpPr/>
          <p:nvPr/>
        </p:nvCxnSpPr>
        <p:spPr>
          <a:xfrm>
            <a:off x="0" y="4359422"/>
            <a:ext cx="12435839" cy="0"/>
          </a:xfrm>
          <a:prstGeom prst="line">
            <a:avLst/>
          </a:prstGeom>
          <a:ln w="28575">
            <a:solidFill>
              <a:srgbClr val="EF1D1D"/>
            </a:solidFill>
            <a:prstDash val="dash"/>
          </a:ln>
        </p:spPr>
        <p:style>
          <a:lnRef idx="1">
            <a:schemeClr val="accent1"/>
          </a:lnRef>
          <a:fillRef idx="0">
            <a:schemeClr val="accent1"/>
          </a:fillRef>
          <a:effectRef idx="0">
            <a:schemeClr val="accent1"/>
          </a:effectRef>
          <a:fontRef idx="minor">
            <a:schemeClr val="tx1"/>
          </a:fontRef>
        </p:style>
      </p:cxnSp>
      <p:sp useBgFill="1">
        <p:nvSpPr>
          <p:cNvPr id="23" name="文本框 22"/>
          <p:cNvSpPr txBox="1"/>
          <p:nvPr/>
        </p:nvSpPr>
        <p:spPr>
          <a:xfrm>
            <a:off x="4276575" y="3939529"/>
            <a:ext cx="3573194" cy="830997"/>
          </a:xfrm>
          <a:prstGeom prst="rect">
            <a:avLst/>
          </a:prstGeom>
        </p:spPr>
        <p:txBody>
          <a:bodyPr wrap="square" rtlCol="0">
            <a:spAutoFit/>
          </a:bodyPr>
          <a:lstStyle/>
          <a:p>
            <a:pPr algn="ctr"/>
            <a:r>
              <a:rPr lang="zh-CN" altLang="en-US" sz="2400" b="1" dirty="0">
                <a:solidFill>
                  <a:srgbClr val="EF1D1D"/>
                </a:solidFill>
                <a:latin typeface="微软雅黑" panose="020B0503020204020204" pitchFamily="34" charset="-122"/>
                <a:ea typeface="微软雅黑" panose="020B0503020204020204" pitchFamily="34" charset="-122"/>
              </a:rPr>
              <a:t>基于</a:t>
            </a:r>
            <a:r>
              <a:rPr lang="en-US" altLang="zh-CN" sz="2400" b="1" dirty="0">
                <a:solidFill>
                  <a:srgbClr val="EF1D1D"/>
                </a:solidFill>
                <a:latin typeface="微软雅黑" panose="020B0503020204020204" pitchFamily="34" charset="-122"/>
                <a:ea typeface="微软雅黑" panose="020B0503020204020204" pitchFamily="34" charset="-122"/>
              </a:rPr>
              <a:t>OpenMIPS</a:t>
            </a:r>
            <a:r>
              <a:rPr lang="zh-CN" altLang="en-US" sz="2400" b="1" dirty="0">
                <a:solidFill>
                  <a:srgbClr val="EF1D1D"/>
                </a:solidFill>
                <a:latin typeface="微软雅黑" panose="020B0503020204020204" pitchFamily="34" charset="-122"/>
                <a:ea typeface="微软雅黑" panose="020B0503020204020204" pitchFamily="34" charset="-122"/>
              </a:rPr>
              <a:t>的五级流水</a:t>
            </a:r>
            <a:r>
              <a:rPr lang="en-US" altLang="zh-CN" sz="2400" b="1" dirty="0">
                <a:solidFill>
                  <a:srgbClr val="EF1D1D"/>
                </a:solidFill>
                <a:latin typeface="微软雅黑" panose="020B0503020204020204" pitchFamily="34" charset="-122"/>
                <a:ea typeface="微软雅黑" panose="020B0503020204020204" pitchFamily="34" charset="-122"/>
              </a:rPr>
              <a:t>CPU</a:t>
            </a:r>
            <a:r>
              <a:rPr lang="zh-CN" altLang="en-US" sz="2400" b="1" dirty="0">
                <a:solidFill>
                  <a:srgbClr val="EF1D1D"/>
                </a:solidFill>
                <a:latin typeface="微软雅黑" panose="020B0503020204020204" pitchFamily="34" charset="-122"/>
                <a:ea typeface="微软雅黑" panose="020B0503020204020204" pitchFamily="34" charset="-122"/>
              </a:rPr>
              <a:t>的设计与实现</a:t>
            </a:r>
          </a:p>
        </p:txBody>
      </p:sp>
      <p:sp>
        <p:nvSpPr>
          <p:cNvPr id="24" name="矩形 23"/>
          <p:cNvSpPr/>
          <p:nvPr/>
        </p:nvSpPr>
        <p:spPr>
          <a:xfrm rot="784292">
            <a:off x="-125509" y="838517"/>
            <a:ext cx="12603208"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373452" y="4842920"/>
            <a:ext cx="5445095" cy="1756654"/>
          </a:xfrm>
          <a:prstGeom prst="roundRect">
            <a:avLst/>
          </a:prstGeom>
          <a:gradFill>
            <a:gsLst>
              <a:gs pos="0">
                <a:schemeClr val="bg2"/>
              </a:gs>
              <a:gs pos="81000">
                <a:schemeClr val="bg1"/>
              </a:gs>
            </a:gsLst>
            <a:path path="rect">
              <a:fillToRect l="50000" t="50000" r="50000" b="50000"/>
            </a:path>
          </a:gradFill>
          <a:ln w="44450">
            <a:gradFill>
              <a:gsLst>
                <a:gs pos="0">
                  <a:schemeClr val="bg2"/>
                </a:gs>
                <a:gs pos="100000">
                  <a:schemeClr val="bg1"/>
                </a:gs>
              </a:gsLst>
              <a:lin ang="2700000" scaled="0"/>
            </a:gra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团队成员：</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方淼（指导教师）</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包敏杨、董佳佳、刘泉明（大三）</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solidFill>
                  <a:schemeClr val="tx1"/>
                </a:solidFill>
                <a:latin typeface="微软雅黑" panose="020B0503020204020204" pitchFamily="34" charset="-122"/>
                <a:ea typeface="微软雅黑" panose="020B0503020204020204" pitchFamily="34" charset="-122"/>
              </a:rPr>
              <a:t>    王智超、韩尧旭（大二）</a:t>
            </a:r>
          </a:p>
        </p:txBody>
      </p:sp>
    </p:spTree>
    <p:extLst>
      <p:ext uri="{BB962C8B-B14F-4D97-AF65-F5344CB8AC3E}">
        <p14:creationId xmlns:p14="http://schemas.microsoft.com/office/powerpoint/2010/main" val="134736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DA069C8-290C-49F9-AF0A-03A435C671A8}"/>
              </a:ext>
            </a:extLst>
          </p:cNvPr>
          <p:cNvSpPr txBox="1"/>
          <p:nvPr/>
        </p:nvSpPr>
        <p:spPr>
          <a:xfrm>
            <a:off x="3758289" y="639544"/>
            <a:ext cx="8090452" cy="6186309"/>
          </a:xfrm>
          <a:prstGeom prst="rect">
            <a:avLst/>
          </a:prstGeom>
          <a:noFill/>
        </p:spPr>
        <p:txBody>
          <a:bodyPr wrap="square" rtlCol="0">
            <a:spAutoFit/>
          </a:bodyPr>
          <a:lstStyle/>
          <a:p>
            <a:r>
              <a:rPr lang="zh-CN" altLang="zh-CN" dirty="0"/>
              <a:t>（</a:t>
            </a:r>
            <a:r>
              <a:rPr lang="en-US" altLang="zh-CN" dirty="0"/>
              <a:t>1</a:t>
            </a:r>
            <a:r>
              <a:rPr lang="zh-CN" altLang="zh-CN" dirty="0"/>
              <a:t>）我们采用支持</a:t>
            </a:r>
            <a:r>
              <a:rPr lang="en-US" altLang="zh-CN" dirty="0"/>
              <a:t>MIPS2</a:t>
            </a:r>
            <a:r>
              <a:rPr lang="zh-CN" altLang="zh-CN" dirty="0"/>
              <a:t>指令集的五级流水线结构。</a:t>
            </a:r>
            <a:r>
              <a:rPr lang="en-US" altLang="zh-CN" dirty="0"/>
              <a:t>MIPS32</a:t>
            </a:r>
            <a:r>
              <a:rPr lang="zh-CN" altLang="zh-CN" dirty="0"/>
              <a:t>属于精简指令集，</a:t>
            </a:r>
            <a:r>
              <a:rPr lang="en-US" altLang="zh-CN" dirty="0"/>
              <a:t>RISC</a:t>
            </a:r>
            <a:r>
              <a:rPr lang="zh-CN" altLang="zh-CN" dirty="0"/>
              <a:t>技术通过精简指令指令系统，提高指令执行速度。而五级流水线结构则是把每条指令的执行分为五个阶段，分别为取指、译指、执行、访存、回写。这样实现了多条指令在同一时钟周期并行执行，大大提高了</a:t>
            </a:r>
            <a:r>
              <a:rPr lang="en-US" altLang="zh-CN" dirty="0"/>
              <a:t>CPU</a:t>
            </a:r>
            <a:r>
              <a:rPr lang="zh-CN" altLang="zh-CN" dirty="0"/>
              <a:t>的运行效率。</a:t>
            </a:r>
            <a:endParaRPr lang="en-US" altLang="zh-CN" dirty="0"/>
          </a:p>
          <a:p>
            <a:endParaRPr lang="en-US" altLang="zh-CN" dirty="0"/>
          </a:p>
          <a:p>
            <a:endParaRPr lang="zh-CN" altLang="zh-CN" dirty="0"/>
          </a:p>
          <a:p>
            <a:r>
              <a:rPr lang="zh-CN" altLang="zh-CN" dirty="0"/>
              <a:t>（</a:t>
            </a:r>
            <a:r>
              <a:rPr lang="en-US" altLang="zh-CN" dirty="0"/>
              <a:t>2</a:t>
            </a:r>
            <a:r>
              <a:rPr lang="zh-CN" altLang="zh-CN" dirty="0"/>
              <a:t>）流水线的数据相关问题：正是因为在流水线的结构中指令并行执行，当多条邻近的指令需要对同一数据进行读或写操作（例如“读后写”、“写后读”、“写后写”），这将导致读写数据的不正确。针对该问题，我们通过</a:t>
            </a:r>
            <a:r>
              <a:rPr lang="en-US" altLang="zh-CN" dirty="0"/>
              <a:t>forwarding</a:t>
            </a:r>
            <a:r>
              <a:rPr lang="zh-CN" altLang="zh-CN" dirty="0"/>
              <a:t>技术，将执行阶段、访存阶段的结果前推到译码阶段，参与译码阶段选择运算源操作数的过程。</a:t>
            </a:r>
            <a:endParaRPr lang="en-US" altLang="zh-CN" dirty="0"/>
          </a:p>
          <a:p>
            <a:endParaRPr lang="en-US" altLang="zh-CN" dirty="0"/>
          </a:p>
          <a:p>
            <a:endParaRPr lang="zh-CN" altLang="zh-CN" dirty="0"/>
          </a:p>
          <a:p>
            <a:r>
              <a:rPr lang="zh-CN" altLang="zh-CN" dirty="0"/>
              <a:t>（</a:t>
            </a:r>
            <a:r>
              <a:rPr lang="en-US" altLang="zh-CN" dirty="0"/>
              <a:t>3</a:t>
            </a:r>
            <a:r>
              <a:rPr lang="zh-CN" altLang="zh-CN" dirty="0"/>
              <a:t>）异常和中断处理：</a:t>
            </a:r>
            <a:r>
              <a:rPr lang="en-US" altLang="zh-CN" dirty="0" err="1"/>
              <a:t>OpenMIPS</a:t>
            </a:r>
            <a:r>
              <a:rPr lang="zh-CN" altLang="zh-CN" dirty="0"/>
              <a:t>处理器实现的异常情况有硬件复位、中断（包含软中断、硬中断）、</a:t>
            </a:r>
            <a:r>
              <a:rPr lang="en-US" altLang="zh-CN" dirty="0" err="1"/>
              <a:t>syscall</a:t>
            </a:r>
            <a:r>
              <a:rPr lang="zh-CN" altLang="zh-CN" dirty="0"/>
              <a:t>系统调用、无效指令、溢出、自陷指令引发的异常。</a:t>
            </a:r>
            <a:r>
              <a:rPr lang="en-US" altLang="zh-CN" dirty="0"/>
              <a:t>Open MIPS</a:t>
            </a:r>
            <a:r>
              <a:rPr lang="zh-CN" altLang="zh-CN" dirty="0"/>
              <a:t>可以实现精确异常。即异常发生后，处于流水线上的若干条指令处于不同的阶段，处理器会转移到异常处理例程，异常处理结束后返回源程序继续执行。为了不破坏源程序的正常执行，处理器必须记住流水线上没有执行完的指令处于哪一阶段，以便异常处理结束后能恢复执行。</a:t>
            </a:r>
            <a:endParaRPr lang="en-US" altLang="zh-CN" dirty="0"/>
          </a:p>
          <a:p>
            <a:endParaRPr lang="zh-CN" altLang="zh-CN" dirty="0"/>
          </a:p>
          <a:p>
            <a:endParaRPr lang="zh-CN" altLang="zh-CN" dirty="0"/>
          </a:p>
          <a:p>
            <a:endParaRPr lang="zh-CN" altLang="en-US" dirty="0"/>
          </a:p>
        </p:txBody>
      </p:sp>
      <p:grpSp>
        <p:nvGrpSpPr>
          <p:cNvPr id="29" name="组合 28">
            <a:extLst>
              <a:ext uri="{FF2B5EF4-FFF2-40B4-BE49-F238E27FC236}">
                <a16:creationId xmlns:a16="http://schemas.microsoft.com/office/drawing/2014/main" id="{5DF6BDE3-8717-469B-9503-3F1DB177CAD0}"/>
              </a:ext>
            </a:extLst>
          </p:cNvPr>
          <p:cNvGrpSpPr/>
          <p:nvPr/>
        </p:nvGrpSpPr>
        <p:grpSpPr>
          <a:xfrm>
            <a:off x="137323" y="2945137"/>
            <a:ext cx="3491756" cy="1146629"/>
            <a:chOff x="5522685" y="1730827"/>
            <a:chExt cx="3491756" cy="1146629"/>
          </a:xfrm>
        </p:grpSpPr>
        <p:sp>
          <p:nvSpPr>
            <p:cNvPr id="30" name="圆角矩形 14">
              <a:extLst>
                <a:ext uri="{FF2B5EF4-FFF2-40B4-BE49-F238E27FC236}">
                  <a16:creationId xmlns:a16="http://schemas.microsoft.com/office/drawing/2014/main" id="{D78FDE9F-81D3-489C-AB8D-A6F618E44B0C}"/>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1" name="圆角矩形 15">
              <a:extLst>
                <a:ext uri="{FF2B5EF4-FFF2-40B4-BE49-F238E27FC236}">
                  <a16:creationId xmlns:a16="http://schemas.microsoft.com/office/drawing/2014/main" id="{B0433486-0434-473D-AFD0-067F37F31FC2}"/>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2F25DC28-0788-408F-8A78-3D785CB666C4}"/>
                </a:ext>
              </a:extLst>
            </p:cNvPr>
            <p:cNvGrpSpPr/>
            <p:nvPr/>
          </p:nvGrpSpPr>
          <p:grpSpPr>
            <a:xfrm>
              <a:off x="5522685" y="1730827"/>
              <a:ext cx="1146629" cy="1146629"/>
              <a:chOff x="3441785" y="1817913"/>
              <a:chExt cx="1146629" cy="1146629"/>
            </a:xfrm>
          </p:grpSpPr>
          <p:sp>
            <p:nvSpPr>
              <p:cNvPr id="39" name="椭圆 38">
                <a:extLst>
                  <a:ext uri="{FF2B5EF4-FFF2-40B4-BE49-F238E27FC236}">
                    <a16:creationId xmlns:a16="http://schemas.microsoft.com/office/drawing/2014/main" id="{17F98BDB-3ABC-45C4-A35E-551D69B17F0D}"/>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3345324-42B8-402F-A666-3E8E3EDE0B14}"/>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KSO_Shape">
            <a:extLst>
              <a:ext uri="{FF2B5EF4-FFF2-40B4-BE49-F238E27FC236}">
                <a16:creationId xmlns:a16="http://schemas.microsoft.com/office/drawing/2014/main" id="{1220834B-43C4-4A2A-946A-3E8E67A03978}"/>
              </a:ext>
            </a:extLst>
          </p:cNvPr>
          <p:cNvSpPr>
            <a:spLocks/>
          </p:cNvSpPr>
          <p:nvPr/>
        </p:nvSpPr>
        <p:spPr bwMode="auto">
          <a:xfrm>
            <a:off x="325002" y="3328476"/>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53" name="矩形 52">
            <a:extLst>
              <a:ext uri="{FF2B5EF4-FFF2-40B4-BE49-F238E27FC236}">
                <a16:creationId xmlns:a16="http://schemas.microsoft.com/office/drawing/2014/main" id="{712F1204-E6E7-4720-B392-7D0BF9693DFB}"/>
              </a:ext>
            </a:extLst>
          </p:cNvPr>
          <p:cNvSpPr/>
          <p:nvPr/>
        </p:nvSpPr>
        <p:spPr>
          <a:xfrm>
            <a:off x="1601770" y="3314433"/>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有关方法</a:t>
            </a:r>
          </a:p>
        </p:txBody>
      </p:sp>
    </p:spTree>
    <p:extLst>
      <p:ext uri="{BB962C8B-B14F-4D97-AF65-F5344CB8AC3E}">
        <p14:creationId xmlns:p14="http://schemas.microsoft.com/office/powerpoint/2010/main" val="91062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E2DDAD6-6AA8-4A41-8480-B19AF23D1F27}"/>
              </a:ext>
            </a:extLst>
          </p:cNvPr>
          <p:cNvSpPr txBox="1"/>
          <p:nvPr/>
        </p:nvSpPr>
        <p:spPr>
          <a:xfrm>
            <a:off x="3667626" y="782892"/>
            <a:ext cx="8090452" cy="5632311"/>
          </a:xfrm>
          <a:prstGeom prst="rect">
            <a:avLst/>
          </a:prstGeom>
          <a:noFill/>
        </p:spPr>
        <p:txBody>
          <a:bodyPr wrap="square" rtlCol="0">
            <a:spAutoFit/>
          </a:bodyPr>
          <a:lstStyle/>
          <a:p>
            <a:endParaRPr lang="en-US" altLang="zh-CN" dirty="0"/>
          </a:p>
          <a:p>
            <a:endParaRPr lang="en-US" altLang="zh-CN" dirty="0"/>
          </a:p>
          <a:p>
            <a:endParaRPr lang="en-US" altLang="zh-CN" dirty="0"/>
          </a:p>
          <a:p>
            <a:r>
              <a:rPr lang="zh-CN" altLang="zh-CN" dirty="0"/>
              <a:t>（</a:t>
            </a:r>
            <a:r>
              <a:rPr lang="en-US" altLang="zh-CN" dirty="0"/>
              <a:t>4</a:t>
            </a:r>
            <a:r>
              <a:rPr lang="zh-CN" altLang="zh-CN" dirty="0"/>
              <a:t>）接口的实现：</a:t>
            </a:r>
            <a:r>
              <a:rPr lang="en-US" altLang="zh-CN" dirty="0" err="1"/>
              <a:t>OpenMIPS</a:t>
            </a:r>
            <a:r>
              <a:rPr lang="zh-CN" altLang="zh-CN" dirty="0"/>
              <a:t>处理器采用哈佛结构，使用分开的数据、指令接口。如下图</a:t>
            </a:r>
            <a:r>
              <a:rPr lang="en-US" altLang="zh-CN" dirty="0"/>
              <a:t>,</a:t>
            </a:r>
            <a:r>
              <a:rPr lang="zh-CN" altLang="zh-CN" dirty="0"/>
              <a:t>为了将</a:t>
            </a:r>
            <a:r>
              <a:rPr lang="en-US" altLang="zh-CN" dirty="0" err="1"/>
              <a:t>OpenMIPS</a:t>
            </a:r>
            <a:r>
              <a:rPr lang="zh-CN" altLang="zh-CN" dirty="0"/>
              <a:t>处理器挂接到</a:t>
            </a:r>
            <a:r>
              <a:rPr lang="en-US" altLang="zh-CN" dirty="0"/>
              <a:t>Wishbone</a:t>
            </a:r>
            <a:r>
              <a:rPr lang="zh-CN" altLang="zh-CN" dirty="0"/>
              <a:t>总线上，从而可以使用大量开源的</a:t>
            </a:r>
            <a:r>
              <a:rPr lang="en-US" altLang="zh-CN" dirty="0"/>
              <a:t>SDRAM</a:t>
            </a:r>
            <a:r>
              <a:rPr lang="zh-CN" altLang="zh-CN" dirty="0"/>
              <a:t>、</a:t>
            </a:r>
            <a:r>
              <a:rPr lang="en-US" altLang="zh-CN" dirty="0"/>
              <a:t>Flash</a:t>
            </a:r>
            <a:r>
              <a:rPr lang="zh-CN" altLang="zh-CN" dirty="0"/>
              <a:t>、</a:t>
            </a:r>
            <a:r>
              <a:rPr lang="en-US" altLang="zh-CN" dirty="0"/>
              <a:t>GPIO</a:t>
            </a:r>
            <a:r>
              <a:rPr lang="zh-CN" altLang="zh-CN" dirty="0"/>
              <a:t>、</a:t>
            </a:r>
            <a:r>
              <a:rPr lang="en-US" altLang="zh-CN" dirty="0"/>
              <a:t>UART</a:t>
            </a:r>
            <a:r>
              <a:rPr lang="zh-CN" altLang="zh-CN" dirty="0"/>
              <a:t>、</a:t>
            </a:r>
            <a:r>
              <a:rPr lang="en-US" altLang="zh-CN" dirty="0"/>
              <a:t>LCD</a:t>
            </a:r>
            <a:r>
              <a:rPr lang="zh-CN" altLang="zh-CN" dirty="0"/>
              <a:t>等模块的控制器，组成一个</a:t>
            </a:r>
            <a:r>
              <a:rPr lang="en-US" altLang="zh-CN" dirty="0"/>
              <a:t>SOPC,</a:t>
            </a:r>
            <a:r>
              <a:rPr lang="zh-CN" altLang="zh-CN" dirty="0"/>
              <a:t>完成特定的功能，我们需要添加</a:t>
            </a:r>
            <a:r>
              <a:rPr lang="en-US" altLang="zh-CN" dirty="0"/>
              <a:t>Wishbone</a:t>
            </a:r>
            <a:r>
              <a:rPr lang="zh-CN" altLang="zh-CN" dirty="0"/>
              <a:t>总线接口。</a:t>
            </a:r>
            <a:endParaRPr lang="en-US" altLang="zh-CN" dirty="0"/>
          </a:p>
          <a:p>
            <a:endParaRPr lang="en-US" altLang="zh-CN" dirty="0"/>
          </a:p>
          <a:p>
            <a:endParaRPr lang="en-US" altLang="zh-CN" dirty="0"/>
          </a:p>
          <a:p>
            <a:r>
              <a:rPr lang="zh-CN" altLang="zh-CN" dirty="0"/>
              <a:t>（</a:t>
            </a:r>
            <a:r>
              <a:rPr lang="en-US" altLang="zh-CN" dirty="0"/>
              <a:t>5</a:t>
            </a:r>
            <a:r>
              <a:rPr lang="zh-CN" altLang="zh-CN" dirty="0"/>
              <a:t>）操作系统的移植：操作系统是介于计算机和应用软件之间的一个软件系统，用于掌控计算机上所有事情。作为计算机的灵魂，操作系统的安装必不可少。我们为</a:t>
            </a:r>
            <a:r>
              <a:rPr lang="en-US" altLang="zh-CN" dirty="0" err="1"/>
              <a:t>OpenMIPS</a:t>
            </a:r>
            <a:r>
              <a:rPr lang="zh-CN" altLang="zh-CN" dirty="0"/>
              <a:t>处理器移植一种嵌入式实时操作系统μ</a:t>
            </a:r>
            <a:r>
              <a:rPr lang="en-US" altLang="zh-CN" dirty="0"/>
              <a:t>C/OS-</a:t>
            </a:r>
            <a:r>
              <a:rPr lang="zh-CN" altLang="zh-CN" dirty="0"/>
              <a:t>Ⅱ。μ</a:t>
            </a:r>
            <a:r>
              <a:rPr lang="en-US" altLang="zh-CN" dirty="0"/>
              <a:t>C/OS-</a:t>
            </a:r>
            <a:r>
              <a:rPr lang="zh-CN" altLang="zh-CN" dirty="0"/>
              <a:t>Ⅱ在世界范围得到广泛的应用，包括手机、路由、集线器、飞行器、医疗设备集空页控制等诸多领域。与</a:t>
            </a:r>
            <a:r>
              <a:rPr lang="en-US" altLang="zh-CN" dirty="0"/>
              <a:t>Linux</a:t>
            </a:r>
            <a:r>
              <a:rPr lang="zh-CN" altLang="zh-CN" dirty="0"/>
              <a:t>一样，μ</a:t>
            </a:r>
            <a:r>
              <a:rPr lang="en-US" altLang="zh-CN" dirty="0"/>
              <a:t>C/OS-</a:t>
            </a:r>
            <a:r>
              <a:rPr lang="zh-CN" altLang="zh-CN" dirty="0"/>
              <a:t>Ⅱ的源码开放，具有可移植性强、可固化、可裁剪、可剥夺型（总是运行优先级最高的就绪任务）、多任务、可确定性、有任务栈、系统服务、中断管理、稳定可靠的特点。操作系统的移植的实现，大部分代码使用</a:t>
            </a:r>
            <a:r>
              <a:rPr lang="en-US" altLang="zh-CN" dirty="0"/>
              <a:t>C</a:t>
            </a:r>
            <a:r>
              <a:rPr lang="zh-CN" altLang="zh-CN" dirty="0"/>
              <a:t>语言，需要</a:t>
            </a:r>
            <a:r>
              <a:rPr lang="en-US" altLang="zh-CN" dirty="0"/>
              <a:t>C</a:t>
            </a:r>
            <a:r>
              <a:rPr lang="zh-CN" altLang="zh-CN" dirty="0"/>
              <a:t>语言与汇编语言配合来编写一些与处理器硬件相关的代码。</a:t>
            </a:r>
          </a:p>
          <a:p>
            <a:endParaRPr lang="zh-CN" altLang="zh-CN" dirty="0"/>
          </a:p>
          <a:p>
            <a:endParaRPr lang="zh-CN" altLang="en-US" dirty="0"/>
          </a:p>
        </p:txBody>
      </p:sp>
      <p:grpSp>
        <p:nvGrpSpPr>
          <p:cNvPr id="36" name="组合 35">
            <a:extLst>
              <a:ext uri="{FF2B5EF4-FFF2-40B4-BE49-F238E27FC236}">
                <a16:creationId xmlns:a16="http://schemas.microsoft.com/office/drawing/2014/main" id="{FF91321A-5D78-424B-A01A-DC3E558A73B2}"/>
              </a:ext>
            </a:extLst>
          </p:cNvPr>
          <p:cNvGrpSpPr/>
          <p:nvPr/>
        </p:nvGrpSpPr>
        <p:grpSpPr>
          <a:xfrm>
            <a:off x="137323" y="2945137"/>
            <a:ext cx="3491756" cy="1146629"/>
            <a:chOff x="5522685" y="1730827"/>
            <a:chExt cx="3491756" cy="1146629"/>
          </a:xfrm>
        </p:grpSpPr>
        <p:sp>
          <p:nvSpPr>
            <p:cNvPr id="37" name="圆角矩形 14">
              <a:extLst>
                <a:ext uri="{FF2B5EF4-FFF2-40B4-BE49-F238E27FC236}">
                  <a16:creationId xmlns:a16="http://schemas.microsoft.com/office/drawing/2014/main" id="{2CF933C5-8481-4D2F-8EF2-87ACD11A2C40}"/>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8" name="圆角矩形 15">
              <a:extLst>
                <a:ext uri="{FF2B5EF4-FFF2-40B4-BE49-F238E27FC236}">
                  <a16:creationId xmlns:a16="http://schemas.microsoft.com/office/drawing/2014/main" id="{F90C82F0-8109-43BC-BC96-AC69C56D8324}"/>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147CAF38-464E-42D0-AA52-0A81C7AAC7A4}"/>
                </a:ext>
              </a:extLst>
            </p:cNvPr>
            <p:cNvGrpSpPr/>
            <p:nvPr/>
          </p:nvGrpSpPr>
          <p:grpSpPr>
            <a:xfrm>
              <a:off x="5522685" y="1730827"/>
              <a:ext cx="1146629" cy="1146629"/>
              <a:chOff x="3441785" y="1817913"/>
              <a:chExt cx="1146629" cy="1146629"/>
            </a:xfrm>
          </p:grpSpPr>
          <p:sp>
            <p:nvSpPr>
              <p:cNvPr id="40" name="椭圆 39">
                <a:extLst>
                  <a:ext uri="{FF2B5EF4-FFF2-40B4-BE49-F238E27FC236}">
                    <a16:creationId xmlns:a16="http://schemas.microsoft.com/office/drawing/2014/main" id="{158CB948-B061-447B-B069-453E3FD53882}"/>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EDC33CD-EC54-4C86-B418-9C6FDA8E5E79}"/>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KSO_Shape">
            <a:extLst>
              <a:ext uri="{FF2B5EF4-FFF2-40B4-BE49-F238E27FC236}">
                <a16:creationId xmlns:a16="http://schemas.microsoft.com/office/drawing/2014/main" id="{340CF83F-3A3C-4703-BB1C-086477773B81}"/>
              </a:ext>
            </a:extLst>
          </p:cNvPr>
          <p:cNvSpPr>
            <a:spLocks/>
          </p:cNvSpPr>
          <p:nvPr/>
        </p:nvSpPr>
        <p:spPr bwMode="auto">
          <a:xfrm>
            <a:off x="325002" y="3328476"/>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53" name="矩形 52">
            <a:extLst>
              <a:ext uri="{FF2B5EF4-FFF2-40B4-BE49-F238E27FC236}">
                <a16:creationId xmlns:a16="http://schemas.microsoft.com/office/drawing/2014/main" id="{982192B0-74DD-40A7-8C0C-50B6DC1B06FC}"/>
              </a:ext>
            </a:extLst>
          </p:cNvPr>
          <p:cNvSpPr/>
          <p:nvPr/>
        </p:nvSpPr>
        <p:spPr>
          <a:xfrm>
            <a:off x="1601770" y="3314433"/>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有关方法</a:t>
            </a:r>
          </a:p>
        </p:txBody>
      </p:sp>
    </p:spTree>
    <p:extLst>
      <p:ext uri="{BB962C8B-B14F-4D97-AF65-F5344CB8AC3E}">
        <p14:creationId xmlns:p14="http://schemas.microsoft.com/office/powerpoint/2010/main" val="241873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3</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项目预期成果</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257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50" y="59560"/>
            <a:ext cx="3327533" cy="723332"/>
          </a:xfrm>
          <a:prstGeom prst="rect">
            <a:avLst/>
          </a:prstGeom>
          <a:solidFill>
            <a:srgbClr val="EF1D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33350" y="6690888"/>
            <a:ext cx="12325350" cy="167112"/>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90290" y="118846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38277" y="103644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670919" y="2342634"/>
            <a:ext cx="2213302" cy="1908019"/>
            <a:chOff x="280704" y="1995241"/>
            <a:chExt cx="3096193" cy="2669132"/>
          </a:xfrm>
        </p:grpSpPr>
        <p:grpSp>
          <p:nvGrpSpPr>
            <p:cNvPr id="4" name="组合 3"/>
            <p:cNvGrpSpPr/>
            <p:nvPr/>
          </p:nvGrpSpPr>
          <p:grpSpPr>
            <a:xfrm>
              <a:off x="280704" y="1995241"/>
              <a:ext cx="3096193" cy="2669132"/>
              <a:chOff x="4486990" y="1826668"/>
              <a:chExt cx="3096193" cy="2669132"/>
            </a:xfrm>
          </p:grpSpPr>
          <p:grpSp>
            <p:nvGrpSpPr>
              <p:cNvPr id="5" name="组合 4"/>
              <p:cNvGrpSpPr/>
              <p:nvPr/>
            </p:nvGrpSpPr>
            <p:grpSpPr>
              <a:xfrm>
                <a:off x="4486990" y="1826668"/>
                <a:ext cx="3096193" cy="2669132"/>
                <a:chOff x="4798312" y="816656"/>
                <a:chExt cx="1526289" cy="1315766"/>
              </a:xfrm>
            </p:grpSpPr>
            <p:sp>
              <p:nvSpPr>
                <p:cNvPr id="7" name="六边形 6"/>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5575103" y="2053238"/>
                <a:ext cx="919965" cy="2215991"/>
              </a:xfrm>
              <a:prstGeom prst="rect">
                <a:avLst/>
              </a:prstGeom>
              <a:noFill/>
            </p:spPr>
            <p:txBody>
              <a:bodyPr wrap="square" rtlCol="0">
                <a:spAutoFit/>
              </a:bodyPr>
              <a:lstStyle/>
              <a:p>
                <a:pPr algn="ct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sp>
          <p:nvSpPr>
            <p:cNvPr id="9" name="KSO_Shape"/>
            <p:cNvSpPr>
              <a:spLocks/>
            </p:cNvSpPr>
            <p:nvPr/>
          </p:nvSpPr>
          <p:spPr bwMode="auto">
            <a:xfrm>
              <a:off x="1089266" y="2590273"/>
              <a:ext cx="1479065" cy="1479065"/>
            </a:xfrm>
            <a:custGeom>
              <a:avLst/>
              <a:gdLst>
                <a:gd name="T0" fmla="*/ 0 w 2741"/>
                <a:gd name="T1" fmla="*/ 900198 h 2742"/>
                <a:gd name="T2" fmla="*/ 1799841 w 2741"/>
                <a:gd name="T3" fmla="*/ 900198 h 2742"/>
                <a:gd name="T4" fmla="*/ 899592 w 2741"/>
                <a:gd name="T5" fmla="*/ 135260 h 2742"/>
                <a:gd name="T6" fmla="*/ 899592 w 2741"/>
                <a:gd name="T7" fmla="*/ 1665137 h 2742"/>
                <a:gd name="T8" fmla="*/ 899592 w 2741"/>
                <a:gd name="T9" fmla="*/ 135260 h 2742"/>
                <a:gd name="T10" fmla="*/ 1463643 w 2741"/>
                <a:gd name="T11" fmla="*/ 903481 h 2742"/>
                <a:gd name="T12" fmla="*/ 1377624 w 2741"/>
                <a:gd name="T13" fmla="*/ 601446 h 2742"/>
                <a:gd name="T14" fmla="*/ 1563452 w 2741"/>
                <a:gd name="T15" fmla="*/ 900198 h 2742"/>
                <a:gd name="T16" fmla="*/ 997431 w 2741"/>
                <a:gd name="T17" fmla="*/ 779384 h 2742"/>
                <a:gd name="T18" fmla="*/ 1128102 w 2741"/>
                <a:gd name="T19" fmla="*/ 885097 h 2742"/>
                <a:gd name="T20" fmla="*/ 899592 w 2741"/>
                <a:gd name="T21" fmla="*/ 336179 h 2742"/>
                <a:gd name="T22" fmla="*/ 458989 w 2741"/>
                <a:gd name="T23" fmla="*/ 866712 h 2742"/>
                <a:gd name="T24" fmla="*/ 240329 w 2741"/>
                <a:gd name="T25" fmla="*/ 940251 h 2742"/>
                <a:gd name="T26" fmla="*/ 236389 w 2741"/>
                <a:gd name="T27" fmla="*/ 903481 h 2742"/>
                <a:gd name="T28" fmla="*/ 900249 w 2741"/>
                <a:gd name="T29" fmla="*/ 236376 h 2742"/>
                <a:gd name="T30" fmla="*/ 1222001 w 2741"/>
                <a:gd name="T31" fmla="*/ 437952 h 2742"/>
                <a:gd name="T32" fmla="*/ 713764 w 2741"/>
                <a:gd name="T33" fmla="*/ 1269864 h 2742"/>
                <a:gd name="T34" fmla="*/ 604762 w 2741"/>
                <a:gd name="T35" fmla="*/ 1395275 h 2742"/>
                <a:gd name="T36" fmla="*/ 909442 w 2741"/>
                <a:gd name="T37" fmla="*/ 836508 h 2742"/>
                <a:gd name="T38" fmla="*/ 909442 w 2741"/>
                <a:gd name="T39" fmla="*/ 1191729 h 2742"/>
                <a:gd name="T40" fmla="*/ 909442 w 2741"/>
                <a:gd name="T41" fmla="*/ 836508 h 2742"/>
                <a:gd name="T42" fmla="*/ 1003997 w 2741"/>
                <a:gd name="T43" fmla="*/ 977677 h 2742"/>
                <a:gd name="T44" fmla="*/ 815543 w 2741"/>
                <a:gd name="T45" fmla="*/ 977677 h 2742"/>
                <a:gd name="T46" fmla="*/ 823422 w 2741"/>
                <a:gd name="T47" fmla="*/ 1522655 h 2742"/>
                <a:gd name="T48" fmla="*/ 750536 w 2741"/>
                <a:gd name="T49" fmla="*/ 1267894 h 2742"/>
                <a:gd name="T50" fmla="*/ 823422 w 2741"/>
                <a:gd name="T51" fmla="*/ 1522655 h 2742"/>
                <a:gd name="T52" fmla="*/ 859537 w 2741"/>
                <a:gd name="T53" fmla="*/ 1522655 h 2742"/>
                <a:gd name="T54" fmla="*/ 932424 w 2741"/>
                <a:gd name="T55" fmla="*/ 1267894 h 2742"/>
                <a:gd name="T56" fmla="*/ 1042082 w 2741"/>
                <a:gd name="T57" fmla="*/ 1522655 h 2742"/>
                <a:gd name="T58" fmla="*/ 969196 w 2741"/>
                <a:gd name="T59" fmla="*/ 1267894 h 2742"/>
                <a:gd name="T60" fmla="*/ 1042082 w 2741"/>
                <a:gd name="T61" fmla="*/ 1522655 h 2742"/>
                <a:gd name="T62" fmla="*/ 1078197 w 2741"/>
                <a:gd name="T63" fmla="*/ 1520685 h 2742"/>
                <a:gd name="T64" fmla="*/ 1187199 w 2741"/>
                <a:gd name="T65" fmla="*/ 1395275 h 27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41" h="2742">
                  <a:moveTo>
                    <a:pt x="1370" y="2742"/>
                  </a:moveTo>
                  <a:cubicBezTo>
                    <a:pt x="613" y="2742"/>
                    <a:pt x="0" y="2128"/>
                    <a:pt x="0" y="1371"/>
                  </a:cubicBezTo>
                  <a:cubicBezTo>
                    <a:pt x="0" y="614"/>
                    <a:pt x="613" y="0"/>
                    <a:pt x="1370" y="0"/>
                  </a:cubicBezTo>
                  <a:cubicBezTo>
                    <a:pt x="2128" y="0"/>
                    <a:pt x="2741" y="614"/>
                    <a:pt x="2741" y="1371"/>
                  </a:cubicBezTo>
                  <a:cubicBezTo>
                    <a:pt x="2741" y="2128"/>
                    <a:pt x="2128" y="2742"/>
                    <a:pt x="1370" y="2742"/>
                  </a:cubicBezTo>
                  <a:close/>
                  <a:moveTo>
                    <a:pt x="1370" y="206"/>
                  </a:moveTo>
                  <a:cubicBezTo>
                    <a:pt x="727" y="206"/>
                    <a:pt x="205" y="727"/>
                    <a:pt x="205" y="1371"/>
                  </a:cubicBezTo>
                  <a:cubicBezTo>
                    <a:pt x="205" y="2014"/>
                    <a:pt x="727" y="2536"/>
                    <a:pt x="1370" y="2536"/>
                  </a:cubicBezTo>
                  <a:cubicBezTo>
                    <a:pt x="2014" y="2536"/>
                    <a:pt x="2536" y="2014"/>
                    <a:pt x="2536" y="1371"/>
                  </a:cubicBezTo>
                  <a:cubicBezTo>
                    <a:pt x="2536" y="727"/>
                    <a:pt x="2014" y="206"/>
                    <a:pt x="1370" y="206"/>
                  </a:cubicBezTo>
                  <a:close/>
                  <a:moveTo>
                    <a:pt x="2381" y="1376"/>
                  </a:moveTo>
                  <a:cubicBezTo>
                    <a:pt x="2229" y="1376"/>
                    <a:pt x="2229" y="1376"/>
                    <a:pt x="2229" y="1376"/>
                  </a:cubicBezTo>
                  <a:cubicBezTo>
                    <a:pt x="2229" y="1374"/>
                    <a:pt x="2229" y="1372"/>
                    <a:pt x="2229" y="1371"/>
                  </a:cubicBezTo>
                  <a:cubicBezTo>
                    <a:pt x="2229" y="1204"/>
                    <a:pt x="2181" y="1048"/>
                    <a:pt x="2098" y="916"/>
                  </a:cubicBezTo>
                  <a:cubicBezTo>
                    <a:pt x="2132" y="868"/>
                    <a:pt x="2167" y="820"/>
                    <a:pt x="2192" y="784"/>
                  </a:cubicBezTo>
                  <a:cubicBezTo>
                    <a:pt x="2310" y="950"/>
                    <a:pt x="2381" y="1152"/>
                    <a:pt x="2381" y="1371"/>
                  </a:cubicBezTo>
                  <a:cubicBezTo>
                    <a:pt x="2381" y="1372"/>
                    <a:pt x="2381" y="1374"/>
                    <a:pt x="2381" y="1376"/>
                  </a:cubicBezTo>
                  <a:close/>
                  <a:moveTo>
                    <a:pt x="1519" y="1187"/>
                  </a:moveTo>
                  <a:cubicBezTo>
                    <a:pt x="2121" y="601"/>
                    <a:pt x="2121" y="601"/>
                    <a:pt x="2121" y="601"/>
                  </a:cubicBezTo>
                  <a:cubicBezTo>
                    <a:pt x="2121" y="601"/>
                    <a:pt x="1724" y="1338"/>
                    <a:pt x="1718" y="1348"/>
                  </a:cubicBezTo>
                  <a:cubicBezTo>
                    <a:pt x="1670" y="1218"/>
                    <a:pt x="1519" y="1187"/>
                    <a:pt x="1519" y="1187"/>
                  </a:cubicBezTo>
                  <a:close/>
                  <a:moveTo>
                    <a:pt x="1370" y="512"/>
                  </a:moveTo>
                  <a:cubicBezTo>
                    <a:pt x="913" y="512"/>
                    <a:pt x="541" y="870"/>
                    <a:pt x="514" y="1320"/>
                  </a:cubicBezTo>
                  <a:cubicBezTo>
                    <a:pt x="699" y="1320"/>
                    <a:pt x="699" y="1320"/>
                    <a:pt x="699" y="1320"/>
                  </a:cubicBezTo>
                  <a:cubicBezTo>
                    <a:pt x="699" y="1432"/>
                    <a:pt x="699" y="1432"/>
                    <a:pt x="699" y="1432"/>
                  </a:cubicBezTo>
                  <a:cubicBezTo>
                    <a:pt x="366" y="1432"/>
                    <a:pt x="366" y="1432"/>
                    <a:pt x="366" y="1432"/>
                  </a:cubicBezTo>
                  <a:cubicBezTo>
                    <a:pt x="366" y="1376"/>
                    <a:pt x="366" y="1376"/>
                    <a:pt x="366" y="1376"/>
                  </a:cubicBezTo>
                  <a:cubicBezTo>
                    <a:pt x="360" y="1376"/>
                    <a:pt x="360" y="1376"/>
                    <a:pt x="360" y="1376"/>
                  </a:cubicBezTo>
                  <a:cubicBezTo>
                    <a:pt x="360" y="1374"/>
                    <a:pt x="360" y="1372"/>
                    <a:pt x="360" y="1371"/>
                  </a:cubicBezTo>
                  <a:cubicBezTo>
                    <a:pt x="360" y="813"/>
                    <a:pt x="813" y="360"/>
                    <a:pt x="1371" y="360"/>
                  </a:cubicBezTo>
                  <a:cubicBezTo>
                    <a:pt x="1597" y="360"/>
                    <a:pt x="1806" y="436"/>
                    <a:pt x="1974" y="562"/>
                  </a:cubicBezTo>
                  <a:cubicBezTo>
                    <a:pt x="1861" y="667"/>
                    <a:pt x="1861" y="667"/>
                    <a:pt x="1861" y="667"/>
                  </a:cubicBezTo>
                  <a:cubicBezTo>
                    <a:pt x="1722" y="570"/>
                    <a:pt x="1553" y="512"/>
                    <a:pt x="1370" y="512"/>
                  </a:cubicBezTo>
                  <a:close/>
                  <a:moveTo>
                    <a:pt x="1087" y="1934"/>
                  </a:moveTo>
                  <a:cubicBezTo>
                    <a:pt x="1087" y="2316"/>
                    <a:pt x="1087" y="2316"/>
                    <a:pt x="1087" y="2316"/>
                  </a:cubicBezTo>
                  <a:cubicBezTo>
                    <a:pt x="993" y="2303"/>
                    <a:pt x="921" y="2223"/>
                    <a:pt x="921" y="2125"/>
                  </a:cubicBezTo>
                  <a:cubicBezTo>
                    <a:pt x="921" y="2027"/>
                    <a:pt x="993" y="1947"/>
                    <a:pt x="1087" y="1934"/>
                  </a:cubicBezTo>
                  <a:close/>
                  <a:moveTo>
                    <a:pt x="1385" y="1274"/>
                  </a:moveTo>
                  <a:cubicBezTo>
                    <a:pt x="1535" y="1274"/>
                    <a:pt x="1656" y="1395"/>
                    <a:pt x="1656" y="1545"/>
                  </a:cubicBezTo>
                  <a:cubicBezTo>
                    <a:pt x="1656" y="1694"/>
                    <a:pt x="1535" y="1815"/>
                    <a:pt x="1385" y="1815"/>
                  </a:cubicBezTo>
                  <a:cubicBezTo>
                    <a:pt x="1236" y="1815"/>
                    <a:pt x="1115" y="1694"/>
                    <a:pt x="1115" y="1545"/>
                  </a:cubicBezTo>
                  <a:cubicBezTo>
                    <a:pt x="1115" y="1395"/>
                    <a:pt x="1236" y="1274"/>
                    <a:pt x="1385" y="1274"/>
                  </a:cubicBezTo>
                  <a:close/>
                  <a:moveTo>
                    <a:pt x="1385" y="1596"/>
                  </a:moveTo>
                  <a:cubicBezTo>
                    <a:pt x="1465" y="1596"/>
                    <a:pt x="1529" y="1548"/>
                    <a:pt x="1529" y="1489"/>
                  </a:cubicBezTo>
                  <a:cubicBezTo>
                    <a:pt x="1529" y="1430"/>
                    <a:pt x="1465" y="1382"/>
                    <a:pt x="1385" y="1382"/>
                  </a:cubicBezTo>
                  <a:cubicBezTo>
                    <a:pt x="1306" y="1382"/>
                    <a:pt x="1242" y="1430"/>
                    <a:pt x="1242" y="1489"/>
                  </a:cubicBezTo>
                  <a:cubicBezTo>
                    <a:pt x="1242" y="1548"/>
                    <a:pt x="1306" y="1596"/>
                    <a:pt x="1385" y="1596"/>
                  </a:cubicBezTo>
                  <a:close/>
                  <a:moveTo>
                    <a:pt x="1254" y="2319"/>
                  </a:moveTo>
                  <a:cubicBezTo>
                    <a:pt x="1143" y="2319"/>
                    <a:pt x="1143" y="2319"/>
                    <a:pt x="1143" y="2319"/>
                  </a:cubicBezTo>
                  <a:cubicBezTo>
                    <a:pt x="1143" y="1931"/>
                    <a:pt x="1143" y="1931"/>
                    <a:pt x="1143" y="1931"/>
                  </a:cubicBezTo>
                  <a:cubicBezTo>
                    <a:pt x="1254" y="1931"/>
                    <a:pt x="1254" y="1931"/>
                    <a:pt x="1254" y="1931"/>
                  </a:cubicBezTo>
                  <a:lnTo>
                    <a:pt x="1254" y="2319"/>
                  </a:lnTo>
                  <a:close/>
                  <a:moveTo>
                    <a:pt x="1420" y="2319"/>
                  </a:moveTo>
                  <a:cubicBezTo>
                    <a:pt x="1309" y="2319"/>
                    <a:pt x="1309" y="2319"/>
                    <a:pt x="1309" y="2319"/>
                  </a:cubicBezTo>
                  <a:cubicBezTo>
                    <a:pt x="1309" y="1931"/>
                    <a:pt x="1309" y="1931"/>
                    <a:pt x="1309" y="1931"/>
                  </a:cubicBezTo>
                  <a:cubicBezTo>
                    <a:pt x="1420" y="1931"/>
                    <a:pt x="1420" y="1931"/>
                    <a:pt x="1420" y="1931"/>
                  </a:cubicBezTo>
                  <a:lnTo>
                    <a:pt x="1420" y="2319"/>
                  </a:lnTo>
                  <a:close/>
                  <a:moveTo>
                    <a:pt x="1587" y="2319"/>
                  </a:moveTo>
                  <a:cubicBezTo>
                    <a:pt x="1476" y="2319"/>
                    <a:pt x="1476" y="2319"/>
                    <a:pt x="1476" y="2319"/>
                  </a:cubicBezTo>
                  <a:cubicBezTo>
                    <a:pt x="1476" y="1931"/>
                    <a:pt x="1476" y="1931"/>
                    <a:pt x="1476" y="1931"/>
                  </a:cubicBezTo>
                  <a:cubicBezTo>
                    <a:pt x="1587" y="1931"/>
                    <a:pt x="1587" y="1931"/>
                    <a:pt x="1587" y="1931"/>
                  </a:cubicBezTo>
                  <a:lnTo>
                    <a:pt x="1587" y="2319"/>
                  </a:lnTo>
                  <a:close/>
                  <a:moveTo>
                    <a:pt x="1808" y="2125"/>
                  </a:moveTo>
                  <a:cubicBezTo>
                    <a:pt x="1808" y="2223"/>
                    <a:pt x="1736" y="2303"/>
                    <a:pt x="1642" y="2316"/>
                  </a:cubicBezTo>
                  <a:cubicBezTo>
                    <a:pt x="1642" y="1934"/>
                    <a:pt x="1642" y="1934"/>
                    <a:pt x="1642" y="1934"/>
                  </a:cubicBezTo>
                  <a:cubicBezTo>
                    <a:pt x="1736" y="1947"/>
                    <a:pt x="1808" y="2027"/>
                    <a:pt x="1808" y="2125"/>
                  </a:cubicBezTo>
                  <a:close/>
                </a:path>
              </a:pathLst>
            </a:custGeom>
            <a:solidFill>
              <a:srgbClr val="EF1D1D"/>
            </a:solidFill>
            <a:ln>
              <a:noFill/>
            </a:ln>
            <a:effectLst>
              <a:innerShdw blurRad="190500" dist="152400" dir="13500000">
                <a:prstClr val="black">
                  <a:alpha val="51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24" name="椭圆 23"/>
          <p:cNvSpPr/>
          <p:nvPr/>
        </p:nvSpPr>
        <p:spPr>
          <a:xfrm>
            <a:off x="3520391" y="2134707"/>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354660" y="197189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4626" y="90338"/>
            <a:ext cx="3057247"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项目背景及意义</a:t>
            </a:r>
          </a:p>
        </p:txBody>
      </p:sp>
      <p:sp>
        <p:nvSpPr>
          <p:cNvPr id="31" name="矩形 30"/>
          <p:cNvSpPr/>
          <p:nvPr/>
        </p:nvSpPr>
        <p:spPr>
          <a:xfrm>
            <a:off x="-111920" y="59560"/>
            <a:ext cx="223840" cy="646331"/>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367239" y="1171161"/>
            <a:ext cx="1980029"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技术说明书一份</a:t>
            </a:r>
          </a:p>
        </p:txBody>
      </p:sp>
      <p:sp>
        <p:nvSpPr>
          <p:cNvPr id="36" name="矩形 35"/>
          <p:cNvSpPr/>
          <p:nvPr/>
        </p:nvSpPr>
        <p:spPr>
          <a:xfrm>
            <a:off x="4367240" y="2104487"/>
            <a:ext cx="1723550"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芯片实物一份</a:t>
            </a:r>
          </a:p>
        </p:txBody>
      </p:sp>
      <p:sp>
        <p:nvSpPr>
          <p:cNvPr id="42" name="椭圆 41"/>
          <p:cNvSpPr/>
          <p:nvPr/>
        </p:nvSpPr>
        <p:spPr>
          <a:xfrm>
            <a:off x="3611684" y="1309854"/>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628067" y="2245304"/>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EEE0D021-826A-48C3-8A32-431C243E1396}"/>
              </a:ext>
            </a:extLst>
          </p:cNvPr>
          <p:cNvSpPr/>
          <p:nvPr/>
        </p:nvSpPr>
        <p:spPr>
          <a:xfrm>
            <a:off x="3504008" y="3086991"/>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24">
            <a:extLst>
              <a:ext uri="{FF2B5EF4-FFF2-40B4-BE49-F238E27FC236}">
                <a16:creationId xmlns:a16="http://schemas.microsoft.com/office/drawing/2014/main" id="{6DBF2C3E-BAD1-471D-936F-55797CEF1C61}"/>
              </a:ext>
            </a:extLst>
          </p:cNvPr>
          <p:cNvSpPr/>
          <p:nvPr/>
        </p:nvSpPr>
        <p:spPr>
          <a:xfrm>
            <a:off x="3338277" y="2924181"/>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ED4F7C8E-7314-46B0-9934-5EA8C2C5B956}"/>
              </a:ext>
            </a:extLst>
          </p:cNvPr>
          <p:cNvSpPr/>
          <p:nvPr/>
        </p:nvSpPr>
        <p:spPr>
          <a:xfrm>
            <a:off x="4367239" y="3152937"/>
            <a:ext cx="121058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专利一件</a:t>
            </a:r>
          </a:p>
        </p:txBody>
      </p:sp>
      <p:sp>
        <p:nvSpPr>
          <p:cNvPr id="43" name="椭圆 42">
            <a:extLst>
              <a:ext uri="{FF2B5EF4-FFF2-40B4-BE49-F238E27FC236}">
                <a16:creationId xmlns:a16="http://schemas.microsoft.com/office/drawing/2014/main" id="{18D924B9-612F-44EB-8608-5861501D4AB4}"/>
              </a:ext>
            </a:extLst>
          </p:cNvPr>
          <p:cNvSpPr/>
          <p:nvPr/>
        </p:nvSpPr>
        <p:spPr>
          <a:xfrm>
            <a:off x="3611684" y="3197588"/>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4253537-4066-44F9-9538-FC778B8302CB}"/>
              </a:ext>
            </a:extLst>
          </p:cNvPr>
          <p:cNvSpPr/>
          <p:nvPr/>
        </p:nvSpPr>
        <p:spPr>
          <a:xfrm>
            <a:off x="3520391" y="4067952"/>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24">
            <a:extLst>
              <a:ext uri="{FF2B5EF4-FFF2-40B4-BE49-F238E27FC236}">
                <a16:creationId xmlns:a16="http://schemas.microsoft.com/office/drawing/2014/main" id="{76A5CD9A-743E-411A-B2CA-FCA8D6708BD0}"/>
              </a:ext>
            </a:extLst>
          </p:cNvPr>
          <p:cNvSpPr/>
          <p:nvPr/>
        </p:nvSpPr>
        <p:spPr>
          <a:xfrm>
            <a:off x="3354660" y="3905142"/>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BFCD418C-508F-4410-8538-DD34E829EC00}"/>
              </a:ext>
            </a:extLst>
          </p:cNvPr>
          <p:cNvSpPr/>
          <p:nvPr/>
        </p:nvSpPr>
        <p:spPr>
          <a:xfrm>
            <a:off x="4367238" y="4067952"/>
            <a:ext cx="1980029"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软件著作权一份</a:t>
            </a:r>
          </a:p>
        </p:txBody>
      </p:sp>
      <p:sp>
        <p:nvSpPr>
          <p:cNvPr id="56" name="椭圆 55">
            <a:extLst>
              <a:ext uri="{FF2B5EF4-FFF2-40B4-BE49-F238E27FC236}">
                <a16:creationId xmlns:a16="http://schemas.microsoft.com/office/drawing/2014/main" id="{B82DB2FD-432D-4CD4-ADDD-2BE41A4B1108}"/>
              </a:ext>
            </a:extLst>
          </p:cNvPr>
          <p:cNvSpPr/>
          <p:nvPr/>
        </p:nvSpPr>
        <p:spPr>
          <a:xfrm>
            <a:off x="3628067" y="417854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C5463C1A-D0EB-4D89-8A47-E9D62716D47C}"/>
              </a:ext>
            </a:extLst>
          </p:cNvPr>
          <p:cNvSpPr/>
          <p:nvPr/>
        </p:nvSpPr>
        <p:spPr>
          <a:xfrm>
            <a:off x="3530330" y="5048913"/>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24">
            <a:extLst>
              <a:ext uri="{FF2B5EF4-FFF2-40B4-BE49-F238E27FC236}">
                <a16:creationId xmlns:a16="http://schemas.microsoft.com/office/drawing/2014/main" id="{C1DFAADB-7CDE-4C3F-A48A-CC3A19D1B164}"/>
              </a:ext>
            </a:extLst>
          </p:cNvPr>
          <p:cNvSpPr/>
          <p:nvPr/>
        </p:nvSpPr>
        <p:spPr>
          <a:xfrm>
            <a:off x="3364599" y="4886103"/>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0EA683D0-32CF-4CCB-BA2C-A13646AC6BEF}"/>
              </a:ext>
            </a:extLst>
          </p:cNvPr>
          <p:cNvSpPr/>
          <p:nvPr/>
        </p:nvSpPr>
        <p:spPr>
          <a:xfrm>
            <a:off x="4367238" y="5030322"/>
            <a:ext cx="2236511"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省级竞赛获奖一项</a:t>
            </a:r>
          </a:p>
        </p:txBody>
      </p:sp>
      <p:sp>
        <p:nvSpPr>
          <p:cNvPr id="60" name="椭圆 59">
            <a:extLst>
              <a:ext uri="{FF2B5EF4-FFF2-40B4-BE49-F238E27FC236}">
                <a16:creationId xmlns:a16="http://schemas.microsoft.com/office/drawing/2014/main" id="{DDFB4921-BBFE-45E4-9FD8-773BD6563E6F}"/>
              </a:ext>
            </a:extLst>
          </p:cNvPr>
          <p:cNvSpPr/>
          <p:nvPr/>
        </p:nvSpPr>
        <p:spPr>
          <a:xfrm>
            <a:off x="3638006" y="5159510"/>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271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4</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项目经费预算</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94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3056938" y="976282"/>
            <a:ext cx="607857" cy="607857"/>
          </a:xfrm>
          <a:prstGeom prst="ellipse">
            <a:avLst/>
          </a:prstGeom>
          <a:solidFill>
            <a:schemeClr val="bg1"/>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500674" y="-93149"/>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812427" y="2962796"/>
            <a:ext cx="2567146" cy="2567146"/>
            <a:chOff x="4812427" y="1946796"/>
            <a:chExt cx="2567146" cy="2567146"/>
          </a:xfrm>
        </p:grpSpPr>
        <p:sp>
          <p:nvSpPr>
            <p:cNvPr id="4" name="椭圆 3"/>
            <p:cNvSpPr/>
            <p:nvPr/>
          </p:nvSpPr>
          <p:spPr>
            <a:xfrm>
              <a:off x="4812427" y="1946796"/>
              <a:ext cx="2567146" cy="2567146"/>
            </a:xfrm>
            <a:prstGeom prst="ellipse">
              <a:avLst/>
            </a:prstGeom>
            <a:gradFill>
              <a:gsLst>
                <a:gs pos="65000">
                  <a:schemeClr val="bg2"/>
                </a:gs>
                <a:gs pos="0">
                  <a:schemeClr val="bg1"/>
                </a:gs>
              </a:gsLst>
              <a:lin ang="2700000" scaled="0"/>
            </a:gradFill>
            <a:ln w="73025">
              <a:gradFill>
                <a:gsLst>
                  <a:gs pos="0">
                    <a:schemeClr val="accent1">
                      <a:lumMod val="5000"/>
                      <a:lumOff val="95000"/>
                    </a:schemeClr>
                  </a:gs>
                  <a:gs pos="100000">
                    <a:schemeClr val="bg2"/>
                  </a:gs>
                </a:gsLst>
                <a:lin ang="2700000" scaled="0"/>
              </a:gradFill>
            </a:ln>
            <a:effectLst>
              <a:innerShdw blurRad="177800" dist="88900" dir="13500000">
                <a:prstClr val="black">
                  <a:alpha val="4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985657" y="2120026"/>
              <a:ext cx="2220686" cy="2220686"/>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151227" y="2285596"/>
              <a:ext cx="1889546" cy="1889546"/>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672301" y="3981163"/>
            <a:ext cx="616269" cy="616269"/>
            <a:chOff x="3383546" y="2922234"/>
            <a:chExt cx="616269" cy="616269"/>
          </a:xfrm>
        </p:grpSpPr>
        <p:grpSp>
          <p:nvGrpSpPr>
            <p:cNvPr id="12" name="组合 11"/>
            <p:cNvGrpSpPr/>
            <p:nvPr/>
          </p:nvGrpSpPr>
          <p:grpSpPr>
            <a:xfrm>
              <a:off x="3383546" y="2922234"/>
              <a:ext cx="616269" cy="616269"/>
              <a:chOff x="2993638" y="3911398"/>
              <a:chExt cx="616269" cy="616269"/>
            </a:xfrm>
          </p:grpSpPr>
          <p:sp>
            <p:nvSpPr>
              <p:cNvPr id="13" name="椭圆 12"/>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KSO_Shape"/>
            <p:cNvSpPr>
              <a:spLocks/>
            </p:cNvSpPr>
            <p:nvPr/>
          </p:nvSpPr>
          <p:spPr bwMode="auto">
            <a:xfrm>
              <a:off x="3570579" y="3071423"/>
              <a:ext cx="242202" cy="317890"/>
            </a:xfrm>
            <a:custGeom>
              <a:avLst/>
              <a:gdLst>
                <a:gd name="T0" fmla="*/ 902943 w 2338"/>
                <a:gd name="T1" fmla="*/ 1800397 h 3068"/>
                <a:gd name="T2" fmla="*/ 685416 w 2338"/>
                <a:gd name="T3" fmla="*/ 1719414 h 3068"/>
                <a:gd name="T4" fmla="*/ 467889 w 2338"/>
                <a:gd name="T5" fmla="*/ 1800397 h 3068"/>
                <a:gd name="T6" fmla="*/ 0 w 2338"/>
                <a:gd name="T7" fmla="*/ 1202416 h 3068"/>
                <a:gd name="T8" fmla="*/ 685416 w 2338"/>
                <a:gd name="T9" fmla="*/ 684245 h 3068"/>
                <a:gd name="T10" fmla="*/ 1370832 w 2338"/>
                <a:gd name="T11" fmla="*/ 1202416 h 3068"/>
                <a:gd name="T12" fmla="*/ 902943 w 2338"/>
                <a:gd name="T13" fmla="*/ 1800397 h 3068"/>
                <a:gd name="T14" fmla="*/ 188211 w 2338"/>
                <a:gd name="T15" fmla="*/ 865575 h 3068"/>
                <a:gd name="T16" fmla="*/ 259156 w 2338"/>
                <a:gd name="T17" fmla="*/ 1508742 h 3068"/>
                <a:gd name="T18" fmla="*/ 543525 w 2338"/>
                <a:gd name="T19" fmla="*/ 732365 h 3068"/>
                <a:gd name="T20" fmla="*/ 188211 w 2338"/>
                <a:gd name="T21" fmla="*/ 865575 h 3068"/>
                <a:gd name="T22" fmla="*/ 945159 w 2338"/>
                <a:gd name="T23" fmla="*/ 287547 h 3068"/>
                <a:gd name="T24" fmla="*/ 711801 w 2338"/>
                <a:gd name="T25" fmla="*/ 596807 h 3068"/>
                <a:gd name="T26" fmla="*/ 654927 w 2338"/>
                <a:gd name="T27" fmla="*/ 596807 h 3068"/>
                <a:gd name="T28" fmla="*/ 850174 w 2338"/>
                <a:gd name="T29" fmla="*/ 176049 h 3068"/>
                <a:gd name="T30" fmla="*/ 945159 w 2338"/>
                <a:gd name="T31" fmla="*/ 287547 h 3068"/>
                <a:gd name="T32" fmla="*/ 155963 w 2338"/>
                <a:gd name="T33" fmla="*/ 301044 h 3068"/>
                <a:gd name="T34" fmla="*/ 554079 w 2338"/>
                <a:gd name="T35" fmla="*/ 431321 h 3068"/>
                <a:gd name="T36" fmla="*/ 329516 w 2338"/>
                <a:gd name="T37" fmla="*/ 488243 h 3068"/>
                <a:gd name="T38" fmla="*/ 55701 w 2338"/>
                <a:gd name="T39" fmla="*/ 290481 h 3068"/>
                <a:gd name="T40" fmla="*/ 595122 w 2338"/>
                <a:gd name="T41" fmla="*/ 369117 h 3068"/>
                <a:gd name="T42" fmla="*/ 593949 w 2338"/>
                <a:gd name="T43" fmla="*/ 372638 h 3068"/>
                <a:gd name="T44" fmla="*/ 155963 w 2338"/>
                <a:gd name="T45" fmla="*/ 301044 h 30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38" h="3068">
                  <a:moveTo>
                    <a:pt x="1540" y="3068"/>
                  </a:moveTo>
                  <a:cubicBezTo>
                    <a:pt x="1368" y="3068"/>
                    <a:pt x="1332" y="2932"/>
                    <a:pt x="1169" y="2930"/>
                  </a:cubicBezTo>
                  <a:cubicBezTo>
                    <a:pt x="1006" y="2932"/>
                    <a:pt x="970" y="3068"/>
                    <a:pt x="798" y="3068"/>
                  </a:cubicBezTo>
                  <a:cubicBezTo>
                    <a:pt x="624" y="3068"/>
                    <a:pt x="0" y="2777"/>
                    <a:pt x="0" y="2049"/>
                  </a:cubicBezTo>
                  <a:cubicBezTo>
                    <a:pt x="0" y="497"/>
                    <a:pt x="1099" y="1124"/>
                    <a:pt x="1169" y="1166"/>
                  </a:cubicBezTo>
                  <a:cubicBezTo>
                    <a:pt x="1238" y="1124"/>
                    <a:pt x="2338" y="497"/>
                    <a:pt x="2338" y="2049"/>
                  </a:cubicBezTo>
                  <a:cubicBezTo>
                    <a:pt x="2338" y="2777"/>
                    <a:pt x="1713" y="3068"/>
                    <a:pt x="1540" y="3068"/>
                  </a:cubicBezTo>
                  <a:close/>
                  <a:moveTo>
                    <a:pt x="321" y="1475"/>
                  </a:moveTo>
                  <a:cubicBezTo>
                    <a:pt x="53" y="2007"/>
                    <a:pt x="479" y="2631"/>
                    <a:pt x="442" y="2571"/>
                  </a:cubicBezTo>
                  <a:cubicBezTo>
                    <a:pt x="252" y="1239"/>
                    <a:pt x="927" y="1248"/>
                    <a:pt x="927" y="1248"/>
                  </a:cubicBezTo>
                  <a:cubicBezTo>
                    <a:pt x="927" y="1248"/>
                    <a:pt x="590" y="943"/>
                    <a:pt x="321" y="1475"/>
                  </a:cubicBezTo>
                  <a:close/>
                  <a:moveTo>
                    <a:pt x="1612" y="490"/>
                  </a:moveTo>
                  <a:cubicBezTo>
                    <a:pt x="1293" y="458"/>
                    <a:pt x="1214" y="1017"/>
                    <a:pt x="1214" y="1017"/>
                  </a:cubicBezTo>
                  <a:cubicBezTo>
                    <a:pt x="1117" y="1017"/>
                    <a:pt x="1117" y="1017"/>
                    <a:pt x="1117" y="1017"/>
                  </a:cubicBezTo>
                  <a:cubicBezTo>
                    <a:pt x="1117" y="1017"/>
                    <a:pt x="978" y="527"/>
                    <a:pt x="1450" y="300"/>
                  </a:cubicBezTo>
                  <a:cubicBezTo>
                    <a:pt x="1441" y="291"/>
                    <a:pt x="1662" y="541"/>
                    <a:pt x="1612" y="490"/>
                  </a:cubicBezTo>
                  <a:close/>
                  <a:moveTo>
                    <a:pt x="266" y="513"/>
                  </a:moveTo>
                  <a:cubicBezTo>
                    <a:pt x="266" y="513"/>
                    <a:pt x="677" y="578"/>
                    <a:pt x="945" y="735"/>
                  </a:cubicBezTo>
                  <a:cubicBezTo>
                    <a:pt x="884" y="793"/>
                    <a:pt x="770" y="849"/>
                    <a:pt x="562" y="832"/>
                  </a:cubicBezTo>
                  <a:cubicBezTo>
                    <a:pt x="164" y="800"/>
                    <a:pt x="123" y="555"/>
                    <a:pt x="95" y="495"/>
                  </a:cubicBezTo>
                  <a:cubicBezTo>
                    <a:pt x="747" y="0"/>
                    <a:pt x="1015" y="629"/>
                    <a:pt x="1015" y="629"/>
                  </a:cubicBezTo>
                  <a:cubicBezTo>
                    <a:pt x="1015" y="629"/>
                    <a:pt x="1014" y="631"/>
                    <a:pt x="1013" y="635"/>
                  </a:cubicBezTo>
                  <a:cubicBezTo>
                    <a:pt x="609" y="440"/>
                    <a:pt x="266" y="513"/>
                    <a:pt x="266" y="513"/>
                  </a:cubicBezTo>
                  <a:close/>
                </a:path>
              </a:pathLst>
            </a:custGeom>
            <a:solidFill>
              <a:srgbClr val="F57777"/>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9" name="组合 28"/>
          <p:cNvGrpSpPr/>
          <p:nvPr/>
        </p:nvGrpSpPr>
        <p:grpSpPr>
          <a:xfrm>
            <a:off x="6947822" y="3981163"/>
            <a:ext cx="616269" cy="616269"/>
            <a:chOff x="4144039" y="2081321"/>
            <a:chExt cx="616269" cy="616269"/>
          </a:xfrm>
        </p:grpSpPr>
        <p:grpSp>
          <p:nvGrpSpPr>
            <p:cNvPr id="18" name="组合 17"/>
            <p:cNvGrpSpPr/>
            <p:nvPr/>
          </p:nvGrpSpPr>
          <p:grpSpPr>
            <a:xfrm>
              <a:off x="4144039" y="2081321"/>
              <a:ext cx="616269" cy="616269"/>
              <a:chOff x="2993638" y="3911398"/>
              <a:chExt cx="616269" cy="616269"/>
            </a:xfrm>
          </p:grpSpPr>
          <p:sp>
            <p:nvSpPr>
              <p:cNvPr id="19" name="椭圆 18"/>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KSO_Shape"/>
            <p:cNvSpPr>
              <a:spLocks/>
            </p:cNvSpPr>
            <p:nvPr/>
          </p:nvSpPr>
          <p:spPr bwMode="auto">
            <a:xfrm>
              <a:off x="4318120" y="2255909"/>
              <a:ext cx="271795" cy="261249"/>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F57777"/>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8" name="组合 27"/>
          <p:cNvGrpSpPr/>
          <p:nvPr/>
        </p:nvGrpSpPr>
        <p:grpSpPr>
          <a:xfrm>
            <a:off x="5787866" y="5056850"/>
            <a:ext cx="616269" cy="616269"/>
            <a:chOff x="3209230" y="1914171"/>
            <a:chExt cx="616269" cy="616269"/>
          </a:xfrm>
        </p:grpSpPr>
        <p:grpSp>
          <p:nvGrpSpPr>
            <p:cNvPr id="10" name="组合 9"/>
            <p:cNvGrpSpPr/>
            <p:nvPr/>
          </p:nvGrpSpPr>
          <p:grpSpPr>
            <a:xfrm>
              <a:off x="3209230" y="1914171"/>
              <a:ext cx="616269" cy="616269"/>
              <a:chOff x="2993638" y="3911398"/>
              <a:chExt cx="616269" cy="616269"/>
            </a:xfrm>
          </p:grpSpPr>
          <p:sp>
            <p:nvSpPr>
              <p:cNvPr id="7" name="椭圆 6"/>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KSO_Shape"/>
            <p:cNvSpPr>
              <a:spLocks/>
            </p:cNvSpPr>
            <p:nvPr/>
          </p:nvSpPr>
          <p:spPr bwMode="auto">
            <a:xfrm>
              <a:off x="3347668" y="2051188"/>
              <a:ext cx="339390" cy="334299"/>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F57777"/>
            </a:solidFill>
            <a:ln>
              <a:noFill/>
            </a:ln>
            <a:effectLst>
              <a:innerShdw blurRad="139700" dist="12700" dir="13500000">
                <a:schemeClr val="tx1">
                  <a:lumMod val="95000"/>
                  <a:lumOff val="5000"/>
                  <a:alpha val="42000"/>
                </a:scheme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2" name="组合 31"/>
          <p:cNvGrpSpPr/>
          <p:nvPr/>
        </p:nvGrpSpPr>
        <p:grpSpPr>
          <a:xfrm>
            <a:off x="5787866" y="2741277"/>
            <a:ext cx="616269" cy="616269"/>
            <a:chOff x="4719755" y="901973"/>
            <a:chExt cx="616269" cy="616269"/>
          </a:xfrm>
        </p:grpSpPr>
        <p:grpSp>
          <p:nvGrpSpPr>
            <p:cNvPr id="24" name="组合 23"/>
            <p:cNvGrpSpPr/>
            <p:nvPr/>
          </p:nvGrpSpPr>
          <p:grpSpPr>
            <a:xfrm>
              <a:off x="4719755" y="901973"/>
              <a:ext cx="616269" cy="616269"/>
              <a:chOff x="2993638" y="3911398"/>
              <a:chExt cx="616269" cy="616269"/>
            </a:xfrm>
          </p:grpSpPr>
          <p:sp>
            <p:nvSpPr>
              <p:cNvPr id="25" name="椭圆 24"/>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KSO_Shape"/>
            <p:cNvSpPr>
              <a:spLocks/>
            </p:cNvSpPr>
            <p:nvPr/>
          </p:nvSpPr>
          <p:spPr bwMode="auto">
            <a:xfrm>
              <a:off x="4934348" y="1062022"/>
              <a:ext cx="187079" cy="296167"/>
            </a:xfrm>
            <a:custGeom>
              <a:avLst/>
              <a:gdLst>
                <a:gd name="T0" fmla="*/ 839696 w 1358900"/>
                <a:gd name="T1" fmla="*/ 2086152 h 2151063"/>
                <a:gd name="T2" fmla="*/ 752405 w 1358900"/>
                <a:gd name="T3" fmla="*/ 2140511 h 2151063"/>
                <a:gd name="T4" fmla="*/ 632619 w 1358900"/>
                <a:gd name="T5" fmla="*/ 2146906 h 2151063"/>
                <a:gd name="T6" fmla="*/ 534815 w 1358900"/>
                <a:gd name="T7" fmla="*/ 2102140 h 2151063"/>
                <a:gd name="T8" fmla="*/ 492444 w 1358900"/>
                <a:gd name="T9" fmla="*/ 2023160 h 2151063"/>
                <a:gd name="T10" fmla="*/ 978873 w 1358900"/>
                <a:gd name="T11" fmla="*/ 1877587 h 2151063"/>
                <a:gd name="T12" fmla="*/ 975704 w 1358900"/>
                <a:gd name="T13" fmla="*/ 1949593 h 2151063"/>
                <a:gd name="T14" fmla="*/ 411711 w 1358900"/>
                <a:gd name="T15" fmla="*/ 1968795 h 2151063"/>
                <a:gd name="T16" fmla="*/ 369887 w 1358900"/>
                <a:gd name="T17" fmla="*/ 1911190 h 2151063"/>
                <a:gd name="T18" fmla="*/ 411711 w 1358900"/>
                <a:gd name="T19" fmla="*/ 1853585 h 2151063"/>
                <a:gd name="T20" fmla="*/ 971585 w 1358900"/>
                <a:gd name="T21" fmla="*/ 1709923 h 2151063"/>
                <a:gd name="T22" fmla="*/ 981725 w 1358900"/>
                <a:gd name="T23" fmla="*/ 1781479 h 2151063"/>
                <a:gd name="T24" fmla="*/ 423435 w 1358900"/>
                <a:gd name="T25" fmla="*/ 1812604 h 2151063"/>
                <a:gd name="T26" fmla="*/ 370837 w 1358900"/>
                <a:gd name="T27" fmla="*/ 1764793 h 2151063"/>
                <a:gd name="T28" fmla="*/ 401255 w 1358900"/>
                <a:gd name="T29" fmla="*/ 1699655 h 2151063"/>
                <a:gd name="T30" fmla="*/ 1212263 w 1358900"/>
                <a:gd name="T31" fmla="*/ 1027536 h 2151063"/>
                <a:gd name="T32" fmla="*/ 1162712 w 1358900"/>
                <a:gd name="T33" fmla="*/ 1009170 h 2151063"/>
                <a:gd name="T34" fmla="*/ 1164344 w 1358900"/>
                <a:gd name="T35" fmla="*/ 1001189 h 2151063"/>
                <a:gd name="T36" fmla="*/ 686421 w 1358900"/>
                <a:gd name="T37" fmla="*/ 65405 h 2151063"/>
                <a:gd name="T38" fmla="*/ 812725 w 1358900"/>
                <a:gd name="T39" fmla="*/ 98736 h 2151063"/>
                <a:gd name="T40" fmla="*/ 977427 w 1358900"/>
                <a:gd name="T41" fmla="*/ 180633 h 2151063"/>
                <a:gd name="T42" fmla="*/ 1110078 w 1358900"/>
                <a:gd name="T43" fmla="*/ 304113 h 2151063"/>
                <a:gd name="T44" fmla="*/ 1201791 w 1358900"/>
                <a:gd name="T45" fmla="*/ 459019 h 2151063"/>
                <a:gd name="T46" fmla="*/ 1244633 w 1358900"/>
                <a:gd name="T47" fmla="*/ 632970 h 2151063"/>
                <a:gd name="T48" fmla="*/ 1235747 w 1358900"/>
                <a:gd name="T49" fmla="*/ 811683 h 2151063"/>
                <a:gd name="T50" fmla="*/ 1175451 w 1358900"/>
                <a:gd name="T51" fmla="*/ 981191 h 2151063"/>
                <a:gd name="T52" fmla="*/ 1166089 w 1358900"/>
                <a:gd name="T53" fmla="*/ 998015 h 2151063"/>
                <a:gd name="T54" fmla="*/ 1093258 w 1358900"/>
                <a:gd name="T55" fmla="*/ 1114194 h 2151063"/>
                <a:gd name="T56" fmla="*/ 995199 w 1358900"/>
                <a:gd name="T57" fmla="*/ 1298621 h 2151063"/>
                <a:gd name="T58" fmla="*/ 972667 w 1358900"/>
                <a:gd name="T59" fmla="*/ 1488761 h 2151063"/>
                <a:gd name="T60" fmla="*/ 1011066 w 1358900"/>
                <a:gd name="T61" fmla="*/ 1334490 h 2151063"/>
                <a:gd name="T62" fmla="*/ 1111982 w 1358900"/>
                <a:gd name="T63" fmla="*/ 1164665 h 2151063"/>
                <a:gd name="T64" fmla="*/ 1213215 w 1358900"/>
                <a:gd name="T65" fmla="*/ 1025948 h 2151063"/>
                <a:gd name="T66" fmla="*/ 1270338 w 1358900"/>
                <a:gd name="T67" fmla="*/ 912626 h 2151063"/>
                <a:gd name="T68" fmla="*/ 1310640 w 1358900"/>
                <a:gd name="T69" fmla="*/ 718359 h 2151063"/>
                <a:gd name="T70" fmla="*/ 1289061 w 1358900"/>
                <a:gd name="T71" fmla="*/ 521235 h 2151063"/>
                <a:gd name="T72" fmla="*/ 1207503 w 1358900"/>
                <a:gd name="T73" fmla="*/ 340935 h 2151063"/>
                <a:gd name="T74" fmla="*/ 1074535 w 1358900"/>
                <a:gd name="T75" fmla="*/ 196187 h 2151063"/>
                <a:gd name="T76" fmla="*/ 904755 w 1358900"/>
                <a:gd name="T77" fmla="*/ 100640 h 2151063"/>
                <a:gd name="T78" fmla="*/ 715934 w 1358900"/>
                <a:gd name="T79" fmla="*/ 65405 h 2151063"/>
                <a:gd name="T80" fmla="*/ 865159 w 1358900"/>
                <a:gd name="T81" fmla="*/ 25723 h 2151063"/>
                <a:gd name="T82" fmla="*/ 1059288 w 1358900"/>
                <a:gd name="T83" fmla="*/ 116228 h 2151063"/>
                <a:gd name="T84" fmla="*/ 1214019 w 1358900"/>
                <a:gd name="T85" fmla="*/ 260084 h 2151063"/>
                <a:gd name="T86" fmla="*/ 1317596 w 1358900"/>
                <a:gd name="T87" fmla="*/ 445858 h 2151063"/>
                <a:gd name="T88" fmla="*/ 1358582 w 1358900"/>
                <a:gd name="T89" fmla="*/ 661800 h 2151063"/>
                <a:gd name="T90" fmla="*/ 1344285 w 1358900"/>
                <a:gd name="T91" fmla="*/ 819629 h 2151063"/>
                <a:gd name="T92" fmla="*/ 1261359 w 1358900"/>
                <a:gd name="T93" fmla="*/ 1030172 h 2151063"/>
                <a:gd name="T94" fmla="*/ 1147932 w 1358900"/>
                <a:gd name="T95" fmla="*/ 1196575 h 2151063"/>
                <a:gd name="T96" fmla="*/ 1054839 w 1358900"/>
                <a:gd name="T97" fmla="*/ 1399815 h 2151063"/>
                <a:gd name="T98" fmla="*/ 1037047 w 1358900"/>
                <a:gd name="T99" fmla="*/ 1560184 h 2151063"/>
                <a:gd name="T100" fmla="*/ 997649 w 1358900"/>
                <a:gd name="T101" fmla="*/ 1613217 h 2151063"/>
                <a:gd name="T102" fmla="*/ 338057 w 1358900"/>
                <a:gd name="T103" fmla="*/ 1599562 h 2151063"/>
                <a:gd name="T104" fmla="*/ 318358 w 1358900"/>
                <a:gd name="T105" fmla="*/ 1492543 h 2151063"/>
                <a:gd name="T106" fmla="*/ 276419 w 1358900"/>
                <a:gd name="T107" fmla="*/ 1314391 h 2151063"/>
                <a:gd name="T108" fmla="*/ 137892 w 1358900"/>
                <a:gd name="T109" fmla="*/ 1097178 h 2151063"/>
                <a:gd name="T110" fmla="*/ 65133 w 1358900"/>
                <a:gd name="T111" fmla="*/ 970471 h 2151063"/>
                <a:gd name="T112" fmla="*/ 6354 w 1358900"/>
                <a:gd name="T113" fmla="*/ 773900 h 2151063"/>
                <a:gd name="T114" fmla="*/ 5084 w 1358900"/>
                <a:gd name="T115" fmla="*/ 592571 h 2151063"/>
                <a:gd name="T116" fmla="*/ 66722 w 1358900"/>
                <a:gd name="T117" fmla="*/ 384886 h 2151063"/>
                <a:gd name="T118" fmla="*/ 187456 w 1358900"/>
                <a:gd name="T119" fmla="*/ 210861 h 2151063"/>
                <a:gd name="T120" fmla="*/ 355532 w 1358900"/>
                <a:gd name="T121" fmla="*/ 82249 h 2151063"/>
                <a:gd name="T122" fmla="*/ 558874 w 1358900"/>
                <a:gd name="T123" fmla="*/ 10797 h 215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8900" h="2151063">
                  <a:moveTo>
                    <a:pt x="492125" y="2016125"/>
                  </a:moveTo>
                  <a:lnTo>
                    <a:pt x="866775" y="2016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6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solidFill>
              <a:srgbClr val="F57777"/>
            </a:solidFill>
            <a:ln>
              <a:noFill/>
            </a:ln>
            <a:effectLst>
              <a:innerShdw blurRad="63500" dist="50800" dir="13500000">
                <a:prstClr val="black">
                  <a:alpha val="50000"/>
                </a:prstClr>
              </a:innerShdw>
            </a:effectLst>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
        <p:nvSpPr>
          <p:cNvPr id="34" name="矩形 33"/>
          <p:cNvSpPr/>
          <p:nvPr/>
        </p:nvSpPr>
        <p:spPr>
          <a:xfrm>
            <a:off x="7206343" y="2107653"/>
            <a:ext cx="2723823" cy="646331"/>
          </a:xfrm>
          <a:prstGeom prst="rect">
            <a:avLst/>
          </a:prstGeom>
        </p:spPr>
        <p:txBody>
          <a:bodyPr wrap="none">
            <a:spAutoFit/>
          </a:bodyPr>
          <a:lstStyle/>
          <a:p>
            <a:pPr algn="ctr"/>
            <a:r>
              <a:rPr lang="zh-CN" altLang="zh-CN" b="1" dirty="0">
                <a:solidFill>
                  <a:srgbClr val="FF0000"/>
                </a:solidFill>
              </a:rPr>
              <a:t>接受龙芯公司的指导以及</a:t>
            </a:r>
            <a:endParaRPr lang="en-US" altLang="zh-CN" b="1" dirty="0">
              <a:solidFill>
                <a:srgbClr val="FF0000"/>
              </a:solidFill>
            </a:endParaRPr>
          </a:p>
          <a:p>
            <a:pPr algn="ctr"/>
            <a:r>
              <a:rPr lang="zh-CN" altLang="zh-CN" b="1" dirty="0">
                <a:solidFill>
                  <a:srgbClr val="FF0000"/>
                </a:solidFill>
              </a:rPr>
              <a:t>帮助我们测试</a:t>
            </a:r>
            <a:r>
              <a:rPr lang="en-US" altLang="zh-CN" b="1" dirty="0">
                <a:solidFill>
                  <a:srgbClr val="FF0000"/>
                </a:solidFill>
              </a:rPr>
              <a:t>CPU</a:t>
            </a:r>
            <a:endParaRPr lang="zh-CN" altLang="en-US" b="1" dirty="0">
              <a:solidFill>
                <a:srgbClr val="FF0000"/>
              </a:solidFill>
            </a:endParaRPr>
          </a:p>
        </p:txBody>
      </p:sp>
      <p:sp>
        <p:nvSpPr>
          <p:cNvPr id="35" name="文本框 34"/>
          <p:cNvSpPr txBox="1"/>
          <p:nvPr/>
        </p:nvSpPr>
        <p:spPr>
          <a:xfrm>
            <a:off x="8062532" y="4905359"/>
            <a:ext cx="2880157"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4000</a:t>
            </a:r>
          </a:p>
        </p:txBody>
      </p:sp>
      <p:sp>
        <p:nvSpPr>
          <p:cNvPr id="36" name="矩形 35"/>
          <p:cNvSpPr/>
          <p:nvPr/>
        </p:nvSpPr>
        <p:spPr>
          <a:xfrm>
            <a:off x="8035546" y="460653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申请专利费</a:t>
            </a:r>
          </a:p>
        </p:txBody>
      </p:sp>
      <p:sp>
        <p:nvSpPr>
          <p:cNvPr id="37" name="文本框 36"/>
          <p:cNvSpPr txBox="1"/>
          <p:nvPr/>
        </p:nvSpPr>
        <p:spPr>
          <a:xfrm>
            <a:off x="1364525" y="2521469"/>
            <a:ext cx="2880157"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型号：</a:t>
            </a:r>
            <a:r>
              <a:rPr lang="en-US" altLang="zh-CN" sz="1600" dirty="0">
                <a:latin typeface="微软雅黑" panose="020B0503020204020204" pitchFamily="34" charset="-122"/>
                <a:ea typeface="微软雅黑" panose="020B0503020204020204" pitchFamily="34" charset="-122"/>
              </a:rPr>
              <a:t>ALNX </a:t>
            </a:r>
            <a:r>
              <a:rPr lang="zh-CN" altLang="en-US" sz="1600" dirty="0">
                <a:latin typeface="微软雅黑" panose="020B0503020204020204" pitchFamily="34" charset="-122"/>
                <a:ea typeface="微软雅黑" panose="020B0503020204020204" pitchFamily="34" charset="-122"/>
              </a:rPr>
              <a:t>黑金 </a:t>
            </a:r>
            <a:r>
              <a:rPr lang="en-US" altLang="zh-CN" sz="1600" dirty="0">
                <a:latin typeface="微软雅黑" panose="020B0503020204020204" pitchFamily="34" charset="-122"/>
                <a:ea typeface="微软雅黑" panose="020B0503020204020204" pitchFamily="34" charset="-122"/>
              </a:rPr>
              <a:t>XILINX FPGA AX7050</a:t>
            </a:r>
          </a:p>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5000</a:t>
            </a:r>
            <a:endParaRPr lang="zh-CN" altLang="en-US" sz="1600" dirty="0">
              <a:latin typeface="微软雅黑" panose="020B0503020204020204" pitchFamily="34" charset="-122"/>
              <a:ea typeface="微软雅黑" panose="020B0503020204020204" pitchFamily="34" charset="-122"/>
            </a:endParaRPr>
          </a:p>
        </p:txBody>
      </p:sp>
      <p:sp>
        <p:nvSpPr>
          <p:cNvPr id="38" name="矩形 37"/>
          <p:cNvSpPr/>
          <p:nvPr/>
        </p:nvSpPr>
        <p:spPr>
          <a:xfrm>
            <a:off x="2764121" y="2222648"/>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购买开发板</a:t>
            </a:r>
          </a:p>
        </p:txBody>
      </p:sp>
      <p:sp>
        <p:nvSpPr>
          <p:cNvPr id="39" name="文本框 38"/>
          <p:cNvSpPr txBox="1"/>
          <p:nvPr/>
        </p:nvSpPr>
        <p:spPr>
          <a:xfrm>
            <a:off x="1365827" y="4865278"/>
            <a:ext cx="2880157" cy="152618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书籍名称：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自己动手写</a:t>
            </a:r>
            <a:r>
              <a:rPr lang="en-US" altLang="zh-CN" sz="1600" dirty="0">
                <a:latin typeface="微软雅黑" panose="020B0503020204020204" pitchFamily="34" charset="-122"/>
                <a:ea typeface="微软雅黑" panose="020B0503020204020204" pitchFamily="34" charset="-122"/>
              </a:rPr>
              <a:t>CPU》</a:t>
            </a:r>
          </a:p>
          <a:p>
            <a:pPr>
              <a:lnSpc>
                <a:spcPct val="150000"/>
              </a:lnSpc>
            </a:pPr>
            <a:r>
              <a:rPr lang="en-US" altLang="zh-CN" sz="1600" dirty="0">
                <a:latin typeface="微软雅黑" panose="020B0503020204020204" pitchFamily="34" charset="-122"/>
                <a:ea typeface="微软雅黑" panose="020B0503020204020204" pitchFamily="34" charset="-122"/>
              </a:rPr>
              <a:t>《Verilog HDL</a:t>
            </a:r>
            <a:r>
              <a:rPr lang="zh-CN" altLang="en-US" sz="1600" dirty="0">
                <a:latin typeface="微软雅黑" panose="020B0503020204020204" pitchFamily="34" charset="-122"/>
                <a:ea typeface="微软雅黑" panose="020B0503020204020204" pitchFamily="34" charset="-122"/>
              </a:rPr>
              <a:t>数字系统设计</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等专业书籍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3000</a:t>
            </a:r>
            <a:endParaRPr lang="zh-CN" altLang="en-US" sz="1600" dirty="0">
              <a:latin typeface="微软雅黑" panose="020B0503020204020204" pitchFamily="34" charset="-122"/>
              <a:ea typeface="微软雅黑" panose="020B0503020204020204" pitchFamily="34" charset="-122"/>
            </a:endParaRPr>
          </a:p>
        </p:txBody>
      </p:sp>
      <p:sp>
        <p:nvSpPr>
          <p:cNvPr id="40" name="矩形 39"/>
          <p:cNvSpPr/>
          <p:nvPr/>
        </p:nvSpPr>
        <p:spPr>
          <a:xfrm>
            <a:off x="2252466" y="4566457"/>
            <a:ext cx="2492990"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购买书籍、打印资料</a:t>
            </a:r>
          </a:p>
        </p:txBody>
      </p:sp>
      <p:sp>
        <p:nvSpPr>
          <p:cNvPr id="41" name="椭圆 40"/>
          <p:cNvSpPr/>
          <p:nvPr/>
        </p:nvSpPr>
        <p:spPr>
          <a:xfrm>
            <a:off x="5653940" y="3804311"/>
            <a:ext cx="884115" cy="884115"/>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14839" y="-145860"/>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63245" y="202462"/>
            <a:ext cx="607857" cy="607857"/>
          </a:xfrm>
          <a:prstGeom prst="ellipse">
            <a:avLst/>
          </a:prstGeom>
          <a:solidFill>
            <a:schemeClr val="bg1"/>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7122" y="770132"/>
            <a:ext cx="607857" cy="607857"/>
          </a:xfrm>
          <a:prstGeom prst="ellipse">
            <a:avLst/>
          </a:prstGeom>
          <a:solidFill>
            <a:srgbClr val="EF1D1D"/>
          </a:solidFill>
          <a:ln>
            <a:noFill/>
          </a:ln>
          <a:effectLst>
            <a:innerShdw blurRad="190500" dist="88900" dir="135000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035666" y="341768"/>
            <a:ext cx="2665437"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tx1"/>
                </a:solidFill>
                <a:latin typeface="微软雅黑" panose="020B0503020204020204" pitchFamily="34" charset="-122"/>
                <a:ea typeface="微软雅黑" panose="020B0503020204020204" pitchFamily="34" charset="-122"/>
              </a:rPr>
              <a:t>项目经费预算</a:t>
            </a:r>
          </a:p>
        </p:txBody>
      </p:sp>
      <p:grpSp>
        <p:nvGrpSpPr>
          <p:cNvPr id="45" name="组合 44"/>
          <p:cNvGrpSpPr/>
          <p:nvPr/>
        </p:nvGrpSpPr>
        <p:grpSpPr>
          <a:xfrm>
            <a:off x="444327" y="502184"/>
            <a:ext cx="616269" cy="616269"/>
            <a:chOff x="2993638" y="3911398"/>
            <a:chExt cx="616269" cy="616269"/>
          </a:xfrm>
        </p:grpSpPr>
        <p:sp>
          <p:nvSpPr>
            <p:cNvPr id="47" name="椭圆 46"/>
            <p:cNvSpPr/>
            <p:nvPr/>
          </p:nvSpPr>
          <p:spPr>
            <a:xfrm>
              <a:off x="2993638" y="3911398"/>
              <a:ext cx="616269" cy="616269"/>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038028" y="3955788"/>
              <a:ext cx="527487" cy="527487"/>
            </a:xfrm>
            <a:prstGeom prst="ellipse">
              <a:avLst/>
            </a:prstGeom>
            <a:gradFill>
              <a:gsLst>
                <a:gs pos="0">
                  <a:schemeClr val="bg2"/>
                </a:gs>
                <a:gs pos="83000">
                  <a:schemeClr val="bg1"/>
                </a:gs>
              </a:gsLst>
              <a:lin ang="2700000" scaled="0"/>
            </a:gradFill>
            <a:ln w="34925">
              <a:gradFill>
                <a:gsLst>
                  <a:gs pos="0">
                    <a:schemeClr val="accent1">
                      <a:lumMod val="5000"/>
                      <a:lumOff val="95000"/>
                    </a:schemeClr>
                  </a:gs>
                  <a:gs pos="100000">
                    <a:schemeClr val="bg2"/>
                  </a:gs>
                </a:gsLst>
                <a:lin ang="2700000" scaled="0"/>
              </a:gra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等腰三角形 53"/>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11711916" y="274489"/>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42808">
            <a:off x="11212784" y="83122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688183" y="543868"/>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045215" y="-87625"/>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509263" y="1050633"/>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82BEBC19-0718-426D-B767-47C8983AD192}"/>
              </a:ext>
            </a:extLst>
          </p:cNvPr>
          <p:cNvSpPr txBox="1"/>
          <p:nvPr/>
        </p:nvSpPr>
        <p:spPr>
          <a:xfrm>
            <a:off x="7947318" y="2914738"/>
            <a:ext cx="2880157"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住宿与交通费</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金额：</a:t>
            </a:r>
            <a:r>
              <a:rPr lang="en-US" altLang="zh-CN" sz="1600" dirty="0">
                <a:latin typeface="微软雅黑" panose="020B0503020204020204" pitchFamily="34" charset="-122"/>
                <a:ea typeface="微软雅黑" panose="020B0503020204020204" pitchFamily="34" charset="-122"/>
              </a:rPr>
              <a:t>5000</a:t>
            </a:r>
          </a:p>
        </p:txBody>
      </p:sp>
      <p:sp>
        <p:nvSpPr>
          <p:cNvPr id="60" name="矩形 59">
            <a:extLst>
              <a:ext uri="{FF2B5EF4-FFF2-40B4-BE49-F238E27FC236}">
                <a16:creationId xmlns:a16="http://schemas.microsoft.com/office/drawing/2014/main" id="{AB2FEF30-E6CA-49E7-8893-4DA802F76050}"/>
              </a:ext>
            </a:extLst>
          </p:cNvPr>
          <p:cNvSpPr/>
          <p:nvPr/>
        </p:nvSpPr>
        <p:spPr>
          <a:xfrm>
            <a:off x="8384357" y="6191410"/>
            <a:ext cx="2236510"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总计：一万七千元</a:t>
            </a:r>
          </a:p>
        </p:txBody>
      </p:sp>
    </p:spTree>
    <p:extLst>
      <p:ext uri="{BB962C8B-B14F-4D97-AF65-F5344CB8AC3E}">
        <p14:creationId xmlns:p14="http://schemas.microsoft.com/office/powerpoint/2010/main" val="199393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56895">
            <a:off x="5338861" y="4547448"/>
            <a:ext cx="7796790"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784292">
            <a:off x="-266347" y="5322102"/>
            <a:ext cx="12628166" cy="590844"/>
          </a:xfrm>
          <a:prstGeom prst="rect">
            <a:avLst/>
          </a:prstGeom>
          <a:solidFill>
            <a:srgbClr val="EF1D1D"/>
          </a:solidFill>
          <a:ln>
            <a:noFill/>
          </a:ln>
          <a:effectLst>
            <a:outerShdw blurRad="63500" dist="1016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010118" y="1776415"/>
            <a:ext cx="1549879" cy="1336102"/>
            <a:chOff x="2712102" y="2920130"/>
            <a:chExt cx="1549879" cy="1336102"/>
          </a:xfrm>
        </p:grpSpPr>
        <p:sp>
          <p:nvSpPr>
            <p:cNvPr id="5" name="六边形 4"/>
            <p:cNvSpPr/>
            <p:nvPr/>
          </p:nvSpPr>
          <p:spPr>
            <a:xfrm>
              <a:off x="2712102" y="292013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52851" y="325063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谢</a:t>
              </a:r>
            </a:p>
          </p:txBody>
        </p:sp>
      </p:grpSp>
      <p:grpSp>
        <p:nvGrpSpPr>
          <p:cNvPr id="19" name="组合 18"/>
          <p:cNvGrpSpPr/>
          <p:nvPr/>
        </p:nvGrpSpPr>
        <p:grpSpPr>
          <a:xfrm>
            <a:off x="5088777" y="3244160"/>
            <a:ext cx="1549879" cy="1336102"/>
            <a:chOff x="4837238" y="3642924"/>
            <a:chExt cx="1549879" cy="1336102"/>
          </a:xfrm>
        </p:grpSpPr>
        <p:sp>
          <p:nvSpPr>
            <p:cNvPr id="8" name="六边形 7"/>
            <p:cNvSpPr/>
            <p:nvPr/>
          </p:nvSpPr>
          <p:spPr>
            <a:xfrm>
              <a:off x="4837238" y="3642924"/>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206261" y="394318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聆</a:t>
              </a:r>
            </a:p>
          </p:txBody>
        </p:sp>
      </p:grpSp>
      <p:grpSp>
        <p:nvGrpSpPr>
          <p:cNvPr id="20" name="组合 19"/>
          <p:cNvGrpSpPr/>
          <p:nvPr/>
        </p:nvGrpSpPr>
        <p:grpSpPr>
          <a:xfrm>
            <a:off x="6549447" y="3291163"/>
            <a:ext cx="1549879" cy="1336102"/>
            <a:chOff x="5899806" y="4004320"/>
            <a:chExt cx="1549879" cy="1336102"/>
          </a:xfrm>
        </p:grpSpPr>
        <p:sp>
          <p:nvSpPr>
            <p:cNvPr id="9" name="六边形 8"/>
            <p:cNvSpPr/>
            <p:nvPr/>
          </p:nvSpPr>
          <p:spPr>
            <a:xfrm>
              <a:off x="5899806" y="400432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282965" y="4289462"/>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听</a:t>
              </a:r>
            </a:p>
          </p:txBody>
        </p:sp>
      </p:grpSp>
      <p:sp>
        <p:nvSpPr>
          <p:cNvPr id="15" name="六边形 14"/>
          <p:cNvSpPr/>
          <p:nvPr/>
        </p:nvSpPr>
        <p:spPr>
          <a:xfrm>
            <a:off x="5472464" y="1071900"/>
            <a:ext cx="2243175" cy="1933771"/>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34855" y="1530954"/>
            <a:ext cx="1997818" cy="1015663"/>
          </a:xfrm>
          <a:prstGeom prst="rect">
            <a:avLst/>
          </a:prstGeom>
          <a:noFill/>
          <a:effectLst>
            <a:innerShdw blurRad="63500" dist="50800" dir="13500000">
              <a:prstClr val="black">
                <a:alpha val="50000"/>
              </a:prstClr>
            </a:innerShdw>
          </a:effectLst>
        </p:spPr>
        <p:txBody>
          <a:bodyPr wrap="square" rtlCol="0">
            <a:spAutoFit/>
          </a:bodyPr>
          <a:lstStyle/>
          <a:p>
            <a:pPr algn="ctr"/>
            <a:r>
              <a:rPr lang="en-US" altLang="zh-CN" sz="6000" dirty="0">
                <a:solidFill>
                  <a:srgbClr val="FF4B4B"/>
                </a:solidFill>
                <a:effectLst>
                  <a:innerShdw blurRad="114300" dist="127000" dir="13500000">
                    <a:prstClr val="black">
                      <a:alpha val="48000"/>
                    </a:prstClr>
                  </a:innerShdw>
                </a:effectLst>
                <a:latin typeface="MHeiSung HKS UltraBold" panose="00000900000000000000" pitchFamily="2" charset="-120"/>
                <a:ea typeface="MHeiSung HKS UltraBold" panose="00000900000000000000" pitchFamily="2" charset="-120"/>
              </a:rPr>
              <a:t>END</a:t>
            </a:r>
            <a:endParaRPr lang="zh-CN" altLang="en-US" sz="6000" dirty="0">
              <a:solidFill>
                <a:srgbClr val="FF4B4B"/>
              </a:solidFill>
              <a:effectLst>
                <a:innerShdw blurRad="114300" dist="127000" dir="13500000">
                  <a:prstClr val="black">
                    <a:alpha val="48000"/>
                  </a:prstClr>
                </a:innerShdw>
              </a:effectLst>
              <a:latin typeface="MHeiSung HKS UltraBold" panose="00000900000000000000" pitchFamily="2" charset="-120"/>
              <a:ea typeface="MHeiSung HKS UltraBold" panose="00000900000000000000" pitchFamily="2" charset="-120"/>
            </a:endParaRPr>
          </a:p>
        </p:txBody>
      </p:sp>
      <p:grpSp>
        <p:nvGrpSpPr>
          <p:cNvPr id="21" name="组合 20"/>
          <p:cNvGrpSpPr/>
          <p:nvPr/>
        </p:nvGrpSpPr>
        <p:grpSpPr>
          <a:xfrm>
            <a:off x="3628107" y="1776415"/>
            <a:ext cx="1549879" cy="1336102"/>
            <a:chOff x="2712102" y="2920130"/>
            <a:chExt cx="1549879" cy="1336102"/>
          </a:xfrm>
        </p:grpSpPr>
        <p:sp>
          <p:nvSpPr>
            <p:cNvPr id="22" name="六边形 21"/>
            <p:cNvSpPr/>
            <p:nvPr/>
          </p:nvSpPr>
          <p:spPr>
            <a:xfrm>
              <a:off x="2712102" y="2920130"/>
              <a:ext cx="1549879" cy="1336102"/>
            </a:xfrm>
            <a:prstGeom prst="hexagon">
              <a:avLst/>
            </a:prstGeom>
            <a:gradFill flip="none" rotWithShape="1">
              <a:gsLst>
                <a:gs pos="73000">
                  <a:schemeClr val="bg1"/>
                </a:gs>
                <a:gs pos="9000">
                  <a:srgbClr val="E3E1E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052851" y="3250638"/>
              <a:ext cx="550647" cy="830997"/>
            </a:xfrm>
            <a:prstGeom prst="rect">
              <a:avLst/>
            </a:prstGeom>
            <a:noFill/>
          </p:spPr>
          <p:txBody>
            <a:bodyPr wrap="squar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谢</a:t>
              </a:r>
            </a:p>
          </p:txBody>
        </p:sp>
      </p:grpSp>
    </p:spTree>
    <p:extLst>
      <p:ext uri="{BB962C8B-B14F-4D97-AF65-F5344CB8AC3E}">
        <p14:creationId xmlns:p14="http://schemas.microsoft.com/office/powerpoint/2010/main" val="408744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916940">
            <a:off x="1441462" y="5256724"/>
            <a:ext cx="1986323" cy="590844"/>
          </a:xfrm>
          <a:prstGeom prst="rect">
            <a:avLst/>
          </a:prstGeom>
          <a:solidFill>
            <a:srgbClr val="C40E0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rot="18793440">
            <a:off x="-829422" y="5849522"/>
            <a:ext cx="3429978" cy="638593"/>
          </a:xfrm>
          <a:custGeom>
            <a:avLst/>
            <a:gdLst>
              <a:gd name="connsiteX0" fmla="*/ 0 w 3354465"/>
              <a:gd name="connsiteY0" fmla="*/ 0 h 590844"/>
              <a:gd name="connsiteX1" fmla="*/ 3354465 w 3354465"/>
              <a:gd name="connsiteY1" fmla="*/ 0 h 590844"/>
              <a:gd name="connsiteX2" fmla="*/ 3354465 w 3354465"/>
              <a:gd name="connsiteY2" fmla="*/ 590844 h 590844"/>
              <a:gd name="connsiteX3" fmla="*/ 0 w 3354465"/>
              <a:gd name="connsiteY3" fmla="*/ 590844 h 590844"/>
              <a:gd name="connsiteX4" fmla="*/ 0 w 3354465"/>
              <a:gd name="connsiteY4" fmla="*/ 0 h 590844"/>
              <a:gd name="connsiteX0" fmla="*/ 0 w 3354465"/>
              <a:gd name="connsiteY0" fmla="*/ 47749 h 638593"/>
              <a:gd name="connsiteX1" fmla="*/ 3335730 w 3354465"/>
              <a:gd name="connsiteY1" fmla="*/ 0 h 638593"/>
              <a:gd name="connsiteX2" fmla="*/ 3354465 w 3354465"/>
              <a:gd name="connsiteY2" fmla="*/ 638593 h 638593"/>
              <a:gd name="connsiteX3" fmla="*/ 0 w 3354465"/>
              <a:gd name="connsiteY3" fmla="*/ 638593 h 638593"/>
              <a:gd name="connsiteX4" fmla="*/ 0 w 3354465"/>
              <a:gd name="connsiteY4" fmla="*/ 47749 h 638593"/>
              <a:gd name="connsiteX0" fmla="*/ 0 w 3429978"/>
              <a:gd name="connsiteY0" fmla="*/ 47749 h 638593"/>
              <a:gd name="connsiteX1" fmla="*/ 3335730 w 3429978"/>
              <a:gd name="connsiteY1" fmla="*/ 0 h 638593"/>
              <a:gd name="connsiteX2" fmla="*/ 3429978 w 3429978"/>
              <a:gd name="connsiteY2" fmla="*/ 593766 h 638593"/>
              <a:gd name="connsiteX3" fmla="*/ 0 w 3429978"/>
              <a:gd name="connsiteY3" fmla="*/ 638593 h 638593"/>
              <a:gd name="connsiteX4" fmla="*/ 0 w 3429978"/>
              <a:gd name="connsiteY4" fmla="*/ 47749 h 638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978" h="638593">
                <a:moveTo>
                  <a:pt x="0" y="47749"/>
                </a:moveTo>
                <a:lnTo>
                  <a:pt x="3335730" y="0"/>
                </a:lnTo>
                <a:lnTo>
                  <a:pt x="3429978" y="593766"/>
                </a:lnTo>
                <a:lnTo>
                  <a:pt x="0" y="638593"/>
                </a:lnTo>
                <a:lnTo>
                  <a:pt x="0" y="47749"/>
                </a:lnTo>
                <a:close/>
              </a:path>
            </a:pathLst>
          </a:custGeom>
          <a:solidFill>
            <a:srgbClr val="EF1D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1144589">
            <a:off x="3025288" y="5022124"/>
            <a:ext cx="10871386" cy="590844"/>
          </a:xfrm>
          <a:custGeom>
            <a:avLst/>
            <a:gdLst>
              <a:gd name="connsiteX0" fmla="*/ 0 w 10871386"/>
              <a:gd name="connsiteY0" fmla="*/ 0 h 590844"/>
              <a:gd name="connsiteX1" fmla="*/ 10871386 w 10871386"/>
              <a:gd name="connsiteY1" fmla="*/ 0 h 590844"/>
              <a:gd name="connsiteX2" fmla="*/ 10871386 w 10871386"/>
              <a:gd name="connsiteY2" fmla="*/ 590844 h 590844"/>
              <a:gd name="connsiteX3" fmla="*/ 0 w 10871386"/>
              <a:gd name="connsiteY3" fmla="*/ 590844 h 590844"/>
              <a:gd name="connsiteX4" fmla="*/ 0 w 10871386"/>
              <a:gd name="connsiteY4" fmla="*/ 0 h 590844"/>
              <a:gd name="connsiteX0" fmla="*/ 237297 w 10871386"/>
              <a:gd name="connsiteY0" fmla="*/ 22012 h 590844"/>
              <a:gd name="connsiteX1" fmla="*/ 10871386 w 10871386"/>
              <a:gd name="connsiteY1" fmla="*/ 0 h 590844"/>
              <a:gd name="connsiteX2" fmla="*/ 10871386 w 10871386"/>
              <a:gd name="connsiteY2" fmla="*/ 590844 h 590844"/>
              <a:gd name="connsiteX3" fmla="*/ 0 w 10871386"/>
              <a:gd name="connsiteY3" fmla="*/ 590844 h 590844"/>
              <a:gd name="connsiteX4" fmla="*/ 237297 w 10871386"/>
              <a:gd name="connsiteY4" fmla="*/ 22012 h 590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1386" h="590844">
                <a:moveTo>
                  <a:pt x="237297" y="22012"/>
                </a:moveTo>
                <a:lnTo>
                  <a:pt x="10871386" y="0"/>
                </a:lnTo>
                <a:lnTo>
                  <a:pt x="10871386" y="590844"/>
                </a:lnTo>
                <a:lnTo>
                  <a:pt x="0" y="590844"/>
                </a:lnTo>
                <a:lnTo>
                  <a:pt x="237297" y="22012"/>
                </a:lnTo>
                <a:close/>
              </a:path>
            </a:pathLst>
          </a:custGeom>
          <a:solidFill>
            <a:srgbClr val="EF1D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276075" y="2166925"/>
            <a:ext cx="2157593" cy="830997"/>
            <a:chOff x="1276075" y="1416238"/>
            <a:chExt cx="2157593" cy="830997"/>
          </a:xfrm>
        </p:grpSpPr>
        <p:sp>
          <p:nvSpPr>
            <p:cNvPr id="9" name="圆角矩形 8"/>
            <p:cNvSpPr/>
            <p:nvPr/>
          </p:nvSpPr>
          <p:spPr>
            <a:xfrm>
              <a:off x="1702560" y="1416238"/>
              <a:ext cx="1304623" cy="830997"/>
            </a:xfrm>
            <a:prstGeom prst="roundRect">
              <a:avLst/>
            </a:prstGeom>
            <a:gradFill>
              <a:gsLst>
                <a:gs pos="0">
                  <a:schemeClr val="bg2"/>
                </a:gs>
                <a:gs pos="81000">
                  <a:schemeClr val="bg1"/>
                </a:gs>
              </a:gsLst>
              <a:path path="rect">
                <a:fillToRect l="50000" t="50000" r="50000" b="50000"/>
              </a:path>
            </a:gradFill>
            <a:ln w="44450">
              <a:gradFill>
                <a:gsLst>
                  <a:gs pos="0">
                    <a:schemeClr val="bg2"/>
                  </a:gs>
                  <a:gs pos="100000">
                    <a:schemeClr val="bg1"/>
                  </a:gs>
                </a:gsLst>
                <a:lin ang="2700000" scaled="0"/>
              </a:gradFill>
            </a:ln>
            <a:effectLst>
              <a:outerShdw blurRad="114300" dist="762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EF1D1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76075" y="1416238"/>
              <a:ext cx="2157593" cy="830997"/>
            </a:xfrm>
            <a:prstGeom prst="rect">
              <a:avLst/>
            </a:prstGeom>
            <a:noFill/>
            <a:effectLst>
              <a:innerShdw blurRad="38100" dist="114300" dir="13500000">
                <a:prstClr val="black">
                  <a:alpha val="39000"/>
                </a:prstClr>
              </a:innerShdw>
            </a:effectLst>
          </p:spPr>
          <p:txBody>
            <a:bodyPr wrap="square" rtlCol="0">
              <a:spAutoFit/>
            </a:bodyPr>
            <a:lstStyle/>
            <a:p>
              <a:pPr algn="ctr"/>
              <a:r>
                <a:rPr lang="zh-CN" altLang="en-US" sz="4800" b="1" dirty="0">
                  <a:solidFill>
                    <a:srgbClr val="EF1D1D"/>
                  </a:solidFill>
                  <a:effectLst>
                    <a:innerShdw blurRad="25400" dist="88900" dir="13500000">
                      <a:prstClr val="black">
                        <a:alpha val="56000"/>
                      </a:prstClr>
                    </a:innerShdw>
                  </a:effectLst>
                  <a:latin typeface="微软雅黑" panose="020B0503020204020204" pitchFamily="34" charset="-122"/>
                  <a:ea typeface="微软雅黑" panose="020B0503020204020204" pitchFamily="34" charset="-122"/>
                </a:rPr>
                <a:t>目录</a:t>
              </a:r>
            </a:p>
          </p:txBody>
        </p:sp>
      </p:grpSp>
      <p:sp>
        <p:nvSpPr>
          <p:cNvPr id="11" name="文本框 10"/>
          <p:cNvSpPr txBox="1"/>
          <p:nvPr/>
        </p:nvSpPr>
        <p:spPr>
          <a:xfrm>
            <a:off x="478104" y="1869663"/>
            <a:ext cx="3293795" cy="1862048"/>
          </a:xfrm>
          <a:prstGeom prst="rect">
            <a:avLst/>
          </a:prstGeom>
          <a:noFill/>
        </p:spPr>
        <p:txBody>
          <a:bodyPr wrap="square" rtlCol="0">
            <a:spAutoFit/>
          </a:bodyPr>
          <a:lstStyle/>
          <a:p>
            <a:r>
              <a:rPr lang="en-US" altLang="zh-CN" sz="11500" dirty="0">
                <a:solidFill>
                  <a:srgbClr val="EF1D1D"/>
                </a:solidFill>
                <a:effectLst>
                  <a:outerShdw blurRad="12700" dist="38100" dir="2700000" algn="tl" rotWithShape="0">
                    <a:prstClr val="black">
                      <a:alpha val="76000"/>
                    </a:prstClr>
                  </a:outerShdw>
                </a:effectLst>
                <a:latin typeface="MHeiSung HKS UltraBold" panose="00000900000000000000" pitchFamily="2" charset="-120"/>
                <a:ea typeface="MHeiSung HKS UltraBold" panose="00000900000000000000" pitchFamily="2" charset="-120"/>
              </a:rPr>
              <a:t>C</a:t>
            </a:r>
            <a:r>
              <a:rPr lang="en-US" altLang="zh-CN" sz="2400" b="1" dirty="0">
                <a:solidFill>
                  <a:srgbClr val="EF1D1D"/>
                </a:solidFill>
                <a:latin typeface="MHeiSung HKS UltraBold" panose="00000900000000000000" pitchFamily="2" charset="-120"/>
                <a:ea typeface="MHeiSung HKS UltraBold" panose="00000900000000000000" pitchFamily="2" charset="-120"/>
              </a:rPr>
              <a:t>ONCENTS</a:t>
            </a:r>
            <a:endParaRPr lang="zh-CN" altLang="en-US" sz="2400" b="1" dirty="0">
              <a:solidFill>
                <a:srgbClr val="EF1D1D"/>
              </a:solidFill>
              <a:latin typeface="MHeiSung HKS UltraBold" panose="00000900000000000000" pitchFamily="2" charset="-120"/>
              <a:ea typeface="MHeiSung HKS UltraBold" panose="00000900000000000000" pitchFamily="2" charset="-120"/>
            </a:endParaRPr>
          </a:p>
        </p:txBody>
      </p:sp>
      <p:grpSp>
        <p:nvGrpSpPr>
          <p:cNvPr id="14" name="组合 13"/>
          <p:cNvGrpSpPr/>
          <p:nvPr/>
        </p:nvGrpSpPr>
        <p:grpSpPr>
          <a:xfrm>
            <a:off x="5287091" y="436018"/>
            <a:ext cx="1221488" cy="1053007"/>
            <a:chOff x="4798312" y="816656"/>
            <a:chExt cx="1526289" cy="1315766"/>
          </a:xfrm>
        </p:grpSpPr>
        <p:sp>
          <p:nvSpPr>
            <p:cNvPr id="12" name="六边形 11"/>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281912" y="1580044"/>
            <a:ext cx="1221488" cy="1053007"/>
            <a:chOff x="4798312" y="816656"/>
            <a:chExt cx="1526289" cy="1315766"/>
          </a:xfrm>
        </p:grpSpPr>
        <p:sp>
          <p:nvSpPr>
            <p:cNvPr id="16" name="六边形 15"/>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281912" y="2711249"/>
            <a:ext cx="1221488" cy="1053007"/>
            <a:chOff x="4798312" y="816656"/>
            <a:chExt cx="1526289" cy="1315766"/>
          </a:xfrm>
        </p:grpSpPr>
        <p:sp>
          <p:nvSpPr>
            <p:cNvPr id="19" name="六边形 18"/>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5716366" y="527037"/>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1</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22" name="文本框 21"/>
          <p:cNvSpPr txBox="1"/>
          <p:nvPr/>
        </p:nvSpPr>
        <p:spPr>
          <a:xfrm>
            <a:off x="5711187" y="1714641"/>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2</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23" name="文本框 22"/>
          <p:cNvSpPr txBox="1"/>
          <p:nvPr/>
        </p:nvSpPr>
        <p:spPr>
          <a:xfrm>
            <a:off x="5711187" y="2871364"/>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3</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cxnSp>
        <p:nvCxnSpPr>
          <p:cNvPr id="25" name="直接连接符 24"/>
          <p:cNvCxnSpPr/>
          <p:nvPr/>
        </p:nvCxnSpPr>
        <p:spPr>
          <a:xfrm flipH="1">
            <a:off x="550575" y="5797926"/>
            <a:ext cx="1352938" cy="1352939"/>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03513" y="5793581"/>
            <a:ext cx="1103670" cy="816769"/>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007183" y="5317546"/>
            <a:ext cx="9318167" cy="1284221"/>
          </a:xfrm>
          <a:prstGeom prst="line">
            <a:avLst/>
          </a:prstGeom>
          <a:ln w="38100">
            <a:solidFill>
              <a:srgbClr val="EF1D1D"/>
            </a:solidFill>
            <a:prstDash val="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736956" y="639355"/>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项目背景及意义</a:t>
            </a:r>
          </a:p>
        </p:txBody>
      </p:sp>
      <p:sp>
        <p:nvSpPr>
          <p:cNvPr id="35" name="文本框 34"/>
          <p:cNvSpPr txBox="1"/>
          <p:nvPr/>
        </p:nvSpPr>
        <p:spPr>
          <a:xfrm>
            <a:off x="6736956" y="1806973"/>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项目实施方案</a:t>
            </a:r>
          </a:p>
        </p:txBody>
      </p:sp>
      <p:grpSp>
        <p:nvGrpSpPr>
          <p:cNvPr id="28" name="组合 27">
            <a:extLst>
              <a:ext uri="{FF2B5EF4-FFF2-40B4-BE49-F238E27FC236}">
                <a16:creationId xmlns:a16="http://schemas.microsoft.com/office/drawing/2014/main" id="{8805FF0E-573A-4D8B-85FD-087C3562B049}"/>
              </a:ext>
            </a:extLst>
          </p:cNvPr>
          <p:cNvGrpSpPr/>
          <p:nvPr/>
        </p:nvGrpSpPr>
        <p:grpSpPr>
          <a:xfrm>
            <a:off x="5281912" y="3846897"/>
            <a:ext cx="1221488" cy="1053007"/>
            <a:chOff x="4798312" y="816656"/>
            <a:chExt cx="1526289" cy="1315766"/>
          </a:xfrm>
        </p:grpSpPr>
        <p:sp>
          <p:nvSpPr>
            <p:cNvPr id="30" name="六边形 29">
              <a:extLst>
                <a:ext uri="{FF2B5EF4-FFF2-40B4-BE49-F238E27FC236}">
                  <a16:creationId xmlns:a16="http://schemas.microsoft.com/office/drawing/2014/main" id="{CAD8FEDD-07A5-4EF0-B010-DC00DCF55D87}"/>
                </a:ext>
              </a:extLst>
            </p:cNvPr>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a:extLst>
                <a:ext uri="{FF2B5EF4-FFF2-40B4-BE49-F238E27FC236}">
                  <a16:creationId xmlns:a16="http://schemas.microsoft.com/office/drawing/2014/main" id="{F9ACB319-68B7-454E-ACE0-7A297BCC0328}"/>
                </a:ext>
              </a:extLst>
            </p:cNvPr>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82DE36C3-D617-4BD6-8715-86A7D70218F1}"/>
              </a:ext>
            </a:extLst>
          </p:cNvPr>
          <p:cNvSpPr txBox="1"/>
          <p:nvPr/>
        </p:nvSpPr>
        <p:spPr>
          <a:xfrm>
            <a:off x="5711187" y="3980711"/>
            <a:ext cx="362938" cy="830997"/>
          </a:xfrm>
          <a:prstGeom prst="rect">
            <a:avLst/>
          </a:prstGeom>
          <a:noFill/>
        </p:spPr>
        <p:txBody>
          <a:bodyPr wrap="square" rtlCol="0">
            <a:spAutoFit/>
          </a:bodyPr>
          <a:lstStyle/>
          <a:p>
            <a:pPr algn="ctr"/>
            <a:r>
              <a:rPr lang="en-US" altLang="zh-CN"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4</a:t>
            </a:r>
            <a:endParaRPr lang="zh-CN" altLang="en-US" sz="4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sp>
        <p:nvSpPr>
          <p:cNvPr id="33" name="文本框 32">
            <a:extLst>
              <a:ext uri="{FF2B5EF4-FFF2-40B4-BE49-F238E27FC236}">
                <a16:creationId xmlns:a16="http://schemas.microsoft.com/office/drawing/2014/main" id="{676FCAC3-7FC7-4AA5-A922-8E778166C4AB}"/>
              </a:ext>
            </a:extLst>
          </p:cNvPr>
          <p:cNvSpPr txBox="1"/>
          <p:nvPr/>
        </p:nvSpPr>
        <p:spPr>
          <a:xfrm>
            <a:off x="6736956" y="2919988"/>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项目预期成果</a:t>
            </a:r>
          </a:p>
        </p:txBody>
      </p:sp>
      <p:sp>
        <p:nvSpPr>
          <p:cNvPr id="37" name="文本框 36">
            <a:extLst>
              <a:ext uri="{FF2B5EF4-FFF2-40B4-BE49-F238E27FC236}">
                <a16:creationId xmlns:a16="http://schemas.microsoft.com/office/drawing/2014/main" id="{5EF9217D-00D8-4EC5-80C7-B4A67D2514AB}"/>
              </a:ext>
            </a:extLst>
          </p:cNvPr>
          <p:cNvSpPr txBox="1"/>
          <p:nvPr/>
        </p:nvSpPr>
        <p:spPr>
          <a:xfrm>
            <a:off x="6736956" y="4067668"/>
            <a:ext cx="3448050" cy="646331"/>
          </a:xfrm>
          <a:prstGeom prst="rect">
            <a:avLst/>
          </a:prstGeom>
          <a:noFill/>
        </p:spPr>
        <p:txBody>
          <a:bodyPr wrap="square" rtlCol="0">
            <a:spAutoFit/>
          </a:bodyPr>
          <a:lstStyle/>
          <a:p>
            <a:r>
              <a:rPr lang="zh-CN" altLang="en-US" sz="3600" dirty="0">
                <a:solidFill>
                  <a:srgbClr val="EF1D1D"/>
                </a:solidFill>
                <a:latin typeface="微软雅黑" panose="020B0503020204020204" pitchFamily="34" charset="-122"/>
                <a:ea typeface="微软雅黑" panose="020B0503020204020204" pitchFamily="34" charset="-122"/>
              </a:rPr>
              <a:t>项目经费预算</a:t>
            </a:r>
          </a:p>
        </p:txBody>
      </p:sp>
    </p:spTree>
    <p:extLst>
      <p:ext uri="{BB962C8B-B14F-4D97-AF65-F5344CB8AC3E}">
        <p14:creationId xmlns:p14="http://schemas.microsoft.com/office/powerpoint/2010/main" val="389395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100000">
                      <a:schemeClr val="accent1">
                        <a:lumMod val="5000"/>
                        <a:lumOff val="95000"/>
                      </a:schemeClr>
                    </a:gs>
                    <a:gs pos="0">
                      <a:srgbClr val="E3E1E1"/>
                    </a:gs>
                  </a:gsLst>
                  <a:lin ang="2700000" scaled="0"/>
                </a:gradFill>
              </a:ln>
              <a:effectLst>
                <a:outerShdw blurRad="165100" dist="1651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1</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3134598"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项目背景及意义</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24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50" y="59560"/>
            <a:ext cx="3327533" cy="723332"/>
          </a:xfrm>
          <a:prstGeom prst="rect">
            <a:avLst/>
          </a:prstGeom>
          <a:solidFill>
            <a:srgbClr val="EF1D1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33350" y="6690888"/>
            <a:ext cx="12325350" cy="167112"/>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90290" y="118846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38277" y="103644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224902" y="1329243"/>
            <a:ext cx="2880157" cy="263418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在国外</a:t>
            </a:r>
            <a:r>
              <a:rPr lang="en-US" altLang="zh-CN" sz="1600" dirty="0">
                <a:latin typeface="微软雅黑" panose="020B0503020204020204" pitchFamily="34" charset="-122"/>
                <a:ea typeface="微软雅黑" panose="020B0503020204020204" pitchFamily="34" charset="-122"/>
              </a:rPr>
              <a:t>Intel</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AMD</a:t>
            </a:r>
            <a:r>
              <a:rPr lang="zh-CN" altLang="en-US" sz="1600" dirty="0">
                <a:latin typeface="微软雅黑" panose="020B0503020204020204" pitchFamily="34" charset="-122"/>
                <a:ea typeface="微软雅黑" panose="020B0503020204020204" pitchFamily="34" charset="-122"/>
              </a:rPr>
              <a:t>等企业的技术垄断下，我国芯片领域很长时间内无法有长足进步，“中兴事件”就暴露了我国芯片技术受制于人的现实。中国拥有高性能、具有自主知识产权的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迫在眉睫。</a:t>
            </a:r>
          </a:p>
        </p:txBody>
      </p:sp>
      <p:grpSp>
        <p:nvGrpSpPr>
          <p:cNvPr id="14" name="组合 13"/>
          <p:cNvGrpSpPr/>
          <p:nvPr/>
        </p:nvGrpSpPr>
        <p:grpSpPr>
          <a:xfrm>
            <a:off x="676490" y="2261755"/>
            <a:ext cx="2213302" cy="1908019"/>
            <a:chOff x="280704" y="1995241"/>
            <a:chExt cx="3096193" cy="2669132"/>
          </a:xfrm>
        </p:grpSpPr>
        <p:grpSp>
          <p:nvGrpSpPr>
            <p:cNvPr id="4" name="组合 3"/>
            <p:cNvGrpSpPr/>
            <p:nvPr/>
          </p:nvGrpSpPr>
          <p:grpSpPr>
            <a:xfrm>
              <a:off x="280704" y="1995241"/>
              <a:ext cx="3096193" cy="2669132"/>
              <a:chOff x="4486990" y="1826668"/>
              <a:chExt cx="3096193" cy="2669132"/>
            </a:xfrm>
          </p:grpSpPr>
          <p:grpSp>
            <p:nvGrpSpPr>
              <p:cNvPr id="5" name="组合 4"/>
              <p:cNvGrpSpPr/>
              <p:nvPr/>
            </p:nvGrpSpPr>
            <p:grpSpPr>
              <a:xfrm>
                <a:off x="4486990" y="1826668"/>
                <a:ext cx="3096193" cy="2669132"/>
                <a:chOff x="4798312" y="816656"/>
                <a:chExt cx="1526289" cy="1315766"/>
              </a:xfrm>
            </p:grpSpPr>
            <p:sp>
              <p:nvSpPr>
                <p:cNvPr id="7" name="六边形 6"/>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5575103" y="2053238"/>
                <a:ext cx="919965" cy="2215991"/>
              </a:xfrm>
              <a:prstGeom prst="rect">
                <a:avLst/>
              </a:prstGeom>
              <a:noFill/>
            </p:spPr>
            <p:txBody>
              <a:bodyPr wrap="square" rtlCol="0">
                <a:spAutoFit/>
              </a:bodyPr>
              <a:lstStyle/>
              <a:p>
                <a:pPr algn="ct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sp>
          <p:nvSpPr>
            <p:cNvPr id="9" name="KSO_Shape"/>
            <p:cNvSpPr>
              <a:spLocks/>
            </p:cNvSpPr>
            <p:nvPr/>
          </p:nvSpPr>
          <p:spPr bwMode="auto">
            <a:xfrm>
              <a:off x="1089266" y="2590273"/>
              <a:ext cx="1479065" cy="1479065"/>
            </a:xfrm>
            <a:custGeom>
              <a:avLst/>
              <a:gdLst>
                <a:gd name="T0" fmla="*/ 0 w 2741"/>
                <a:gd name="T1" fmla="*/ 900198 h 2742"/>
                <a:gd name="T2" fmla="*/ 1799841 w 2741"/>
                <a:gd name="T3" fmla="*/ 900198 h 2742"/>
                <a:gd name="T4" fmla="*/ 899592 w 2741"/>
                <a:gd name="T5" fmla="*/ 135260 h 2742"/>
                <a:gd name="T6" fmla="*/ 899592 w 2741"/>
                <a:gd name="T7" fmla="*/ 1665137 h 2742"/>
                <a:gd name="T8" fmla="*/ 899592 w 2741"/>
                <a:gd name="T9" fmla="*/ 135260 h 2742"/>
                <a:gd name="T10" fmla="*/ 1463643 w 2741"/>
                <a:gd name="T11" fmla="*/ 903481 h 2742"/>
                <a:gd name="T12" fmla="*/ 1377624 w 2741"/>
                <a:gd name="T13" fmla="*/ 601446 h 2742"/>
                <a:gd name="T14" fmla="*/ 1563452 w 2741"/>
                <a:gd name="T15" fmla="*/ 900198 h 2742"/>
                <a:gd name="T16" fmla="*/ 997431 w 2741"/>
                <a:gd name="T17" fmla="*/ 779384 h 2742"/>
                <a:gd name="T18" fmla="*/ 1128102 w 2741"/>
                <a:gd name="T19" fmla="*/ 885097 h 2742"/>
                <a:gd name="T20" fmla="*/ 899592 w 2741"/>
                <a:gd name="T21" fmla="*/ 336179 h 2742"/>
                <a:gd name="T22" fmla="*/ 458989 w 2741"/>
                <a:gd name="T23" fmla="*/ 866712 h 2742"/>
                <a:gd name="T24" fmla="*/ 240329 w 2741"/>
                <a:gd name="T25" fmla="*/ 940251 h 2742"/>
                <a:gd name="T26" fmla="*/ 236389 w 2741"/>
                <a:gd name="T27" fmla="*/ 903481 h 2742"/>
                <a:gd name="T28" fmla="*/ 900249 w 2741"/>
                <a:gd name="T29" fmla="*/ 236376 h 2742"/>
                <a:gd name="T30" fmla="*/ 1222001 w 2741"/>
                <a:gd name="T31" fmla="*/ 437952 h 2742"/>
                <a:gd name="T32" fmla="*/ 713764 w 2741"/>
                <a:gd name="T33" fmla="*/ 1269864 h 2742"/>
                <a:gd name="T34" fmla="*/ 604762 w 2741"/>
                <a:gd name="T35" fmla="*/ 1395275 h 2742"/>
                <a:gd name="T36" fmla="*/ 909442 w 2741"/>
                <a:gd name="T37" fmla="*/ 836508 h 2742"/>
                <a:gd name="T38" fmla="*/ 909442 w 2741"/>
                <a:gd name="T39" fmla="*/ 1191729 h 2742"/>
                <a:gd name="T40" fmla="*/ 909442 w 2741"/>
                <a:gd name="T41" fmla="*/ 836508 h 2742"/>
                <a:gd name="T42" fmla="*/ 1003997 w 2741"/>
                <a:gd name="T43" fmla="*/ 977677 h 2742"/>
                <a:gd name="T44" fmla="*/ 815543 w 2741"/>
                <a:gd name="T45" fmla="*/ 977677 h 2742"/>
                <a:gd name="T46" fmla="*/ 823422 w 2741"/>
                <a:gd name="T47" fmla="*/ 1522655 h 2742"/>
                <a:gd name="T48" fmla="*/ 750536 w 2741"/>
                <a:gd name="T49" fmla="*/ 1267894 h 2742"/>
                <a:gd name="T50" fmla="*/ 823422 w 2741"/>
                <a:gd name="T51" fmla="*/ 1522655 h 2742"/>
                <a:gd name="T52" fmla="*/ 859537 w 2741"/>
                <a:gd name="T53" fmla="*/ 1522655 h 2742"/>
                <a:gd name="T54" fmla="*/ 932424 w 2741"/>
                <a:gd name="T55" fmla="*/ 1267894 h 2742"/>
                <a:gd name="T56" fmla="*/ 1042082 w 2741"/>
                <a:gd name="T57" fmla="*/ 1522655 h 2742"/>
                <a:gd name="T58" fmla="*/ 969196 w 2741"/>
                <a:gd name="T59" fmla="*/ 1267894 h 2742"/>
                <a:gd name="T60" fmla="*/ 1042082 w 2741"/>
                <a:gd name="T61" fmla="*/ 1522655 h 2742"/>
                <a:gd name="T62" fmla="*/ 1078197 w 2741"/>
                <a:gd name="T63" fmla="*/ 1520685 h 2742"/>
                <a:gd name="T64" fmla="*/ 1187199 w 2741"/>
                <a:gd name="T65" fmla="*/ 1395275 h 27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41" h="2742">
                  <a:moveTo>
                    <a:pt x="1370" y="2742"/>
                  </a:moveTo>
                  <a:cubicBezTo>
                    <a:pt x="613" y="2742"/>
                    <a:pt x="0" y="2128"/>
                    <a:pt x="0" y="1371"/>
                  </a:cubicBezTo>
                  <a:cubicBezTo>
                    <a:pt x="0" y="614"/>
                    <a:pt x="613" y="0"/>
                    <a:pt x="1370" y="0"/>
                  </a:cubicBezTo>
                  <a:cubicBezTo>
                    <a:pt x="2128" y="0"/>
                    <a:pt x="2741" y="614"/>
                    <a:pt x="2741" y="1371"/>
                  </a:cubicBezTo>
                  <a:cubicBezTo>
                    <a:pt x="2741" y="2128"/>
                    <a:pt x="2128" y="2742"/>
                    <a:pt x="1370" y="2742"/>
                  </a:cubicBezTo>
                  <a:close/>
                  <a:moveTo>
                    <a:pt x="1370" y="206"/>
                  </a:moveTo>
                  <a:cubicBezTo>
                    <a:pt x="727" y="206"/>
                    <a:pt x="205" y="727"/>
                    <a:pt x="205" y="1371"/>
                  </a:cubicBezTo>
                  <a:cubicBezTo>
                    <a:pt x="205" y="2014"/>
                    <a:pt x="727" y="2536"/>
                    <a:pt x="1370" y="2536"/>
                  </a:cubicBezTo>
                  <a:cubicBezTo>
                    <a:pt x="2014" y="2536"/>
                    <a:pt x="2536" y="2014"/>
                    <a:pt x="2536" y="1371"/>
                  </a:cubicBezTo>
                  <a:cubicBezTo>
                    <a:pt x="2536" y="727"/>
                    <a:pt x="2014" y="206"/>
                    <a:pt x="1370" y="206"/>
                  </a:cubicBezTo>
                  <a:close/>
                  <a:moveTo>
                    <a:pt x="2381" y="1376"/>
                  </a:moveTo>
                  <a:cubicBezTo>
                    <a:pt x="2229" y="1376"/>
                    <a:pt x="2229" y="1376"/>
                    <a:pt x="2229" y="1376"/>
                  </a:cubicBezTo>
                  <a:cubicBezTo>
                    <a:pt x="2229" y="1374"/>
                    <a:pt x="2229" y="1372"/>
                    <a:pt x="2229" y="1371"/>
                  </a:cubicBezTo>
                  <a:cubicBezTo>
                    <a:pt x="2229" y="1204"/>
                    <a:pt x="2181" y="1048"/>
                    <a:pt x="2098" y="916"/>
                  </a:cubicBezTo>
                  <a:cubicBezTo>
                    <a:pt x="2132" y="868"/>
                    <a:pt x="2167" y="820"/>
                    <a:pt x="2192" y="784"/>
                  </a:cubicBezTo>
                  <a:cubicBezTo>
                    <a:pt x="2310" y="950"/>
                    <a:pt x="2381" y="1152"/>
                    <a:pt x="2381" y="1371"/>
                  </a:cubicBezTo>
                  <a:cubicBezTo>
                    <a:pt x="2381" y="1372"/>
                    <a:pt x="2381" y="1374"/>
                    <a:pt x="2381" y="1376"/>
                  </a:cubicBezTo>
                  <a:close/>
                  <a:moveTo>
                    <a:pt x="1519" y="1187"/>
                  </a:moveTo>
                  <a:cubicBezTo>
                    <a:pt x="2121" y="601"/>
                    <a:pt x="2121" y="601"/>
                    <a:pt x="2121" y="601"/>
                  </a:cubicBezTo>
                  <a:cubicBezTo>
                    <a:pt x="2121" y="601"/>
                    <a:pt x="1724" y="1338"/>
                    <a:pt x="1718" y="1348"/>
                  </a:cubicBezTo>
                  <a:cubicBezTo>
                    <a:pt x="1670" y="1218"/>
                    <a:pt x="1519" y="1187"/>
                    <a:pt x="1519" y="1187"/>
                  </a:cubicBezTo>
                  <a:close/>
                  <a:moveTo>
                    <a:pt x="1370" y="512"/>
                  </a:moveTo>
                  <a:cubicBezTo>
                    <a:pt x="913" y="512"/>
                    <a:pt x="541" y="870"/>
                    <a:pt x="514" y="1320"/>
                  </a:cubicBezTo>
                  <a:cubicBezTo>
                    <a:pt x="699" y="1320"/>
                    <a:pt x="699" y="1320"/>
                    <a:pt x="699" y="1320"/>
                  </a:cubicBezTo>
                  <a:cubicBezTo>
                    <a:pt x="699" y="1432"/>
                    <a:pt x="699" y="1432"/>
                    <a:pt x="699" y="1432"/>
                  </a:cubicBezTo>
                  <a:cubicBezTo>
                    <a:pt x="366" y="1432"/>
                    <a:pt x="366" y="1432"/>
                    <a:pt x="366" y="1432"/>
                  </a:cubicBezTo>
                  <a:cubicBezTo>
                    <a:pt x="366" y="1376"/>
                    <a:pt x="366" y="1376"/>
                    <a:pt x="366" y="1376"/>
                  </a:cubicBezTo>
                  <a:cubicBezTo>
                    <a:pt x="360" y="1376"/>
                    <a:pt x="360" y="1376"/>
                    <a:pt x="360" y="1376"/>
                  </a:cubicBezTo>
                  <a:cubicBezTo>
                    <a:pt x="360" y="1374"/>
                    <a:pt x="360" y="1372"/>
                    <a:pt x="360" y="1371"/>
                  </a:cubicBezTo>
                  <a:cubicBezTo>
                    <a:pt x="360" y="813"/>
                    <a:pt x="813" y="360"/>
                    <a:pt x="1371" y="360"/>
                  </a:cubicBezTo>
                  <a:cubicBezTo>
                    <a:pt x="1597" y="360"/>
                    <a:pt x="1806" y="436"/>
                    <a:pt x="1974" y="562"/>
                  </a:cubicBezTo>
                  <a:cubicBezTo>
                    <a:pt x="1861" y="667"/>
                    <a:pt x="1861" y="667"/>
                    <a:pt x="1861" y="667"/>
                  </a:cubicBezTo>
                  <a:cubicBezTo>
                    <a:pt x="1722" y="570"/>
                    <a:pt x="1553" y="512"/>
                    <a:pt x="1370" y="512"/>
                  </a:cubicBezTo>
                  <a:close/>
                  <a:moveTo>
                    <a:pt x="1087" y="1934"/>
                  </a:moveTo>
                  <a:cubicBezTo>
                    <a:pt x="1087" y="2316"/>
                    <a:pt x="1087" y="2316"/>
                    <a:pt x="1087" y="2316"/>
                  </a:cubicBezTo>
                  <a:cubicBezTo>
                    <a:pt x="993" y="2303"/>
                    <a:pt x="921" y="2223"/>
                    <a:pt x="921" y="2125"/>
                  </a:cubicBezTo>
                  <a:cubicBezTo>
                    <a:pt x="921" y="2027"/>
                    <a:pt x="993" y="1947"/>
                    <a:pt x="1087" y="1934"/>
                  </a:cubicBezTo>
                  <a:close/>
                  <a:moveTo>
                    <a:pt x="1385" y="1274"/>
                  </a:moveTo>
                  <a:cubicBezTo>
                    <a:pt x="1535" y="1274"/>
                    <a:pt x="1656" y="1395"/>
                    <a:pt x="1656" y="1545"/>
                  </a:cubicBezTo>
                  <a:cubicBezTo>
                    <a:pt x="1656" y="1694"/>
                    <a:pt x="1535" y="1815"/>
                    <a:pt x="1385" y="1815"/>
                  </a:cubicBezTo>
                  <a:cubicBezTo>
                    <a:pt x="1236" y="1815"/>
                    <a:pt x="1115" y="1694"/>
                    <a:pt x="1115" y="1545"/>
                  </a:cubicBezTo>
                  <a:cubicBezTo>
                    <a:pt x="1115" y="1395"/>
                    <a:pt x="1236" y="1274"/>
                    <a:pt x="1385" y="1274"/>
                  </a:cubicBezTo>
                  <a:close/>
                  <a:moveTo>
                    <a:pt x="1385" y="1596"/>
                  </a:moveTo>
                  <a:cubicBezTo>
                    <a:pt x="1465" y="1596"/>
                    <a:pt x="1529" y="1548"/>
                    <a:pt x="1529" y="1489"/>
                  </a:cubicBezTo>
                  <a:cubicBezTo>
                    <a:pt x="1529" y="1430"/>
                    <a:pt x="1465" y="1382"/>
                    <a:pt x="1385" y="1382"/>
                  </a:cubicBezTo>
                  <a:cubicBezTo>
                    <a:pt x="1306" y="1382"/>
                    <a:pt x="1242" y="1430"/>
                    <a:pt x="1242" y="1489"/>
                  </a:cubicBezTo>
                  <a:cubicBezTo>
                    <a:pt x="1242" y="1548"/>
                    <a:pt x="1306" y="1596"/>
                    <a:pt x="1385" y="1596"/>
                  </a:cubicBezTo>
                  <a:close/>
                  <a:moveTo>
                    <a:pt x="1254" y="2319"/>
                  </a:moveTo>
                  <a:cubicBezTo>
                    <a:pt x="1143" y="2319"/>
                    <a:pt x="1143" y="2319"/>
                    <a:pt x="1143" y="2319"/>
                  </a:cubicBezTo>
                  <a:cubicBezTo>
                    <a:pt x="1143" y="1931"/>
                    <a:pt x="1143" y="1931"/>
                    <a:pt x="1143" y="1931"/>
                  </a:cubicBezTo>
                  <a:cubicBezTo>
                    <a:pt x="1254" y="1931"/>
                    <a:pt x="1254" y="1931"/>
                    <a:pt x="1254" y="1931"/>
                  </a:cubicBezTo>
                  <a:lnTo>
                    <a:pt x="1254" y="2319"/>
                  </a:lnTo>
                  <a:close/>
                  <a:moveTo>
                    <a:pt x="1420" y="2319"/>
                  </a:moveTo>
                  <a:cubicBezTo>
                    <a:pt x="1309" y="2319"/>
                    <a:pt x="1309" y="2319"/>
                    <a:pt x="1309" y="2319"/>
                  </a:cubicBezTo>
                  <a:cubicBezTo>
                    <a:pt x="1309" y="1931"/>
                    <a:pt x="1309" y="1931"/>
                    <a:pt x="1309" y="1931"/>
                  </a:cubicBezTo>
                  <a:cubicBezTo>
                    <a:pt x="1420" y="1931"/>
                    <a:pt x="1420" y="1931"/>
                    <a:pt x="1420" y="1931"/>
                  </a:cubicBezTo>
                  <a:lnTo>
                    <a:pt x="1420" y="2319"/>
                  </a:lnTo>
                  <a:close/>
                  <a:moveTo>
                    <a:pt x="1587" y="2319"/>
                  </a:moveTo>
                  <a:cubicBezTo>
                    <a:pt x="1476" y="2319"/>
                    <a:pt x="1476" y="2319"/>
                    <a:pt x="1476" y="2319"/>
                  </a:cubicBezTo>
                  <a:cubicBezTo>
                    <a:pt x="1476" y="1931"/>
                    <a:pt x="1476" y="1931"/>
                    <a:pt x="1476" y="1931"/>
                  </a:cubicBezTo>
                  <a:cubicBezTo>
                    <a:pt x="1587" y="1931"/>
                    <a:pt x="1587" y="1931"/>
                    <a:pt x="1587" y="1931"/>
                  </a:cubicBezTo>
                  <a:lnTo>
                    <a:pt x="1587" y="2319"/>
                  </a:lnTo>
                  <a:close/>
                  <a:moveTo>
                    <a:pt x="1808" y="2125"/>
                  </a:moveTo>
                  <a:cubicBezTo>
                    <a:pt x="1808" y="2223"/>
                    <a:pt x="1736" y="2303"/>
                    <a:pt x="1642" y="2316"/>
                  </a:cubicBezTo>
                  <a:cubicBezTo>
                    <a:pt x="1642" y="1934"/>
                    <a:pt x="1642" y="1934"/>
                    <a:pt x="1642" y="1934"/>
                  </a:cubicBezTo>
                  <a:cubicBezTo>
                    <a:pt x="1736" y="1947"/>
                    <a:pt x="1808" y="2027"/>
                    <a:pt x="1808" y="2125"/>
                  </a:cubicBezTo>
                  <a:close/>
                </a:path>
              </a:pathLst>
            </a:custGeom>
            <a:solidFill>
              <a:srgbClr val="EF1D1D"/>
            </a:solidFill>
            <a:ln>
              <a:noFill/>
            </a:ln>
            <a:effectLst>
              <a:innerShdw blurRad="190500" dist="152400" dir="13500000">
                <a:prstClr val="black">
                  <a:alpha val="51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24" name="椭圆 23"/>
          <p:cNvSpPr/>
          <p:nvPr/>
        </p:nvSpPr>
        <p:spPr>
          <a:xfrm>
            <a:off x="7772067" y="1182435"/>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620054" y="1030422"/>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490290" y="4351490"/>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38277" y="4199477"/>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4626" y="90338"/>
            <a:ext cx="3057247"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项目背景及意义</a:t>
            </a:r>
          </a:p>
        </p:txBody>
      </p:sp>
      <p:sp>
        <p:nvSpPr>
          <p:cNvPr id="31" name="矩形 30"/>
          <p:cNvSpPr/>
          <p:nvPr/>
        </p:nvSpPr>
        <p:spPr>
          <a:xfrm>
            <a:off x="-111920" y="59560"/>
            <a:ext cx="223840" cy="646331"/>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197913" y="1030422"/>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美国的压制</a:t>
            </a:r>
          </a:p>
        </p:txBody>
      </p:sp>
      <p:sp>
        <p:nvSpPr>
          <p:cNvPr id="35" name="文本框 34"/>
          <p:cNvSpPr txBox="1"/>
          <p:nvPr/>
        </p:nvSpPr>
        <p:spPr>
          <a:xfrm>
            <a:off x="8467157" y="1329243"/>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目前，我国研制出龙芯</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号系列、龙芯</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号系列和龙芯</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号系列的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面向不同领域，主频突破</a:t>
            </a:r>
            <a:r>
              <a:rPr lang="en-US" altLang="zh-CN" sz="1600" dirty="0">
                <a:latin typeface="微软雅黑" panose="020B0503020204020204" pitchFamily="34" charset="-122"/>
                <a:ea typeface="微软雅黑" panose="020B0503020204020204" pitchFamily="34" charset="-122"/>
              </a:rPr>
              <a:t>1.5GHz</a:t>
            </a:r>
            <a:r>
              <a:rPr lang="zh-CN" altLang="en-US" sz="1600" dirty="0">
                <a:latin typeface="微软雅黑" panose="020B0503020204020204" pitchFamily="34" charset="-122"/>
                <a:ea typeface="微软雅黑" panose="020B0503020204020204" pitchFamily="34" charset="-122"/>
              </a:rPr>
              <a:t>。有龙芯做领路人，我们会走得更快更好。</a:t>
            </a:r>
          </a:p>
        </p:txBody>
      </p:sp>
      <p:sp>
        <p:nvSpPr>
          <p:cNvPr id="36" name="矩形 35"/>
          <p:cNvSpPr/>
          <p:nvPr/>
        </p:nvSpPr>
        <p:spPr>
          <a:xfrm>
            <a:off x="8440169" y="1030422"/>
            <a:ext cx="1467068"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龙芯的崛起</a:t>
            </a:r>
          </a:p>
        </p:txBody>
      </p:sp>
      <p:sp>
        <p:nvSpPr>
          <p:cNvPr id="37" name="文本框 36"/>
          <p:cNvSpPr txBox="1"/>
          <p:nvPr/>
        </p:nvSpPr>
        <p:spPr>
          <a:xfrm>
            <a:off x="4212676" y="4439278"/>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在计算机普遍应用的时代，</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作为核心组件其重要性不言而喻，更是我国在与美国贸易战时期打破技术垄断的关键一战。</a:t>
            </a:r>
          </a:p>
        </p:txBody>
      </p:sp>
      <p:sp>
        <p:nvSpPr>
          <p:cNvPr id="38" name="矩形 37"/>
          <p:cNvSpPr/>
          <p:nvPr/>
        </p:nvSpPr>
        <p:spPr>
          <a:xfrm>
            <a:off x="4054242" y="4140457"/>
            <a:ext cx="1729961" cy="400110"/>
          </a:xfrm>
          <a:prstGeom prst="rect">
            <a:avLst/>
          </a:prstGeom>
        </p:spPr>
        <p:txBody>
          <a:bodyPr wrap="none">
            <a:spAutoFit/>
          </a:bodyPr>
          <a:lstStyle/>
          <a:p>
            <a:pPr algn="ctr"/>
            <a:r>
              <a:rPr lang="en-US" altLang="zh-CN" sz="2000" dirty="0">
                <a:solidFill>
                  <a:srgbClr val="EF1D1D"/>
                </a:solidFill>
                <a:latin typeface="微软雅黑" panose="020B0503020204020204" pitchFamily="34" charset="-122"/>
                <a:ea typeface="微软雅黑" panose="020B0503020204020204" pitchFamily="34" charset="-122"/>
              </a:rPr>
              <a:t>CPU</a:t>
            </a:r>
            <a:r>
              <a:rPr lang="zh-CN" altLang="en-US" sz="2000" dirty="0">
                <a:solidFill>
                  <a:srgbClr val="EF1D1D"/>
                </a:solidFill>
                <a:latin typeface="微软雅黑" panose="020B0503020204020204" pitchFamily="34" charset="-122"/>
                <a:ea typeface="微软雅黑" panose="020B0503020204020204" pitchFamily="34" charset="-122"/>
              </a:rPr>
              <a:t>的重要性</a:t>
            </a:r>
          </a:p>
        </p:txBody>
      </p:sp>
      <p:sp>
        <p:nvSpPr>
          <p:cNvPr id="42" name="椭圆 41"/>
          <p:cNvSpPr/>
          <p:nvPr/>
        </p:nvSpPr>
        <p:spPr>
          <a:xfrm>
            <a:off x="3611684" y="1309854"/>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893461" y="130382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611684" y="4471039"/>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45591B37-1700-4707-8A67-A3B38A6B06BA}"/>
              </a:ext>
            </a:extLst>
          </p:cNvPr>
          <p:cNvSpPr/>
          <p:nvPr/>
        </p:nvSpPr>
        <p:spPr>
          <a:xfrm>
            <a:off x="7260827" y="4281161"/>
            <a:ext cx="419307" cy="419307"/>
          </a:xfrm>
          <a:prstGeom prst="ellipse">
            <a:avLst/>
          </a:prstGeom>
          <a:gradFill>
            <a:gsLst>
              <a:gs pos="70000">
                <a:schemeClr val="bg2"/>
              </a:gs>
              <a:gs pos="0">
                <a:schemeClr val="bg1"/>
              </a:gs>
            </a:gsLst>
            <a:lin ang="2700000" scaled="0"/>
          </a:gradFill>
          <a:ln w="34925">
            <a:gradFill>
              <a:gsLst>
                <a:gs pos="0">
                  <a:schemeClr val="accent1">
                    <a:lumMod val="5000"/>
                    <a:lumOff val="95000"/>
                  </a:schemeClr>
                </a:gs>
                <a:gs pos="100000">
                  <a:schemeClr val="bg2"/>
                </a:gs>
              </a:gsLst>
              <a:lin ang="2700000" scaled="0"/>
            </a:gradFill>
          </a:ln>
          <a:effectLst>
            <a:outerShdw blurRad="139700" dist="50800" dir="2700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18">
            <a:extLst>
              <a:ext uri="{FF2B5EF4-FFF2-40B4-BE49-F238E27FC236}">
                <a16:creationId xmlns:a16="http://schemas.microsoft.com/office/drawing/2014/main" id="{45967D5F-D031-4218-B9AA-F222364ED776}"/>
              </a:ext>
            </a:extLst>
          </p:cNvPr>
          <p:cNvSpPr/>
          <p:nvPr/>
        </p:nvSpPr>
        <p:spPr>
          <a:xfrm>
            <a:off x="7108814" y="4129148"/>
            <a:ext cx="723332" cy="723332"/>
          </a:xfrm>
          <a:prstGeom prst="roundRect">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E449864-0B80-46CF-8EF8-6BD4837A6224}"/>
              </a:ext>
            </a:extLst>
          </p:cNvPr>
          <p:cNvSpPr txBox="1"/>
          <p:nvPr/>
        </p:nvSpPr>
        <p:spPr>
          <a:xfrm>
            <a:off x="7995439" y="4401181"/>
            <a:ext cx="2880157" cy="189551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在自己动手制作</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的过程中，我们会深入学习计算机系统结构等一系列计算机类专业核心技术，有助于培养具有系统能力的计算机学科专业人才。</a:t>
            </a:r>
          </a:p>
        </p:txBody>
      </p:sp>
      <p:sp>
        <p:nvSpPr>
          <p:cNvPr id="47" name="椭圆 46">
            <a:extLst>
              <a:ext uri="{FF2B5EF4-FFF2-40B4-BE49-F238E27FC236}">
                <a16:creationId xmlns:a16="http://schemas.microsoft.com/office/drawing/2014/main" id="{BF6C204F-2618-4E37-844F-CC18C1B393C5}"/>
              </a:ext>
            </a:extLst>
          </p:cNvPr>
          <p:cNvSpPr/>
          <p:nvPr/>
        </p:nvSpPr>
        <p:spPr>
          <a:xfrm>
            <a:off x="7384869" y="4403125"/>
            <a:ext cx="176518" cy="176518"/>
          </a:xfrm>
          <a:prstGeom prst="ellipse">
            <a:avLst/>
          </a:prstGeom>
          <a:solidFill>
            <a:srgbClr val="EF1D1D"/>
          </a:solidFill>
          <a:ln>
            <a:noFill/>
          </a:ln>
          <a:effectLst>
            <a:innerShdw blurRad="38100" dist="50800" dir="13500000">
              <a:prstClr val="black">
                <a:alpha val="5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DC57871-7EA7-4E65-BE75-FD42594B76DC}"/>
              </a:ext>
            </a:extLst>
          </p:cNvPr>
          <p:cNvSpPr/>
          <p:nvPr/>
        </p:nvSpPr>
        <p:spPr>
          <a:xfrm>
            <a:off x="7893461" y="4081106"/>
            <a:ext cx="3525324" cy="400110"/>
          </a:xfrm>
          <a:prstGeom prst="rect">
            <a:avLst/>
          </a:prstGeom>
        </p:spPr>
        <p:txBody>
          <a:bodyPr wrap="none">
            <a:spAutoFit/>
          </a:bodyPr>
          <a:lstStyle/>
          <a:p>
            <a:pPr algn="ctr"/>
            <a:r>
              <a:rPr lang="zh-CN" altLang="en-US" sz="2000" dirty="0">
                <a:solidFill>
                  <a:srgbClr val="EF1D1D"/>
                </a:solidFill>
                <a:latin typeface="微软雅黑" panose="020B0503020204020204" pitchFamily="34" charset="-122"/>
                <a:ea typeface="微软雅黑" panose="020B0503020204020204" pitchFamily="34" charset="-122"/>
              </a:rPr>
              <a:t>做自主</a:t>
            </a:r>
            <a:r>
              <a:rPr lang="en-US" altLang="zh-CN" sz="2000" dirty="0">
                <a:solidFill>
                  <a:srgbClr val="EF1D1D"/>
                </a:solidFill>
                <a:latin typeface="微软雅黑" panose="020B0503020204020204" pitchFamily="34" charset="-122"/>
                <a:ea typeface="微软雅黑" panose="020B0503020204020204" pitchFamily="34" charset="-122"/>
              </a:rPr>
              <a:t>CPU</a:t>
            </a:r>
            <a:r>
              <a:rPr lang="zh-CN" altLang="en-US" sz="2000" dirty="0">
                <a:solidFill>
                  <a:srgbClr val="EF1D1D"/>
                </a:solidFill>
                <a:latin typeface="微软雅黑" panose="020B0503020204020204" pitchFamily="34" charset="-122"/>
                <a:ea typeface="微软雅黑" panose="020B0503020204020204" pitchFamily="34" charset="-122"/>
              </a:rPr>
              <a:t>有助于学科的发展</a:t>
            </a:r>
          </a:p>
        </p:txBody>
      </p:sp>
    </p:spTree>
    <p:extLst>
      <p:ext uri="{BB962C8B-B14F-4D97-AF65-F5344CB8AC3E}">
        <p14:creationId xmlns:p14="http://schemas.microsoft.com/office/powerpoint/2010/main" val="405831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等腰三角形 45"/>
          <p:cNvSpPr/>
          <p:nvPr/>
        </p:nvSpPr>
        <p:spPr>
          <a:xfrm rot="16200000" flipH="1">
            <a:off x="11208256" y="3856775"/>
            <a:ext cx="1166858" cy="895882"/>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220340" y="718287"/>
            <a:ext cx="1166858" cy="898236"/>
          </a:xfrm>
          <a:prstGeom prst="triangle">
            <a:avLst/>
          </a:prstGeom>
          <a:solidFill>
            <a:schemeClr val="bg1"/>
          </a:solidFill>
          <a:ln>
            <a:solidFill>
              <a:srgbClr val="EF1D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47904" y="1318668"/>
            <a:ext cx="3096193" cy="2669132"/>
            <a:chOff x="4486990" y="1826668"/>
            <a:chExt cx="3096193" cy="2669132"/>
          </a:xfrm>
        </p:grpSpPr>
        <p:grpSp>
          <p:nvGrpSpPr>
            <p:cNvPr id="2" name="组合 1"/>
            <p:cNvGrpSpPr/>
            <p:nvPr/>
          </p:nvGrpSpPr>
          <p:grpSpPr>
            <a:xfrm>
              <a:off x="4486990" y="1826668"/>
              <a:ext cx="3096193" cy="2669132"/>
              <a:chOff x="4798312" y="816656"/>
              <a:chExt cx="1526289" cy="1315766"/>
            </a:xfrm>
          </p:grpSpPr>
          <p:sp>
            <p:nvSpPr>
              <p:cNvPr id="3" name="六边形 2"/>
              <p:cNvSpPr/>
              <p:nvPr/>
            </p:nvSpPr>
            <p:spPr>
              <a:xfrm>
                <a:off x="4950713" y="948036"/>
                <a:ext cx="1221488" cy="1053007"/>
              </a:xfrm>
              <a:prstGeom prst="hexagon">
                <a:avLst/>
              </a:prstGeom>
              <a:gradFill flip="none" rotWithShape="1">
                <a:gsLst>
                  <a:gs pos="100000">
                    <a:schemeClr val="bg2"/>
                  </a:gs>
                  <a:gs pos="34000">
                    <a:schemeClr val="bg1"/>
                  </a:gs>
                </a:gsLst>
                <a:lin ang="2700000" scaled="1"/>
                <a:tileRect/>
              </a:gradFill>
              <a:ln w="50800">
                <a:gradFill>
                  <a:gsLst>
                    <a:gs pos="0">
                      <a:schemeClr val="accent1">
                        <a:lumMod val="5000"/>
                        <a:lumOff val="95000"/>
                      </a:schemeClr>
                    </a:gs>
                    <a:gs pos="100000">
                      <a:srgbClr val="E3E1E1"/>
                    </a:gs>
                  </a:gsLst>
                  <a:lin ang="2700000" scaled="0"/>
                </a:gradFill>
              </a:ln>
              <a:effectLst>
                <a:outerShdw blurRad="165100" dist="50800" dir="270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4798312" y="816656"/>
                <a:ext cx="1526289" cy="1315766"/>
              </a:xfrm>
              <a:prstGeom prst="hexagon">
                <a:avLst/>
              </a:prstGeom>
              <a:noFill/>
              <a:ln w="38100">
                <a:solidFill>
                  <a:srgbClr val="EF1D1D"/>
                </a:solidFill>
              </a:ln>
              <a:effectLst>
                <a:innerShdw dist="127000" dir="135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575103" y="2053238"/>
              <a:ext cx="919965" cy="2215991"/>
            </a:xfrm>
            <a:prstGeom prst="rect">
              <a:avLst/>
            </a:prstGeom>
            <a:noFill/>
          </p:spPr>
          <p:txBody>
            <a:bodyPr wrap="square" rtlCol="0">
              <a:spAutoFit/>
            </a:bodyPr>
            <a:lstStyle/>
            <a:p>
              <a:pPr algn="ctr"/>
              <a:r>
                <a:rPr lang="en-US" altLang="zh-CN"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rPr>
                <a:t>2</a:t>
              </a:r>
              <a:endParaRPr lang="zh-CN" altLang="en-US" sz="13800" dirty="0">
                <a:solidFill>
                  <a:srgbClr val="EF1D1D"/>
                </a:solidFill>
                <a:effectLst>
                  <a:innerShdw blurRad="114300" dist="139700" dir="13500000">
                    <a:prstClr val="black">
                      <a:alpha val="52000"/>
                    </a:prstClr>
                  </a:innerShdw>
                </a:effectLst>
                <a:latin typeface="MHeiSung HKS UltraBold" panose="00000900000000000000" pitchFamily="2" charset="-120"/>
                <a:ea typeface="MHeiSung HKS UltraBold" panose="00000900000000000000" pitchFamily="2" charset="-120"/>
              </a:endParaRPr>
            </a:p>
          </p:txBody>
        </p:sp>
      </p:grpSp>
      <p:grpSp>
        <p:nvGrpSpPr>
          <p:cNvPr id="37" name="组合 36"/>
          <p:cNvGrpSpPr/>
          <p:nvPr/>
        </p:nvGrpSpPr>
        <p:grpSpPr>
          <a:xfrm>
            <a:off x="7567796" y="3502383"/>
            <a:ext cx="3963989" cy="795173"/>
            <a:chOff x="7567796" y="3502383"/>
            <a:chExt cx="3963989" cy="795173"/>
          </a:xfrm>
        </p:grpSpPr>
        <p:cxnSp>
          <p:nvCxnSpPr>
            <p:cNvPr id="17" name="直接连接符 16"/>
            <p:cNvCxnSpPr>
              <a:endCxn id="43" idx="0"/>
            </p:cNvCxnSpPr>
            <p:nvPr/>
          </p:nvCxnSpPr>
          <p:spPr>
            <a:xfrm>
              <a:off x="8946534" y="4258046"/>
              <a:ext cx="2585251" cy="3951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flipH="1" flipV="1">
            <a:off x="621813" y="1167406"/>
            <a:ext cx="3992103" cy="783961"/>
            <a:chOff x="7567796" y="3502383"/>
            <a:chExt cx="3992103" cy="783961"/>
          </a:xfrm>
        </p:grpSpPr>
        <p:cxnSp>
          <p:nvCxnSpPr>
            <p:cNvPr id="39" name="直接连接符 38"/>
            <p:cNvCxnSpPr>
              <a:endCxn id="42" idx="0"/>
            </p:cNvCxnSpPr>
            <p:nvPr/>
          </p:nvCxnSpPr>
          <p:spPr>
            <a:xfrm>
              <a:off x="8946533" y="4258044"/>
              <a:ext cx="2613366" cy="28300"/>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67796" y="3502383"/>
              <a:ext cx="104417" cy="104417"/>
            </a:xfrm>
            <a:prstGeom prst="ellips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flipV="1">
              <a:off x="7644097" y="3581400"/>
              <a:ext cx="1302437" cy="676647"/>
            </a:xfrm>
            <a:prstGeom prst="line">
              <a:avLst/>
            </a:prstGeom>
            <a:ln w="12700">
              <a:solidFill>
                <a:srgbClr val="EF1D1D"/>
              </a:solidFill>
            </a:ln>
          </p:spPr>
          <p:style>
            <a:lnRef idx="1">
              <a:schemeClr val="accent1"/>
            </a:lnRef>
            <a:fillRef idx="0">
              <a:schemeClr val="accent1"/>
            </a:fillRef>
            <a:effectRef idx="0">
              <a:schemeClr val="accent1"/>
            </a:effectRef>
            <a:fontRef idx="minor">
              <a:schemeClr val="tx1"/>
            </a:fontRef>
          </p:style>
        </p:cxnSp>
      </p:grpSp>
      <p:sp>
        <p:nvSpPr>
          <p:cNvPr id="42" name="等腰三角形 41"/>
          <p:cNvSpPr/>
          <p:nvPr/>
        </p:nvSpPr>
        <p:spPr>
          <a:xfrm rot="5400000">
            <a:off x="-113108" y="81348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11504705" y="3943635"/>
            <a:ext cx="762000" cy="707841"/>
          </a:xfrm>
          <a:prstGeom prst="triangle">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4537615" y="4188195"/>
            <a:ext cx="2918441" cy="450852"/>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rgbClr val="EF1D1D"/>
                </a:solidFill>
                <a:latin typeface="微软雅黑" panose="020B0503020204020204" pitchFamily="34" charset="-122"/>
                <a:ea typeface="微软雅黑" panose="020B0503020204020204" pitchFamily="34" charset="-122"/>
              </a:rPr>
              <a:t>项目实施方案</a:t>
            </a:r>
          </a:p>
        </p:txBody>
      </p:sp>
      <p:sp>
        <p:nvSpPr>
          <p:cNvPr id="54" name="等腰三角形 53"/>
          <p:cNvSpPr/>
          <p:nvPr/>
        </p:nvSpPr>
        <p:spPr>
          <a:xfrm rot="8521194">
            <a:off x="240122" y="6119816"/>
            <a:ext cx="535534" cy="411851"/>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3642808">
            <a:off x="797891" y="647847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812207" y="584698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42808">
            <a:off x="11429036" y="340939"/>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11443352" y="-290554"/>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42808">
            <a:off x="11820668" y="915718"/>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272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23871" y="1651673"/>
            <a:ext cx="3491756" cy="1146629"/>
            <a:chOff x="5522685" y="1730827"/>
            <a:chExt cx="3491756" cy="1146629"/>
          </a:xfrm>
        </p:grpSpPr>
        <p:sp>
          <p:nvSpPr>
            <p:cNvPr id="15" name="圆角矩形 14"/>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522685" y="1730827"/>
              <a:ext cx="1146629" cy="1146629"/>
              <a:chOff x="3441785" y="1817913"/>
              <a:chExt cx="1146629" cy="1146629"/>
            </a:xfrm>
          </p:grpSpPr>
          <p:sp>
            <p:nvSpPr>
              <p:cNvPr id="18" name="椭圆 17"/>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KSO_Shape"/>
          <p:cNvSpPr>
            <a:spLocks/>
          </p:cNvSpPr>
          <p:nvPr/>
        </p:nvSpPr>
        <p:spPr bwMode="auto">
          <a:xfrm>
            <a:off x="1911550" y="2035012"/>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8" name="矩形 37"/>
          <p:cNvSpPr/>
          <p:nvPr/>
        </p:nvSpPr>
        <p:spPr>
          <a:xfrm>
            <a:off x="3188317" y="2020969"/>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研究目标</a:t>
            </a:r>
          </a:p>
        </p:txBody>
      </p:sp>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CB5CB790-B43B-4CDA-A922-62E5C1973938}"/>
              </a:ext>
            </a:extLst>
          </p:cNvPr>
          <p:cNvGrpSpPr/>
          <p:nvPr/>
        </p:nvGrpSpPr>
        <p:grpSpPr>
          <a:xfrm>
            <a:off x="2835788" y="3087014"/>
            <a:ext cx="3491756" cy="1146629"/>
            <a:chOff x="5522685" y="1730827"/>
            <a:chExt cx="3491756" cy="1146629"/>
          </a:xfrm>
        </p:grpSpPr>
        <p:sp>
          <p:nvSpPr>
            <p:cNvPr id="24" name="圆角矩形 20">
              <a:extLst>
                <a:ext uri="{FF2B5EF4-FFF2-40B4-BE49-F238E27FC236}">
                  <a16:creationId xmlns:a16="http://schemas.microsoft.com/office/drawing/2014/main" id="{CA219A14-6A2A-412E-B4B2-E4C558CD145E}"/>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25" name="圆角矩形 21">
              <a:extLst>
                <a:ext uri="{FF2B5EF4-FFF2-40B4-BE49-F238E27FC236}">
                  <a16:creationId xmlns:a16="http://schemas.microsoft.com/office/drawing/2014/main" id="{52F58FDA-FC2E-4195-9847-FF292215D449}"/>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14A0A5AA-8F5C-4416-A6F1-96AEE8BE0220}"/>
                </a:ext>
              </a:extLst>
            </p:cNvPr>
            <p:cNvGrpSpPr/>
            <p:nvPr/>
          </p:nvGrpSpPr>
          <p:grpSpPr>
            <a:xfrm>
              <a:off x="5522685" y="1730827"/>
              <a:ext cx="1146629" cy="1146629"/>
              <a:chOff x="3441785" y="1817913"/>
              <a:chExt cx="1146629" cy="1146629"/>
            </a:xfrm>
          </p:grpSpPr>
          <p:sp>
            <p:nvSpPr>
              <p:cNvPr id="28" name="椭圆 27">
                <a:extLst>
                  <a:ext uri="{FF2B5EF4-FFF2-40B4-BE49-F238E27FC236}">
                    <a16:creationId xmlns:a16="http://schemas.microsoft.com/office/drawing/2014/main" id="{78D9F27A-B365-414D-A395-2CD1750AEA59}"/>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784433A0-A5F4-49EF-97BC-DB29E3DA59B0}"/>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1" name="KSO_Shape">
            <a:extLst>
              <a:ext uri="{FF2B5EF4-FFF2-40B4-BE49-F238E27FC236}">
                <a16:creationId xmlns:a16="http://schemas.microsoft.com/office/drawing/2014/main" id="{0349D275-4A10-43A4-B5B1-7F16D0A4E28C}"/>
              </a:ext>
            </a:extLst>
          </p:cNvPr>
          <p:cNvSpPr/>
          <p:nvPr/>
        </p:nvSpPr>
        <p:spPr>
          <a:xfrm>
            <a:off x="3158134" y="3374034"/>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2" name="矩形 31">
            <a:extLst>
              <a:ext uri="{FF2B5EF4-FFF2-40B4-BE49-F238E27FC236}">
                <a16:creationId xmlns:a16="http://schemas.microsoft.com/office/drawing/2014/main" id="{44F215A2-B8B9-4D60-B88B-B590E97515CB}"/>
              </a:ext>
            </a:extLst>
          </p:cNvPr>
          <p:cNvSpPr/>
          <p:nvPr/>
        </p:nvSpPr>
        <p:spPr>
          <a:xfrm>
            <a:off x="4478459" y="3454633"/>
            <a:ext cx="1107996"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创新点</a:t>
            </a:r>
          </a:p>
        </p:txBody>
      </p:sp>
      <p:grpSp>
        <p:nvGrpSpPr>
          <p:cNvPr id="33" name="组合 32">
            <a:extLst>
              <a:ext uri="{FF2B5EF4-FFF2-40B4-BE49-F238E27FC236}">
                <a16:creationId xmlns:a16="http://schemas.microsoft.com/office/drawing/2014/main" id="{44049276-7AB8-4658-8B3A-D779558ADA1E}"/>
              </a:ext>
            </a:extLst>
          </p:cNvPr>
          <p:cNvGrpSpPr/>
          <p:nvPr/>
        </p:nvGrpSpPr>
        <p:grpSpPr>
          <a:xfrm>
            <a:off x="4156633" y="4384169"/>
            <a:ext cx="3491756" cy="1146629"/>
            <a:chOff x="5522685" y="1730827"/>
            <a:chExt cx="3491756" cy="1146629"/>
          </a:xfrm>
        </p:grpSpPr>
        <p:sp>
          <p:nvSpPr>
            <p:cNvPr id="35" name="圆角矩形 2">
              <a:extLst>
                <a:ext uri="{FF2B5EF4-FFF2-40B4-BE49-F238E27FC236}">
                  <a16:creationId xmlns:a16="http://schemas.microsoft.com/office/drawing/2014/main" id="{F1D23482-4611-4007-BF25-0B54D114296D}"/>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6" name="圆角矩形 4">
              <a:extLst>
                <a:ext uri="{FF2B5EF4-FFF2-40B4-BE49-F238E27FC236}">
                  <a16:creationId xmlns:a16="http://schemas.microsoft.com/office/drawing/2014/main" id="{02170BFD-AEE1-4513-B9B2-3AF53758B16D}"/>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99217A5D-45C3-4E23-88F6-EAD7728EAD1A}"/>
                </a:ext>
              </a:extLst>
            </p:cNvPr>
            <p:cNvGrpSpPr/>
            <p:nvPr/>
          </p:nvGrpSpPr>
          <p:grpSpPr>
            <a:xfrm>
              <a:off x="5522685" y="1730827"/>
              <a:ext cx="1146629" cy="1146629"/>
              <a:chOff x="3441785" y="1817913"/>
              <a:chExt cx="1146629" cy="1146629"/>
            </a:xfrm>
          </p:grpSpPr>
          <p:sp>
            <p:nvSpPr>
              <p:cNvPr id="39" name="椭圆 38">
                <a:extLst>
                  <a:ext uri="{FF2B5EF4-FFF2-40B4-BE49-F238E27FC236}">
                    <a16:creationId xmlns:a16="http://schemas.microsoft.com/office/drawing/2014/main" id="{E15A1ACD-385F-4782-8606-10FB0EB5959E}"/>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474BD81-A674-4020-A93B-134828995ADF}"/>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KSO_Shape">
            <a:extLst>
              <a:ext uri="{FF2B5EF4-FFF2-40B4-BE49-F238E27FC236}">
                <a16:creationId xmlns:a16="http://schemas.microsoft.com/office/drawing/2014/main" id="{D5ED0D17-6CF8-4294-979A-6B567B1883E4}"/>
              </a:ext>
            </a:extLst>
          </p:cNvPr>
          <p:cNvSpPr>
            <a:spLocks/>
          </p:cNvSpPr>
          <p:nvPr/>
        </p:nvSpPr>
        <p:spPr bwMode="auto">
          <a:xfrm>
            <a:off x="4407341" y="4755175"/>
            <a:ext cx="701960" cy="43404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rgbClr val="FF4B4B"/>
          </a:solidFill>
          <a:ln>
            <a:noFill/>
          </a:ln>
          <a:effectLst>
            <a:innerShdw blurRad="63500" dist="50800" dir="13500000">
              <a:prstClr val="black">
                <a:alpha val="50000"/>
              </a:prst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3" name="矩形 52">
            <a:extLst>
              <a:ext uri="{FF2B5EF4-FFF2-40B4-BE49-F238E27FC236}">
                <a16:creationId xmlns:a16="http://schemas.microsoft.com/office/drawing/2014/main" id="{F8EE568B-4D8D-4659-B5F2-3EB206A8D132}"/>
              </a:ext>
            </a:extLst>
          </p:cNvPr>
          <p:cNvSpPr/>
          <p:nvPr/>
        </p:nvSpPr>
        <p:spPr>
          <a:xfrm>
            <a:off x="5696377" y="4794962"/>
            <a:ext cx="14331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研究内容</a:t>
            </a:r>
          </a:p>
        </p:txBody>
      </p:sp>
      <p:grpSp>
        <p:nvGrpSpPr>
          <p:cNvPr id="54" name="组合 53">
            <a:extLst>
              <a:ext uri="{FF2B5EF4-FFF2-40B4-BE49-F238E27FC236}">
                <a16:creationId xmlns:a16="http://schemas.microsoft.com/office/drawing/2014/main" id="{ED5C6E12-6311-4548-AFE9-CA4F9D7E19C3}"/>
              </a:ext>
            </a:extLst>
          </p:cNvPr>
          <p:cNvGrpSpPr/>
          <p:nvPr/>
        </p:nvGrpSpPr>
        <p:grpSpPr>
          <a:xfrm>
            <a:off x="5552256" y="5629886"/>
            <a:ext cx="3491756" cy="1146629"/>
            <a:chOff x="5522685" y="1730827"/>
            <a:chExt cx="3491756" cy="1146629"/>
          </a:xfrm>
        </p:grpSpPr>
        <p:sp>
          <p:nvSpPr>
            <p:cNvPr id="55" name="圆角矩形 14">
              <a:extLst>
                <a:ext uri="{FF2B5EF4-FFF2-40B4-BE49-F238E27FC236}">
                  <a16:creationId xmlns:a16="http://schemas.microsoft.com/office/drawing/2014/main" id="{2F4B7D18-5D96-44E6-8366-ADACDA5756EB}"/>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56" name="圆角矩形 15">
              <a:extLst>
                <a:ext uri="{FF2B5EF4-FFF2-40B4-BE49-F238E27FC236}">
                  <a16:creationId xmlns:a16="http://schemas.microsoft.com/office/drawing/2014/main" id="{AC8A461C-5981-42B0-9525-78A4D04EE17E}"/>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57" name="组合 56">
              <a:extLst>
                <a:ext uri="{FF2B5EF4-FFF2-40B4-BE49-F238E27FC236}">
                  <a16:creationId xmlns:a16="http://schemas.microsoft.com/office/drawing/2014/main" id="{553F6D7F-E63E-4CA5-BD7E-8A1019376C88}"/>
                </a:ext>
              </a:extLst>
            </p:cNvPr>
            <p:cNvGrpSpPr/>
            <p:nvPr/>
          </p:nvGrpSpPr>
          <p:grpSpPr>
            <a:xfrm>
              <a:off x="5522685" y="1730827"/>
              <a:ext cx="1146629" cy="1146629"/>
              <a:chOff x="3441785" y="1817913"/>
              <a:chExt cx="1146629" cy="1146629"/>
            </a:xfrm>
          </p:grpSpPr>
          <p:sp>
            <p:nvSpPr>
              <p:cNvPr id="58" name="椭圆 57">
                <a:extLst>
                  <a:ext uri="{FF2B5EF4-FFF2-40B4-BE49-F238E27FC236}">
                    <a16:creationId xmlns:a16="http://schemas.microsoft.com/office/drawing/2014/main" id="{7F41EB4D-6E41-4E11-B5B8-7EE21F70EFAE}"/>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64717723-C6BE-484C-B9D9-D17B9A8A96E3}"/>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0" name="KSO_Shape">
            <a:extLst>
              <a:ext uri="{FF2B5EF4-FFF2-40B4-BE49-F238E27FC236}">
                <a16:creationId xmlns:a16="http://schemas.microsoft.com/office/drawing/2014/main" id="{DE7E96F5-8717-406C-86B6-DAB7A5D2BB73}"/>
              </a:ext>
            </a:extLst>
          </p:cNvPr>
          <p:cNvSpPr>
            <a:spLocks/>
          </p:cNvSpPr>
          <p:nvPr/>
        </p:nvSpPr>
        <p:spPr bwMode="auto">
          <a:xfrm>
            <a:off x="5739935" y="6013225"/>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1" name="矩形 60">
            <a:extLst>
              <a:ext uri="{FF2B5EF4-FFF2-40B4-BE49-F238E27FC236}">
                <a16:creationId xmlns:a16="http://schemas.microsoft.com/office/drawing/2014/main" id="{04313F42-3D2D-4166-B593-93F416709829}"/>
              </a:ext>
            </a:extLst>
          </p:cNvPr>
          <p:cNvSpPr/>
          <p:nvPr/>
        </p:nvSpPr>
        <p:spPr>
          <a:xfrm>
            <a:off x="7016703" y="5999182"/>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有关方法</a:t>
            </a:r>
          </a:p>
        </p:txBody>
      </p:sp>
    </p:spTree>
    <p:extLst>
      <p:ext uri="{BB962C8B-B14F-4D97-AF65-F5344CB8AC3E}">
        <p14:creationId xmlns:p14="http://schemas.microsoft.com/office/powerpoint/2010/main" val="241573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67280" y="2855685"/>
            <a:ext cx="3491756" cy="1146629"/>
            <a:chOff x="5522685" y="1730827"/>
            <a:chExt cx="3491756" cy="1146629"/>
          </a:xfrm>
        </p:grpSpPr>
        <p:sp>
          <p:nvSpPr>
            <p:cNvPr id="15" name="圆角矩形 14"/>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522685" y="1730827"/>
              <a:ext cx="1146629" cy="1146629"/>
              <a:chOff x="3441785" y="1817913"/>
              <a:chExt cx="1146629" cy="1146629"/>
            </a:xfrm>
          </p:grpSpPr>
          <p:sp>
            <p:nvSpPr>
              <p:cNvPr id="18" name="椭圆 17"/>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KSO_Shape"/>
          <p:cNvSpPr>
            <a:spLocks/>
          </p:cNvSpPr>
          <p:nvPr/>
        </p:nvSpPr>
        <p:spPr bwMode="auto">
          <a:xfrm>
            <a:off x="1354959" y="3239024"/>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KSO_Shape"/>
          <p:cNvSpPr>
            <a:spLocks/>
          </p:cNvSpPr>
          <p:nvPr/>
        </p:nvSpPr>
        <p:spPr bwMode="auto">
          <a:xfrm>
            <a:off x="5219436" y="3156301"/>
            <a:ext cx="744763" cy="462994"/>
          </a:xfrm>
          <a:custGeom>
            <a:avLst/>
            <a:gdLst>
              <a:gd name="T0" fmla="*/ 1743599 w 5748"/>
              <a:gd name="T1" fmla="*/ 53972 h 3572"/>
              <a:gd name="T2" fmla="*/ 1555352 w 5748"/>
              <a:gd name="T3" fmla="*/ 136421 h 3572"/>
              <a:gd name="T4" fmla="*/ 1394282 w 5748"/>
              <a:gd name="T5" fmla="*/ 225492 h 3572"/>
              <a:gd name="T6" fmla="*/ 1175877 w 5748"/>
              <a:gd name="T7" fmla="*/ 385091 h 3572"/>
              <a:gd name="T8" fmla="*/ 1015801 w 5748"/>
              <a:gd name="T9" fmla="*/ 543035 h 3572"/>
              <a:gd name="T10" fmla="*/ 926649 w 5748"/>
              <a:gd name="T11" fmla="*/ 588398 h 3572"/>
              <a:gd name="T12" fmla="*/ 800378 w 5748"/>
              <a:gd name="T13" fmla="*/ 449328 h 3572"/>
              <a:gd name="T14" fmla="*/ 580979 w 5748"/>
              <a:gd name="T15" fmla="*/ 271849 h 3572"/>
              <a:gd name="T16" fmla="*/ 413612 w 5748"/>
              <a:gd name="T17" fmla="*/ 169202 h 3572"/>
              <a:gd name="T18" fmla="*/ 235639 w 5748"/>
              <a:gd name="T19" fmla="*/ 83442 h 3572"/>
              <a:gd name="T20" fmla="*/ 28834 w 5748"/>
              <a:gd name="T21" fmla="*/ 8278 h 3572"/>
              <a:gd name="T22" fmla="*/ 3314 w 5748"/>
              <a:gd name="T23" fmla="*/ 204963 h 3572"/>
              <a:gd name="T24" fmla="*/ 23531 w 5748"/>
              <a:gd name="T25" fmla="*/ 444031 h 3572"/>
              <a:gd name="T26" fmla="*/ 74901 w 5748"/>
              <a:gd name="T27" fmla="*/ 710250 h 3572"/>
              <a:gd name="T28" fmla="*/ 134888 w 5748"/>
              <a:gd name="T29" fmla="*/ 883425 h 3572"/>
              <a:gd name="T30" fmla="*/ 194543 w 5748"/>
              <a:gd name="T31" fmla="*/ 994350 h 3572"/>
              <a:gd name="T32" fmla="*/ 269113 w 5748"/>
              <a:gd name="T33" fmla="*/ 1084415 h 3572"/>
              <a:gd name="T34" fmla="*/ 360916 w 5748"/>
              <a:gd name="T35" fmla="*/ 1148652 h 3572"/>
              <a:gd name="T36" fmla="*/ 470616 w 5748"/>
              <a:gd name="T37" fmla="*/ 1180770 h 3572"/>
              <a:gd name="T38" fmla="*/ 600864 w 5748"/>
              <a:gd name="T39" fmla="*/ 1173817 h 3572"/>
              <a:gd name="T40" fmla="*/ 752985 w 5748"/>
              <a:gd name="T41" fmla="*/ 1122162 h 3572"/>
              <a:gd name="T42" fmla="*/ 928638 w 5748"/>
              <a:gd name="T43" fmla="*/ 1019846 h 3572"/>
              <a:gd name="T44" fmla="*/ 1089376 w 5748"/>
              <a:gd name="T45" fmla="*/ 1090044 h 3572"/>
              <a:gd name="T46" fmla="*/ 1249783 w 5748"/>
              <a:gd name="T47" fmla="*/ 1159910 h 3572"/>
              <a:gd name="T48" fmla="*/ 1388317 w 5748"/>
              <a:gd name="T49" fmla="*/ 1182757 h 3572"/>
              <a:gd name="T50" fmla="*/ 1505639 w 5748"/>
              <a:gd name="T51" fmla="*/ 1164877 h 3572"/>
              <a:gd name="T52" fmla="*/ 1604071 w 5748"/>
              <a:gd name="T53" fmla="*/ 1111898 h 3572"/>
              <a:gd name="T54" fmla="*/ 1684275 w 5748"/>
              <a:gd name="T55" fmla="*/ 1030773 h 3572"/>
              <a:gd name="T56" fmla="*/ 1749564 w 5748"/>
              <a:gd name="T57" fmla="*/ 926802 h 3572"/>
              <a:gd name="T58" fmla="*/ 1800603 w 5748"/>
              <a:gd name="T59" fmla="*/ 807268 h 3572"/>
              <a:gd name="T60" fmla="*/ 1866887 w 5748"/>
              <a:gd name="T61" fmla="*/ 543366 h 3572"/>
              <a:gd name="T62" fmla="*/ 1896715 w 5748"/>
              <a:gd name="T63" fmla="*/ 288074 h 3572"/>
              <a:gd name="T64" fmla="*/ 1904669 w 5748"/>
              <a:gd name="T65" fmla="*/ 18874 h 3572"/>
              <a:gd name="T66" fmla="*/ 698301 w 5748"/>
              <a:gd name="T67" fmla="*/ 908590 h 3572"/>
              <a:gd name="T68" fmla="*/ 626383 w 5748"/>
              <a:gd name="T69" fmla="*/ 939385 h 3572"/>
              <a:gd name="T70" fmla="*/ 564408 w 5748"/>
              <a:gd name="T71" fmla="*/ 948987 h 3572"/>
              <a:gd name="T72" fmla="*/ 512043 w 5748"/>
              <a:gd name="T73" fmla="*/ 940047 h 3572"/>
              <a:gd name="T74" fmla="*/ 463325 w 5748"/>
              <a:gd name="T75" fmla="*/ 911571 h 3572"/>
              <a:gd name="T76" fmla="*/ 400355 w 5748"/>
              <a:gd name="T77" fmla="*/ 824817 h 3572"/>
              <a:gd name="T78" fmla="*/ 362573 w 5748"/>
              <a:gd name="T79" fmla="*/ 710250 h 3572"/>
              <a:gd name="T80" fmla="*/ 338379 w 5748"/>
              <a:gd name="T81" fmla="*/ 536744 h 3572"/>
              <a:gd name="T82" fmla="*/ 365224 w 5748"/>
              <a:gd name="T83" fmla="*/ 428468 h 3572"/>
              <a:gd name="T84" fmla="*/ 557779 w 5748"/>
              <a:gd name="T85" fmla="*/ 516546 h 3572"/>
              <a:gd name="T86" fmla="*/ 684713 w 5748"/>
              <a:gd name="T87" fmla="*/ 611908 h 3572"/>
              <a:gd name="T88" fmla="*/ 764916 w 5748"/>
              <a:gd name="T89" fmla="*/ 702966 h 3572"/>
              <a:gd name="T90" fmla="*/ 789442 w 5748"/>
              <a:gd name="T91" fmla="*/ 748329 h 3572"/>
              <a:gd name="T92" fmla="*/ 796070 w 5748"/>
              <a:gd name="T93" fmla="*/ 800315 h 3572"/>
              <a:gd name="T94" fmla="*/ 775522 w 5748"/>
              <a:gd name="T95" fmla="*/ 854949 h 3572"/>
              <a:gd name="T96" fmla="*/ 1117547 w 5748"/>
              <a:gd name="T97" fmla="*/ 834089 h 3572"/>
              <a:gd name="T98" fmla="*/ 1108599 w 5748"/>
              <a:gd name="T99" fmla="*/ 781110 h 3572"/>
              <a:gd name="T100" fmla="*/ 1126164 w 5748"/>
              <a:gd name="T101" fmla="*/ 724488 h 3572"/>
              <a:gd name="T102" fmla="*/ 1171568 w 5748"/>
              <a:gd name="T103" fmla="*/ 662569 h 3572"/>
              <a:gd name="T104" fmla="*/ 1260720 w 5748"/>
              <a:gd name="T105" fmla="*/ 577140 h 3572"/>
              <a:gd name="T106" fmla="*/ 1411516 w 5748"/>
              <a:gd name="T107" fmla="*/ 481447 h 3572"/>
              <a:gd name="T108" fmla="*/ 1568941 w 5748"/>
              <a:gd name="T109" fmla="*/ 428137 h 3572"/>
              <a:gd name="T110" fmla="*/ 1558335 w 5748"/>
              <a:gd name="T111" fmla="*/ 620186 h 3572"/>
              <a:gd name="T112" fmla="*/ 1531159 w 5748"/>
              <a:gd name="T113" fmla="*/ 754951 h 3572"/>
              <a:gd name="T114" fmla="*/ 1484428 w 5748"/>
              <a:gd name="T115" fmla="*/ 861572 h 3572"/>
              <a:gd name="T116" fmla="*/ 1421459 w 5748"/>
              <a:gd name="T117" fmla="*/ 926471 h 3572"/>
              <a:gd name="T118" fmla="*/ 1374397 w 5748"/>
              <a:gd name="T119" fmla="*/ 945345 h 3572"/>
              <a:gd name="T120" fmla="*/ 1318719 w 5748"/>
              <a:gd name="T121" fmla="*/ 947663 h 3572"/>
              <a:gd name="T122" fmla="*/ 1253098 w 5748"/>
              <a:gd name="T123" fmla="*/ 930444 h 3572"/>
              <a:gd name="T124" fmla="*/ 1156323 w 5748"/>
              <a:gd name="T125" fmla="*/ 877465 h 35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48" h="3572">
                <a:moveTo>
                  <a:pt x="5746" y="0"/>
                </a:moveTo>
                <a:lnTo>
                  <a:pt x="5746" y="0"/>
                </a:lnTo>
                <a:lnTo>
                  <a:pt x="5661" y="25"/>
                </a:lnTo>
                <a:lnTo>
                  <a:pt x="5579" y="51"/>
                </a:lnTo>
                <a:lnTo>
                  <a:pt x="5497" y="78"/>
                </a:lnTo>
                <a:lnTo>
                  <a:pt x="5417" y="106"/>
                </a:lnTo>
                <a:lnTo>
                  <a:pt x="5339" y="135"/>
                </a:lnTo>
                <a:lnTo>
                  <a:pt x="5261" y="163"/>
                </a:lnTo>
                <a:lnTo>
                  <a:pt x="5185" y="192"/>
                </a:lnTo>
                <a:lnTo>
                  <a:pt x="5112" y="223"/>
                </a:lnTo>
                <a:lnTo>
                  <a:pt x="5038" y="252"/>
                </a:lnTo>
                <a:lnTo>
                  <a:pt x="4967" y="284"/>
                </a:lnTo>
                <a:lnTo>
                  <a:pt x="4896" y="315"/>
                </a:lnTo>
                <a:lnTo>
                  <a:pt x="4827" y="347"/>
                </a:lnTo>
                <a:lnTo>
                  <a:pt x="4759" y="380"/>
                </a:lnTo>
                <a:lnTo>
                  <a:pt x="4693" y="412"/>
                </a:lnTo>
                <a:lnTo>
                  <a:pt x="4628" y="445"/>
                </a:lnTo>
                <a:lnTo>
                  <a:pt x="4564" y="478"/>
                </a:lnTo>
                <a:lnTo>
                  <a:pt x="4501" y="511"/>
                </a:lnTo>
                <a:lnTo>
                  <a:pt x="4440" y="545"/>
                </a:lnTo>
                <a:lnTo>
                  <a:pt x="4380" y="580"/>
                </a:lnTo>
                <a:lnTo>
                  <a:pt x="4321" y="613"/>
                </a:lnTo>
                <a:lnTo>
                  <a:pt x="4264" y="647"/>
                </a:lnTo>
                <a:lnTo>
                  <a:pt x="4207" y="681"/>
                </a:lnTo>
                <a:lnTo>
                  <a:pt x="4153" y="717"/>
                </a:lnTo>
                <a:lnTo>
                  <a:pt x="4099" y="751"/>
                </a:lnTo>
                <a:lnTo>
                  <a:pt x="3995" y="821"/>
                </a:lnTo>
                <a:lnTo>
                  <a:pt x="3896" y="890"/>
                </a:lnTo>
                <a:lnTo>
                  <a:pt x="3801" y="960"/>
                </a:lnTo>
                <a:lnTo>
                  <a:pt x="3713" y="1028"/>
                </a:lnTo>
                <a:lnTo>
                  <a:pt x="3627" y="1096"/>
                </a:lnTo>
                <a:lnTo>
                  <a:pt x="3548" y="1163"/>
                </a:lnTo>
                <a:lnTo>
                  <a:pt x="3472" y="1229"/>
                </a:lnTo>
                <a:lnTo>
                  <a:pt x="3401" y="1294"/>
                </a:lnTo>
                <a:lnTo>
                  <a:pt x="3334" y="1357"/>
                </a:lnTo>
                <a:lnTo>
                  <a:pt x="3272" y="1418"/>
                </a:lnTo>
                <a:lnTo>
                  <a:pt x="3214" y="1477"/>
                </a:lnTo>
                <a:lnTo>
                  <a:pt x="3160" y="1534"/>
                </a:lnTo>
                <a:lnTo>
                  <a:pt x="3110" y="1588"/>
                </a:lnTo>
                <a:lnTo>
                  <a:pt x="3065" y="1640"/>
                </a:lnTo>
                <a:lnTo>
                  <a:pt x="3023" y="1689"/>
                </a:lnTo>
                <a:lnTo>
                  <a:pt x="2986" y="1735"/>
                </a:lnTo>
                <a:lnTo>
                  <a:pt x="2952" y="1777"/>
                </a:lnTo>
                <a:lnTo>
                  <a:pt x="2923" y="1816"/>
                </a:lnTo>
                <a:lnTo>
                  <a:pt x="2875" y="1881"/>
                </a:lnTo>
                <a:lnTo>
                  <a:pt x="2826" y="1816"/>
                </a:lnTo>
                <a:lnTo>
                  <a:pt x="2796" y="1777"/>
                </a:lnTo>
                <a:lnTo>
                  <a:pt x="2763" y="1735"/>
                </a:lnTo>
                <a:lnTo>
                  <a:pt x="2725" y="1689"/>
                </a:lnTo>
                <a:lnTo>
                  <a:pt x="2684" y="1640"/>
                </a:lnTo>
                <a:lnTo>
                  <a:pt x="2638" y="1588"/>
                </a:lnTo>
                <a:lnTo>
                  <a:pt x="2589" y="1534"/>
                </a:lnTo>
                <a:lnTo>
                  <a:pt x="2535" y="1477"/>
                </a:lnTo>
                <a:lnTo>
                  <a:pt x="2476" y="1418"/>
                </a:lnTo>
                <a:lnTo>
                  <a:pt x="2415" y="1357"/>
                </a:lnTo>
                <a:lnTo>
                  <a:pt x="2348" y="1294"/>
                </a:lnTo>
                <a:lnTo>
                  <a:pt x="2277" y="1229"/>
                </a:lnTo>
                <a:lnTo>
                  <a:pt x="2201" y="1163"/>
                </a:lnTo>
                <a:lnTo>
                  <a:pt x="2121" y="1096"/>
                </a:lnTo>
                <a:lnTo>
                  <a:pt x="2036" y="1028"/>
                </a:lnTo>
                <a:lnTo>
                  <a:pt x="1947" y="960"/>
                </a:lnTo>
                <a:lnTo>
                  <a:pt x="1852" y="890"/>
                </a:lnTo>
                <a:lnTo>
                  <a:pt x="1753" y="821"/>
                </a:lnTo>
                <a:lnTo>
                  <a:pt x="1650" y="751"/>
                </a:lnTo>
                <a:lnTo>
                  <a:pt x="1596" y="717"/>
                </a:lnTo>
                <a:lnTo>
                  <a:pt x="1541" y="681"/>
                </a:lnTo>
                <a:lnTo>
                  <a:pt x="1485" y="647"/>
                </a:lnTo>
                <a:lnTo>
                  <a:pt x="1427" y="613"/>
                </a:lnTo>
                <a:lnTo>
                  <a:pt x="1370" y="580"/>
                </a:lnTo>
                <a:lnTo>
                  <a:pt x="1309" y="545"/>
                </a:lnTo>
                <a:lnTo>
                  <a:pt x="1248" y="511"/>
                </a:lnTo>
                <a:lnTo>
                  <a:pt x="1186" y="478"/>
                </a:lnTo>
                <a:lnTo>
                  <a:pt x="1122" y="445"/>
                </a:lnTo>
                <a:lnTo>
                  <a:pt x="1056" y="412"/>
                </a:lnTo>
                <a:lnTo>
                  <a:pt x="990" y="380"/>
                </a:lnTo>
                <a:lnTo>
                  <a:pt x="922" y="347"/>
                </a:lnTo>
                <a:lnTo>
                  <a:pt x="853" y="315"/>
                </a:lnTo>
                <a:lnTo>
                  <a:pt x="782" y="284"/>
                </a:lnTo>
                <a:lnTo>
                  <a:pt x="711" y="252"/>
                </a:lnTo>
                <a:lnTo>
                  <a:pt x="638" y="223"/>
                </a:lnTo>
                <a:lnTo>
                  <a:pt x="563" y="192"/>
                </a:lnTo>
                <a:lnTo>
                  <a:pt x="487" y="163"/>
                </a:lnTo>
                <a:lnTo>
                  <a:pt x="410" y="135"/>
                </a:lnTo>
                <a:lnTo>
                  <a:pt x="331" y="106"/>
                </a:lnTo>
                <a:lnTo>
                  <a:pt x="252" y="78"/>
                </a:lnTo>
                <a:lnTo>
                  <a:pt x="171" y="51"/>
                </a:lnTo>
                <a:lnTo>
                  <a:pt x="87" y="25"/>
                </a:lnTo>
                <a:lnTo>
                  <a:pt x="4" y="0"/>
                </a:lnTo>
                <a:lnTo>
                  <a:pt x="2" y="57"/>
                </a:lnTo>
                <a:lnTo>
                  <a:pt x="2" y="127"/>
                </a:lnTo>
                <a:lnTo>
                  <a:pt x="0" y="220"/>
                </a:lnTo>
                <a:lnTo>
                  <a:pt x="2" y="334"/>
                </a:lnTo>
                <a:lnTo>
                  <a:pt x="5" y="468"/>
                </a:lnTo>
                <a:lnTo>
                  <a:pt x="10" y="619"/>
                </a:lnTo>
                <a:lnTo>
                  <a:pt x="14" y="698"/>
                </a:lnTo>
                <a:lnTo>
                  <a:pt x="19" y="783"/>
                </a:lnTo>
                <a:lnTo>
                  <a:pt x="25" y="870"/>
                </a:lnTo>
                <a:lnTo>
                  <a:pt x="32" y="960"/>
                </a:lnTo>
                <a:lnTo>
                  <a:pt x="40" y="1051"/>
                </a:lnTo>
                <a:lnTo>
                  <a:pt x="49" y="1146"/>
                </a:lnTo>
                <a:lnTo>
                  <a:pt x="59" y="1243"/>
                </a:lnTo>
                <a:lnTo>
                  <a:pt x="71" y="1341"/>
                </a:lnTo>
                <a:lnTo>
                  <a:pt x="85" y="1440"/>
                </a:lnTo>
                <a:lnTo>
                  <a:pt x="100" y="1539"/>
                </a:lnTo>
                <a:lnTo>
                  <a:pt x="117" y="1641"/>
                </a:lnTo>
                <a:lnTo>
                  <a:pt x="135" y="1742"/>
                </a:lnTo>
                <a:lnTo>
                  <a:pt x="155" y="1843"/>
                </a:lnTo>
                <a:lnTo>
                  <a:pt x="177" y="1944"/>
                </a:lnTo>
                <a:lnTo>
                  <a:pt x="200" y="2046"/>
                </a:lnTo>
                <a:lnTo>
                  <a:pt x="226" y="2145"/>
                </a:lnTo>
                <a:lnTo>
                  <a:pt x="254" y="2244"/>
                </a:lnTo>
                <a:lnTo>
                  <a:pt x="285" y="2342"/>
                </a:lnTo>
                <a:lnTo>
                  <a:pt x="317" y="2438"/>
                </a:lnTo>
                <a:lnTo>
                  <a:pt x="334" y="2486"/>
                </a:lnTo>
                <a:lnTo>
                  <a:pt x="351" y="2532"/>
                </a:lnTo>
                <a:lnTo>
                  <a:pt x="369" y="2578"/>
                </a:lnTo>
                <a:lnTo>
                  <a:pt x="388" y="2624"/>
                </a:lnTo>
                <a:lnTo>
                  <a:pt x="407" y="2668"/>
                </a:lnTo>
                <a:lnTo>
                  <a:pt x="428" y="2714"/>
                </a:lnTo>
                <a:lnTo>
                  <a:pt x="449" y="2757"/>
                </a:lnTo>
                <a:lnTo>
                  <a:pt x="470" y="2799"/>
                </a:lnTo>
                <a:lnTo>
                  <a:pt x="492" y="2842"/>
                </a:lnTo>
                <a:lnTo>
                  <a:pt x="515" y="2884"/>
                </a:lnTo>
                <a:lnTo>
                  <a:pt x="538" y="2924"/>
                </a:lnTo>
                <a:lnTo>
                  <a:pt x="562" y="2964"/>
                </a:lnTo>
                <a:lnTo>
                  <a:pt x="587" y="3003"/>
                </a:lnTo>
                <a:lnTo>
                  <a:pt x="613" y="3040"/>
                </a:lnTo>
                <a:lnTo>
                  <a:pt x="639" y="3078"/>
                </a:lnTo>
                <a:lnTo>
                  <a:pt x="666" y="3113"/>
                </a:lnTo>
                <a:lnTo>
                  <a:pt x="694" y="3148"/>
                </a:lnTo>
                <a:lnTo>
                  <a:pt x="722" y="3182"/>
                </a:lnTo>
                <a:lnTo>
                  <a:pt x="752" y="3214"/>
                </a:lnTo>
                <a:lnTo>
                  <a:pt x="781" y="3246"/>
                </a:lnTo>
                <a:lnTo>
                  <a:pt x="812" y="3275"/>
                </a:lnTo>
                <a:lnTo>
                  <a:pt x="844" y="3304"/>
                </a:lnTo>
                <a:lnTo>
                  <a:pt x="877" y="3331"/>
                </a:lnTo>
                <a:lnTo>
                  <a:pt x="910" y="3358"/>
                </a:lnTo>
                <a:lnTo>
                  <a:pt x="944" y="3383"/>
                </a:lnTo>
                <a:lnTo>
                  <a:pt x="978" y="3407"/>
                </a:lnTo>
                <a:lnTo>
                  <a:pt x="1014" y="3430"/>
                </a:lnTo>
                <a:lnTo>
                  <a:pt x="1051" y="3450"/>
                </a:lnTo>
                <a:lnTo>
                  <a:pt x="1089" y="3469"/>
                </a:lnTo>
                <a:lnTo>
                  <a:pt x="1127" y="3487"/>
                </a:lnTo>
                <a:lnTo>
                  <a:pt x="1166" y="3503"/>
                </a:lnTo>
                <a:lnTo>
                  <a:pt x="1205" y="3518"/>
                </a:lnTo>
                <a:lnTo>
                  <a:pt x="1247" y="3530"/>
                </a:lnTo>
                <a:lnTo>
                  <a:pt x="1289" y="3542"/>
                </a:lnTo>
                <a:lnTo>
                  <a:pt x="1332" y="3551"/>
                </a:lnTo>
                <a:lnTo>
                  <a:pt x="1376" y="3559"/>
                </a:lnTo>
                <a:lnTo>
                  <a:pt x="1420" y="3566"/>
                </a:lnTo>
                <a:lnTo>
                  <a:pt x="1466" y="3569"/>
                </a:lnTo>
                <a:lnTo>
                  <a:pt x="1513" y="3572"/>
                </a:lnTo>
                <a:lnTo>
                  <a:pt x="1560" y="3572"/>
                </a:lnTo>
                <a:lnTo>
                  <a:pt x="1609" y="3570"/>
                </a:lnTo>
                <a:lnTo>
                  <a:pt x="1659" y="3567"/>
                </a:lnTo>
                <a:lnTo>
                  <a:pt x="1709" y="3562"/>
                </a:lnTo>
                <a:lnTo>
                  <a:pt x="1761" y="3555"/>
                </a:lnTo>
                <a:lnTo>
                  <a:pt x="1813" y="3545"/>
                </a:lnTo>
                <a:lnTo>
                  <a:pt x="1867" y="3532"/>
                </a:lnTo>
                <a:lnTo>
                  <a:pt x="1921" y="3519"/>
                </a:lnTo>
                <a:lnTo>
                  <a:pt x="1978" y="3503"/>
                </a:lnTo>
                <a:lnTo>
                  <a:pt x="2034" y="3485"/>
                </a:lnTo>
                <a:lnTo>
                  <a:pt x="2091" y="3465"/>
                </a:lnTo>
                <a:lnTo>
                  <a:pt x="2152" y="3442"/>
                </a:lnTo>
                <a:lnTo>
                  <a:pt x="2212" y="3417"/>
                </a:lnTo>
                <a:lnTo>
                  <a:pt x="2272" y="3389"/>
                </a:lnTo>
                <a:lnTo>
                  <a:pt x="2334" y="3360"/>
                </a:lnTo>
                <a:lnTo>
                  <a:pt x="2398" y="3328"/>
                </a:lnTo>
                <a:lnTo>
                  <a:pt x="2463" y="3292"/>
                </a:lnTo>
                <a:lnTo>
                  <a:pt x="2528" y="3255"/>
                </a:lnTo>
                <a:lnTo>
                  <a:pt x="2595" y="3215"/>
                </a:lnTo>
                <a:lnTo>
                  <a:pt x="2663" y="3173"/>
                </a:lnTo>
                <a:lnTo>
                  <a:pt x="2733" y="3128"/>
                </a:lnTo>
                <a:lnTo>
                  <a:pt x="2802" y="3080"/>
                </a:lnTo>
                <a:lnTo>
                  <a:pt x="2875" y="3030"/>
                </a:lnTo>
                <a:lnTo>
                  <a:pt x="2946" y="3080"/>
                </a:lnTo>
                <a:lnTo>
                  <a:pt x="3016" y="3128"/>
                </a:lnTo>
                <a:lnTo>
                  <a:pt x="3086" y="3173"/>
                </a:lnTo>
                <a:lnTo>
                  <a:pt x="3153" y="3215"/>
                </a:lnTo>
                <a:lnTo>
                  <a:pt x="3220" y="3255"/>
                </a:lnTo>
                <a:lnTo>
                  <a:pt x="3287" y="3292"/>
                </a:lnTo>
                <a:lnTo>
                  <a:pt x="3350" y="3328"/>
                </a:lnTo>
                <a:lnTo>
                  <a:pt x="3414" y="3360"/>
                </a:lnTo>
                <a:lnTo>
                  <a:pt x="3477" y="3389"/>
                </a:lnTo>
                <a:lnTo>
                  <a:pt x="3538" y="3417"/>
                </a:lnTo>
                <a:lnTo>
                  <a:pt x="3598" y="3442"/>
                </a:lnTo>
                <a:lnTo>
                  <a:pt x="3657" y="3465"/>
                </a:lnTo>
                <a:lnTo>
                  <a:pt x="3714" y="3485"/>
                </a:lnTo>
                <a:lnTo>
                  <a:pt x="3771" y="3503"/>
                </a:lnTo>
                <a:lnTo>
                  <a:pt x="3827" y="3519"/>
                </a:lnTo>
                <a:lnTo>
                  <a:pt x="3882" y="3532"/>
                </a:lnTo>
                <a:lnTo>
                  <a:pt x="3935" y="3545"/>
                </a:lnTo>
                <a:lnTo>
                  <a:pt x="3988" y="3555"/>
                </a:lnTo>
                <a:lnTo>
                  <a:pt x="4039" y="3562"/>
                </a:lnTo>
                <a:lnTo>
                  <a:pt x="4091" y="3567"/>
                </a:lnTo>
                <a:lnTo>
                  <a:pt x="4140" y="3570"/>
                </a:lnTo>
                <a:lnTo>
                  <a:pt x="4189" y="3572"/>
                </a:lnTo>
                <a:lnTo>
                  <a:pt x="4237" y="3572"/>
                </a:lnTo>
                <a:lnTo>
                  <a:pt x="4283" y="3569"/>
                </a:lnTo>
                <a:lnTo>
                  <a:pt x="4329" y="3566"/>
                </a:lnTo>
                <a:lnTo>
                  <a:pt x="4373" y="3559"/>
                </a:lnTo>
                <a:lnTo>
                  <a:pt x="4417" y="3551"/>
                </a:lnTo>
                <a:lnTo>
                  <a:pt x="4460" y="3542"/>
                </a:lnTo>
                <a:lnTo>
                  <a:pt x="4501" y="3530"/>
                </a:lnTo>
                <a:lnTo>
                  <a:pt x="4543" y="3518"/>
                </a:lnTo>
                <a:lnTo>
                  <a:pt x="4584" y="3503"/>
                </a:lnTo>
                <a:lnTo>
                  <a:pt x="4623" y="3487"/>
                </a:lnTo>
                <a:lnTo>
                  <a:pt x="4661" y="3469"/>
                </a:lnTo>
                <a:lnTo>
                  <a:pt x="4698" y="3450"/>
                </a:lnTo>
                <a:lnTo>
                  <a:pt x="4734" y="3430"/>
                </a:lnTo>
                <a:lnTo>
                  <a:pt x="4770" y="3407"/>
                </a:lnTo>
                <a:lnTo>
                  <a:pt x="4805" y="3383"/>
                </a:lnTo>
                <a:lnTo>
                  <a:pt x="4840" y="3358"/>
                </a:lnTo>
                <a:lnTo>
                  <a:pt x="4873" y="3331"/>
                </a:lnTo>
                <a:lnTo>
                  <a:pt x="4905" y="3304"/>
                </a:lnTo>
                <a:lnTo>
                  <a:pt x="4937" y="3275"/>
                </a:lnTo>
                <a:lnTo>
                  <a:pt x="4967" y="3246"/>
                </a:lnTo>
                <a:lnTo>
                  <a:pt x="4998" y="3214"/>
                </a:lnTo>
                <a:lnTo>
                  <a:pt x="5026" y="3182"/>
                </a:lnTo>
                <a:lnTo>
                  <a:pt x="5055" y="3148"/>
                </a:lnTo>
                <a:lnTo>
                  <a:pt x="5082" y="3113"/>
                </a:lnTo>
                <a:lnTo>
                  <a:pt x="5109" y="3078"/>
                </a:lnTo>
                <a:lnTo>
                  <a:pt x="5136" y="3040"/>
                </a:lnTo>
                <a:lnTo>
                  <a:pt x="5162" y="3003"/>
                </a:lnTo>
                <a:lnTo>
                  <a:pt x="5187" y="2964"/>
                </a:lnTo>
                <a:lnTo>
                  <a:pt x="5211" y="2924"/>
                </a:lnTo>
                <a:lnTo>
                  <a:pt x="5234" y="2884"/>
                </a:lnTo>
                <a:lnTo>
                  <a:pt x="5256" y="2842"/>
                </a:lnTo>
                <a:lnTo>
                  <a:pt x="5279" y="2799"/>
                </a:lnTo>
                <a:lnTo>
                  <a:pt x="5301" y="2757"/>
                </a:lnTo>
                <a:lnTo>
                  <a:pt x="5321" y="2714"/>
                </a:lnTo>
                <a:lnTo>
                  <a:pt x="5341" y="2668"/>
                </a:lnTo>
                <a:lnTo>
                  <a:pt x="5361" y="2624"/>
                </a:lnTo>
                <a:lnTo>
                  <a:pt x="5379" y="2578"/>
                </a:lnTo>
                <a:lnTo>
                  <a:pt x="5397" y="2532"/>
                </a:lnTo>
                <a:lnTo>
                  <a:pt x="5416" y="2486"/>
                </a:lnTo>
                <a:lnTo>
                  <a:pt x="5433" y="2438"/>
                </a:lnTo>
                <a:lnTo>
                  <a:pt x="5465" y="2342"/>
                </a:lnTo>
                <a:lnTo>
                  <a:pt x="5494" y="2244"/>
                </a:lnTo>
                <a:lnTo>
                  <a:pt x="5522" y="2145"/>
                </a:lnTo>
                <a:lnTo>
                  <a:pt x="5548" y="2046"/>
                </a:lnTo>
                <a:lnTo>
                  <a:pt x="5573" y="1944"/>
                </a:lnTo>
                <a:lnTo>
                  <a:pt x="5595" y="1843"/>
                </a:lnTo>
                <a:lnTo>
                  <a:pt x="5614" y="1742"/>
                </a:lnTo>
                <a:lnTo>
                  <a:pt x="5633" y="1641"/>
                </a:lnTo>
                <a:lnTo>
                  <a:pt x="5649" y="1539"/>
                </a:lnTo>
                <a:lnTo>
                  <a:pt x="5663" y="1440"/>
                </a:lnTo>
                <a:lnTo>
                  <a:pt x="5677" y="1341"/>
                </a:lnTo>
                <a:lnTo>
                  <a:pt x="5689" y="1243"/>
                </a:lnTo>
                <a:lnTo>
                  <a:pt x="5700" y="1146"/>
                </a:lnTo>
                <a:lnTo>
                  <a:pt x="5709" y="1051"/>
                </a:lnTo>
                <a:lnTo>
                  <a:pt x="5717" y="960"/>
                </a:lnTo>
                <a:lnTo>
                  <a:pt x="5723" y="870"/>
                </a:lnTo>
                <a:lnTo>
                  <a:pt x="5730" y="783"/>
                </a:lnTo>
                <a:lnTo>
                  <a:pt x="5735" y="698"/>
                </a:lnTo>
                <a:lnTo>
                  <a:pt x="5738" y="619"/>
                </a:lnTo>
                <a:lnTo>
                  <a:pt x="5744" y="468"/>
                </a:lnTo>
                <a:lnTo>
                  <a:pt x="5748" y="334"/>
                </a:lnTo>
                <a:lnTo>
                  <a:pt x="5748" y="220"/>
                </a:lnTo>
                <a:lnTo>
                  <a:pt x="5748" y="127"/>
                </a:lnTo>
                <a:lnTo>
                  <a:pt x="5747" y="57"/>
                </a:lnTo>
                <a:lnTo>
                  <a:pt x="5746" y="0"/>
                </a:lnTo>
                <a:close/>
                <a:moveTo>
                  <a:pt x="2326" y="2603"/>
                </a:moveTo>
                <a:lnTo>
                  <a:pt x="2326" y="2603"/>
                </a:lnTo>
                <a:lnTo>
                  <a:pt x="2261" y="2650"/>
                </a:lnTo>
                <a:lnTo>
                  <a:pt x="2198" y="2690"/>
                </a:lnTo>
                <a:lnTo>
                  <a:pt x="2137" y="2727"/>
                </a:lnTo>
                <a:lnTo>
                  <a:pt x="2107" y="2744"/>
                </a:lnTo>
                <a:lnTo>
                  <a:pt x="2079" y="2759"/>
                </a:lnTo>
                <a:lnTo>
                  <a:pt x="2050" y="2774"/>
                </a:lnTo>
                <a:lnTo>
                  <a:pt x="2023" y="2787"/>
                </a:lnTo>
                <a:lnTo>
                  <a:pt x="1995" y="2799"/>
                </a:lnTo>
                <a:lnTo>
                  <a:pt x="1968" y="2810"/>
                </a:lnTo>
                <a:lnTo>
                  <a:pt x="1942" y="2820"/>
                </a:lnTo>
                <a:lnTo>
                  <a:pt x="1915" y="2829"/>
                </a:lnTo>
                <a:lnTo>
                  <a:pt x="1890" y="2837"/>
                </a:lnTo>
                <a:lnTo>
                  <a:pt x="1865" y="2844"/>
                </a:lnTo>
                <a:lnTo>
                  <a:pt x="1840" y="2850"/>
                </a:lnTo>
                <a:lnTo>
                  <a:pt x="1817" y="2855"/>
                </a:lnTo>
                <a:lnTo>
                  <a:pt x="1792" y="2858"/>
                </a:lnTo>
                <a:lnTo>
                  <a:pt x="1770" y="2862"/>
                </a:lnTo>
                <a:lnTo>
                  <a:pt x="1747" y="2864"/>
                </a:lnTo>
                <a:lnTo>
                  <a:pt x="1725" y="2866"/>
                </a:lnTo>
                <a:lnTo>
                  <a:pt x="1703" y="2866"/>
                </a:lnTo>
                <a:lnTo>
                  <a:pt x="1682" y="2866"/>
                </a:lnTo>
                <a:lnTo>
                  <a:pt x="1661" y="2864"/>
                </a:lnTo>
                <a:lnTo>
                  <a:pt x="1640" y="2862"/>
                </a:lnTo>
                <a:lnTo>
                  <a:pt x="1621" y="2858"/>
                </a:lnTo>
                <a:lnTo>
                  <a:pt x="1601" y="2855"/>
                </a:lnTo>
                <a:lnTo>
                  <a:pt x="1582" y="2851"/>
                </a:lnTo>
                <a:lnTo>
                  <a:pt x="1563" y="2845"/>
                </a:lnTo>
                <a:lnTo>
                  <a:pt x="1545" y="2839"/>
                </a:lnTo>
                <a:lnTo>
                  <a:pt x="1528" y="2833"/>
                </a:lnTo>
                <a:lnTo>
                  <a:pt x="1509" y="2825"/>
                </a:lnTo>
                <a:lnTo>
                  <a:pt x="1492" y="2817"/>
                </a:lnTo>
                <a:lnTo>
                  <a:pt x="1476" y="2808"/>
                </a:lnTo>
                <a:lnTo>
                  <a:pt x="1459" y="2798"/>
                </a:lnTo>
                <a:lnTo>
                  <a:pt x="1443" y="2787"/>
                </a:lnTo>
                <a:lnTo>
                  <a:pt x="1428" y="2776"/>
                </a:lnTo>
                <a:lnTo>
                  <a:pt x="1398" y="2753"/>
                </a:lnTo>
                <a:lnTo>
                  <a:pt x="1370" y="2727"/>
                </a:lnTo>
                <a:lnTo>
                  <a:pt x="1343" y="2699"/>
                </a:lnTo>
                <a:lnTo>
                  <a:pt x="1317" y="2668"/>
                </a:lnTo>
                <a:lnTo>
                  <a:pt x="1292" y="2636"/>
                </a:lnTo>
                <a:lnTo>
                  <a:pt x="1269" y="2602"/>
                </a:lnTo>
                <a:lnTo>
                  <a:pt x="1248" y="2567"/>
                </a:lnTo>
                <a:lnTo>
                  <a:pt x="1227" y="2530"/>
                </a:lnTo>
                <a:lnTo>
                  <a:pt x="1208" y="2491"/>
                </a:lnTo>
                <a:lnTo>
                  <a:pt x="1191" y="2450"/>
                </a:lnTo>
                <a:lnTo>
                  <a:pt x="1173" y="2410"/>
                </a:lnTo>
                <a:lnTo>
                  <a:pt x="1157" y="2367"/>
                </a:lnTo>
                <a:lnTo>
                  <a:pt x="1143" y="2324"/>
                </a:lnTo>
                <a:lnTo>
                  <a:pt x="1129" y="2280"/>
                </a:lnTo>
                <a:lnTo>
                  <a:pt x="1116" y="2236"/>
                </a:lnTo>
                <a:lnTo>
                  <a:pt x="1105" y="2190"/>
                </a:lnTo>
                <a:lnTo>
                  <a:pt x="1094" y="2145"/>
                </a:lnTo>
                <a:lnTo>
                  <a:pt x="1084" y="2100"/>
                </a:lnTo>
                <a:lnTo>
                  <a:pt x="1074" y="2054"/>
                </a:lnTo>
                <a:lnTo>
                  <a:pt x="1066" y="2009"/>
                </a:lnTo>
                <a:lnTo>
                  <a:pt x="1058" y="1963"/>
                </a:lnTo>
                <a:lnTo>
                  <a:pt x="1046" y="1873"/>
                </a:lnTo>
                <a:lnTo>
                  <a:pt x="1035" y="1786"/>
                </a:lnTo>
                <a:lnTo>
                  <a:pt x="1028" y="1701"/>
                </a:lnTo>
                <a:lnTo>
                  <a:pt x="1021" y="1621"/>
                </a:lnTo>
                <a:lnTo>
                  <a:pt x="1018" y="1547"/>
                </a:lnTo>
                <a:lnTo>
                  <a:pt x="1015" y="1479"/>
                </a:lnTo>
                <a:lnTo>
                  <a:pt x="1014" y="1418"/>
                </a:lnTo>
                <a:lnTo>
                  <a:pt x="1013" y="1366"/>
                </a:lnTo>
                <a:lnTo>
                  <a:pt x="1014" y="1293"/>
                </a:lnTo>
                <a:lnTo>
                  <a:pt x="1014" y="1266"/>
                </a:lnTo>
                <a:lnTo>
                  <a:pt x="1102" y="1294"/>
                </a:lnTo>
                <a:lnTo>
                  <a:pt x="1187" y="1324"/>
                </a:lnTo>
                <a:lnTo>
                  <a:pt x="1268" y="1354"/>
                </a:lnTo>
                <a:lnTo>
                  <a:pt x="1345" y="1386"/>
                </a:lnTo>
                <a:lnTo>
                  <a:pt x="1420" y="1419"/>
                </a:lnTo>
                <a:lnTo>
                  <a:pt x="1490" y="1454"/>
                </a:lnTo>
                <a:lnTo>
                  <a:pt x="1558" y="1489"/>
                </a:lnTo>
                <a:lnTo>
                  <a:pt x="1622" y="1525"/>
                </a:lnTo>
                <a:lnTo>
                  <a:pt x="1683" y="1560"/>
                </a:lnTo>
                <a:lnTo>
                  <a:pt x="1742" y="1597"/>
                </a:lnTo>
                <a:lnTo>
                  <a:pt x="1797" y="1634"/>
                </a:lnTo>
                <a:lnTo>
                  <a:pt x="1849" y="1670"/>
                </a:lnTo>
                <a:lnTo>
                  <a:pt x="1898" y="1707"/>
                </a:lnTo>
                <a:lnTo>
                  <a:pt x="1944" y="1743"/>
                </a:lnTo>
                <a:lnTo>
                  <a:pt x="1987" y="1780"/>
                </a:lnTo>
                <a:lnTo>
                  <a:pt x="2028" y="1814"/>
                </a:lnTo>
                <a:lnTo>
                  <a:pt x="2066" y="1848"/>
                </a:lnTo>
                <a:lnTo>
                  <a:pt x="2100" y="1881"/>
                </a:lnTo>
                <a:lnTo>
                  <a:pt x="2133" y="1913"/>
                </a:lnTo>
                <a:lnTo>
                  <a:pt x="2163" y="1944"/>
                </a:lnTo>
                <a:lnTo>
                  <a:pt x="2190" y="1973"/>
                </a:lnTo>
                <a:lnTo>
                  <a:pt x="2214" y="2001"/>
                </a:lnTo>
                <a:lnTo>
                  <a:pt x="2255" y="2050"/>
                </a:lnTo>
                <a:lnTo>
                  <a:pt x="2286" y="2091"/>
                </a:lnTo>
                <a:lnTo>
                  <a:pt x="2308" y="2123"/>
                </a:lnTo>
                <a:lnTo>
                  <a:pt x="2326" y="2149"/>
                </a:lnTo>
                <a:lnTo>
                  <a:pt x="2332" y="2158"/>
                </a:lnTo>
                <a:lnTo>
                  <a:pt x="2340" y="2171"/>
                </a:lnTo>
                <a:lnTo>
                  <a:pt x="2350" y="2188"/>
                </a:lnTo>
                <a:lnTo>
                  <a:pt x="2361" y="2209"/>
                </a:lnTo>
                <a:lnTo>
                  <a:pt x="2372" y="2232"/>
                </a:lnTo>
                <a:lnTo>
                  <a:pt x="2382" y="2260"/>
                </a:lnTo>
                <a:lnTo>
                  <a:pt x="2392" y="2291"/>
                </a:lnTo>
                <a:lnTo>
                  <a:pt x="2395" y="2307"/>
                </a:lnTo>
                <a:lnTo>
                  <a:pt x="2399" y="2324"/>
                </a:lnTo>
                <a:lnTo>
                  <a:pt x="2402" y="2341"/>
                </a:lnTo>
                <a:lnTo>
                  <a:pt x="2403" y="2359"/>
                </a:lnTo>
                <a:lnTo>
                  <a:pt x="2404" y="2378"/>
                </a:lnTo>
                <a:lnTo>
                  <a:pt x="2404" y="2397"/>
                </a:lnTo>
                <a:lnTo>
                  <a:pt x="2402" y="2417"/>
                </a:lnTo>
                <a:lnTo>
                  <a:pt x="2399" y="2437"/>
                </a:lnTo>
                <a:lnTo>
                  <a:pt x="2395" y="2456"/>
                </a:lnTo>
                <a:lnTo>
                  <a:pt x="2391" y="2477"/>
                </a:lnTo>
                <a:lnTo>
                  <a:pt x="2384" y="2498"/>
                </a:lnTo>
                <a:lnTo>
                  <a:pt x="2376" y="2519"/>
                </a:lnTo>
                <a:lnTo>
                  <a:pt x="2366" y="2540"/>
                </a:lnTo>
                <a:lnTo>
                  <a:pt x="2354" y="2560"/>
                </a:lnTo>
                <a:lnTo>
                  <a:pt x="2340" y="2582"/>
                </a:lnTo>
                <a:lnTo>
                  <a:pt x="2326" y="2603"/>
                </a:lnTo>
                <a:close/>
                <a:moveTo>
                  <a:pt x="3424" y="2603"/>
                </a:moveTo>
                <a:lnTo>
                  <a:pt x="3424" y="2603"/>
                </a:lnTo>
                <a:lnTo>
                  <a:pt x="3408" y="2582"/>
                </a:lnTo>
                <a:lnTo>
                  <a:pt x="3395" y="2560"/>
                </a:lnTo>
                <a:lnTo>
                  <a:pt x="3382" y="2540"/>
                </a:lnTo>
                <a:lnTo>
                  <a:pt x="3372" y="2519"/>
                </a:lnTo>
                <a:lnTo>
                  <a:pt x="3364" y="2498"/>
                </a:lnTo>
                <a:lnTo>
                  <a:pt x="3358" y="2477"/>
                </a:lnTo>
                <a:lnTo>
                  <a:pt x="3353" y="2456"/>
                </a:lnTo>
                <a:lnTo>
                  <a:pt x="3349" y="2437"/>
                </a:lnTo>
                <a:lnTo>
                  <a:pt x="3347" y="2417"/>
                </a:lnTo>
                <a:lnTo>
                  <a:pt x="3345" y="2397"/>
                </a:lnTo>
                <a:lnTo>
                  <a:pt x="3345" y="2378"/>
                </a:lnTo>
                <a:lnTo>
                  <a:pt x="3345" y="2359"/>
                </a:lnTo>
                <a:lnTo>
                  <a:pt x="3348" y="2341"/>
                </a:lnTo>
                <a:lnTo>
                  <a:pt x="3350" y="2324"/>
                </a:lnTo>
                <a:lnTo>
                  <a:pt x="3353" y="2307"/>
                </a:lnTo>
                <a:lnTo>
                  <a:pt x="3358" y="2291"/>
                </a:lnTo>
                <a:lnTo>
                  <a:pt x="3366" y="2260"/>
                </a:lnTo>
                <a:lnTo>
                  <a:pt x="3377" y="2232"/>
                </a:lnTo>
                <a:lnTo>
                  <a:pt x="3388" y="2209"/>
                </a:lnTo>
                <a:lnTo>
                  <a:pt x="3398" y="2188"/>
                </a:lnTo>
                <a:lnTo>
                  <a:pt x="3408" y="2171"/>
                </a:lnTo>
                <a:lnTo>
                  <a:pt x="3417" y="2158"/>
                </a:lnTo>
                <a:lnTo>
                  <a:pt x="3424" y="2149"/>
                </a:lnTo>
                <a:lnTo>
                  <a:pt x="3441" y="2123"/>
                </a:lnTo>
                <a:lnTo>
                  <a:pt x="3463" y="2091"/>
                </a:lnTo>
                <a:lnTo>
                  <a:pt x="3494" y="2050"/>
                </a:lnTo>
                <a:lnTo>
                  <a:pt x="3535" y="2001"/>
                </a:lnTo>
                <a:lnTo>
                  <a:pt x="3560" y="1973"/>
                </a:lnTo>
                <a:lnTo>
                  <a:pt x="3586" y="1944"/>
                </a:lnTo>
                <a:lnTo>
                  <a:pt x="3616" y="1913"/>
                </a:lnTo>
                <a:lnTo>
                  <a:pt x="3648" y="1881"/>
                </a:lnTo>
                <a:lnTo>
                  <a:pt x="3683" y="1848"/>
                </a:lnTo>
                <a:lnTo>
                  <a:pt x="3721" y="1814"/>
                </a:lnTo>
                <a:lnTo>
                  <a:pt x="3761" y="1780"/>
                </a:lnTo>
                <a:lnTo>
                  <a:pt x="3804" y="1743"/>
                </a:lnTo>
                <a:lnTo>
                  <a:pt x="3850" y="1707"/>
                </a:lnTo>
                <a:lnTo>
                  <a:pt x="3900" y="1670"/>
                </a:lnTo>
                <a:lnTo>
                  <a:pt x="3952" y="1634"/>
                </a:lnTo>
                <a:lnTo>
                  <a:pt x="4007" y="1597"/>
                </a:lnTo>
                <a:lnTo>
                  <a:pt x="4065" y="1560"/>
                </a:lnTo>
                <a:lnTo>
                  <a:pt x="4126" y="1525"/>
                </a:lnTo>
                <a:lnTo>
                  <a:pt x="4191" y="1489"/>
                </a:lnTo>
                <a:lnTo>
                  <a:pt x="4259" y="1454"/>
                </a:lnTo>
                <a:lnTo>
                  <a:pt x="4330" y="1419"/>
                </a:lnTo>
                <a:lnTo>
                  <a:pt x="4403" y="1386"/>
                </a:lnTo>
                <a:lnTo>
                  <a:pt x="4481" y="1354"/>
                </a:lnTo>
                <a:lnTo>
                  <a:pt x="4561" y="1324"/>
                </a:lnTo>
                <a:lnTo>
                  <a:pt x="4646" y="1294"/>
                </a:lnTo>
                <a:lnTo>
                  <a:pt x="4734" y="1266"/>
                </a:lnTo>
                <a:lnTo>
                  <a:pt x="4734" y="1293"/>
                </a:lnTo>
                <a:lnTo>
                  <a:pt x="4736" y="1366"/>
                </a:lnTo>
                <a:lnTo>
                  <a:pt x="4736" y="1418"/>
                </a:lnTo>
                <a:lnTo>
                  <a:pt x="4733" y="1479"/>
                </a:lnTo>
                <a:lnTo>
                  <a:pt x="4731" y="1547"/>
                </a:lnTo>
                <a:lnTo>
                  <a:pt x="4727" y="1621"/>
                </a:lnTo>
                <a:lnTo>
                  <a:pt x="4721" y="1701"/>
                </a:lnTo>
                <a:lnTo>
                  <a:pt x="4713" y="1786"/>
                </a:lnTo>
                <a:lnTo>
                  <a:pt x="4702" y="1873"/>
                </a:lnTo>
                <a:lnTo>
                  <a:pt x="4690" y="1963"/>
                </a:lnTo>
                <a:lnTo>
                  <a:pt x="4683" y="2009"/>
                </a:lnTo>
                <a:lnTo>
                  <a:pt x="4674" y="2054"/>
                </a:lnTo>
                <a:lnTo>
                  <a:pt x="4666" y="2100"/>
                </a:lnTo>
                <a:lnTo>
                  <a:pt x="4655" y="2145"/>
                </a:lnTo>
                <a:lnTo>
                  <a:pt x="4645" y="2190"/>
                </a:lnTo>
                <a:lnTo>
                  <a:pt x="4633" y="2236"/>
                </a:lnTo>
                <a:lnTo>
                  <a:pt x="4620" y="2280"/>
                </a:lnTo>
                <a:lnTo>
                  <a:pt x="4606" y="2324"/>
                </a:lnTo>
                <a:lnTo>
                  <a:pt x="4591" y="2367"/>
                </a:lnTo>
                <a:lnTo>
                  <a:pt x="4575" y="2410"/>
                </a:lnTo>
                <a:lnTo>
                  <a:pt x="4559" y="2450"/>
                </a:lnTo>
                <a:lnTo>
                  <a:pt x="4541" y="2491"/>
                </a:lnTo>
                <a:lnTo>
                  <a:pt x="4521" y="2530"/>
                </a:lnTo>
                <a:lnTo>
                  <a:pt x="4500" y="2567"/>
                </a:lnTo>
                <a:lnTo>
                  <a:pt x="4479" y="2602"/>
                </a:lnTo>
                <a:lnTo>
                  <a:pt x="4456" y="2636"/>
                </a:lnTo>
                <a:lnTo>
                  <a:pt x="4432" y="2668"/>
                </a:lnTo>
                <a:lnTo>
                  <a:pt x="4406" y="2699"/>
                </a:lnTo>
                <a:lnTo>
                  <a:pt x="4379" y="2727"/>
                </a:lnTo>
                <a:lnTo>
                  <a:pt x="4351" y="2753"/>
                </a:lnTo>
                <a:lnTo>
                  <a:pt x="4320" y="2776"/>
                </a:lnTo>
                <a:lnTo>
                  <a:pt x="4305" y="2787"/>
                </a:lnTo>
                <a:lnTo>
                  <a:pt x="4289" y="2798"/>
                </a:lnTo>
                <a:lnTo>
                  <a:pt x="4272" y="2808"/>
                </a:lnTo>
                <a:lnTo>
                  <a:pt x="4256" y="2817"/>
                </a:lnTo>
                <a:lnTo>
                  <a:pt x="4239" y="2825"/>
                </a:lnTo>
                <a:lnTo>
                  <a:pt x="4222" y="2833"/>
                </a:lnTo>
                <a:lnTo>
                  <a:pt x="4204" y="2839"/>
                </a:lnTo>
                <a:lnTo>
                  <a:pt x="4185" y="2845"/>
                </a:lnTo>
                <a:lnTo>
                  <a:pt x="4167" y="2851"/>
                </a:lnTo>
                <a:lnTo>
                  <a:pt x="4147" y="2855"/>
                </a:lnTo>
                <a:lnTo>
                  <a:pt x="4128" y="2858"/>
                </a:lnTo>
                <a:lnTo>
                  <a:pt x="4108" y="2862"/>
                </a:lnTo>
                <a:lnTo>
                  <a:pt x="4087" y="2864"/>
                </a:lnTo>
                <a:lnTo>
                  <a:pt x="4066" y="2866"/>
                </a:lnTo>
                <a:lnTo>
                  <a:pt x="4045" y="2866"/>
                </a:lnTo>
                <a:lnTo>
                  <a:pt x="4023" y="2866"/>
                </a:lnTo>
                <a:lnTo>
                  <a:pt x="4001" y="2864"/>
                </a:lnTo>
                <a:lnTo>
                  <a:pt x="3979" y="2862"/>
                </a:lnTo>
                <a:lnTo>
                  <a:pt x="3956" y="2858"/>
                </a:lnTo>
                <a:lnTo>
                  <a:pt x="3933" y="2855"/>
                </a:lnTo>
                <a:lnTo>
                  <a:pt x="3908" y="2850"/>
                </a:lnTo>
                <a:lnTo>
                  <a:pt x="3884" y="2844"/>
                </a:lnTo>
                <a:lnTo>
                  <a:pt x="3859" y="2837"/>
                </a:lnTo>
                <a:lnTo>
                  <a:pt x="3833" y="2829"/>
                </a:lnTo>
                <a:lnTo>
                  <a:pt x="3808" y="2820"/>
                </a:lnTo>
                <a:lnTo>
                  <a:pt x="3781" y="2810"/>
                </a:lnTo>
                <a:lnTo>
                  <a:pt x="3754" y="2799"/>
                </a:lnTo>
                <a:lnTo>
                  <a:pt x="3727" y="2787"/>
                </a:lnTo>
                <a:lnTo>
                  <a:pt x="3698" y="2774"/>
                </a:lnTo>
                <a:lnTo>
                  <a:pt x="3670" y="2759"/>
                </a:lnTo>
                <a:lnTo>
                  <a:pt x="3641" y="2744"/>
                </a:lnTo>
                <a:lnTo>
                  <a:pt x="3611" y="2727"/>
                </a:lnTo>
                <a:lnTo>
                  <a:pt x="3551" y="2690"/>
                </a:lnTo>
                <a:lnTo>
                  <a:pt x="3489" y="2650"/>
                </a:lnTo>
                <a:lnTo>
                  <a:pt x="3424" y="2603"/>
                </a:lnTo>
                <a:close/>
              </a:path>
            </a:pathLst>
          </a:custGeom>
          <a:solidFill>
            <a:srgbClr val="FF4B4B"/>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文本框 33"/>
          <p:cNvSpPr txBox="1"/>
          <p:nvPr/>
        </p:nvSpPr>
        <p:spPr>
          <a:xfrm>
            <a:off x="6315180" y="2570434"/>
            <a:ext cx="4530314" cy="1702389"/>
          </a:xfrm>
          <a:prstGeom prst="rect">
            <a:avLst/>
          </a:prstGeom>
          <a:noFill/>
        </p:spPr>
        <p:txBody>
          <a:bodyPr wrap="square" rtlCol="0">
            <a:spAutoFit/>
          </a:bodyPr>
          <a:lstStyle/>
          <a:p>
            <a:pPr>
              <a:lnSpc>
                <a:spcPct val="150000"/>
              </a:lnSpc>
            </a:pPr>
            <a:r>
              <a:rPr lang="zh-CN" altLang="zh-CN" dirty="0"/>
              <a:t>设计并实现一个基于</a:t>
            </a:r>
            <a:r>
              <a:rPr lang="en-US" altLang="zh-CN" dirty="0"/>
              <a:t>MIPS32 Rease1</a:t>
            </a:r>
            <a:r>
              <a:rPr lang="zh-CN" altLang="zh-CN" dirty="0"/>
              <a:t>指令集架构，拥有五级流水电路及哈佛结构，支持中断和</a:t>
            </a:r>
            <a:r>
              <a:rPr lang="en-US" altLang="zh-CN" dirty="0"/>
              <a:t>UART</a:t>
            </a:r>
            <a:r>
              <a:rPr lang="zh-CN" altLang="zh-CN" dirty="0"/>
              <a:t>、</a:t>
            </a:r>
            <a:r>
              <a:rPr lang="en-US" altLang="zh-CN" dirty="0"/>
              <a:t>GPIO</a:t>
            </a:r>
            <a:r>
              <a:rPr lang="zh-CN" altLang="zh-CN" dirty="0"/>
              <a:t>等接口的</a:t>
            </a:r>
            <a:r>
              <a:rPr lang="en-US" altLang="zh-CN" dirty="0"/>
              <a:t>CPU</a:t>
            </a:r>
            <a:r>
              <a:rPr lang="zh-CN" altLang="zh-CN" dirty="0"/>
              <a:t>，并能上板测试运行成功。</a:t>
            </a:r>
            <a:endParaRPr lang="zh-CN" altLang="en-US" sz="1600" dirty="0">
              <a:latin typeface="微软雅黑" panose="020B0503020204020204" pitchFamily="34" charset="-122"/>
              <a:ea typeface="微软雅黑" panose="020B0503020204020204" pitchFamily="34" charset="-122"/>
            </a:endParaRPr>
          </a:p>
        </p:txBody>
      </p:sp>
      <p:sp>
        <p:nvSpPr>
          <p:cNvPr id="38" name="矩形 37"/>
          <p:cNvSpPr/>
          <p:nvPr/>
        </p:nvSpPr>
        <p:spPr>
          <a:xfrm>
            <a:off x="2631726" y="3224981"/>
            <a:ext cx="1415772"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研究目标</a:t>
            </a:r>
          </a:p>
        </p:txBody>
      </p:sp>
      <p:sp>
        <p:nvSpPr>
          <p:cNvPr id="41" name="椭圆 40"/>
          <p:cNvSpPr/>
          <p:nvPr/>
        </p:nvSpPr>
        <p:spPr>
          <a:xfrm>
            <a:off x="5061575" y="3718583"/>
            <a:ext cx="1081315" cy="217714"/>
          </a:xfrm>
          <a:prstGeom prst="ellipse">
            <a:avLst/>
          </a:prstGeom>
          <a:solidFill>
            <a:schemeClr val="tx1">
              <a:lumMod val="75000"/>
              <a:lumOff val="25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201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9CC9CB9D-E962-4412-BBD8-E751246B1CBC}"/>
              </a:ext>
            </a:extLst>
          </p:cNvPr>
          <p:cNvGrpSpPr/>
          <p:nvPr/>
        </p:nvGrpSpPr>
        <p:grpSpPr>
          <a:xfrm>
            <a:off x="1326304" y="2855685"/>
            <a:ext cx="3491756" cy="1146629"/>
            <a:chOff x="5522685" y="1730827"/>
            <a:chExt cx="3491756" cy="1146629"/>
          </a:xfrm>
        </p:grpSpPr>
        <p:sp>
          <p:nvSpPr>
            <p:cNvPr id="39" name="圆角矩形 20">
              <a:extLst>
                <a:ext uri="{FF2B5EF4-FFF2-40B4-BE49-F238E27FC236}">
                  <a16:creationId xmlns:a16="http://schemas.microsoft.com/office/drawing/2014/main" id="{36CDD63C-B199-4F3B-BD21-A5274514CAD0}"/>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40" name="圆角矩形 21">
              <a:extLst>
                <a:ext uri="{FF2B5EF4-FFF2-40B4-BE49-F238E27FC236}">
                  <a16:creationId xmlns:a16="http://schemas.microsoft.com/office/drawing/2014/main" id="{54D5AE29-1B92-40E4-ACAC-5B1788D59EBC}"/>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29734D66-B645-4A30-8694-0C7C284876EE}"/>
                </a:ext>
              </a:extLst>
            </p:cNvPr>
            <p:cNvGrpSpPr/>
            <p:nvPr/>
          </p:nvGrpSpPr>
          <p:grpSpPr>
            <a:xfrm>
              <a:off x="5522685" y="1730827"/>
              <a:ext cx="1146629" cy="1146629"/>
              <a:chOff x="3441785" y="1817913"/>
              <a:chExt cx="1146629" cy="1146629"/>
            </a:xfrm>
          </p:grpSpPr>
          <p:sp>
            <p:nvSpPr>
              <p:cNvPr id="53" name="椭圆 52">
                <a:extLst>
                  <a:ext uri="{FF2B5EF4-FFF2-40B4-BE49-F238E27FC236}">
                    <a16:creationId xmlns:a16="http://schemas.microsoft.com/office/drawing/2014/main" id="{065EDA45-1C93-4864-9D1C-A514D2596379}"/>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BD405671-0188-4D41-9662-2979A66A70A6}"/>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5" name="KSO_Shape">
            <a:extLst>
              <a:ext uri="{FF2B5EF4-FFF2-40B4-BE49-F238E27FC236}">
                <a16:creationId xmlns:a16="http://schemas.microsoft.com/office/drawing/2014/main" id="{6EF89BD8-A41F-47A0-9C39-0A61A9F42536}"/>
              </a:ext>
            </a:extLst>
          </p:cNvPr>
          <p:cNvSpPr/>
          <p:nvPr/>
        </p:nvSpPr>
        <p:spPr>
          <a:xfrm>
            <a:off x="1648650" y="3142705"/>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6" name="KSO_Shape">
            <a:extLst>
              <a:ext uri="{FF2B5EF4-FFF2-40B4-BE49-F238E27FC236}">
                <a16:creationId xmlns:a16="http://schemas.microsoft.com/office/drawing/2014/main" id="{B8325FB8-7003-4061-B77C-E1E8FE0EDA8B}"/>
              </a:ext>
            </a:extLst>
          </p:cNvPr>
          <p:cNvSpPr/>
          <p:nvPr/>
        </p:nvSpPr>
        <p:spPr>
          <a:xfrm>
            <a:off x="5634540" y="3044915"/>
            <a:ext cx="501935" cy="585916"/>
          </a:xfrm>
          <a:custGeom>
            <a:avLst/>
            <a:gdLst>
              <a:gd name="connsiteX0" fmla="*/ 1638300 w 4396363"/>
              <a:gd name="connsiteY0" fmla="*/ 558403 h 5128349"/>
              <a:gd name="connsiteX1" fmla="*/ 558403 w 4396363"/>
              <a:gd name="connsiteY1" fmla="*/ 1638300 h 5128349"/>
              <a:gd name="connsiteX2" fmla="*/ 1638300 w 4396363"/>
              <a:gd name="connsiteY2" fmla="*/ 2718197 h 5128349"/>
              <a:gd name="connsiteX3" fmla="*/ 2718197 w 4396363"/>
              <a:gd name="connsiteY3" fmla="*/ 1638300 h 5128349"/>
              <a:gd name="connsiteX4" fmla="*/ 1638300 w 4396363"/>
              <a:gd name="connsiteY4" fmla="*/ 558403 h 5128349"/>
              <a:gd name="connsiteX5" fmla="*/ 1638300 w 4396363"/>
              <a:gd name="connsiteY5" fmla="*/ 0 h 5128349"/>
              <a:gd name="connsiteX6" fmla="*/ 3276600 w 4396363"/>
              <a:gd name="connsiteY6" fmla="*/ 1638300 h 5128349"/>
              <a:gd name="connsiteX7" fmla="*/ 2902492 w 4396363"/>
              <a:gd name="connsiteY7" fmla="*/ 2680411 h 5128349"/>
              <a:gd name="connsiteX8" fmla="*/ 2816386 w 4396363"/>
              <a:gd name="connsiteY8" fmla="*/ 2775151 h 5128349"/>
              <a:gd name="connsiteX9" fmla="*/ 2928393 w 4396363"/>
              <a:gd name="connsiteY9" fmla="*/ 2923790 h 5128349"/>
              <a:gd name="connsiteX10" fmla="*/ 2942554 w 4396363"/>
              <a:gd name="connsiteY10" fmla="*/ 2913119 h 5128349"/>
              <a:gd name="connsiteX11" fmla="*/ 3136485 w 4396363"/>
              <a:gd name="connsiteY11" fmla="*/ 2942400 h 5128349"/>
              <a:gd name="connsiteX12" fmla="*/ 4367683 w 4396363"/>
              <a:gd name="connsiteY12" fmla="*/ 4576254 h 5128349"/>
              <a:gd name="connsiteX13" fmla="*/ 4342375 w 4396363"/>
              <a:gd name="connsiteY13" fmla="*/ 4770744 h 5128349"/>
              <a:gd name="connsiteX14" fmla="*/ 3903910 w 4396363"/>
              <a:gd name="connsiteY14" fmla="*/ 5101151 h 5128349"/>
              <a:gd name="connsiteX15" fmla="*/ 3709978 w 4396363"/>
              <a:gd name="connsiteY15" fmla="*/ 5071870 h 5128349"/>
              <a:gd name="connsiteX16" fmla="*/ 2478781 w 4396363"/>
              <a:gd name="connsiteY16" fmla="*/ 3438015 h 5128349"/>
              <a:gd name="connsiteX17" fmla="*/ 2504089 w 4396363"/>
              <a:gd name="connsiteY17" fmla="*/ 3243526 h 5128349"/>
              <a:gd name="connsiteX18" fmla="*/ 2518249 w 4396363"/>
              <a:gd name="connsiteY18" fmla="*/ 3232855 h 5128349"/>
              <a:gd name="connsiteX19" fmla="*/ 2406738 w 4396363"/>
              <a:gd name="connsiteY19" fmla="*/ 3084875 h 5128349"/>
              <a:gd name="connsiteX20" fmla="*/ 2276001 w 4396363"/>
              <a:gd name="connsiteY20" fmla="*/ 3147854 h 5128349"/>
              <a:gd name="connsiteX21" fmla="*/ 1638300 w 4396363"/>
              <a:gd name="connsiteY21" fmla="*/ 3276600 h 5128349"/>
              <a:gd name="connsiteX22" fmla="*/ 0 w 4396363"/>
              <a:gd name="connsiteY22" fmla="*/ 1638300 h 5128349"/>
              <a:gd name="connsiteX23" fmla="*/ 1638300 w 4396363"/>
              <a:gd name="connsiteY23" fmla="*/ 0 h 512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6363" h="5128349">
                <a:moveTo>
                  <a:pt x="1638300" y="558403"/>
                </a:moveTo>
                <a:cubicBezTo>
                  <a:pt x="1041889" y="558403"/>
                  <a:pt x="558403" y="1041889"/>
                  <a:pt x="558403" y="1638300"/>
                </a:cubicBezTo>
                <a:cubicBezTo>
                  <a:pt x="558403" y="2234711"/>
                  <a:pt x="1041889" y="2718197"/>
                  <a:pt x="1638300" y="2718197"/>
                </a:cubicBezTo>
                <a:cubicBezTo>
                  <a:pt x="2234711" y="2718197"/>
                  <a:pt x="2718197" y="2234711"/>
                  <a:pt x="2718197" y="1638300"/>
                </a:cubicBezTo>
                <a:cubicBezTo>
                  <a:pt x="2718197" y="1041889"/>
                  <a:pt x="2234711" y="558403"/>
                  <a:pt x="1638300" y="558403"/>
                </a:cubicBezTo>
                <a:close/>
                <a:moveTo>
                  <a:pt x="1638300" y="0"/>
                </a:moveTo>
                <a:cubicBezTo>
                  <a:pt x="2543108" y="0"/>
                  <a:pt x="3276600" y="733492"/>
                  <a:pt x="3276600" y="1638300"/>
                </a:cubicBezTo>
                <a:cubicBezTo>
                  <a:pt x="3276600" y="2034154"/>
                  <a:pt x="3136205" y="2397216"/>
                  <a:pt x="2902492" y="2680411"/>
                </a:cubicBezTo>
                <a:lnTo>
                  <a:pt x="2816386" y="2775151"/>
                </a:lnTo>
                <a:lnTo>
                  <a:pt x="2928393" y="2923790"/>
                </a:lnTo>
                <a:lnTo>
                  <a:pt x="2942554" y="2913119"/>
                </a:lnTo>
                <a:cubicBezTo>
                  <a:pt x="3003095" y="2867498"/>
                  <a:pt x="3089921" y="2880607"/>
                  <a:pt x="3136485" y="2942400"/>
                </a:cubicBezTo>
                <a:lnTo>
                  <a:pt x="4367683" y="4576254"/>
                </a:lnTo>
                <a:cubicBezTo>
                  <a:pt x="4414247" y="4638047"/>
                  <a:pt x="4402916" y="4725123"/>
                  <a:pt x="4342375" y="4770744"/>
                </a:cubicBezTo>
                <a:lnTo>
                  <a:pt x="3903910" y="5101151"/>
                </a:lnTo>
                <a:cubicBezTo>
                  <a:pt x="3843369" y="5146772"/>
                  <a:pt x="3756543" y="5133662"/>
                  <a:pt x="3709978" y="5071870"/>
                </a:cubicBezTo>
                <a:lnTo>
                  <a:pt x="2478781" y="3438015"/>
                </a:lnTo>
                <a:cubicBezTo>
                  <a:pt x="2432217" y="3376223"/>
                  <a:pt x="2443548" y="3289147"/>
                  <a:pt x="2504089" y="3243526"/>
                </a:cubicBezTo>
                <a:lnTo>
                  <a:pt x="2518249" y="3232855"/>
                </a:lnTo>
                <a:lnTo>
                  <a:pt x="2406738" y="3084875"/>
                </a:lnTo>
                <a:lnTo>
                  <a:pt x="2276001" y="3147854"/>
                </a:lnTo>
                <a:cubicBezTo>
                  <a:pt x="2079997" y="3230757"/>
                  <a:pt x="1864502" y="3276600"/>
                  <a:pt x="1638300" y="3276600"/>
                </a:cubicBezTo>
                <a:cubicBezTo>
                  <a:pt x="733492" y="3276600"/>
                  <a:pt x="0" y="2543108"/>
                  <a:pt x="0" y="1638300"/>
                </a:cubicBezTo>
                <a:cubicBezTo>
                  <a:pt x="0" y="733492"/>
                  <a:pt x="733492" y="0"/>
                  <a:pt x="1638300" y="0"/>
                </a:cubicBezTo>
                <a:close/>
              </a:path>
            </a:pathLst>
          </a:custGeom>
          <a:solidFill>
            <a:srgbClr val="FF4B4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7" name="文本框 56">
            <a:extLst>
              <a:ext uri="{FF2B5EF4-FFF2-40B4-BE49-F238E27FC236}">
                <a16:creationId xmlns:a16="http://schemas.microsoft.com/office/drawing/2014/main" id="{C79E2B73-2823-47CD-ADFD-1CF3670658F8}"/>
              </a:ext>
            </a:extLst>
          </p:cNvPr>
          <p:cNvSpPr txBox="1"/>
          <p:nvPr/>
        </p:nvSpPr>
        <p:spPr>
          <a:xfrm>
            <a:off x="6521228" y="2910697"/>
            <a:ext cx="3271247" cy="1477328"/>
          </a:xfrm>
          <a:prstGeom prst="rect">
            <a:avLst/>
          </a:prstGeom>
          <a:noFill/>
        </p:spPr>
        <p:txBody>
          <a:bodyPr wrap="square" rtlCol="0">
            <a:spAutoFit/>
          </a:bodyPr>
          <a:lstStyle/>
          <a:p>
            <a:r>
              <a:rPr lang="en-US" altLang="zh-CN" dirty="0"/>
              <a:t>1</a:t>
            </a:r>
            <a:r>
              <a:rPr lang="zh-CN" altLang="zh-CN" dirty="0"/>
              <a:t>、设计实现了五级流水结构。</a:t>
            </a:r>
          </a:p>
          <a:p>
            <a:r>
              <a:rPr lang="en-US" altLang="zh-CN" dirty="0"/>
              <a:t>2</a:t>
            </a:r>
            <a:r>
              <a:rPr lang="zh-CN" altLang="zh-CN" dirty="0"/>
              <a:t>、采用数据前推技术解决数据</a:t>
            </a:r>
            <a:r>
              <a:rPr lang="en-US" altLang="zh-CN" dirty="0"/>
              <a:t>       </a:t>
            </a:r>
            <a:r>
              <a:rPr lang="zh-CN" altLang="zh-CN" dirty="0"/>
              <a:t>相关问题。</a:t>
            </a:r>
          </a:p>
          <a:p>
            <a:r>
              <a:rPr lang="en-US" altLang="zh-CN" dirty="0"/>
              <a:t>3</a:t>
            </a:r>
            <a:r>
              <a:rPr lang="zh-CN" altLang="zh-CN" dirty="0"/>
              <a:t>、设计实现了精确异常。</a:t>
            </a:r>
          </a:p>
          <a:p>
            <a:r>
              <a:rPr lang="en-US" altLang="zh-CN" dirty="0"/>
              <a:t>4</a:t>
            </a:r>
            <a:r>
              <a:rPr lang="zh-CN" altLang="zh-CN" dirty="0"/>
              <a:t>、添加</a:t>
            </a:r>
            <a:r>
              <a:rPr lang="en-US" altLang="zh-CN" dirty="0"/>
              <a:t>Wishbone</a:t>
            </a:r>
            <a:r>
              <a:rPr lang="zh-CN" altLang="zh-CN" dirty="0"/>
              <a:t>总线接口。</a:t>
            </a:r>
          </a:p>
        </p:txBody>
      </p:sp>
      <p:sp>
        <p:nvSpPr>
          <p:cNvPr id="58" name="矩形 57">
            <a:extLst>
              <a:ext uri="{FF2B5EF4-FFF2-40B4-BE49-F238E27FC236}">
                <a16:creationId xmlns:a16="http://schemas.microsoft.com/office/drawing/2014/main" id="{20A1C400-16C1-4B06-B9D3-9A339D3E79D1}"/>
              </a:ext>
            </a:extLst>
          </p:cNvPr>
          <p:cNvSpPr/>
          <p:nvPr/>
        </p:nvSpPr>
        <p:spPr>
          <a:xfrm>
            <a:off x="2968975" y="3223304"/>
            <a:ext cx="1107996"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创新点</a:t>
            </a:r>
          </a:p>
        </p:txBody>
      </p:sp>
      <p:sp>
        <p:nvSpPr>
          <p:cNvPr id="59" name="椭圆 58">
            <a:extLst>
              <a:ext uri="{FF2B5EF4-FFF2-40B4-BE49-F238E27FC236}">
                <a16:creationId xmlns:a16="http://schemas.microsoft.com/office/drawing/2014/main" id="{6D81A446-1D50-4278-BC85-1C8F41E70CD3}"/>
              </a:ext>
            </a:extLst>
          </p:cNvPr>
          <p:cNvSpPr/>
          <p:nvPr/>
        </p:nvSpPr>
        <p:spPr>
          <a:xfrm>
            <a:off x="5439913" y="3696480"/>
            <a:ext cx="1081315" cy="217714"/>
          </a:xfrm>
          <a:prstGeom prst="ellipse">
            <a:avLst/>
          </a:prstGeom>
          <a:solidFill>
            <a:schemeClr val="tx1">
              <a:lumMod val="75000"/>
              <a:lumOff val="25000"/>
            </a:schemeClr>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155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16114" y="415348"/>
            <a:ext cx="1920654" cy="238934"/>
          </a:xfrm>
          <a:prstGeom prst="rect">
            <a:avLst/>
          </a:prstGeom>
          <a:solidFill>
            <a:srgbClr val="DA1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1246761"/>
            <a:ext cx="1052286" cy="231229"/>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7323" y="676281"/>
            <a:ext cx="264687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项目实施方案</a:t>
            </a:r>
          </a:p>
        </p:txBody>
      </p:sp>
      <p:sp>
        <p:nvSpPr>
          <p:cNvPr id="46" name="矩形 45"/>
          <p:cNvSpPr/>
          <p:nvPr/>
        </p:nvSpPr>
        <p:spPr>
          <a:xfrm>
            <a:off x="0" y="1651673"/>
            <a:ext cx="584200" cy="262596"/>
          </a:xfrm>
          <a:prstGeom prst="rect">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42808">
            <a:off x="11670787" y="5653176"/>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11953667" y="5586726"/>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42808">
            <a:off x="11454535" y="6143465"/>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42808">
            <a:off x="11929934" y="5856105"/>
            <a:ext cx="510612" cy="392685"/>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0800000">
            <a:off x="11286966" y="5224612"/>
            <a:ext cx="796274" cy="61237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3642808">
            <a:off x="11751014" y="6362870"/>
            <a:ext cx="676734" cy="520112"/>
          </a:xfrm>
          <a:prstGeom prst="triangle">
            <a:avLst/>
          </a:prstGeom>
          <a:solidFill>
            <a:srgbClr val="EF1D1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CBFE104-9218-4485-9AF8-5050402A2D48}"/>
              </a:ext>
            </a:extLst>
          </p:cNvPr>
          <p:cNvSpPr txBox="1"/>
          <p:nvPr/>
        </p:nvSpPr>
        <p:spPr>
          <a:xfrm>
            <a:off x="4025348" y="1331844"/>
            <a:ext cx="7269162" cy="5355312"/>
          </a:xfrm>
          <a:prstGeom prst="rect">
            <a:avLst/>
          </a:prstGeom>
          <a:noFill/>
        </p:spPr>
        <p:txBody>
          <a:bodyPr wrap="square" rtlCol="0">
            <a:spAutoFit/>
          </a:bodyPr>
          <a:lstStyle/>
          <a:p>
            <a:r>
              <a:rPr lang="en-US" altLang="zh-CN" dirty="0"/>
              <a:t>1</a:t>
            </a:r>
            <a:r>
              <a:rPr lang="zh-CN" altLang="zh-CN" dirty="0"/>
              <a:t>、首先，我们要建立支持</a:t>
            </a:r>
            <a:r>
              <a:rPr lang="en-US" altLang="zh-CN" dirty="0"/>
              <a:t>MIPS</a:t>
            </a:r>
            <a:r>
              <a:rPr lang="zh-CN" altLang="zh-CN" dirty="0"/>
              <a:t>指令集的五级流水结构。五级流水结构将指令的执行划分为五个阶段，用不同的硬件并行执行，大大提高了指令执行的效率。指令集架构我们采用的是</a:t>
            </a:r>
            <a:r>
              <a:rPr lang="en-US" altLang="zh-CN" dirty="0"/>
              <a:t>MIPS32</a:t>
            </a:r>
            <a:r>
              <a:rPr lang="zh-CN" altLang="zh-CN" dirty="0"/>
              <a:t>，通过</a:t>
            </a:r>
            <a:r>
              <a:rPr lang="en-US" altLang="zh-CN" dirty="0"/>
              <a:t>Verilog</a:t>
            </a:r>
            <a:r>
              <a:rPr lang="zh-CN" altLang="zh-CN" dirty="0"/>
              <a:t>硬件描述语言对</a:t>
            </a:r>
            <a:r>
              <a:rPr lang="en-US" altLang="zh-CN" dirty="0"/>
              <a:t>CPU</a:t>
            </a:r>
            <a:r>
              <a:rPr lang="zh-CN" altLang="zh-CN" dirty="0"/>
              <a:t>进行逻辑设计，使得取指、译码、执行、访存和回写五个阶段相互配合实现指令集上的功能。</a:t>
            </a:r>
            <a:endParaRPr lang="en-US" altLang="zh-CN" dirty="0"/>
          </a:p>
          <a:p>
            <a:endParaRPr lang="zh-CN" altLang="zh-CN" dirty="0"/>
          </a:p>
          <a:p>
            <a:r>
              <a:rPr lang="en-US" altLang="zh-CN" dirty="0"/>
              <a:t>2</a:t>
            </a:r>
            <a:r>
              <a:rPr lang="zh-CN" altLang="zh-CN" dirty="0"/>
              <a:t>、但流水线也引入了数据相关问题，就是上一条指令还没执行完而下一条指令就要用到上一条指令的运算结果了，这会导致取到的不是最新值。我们采用数据前推技术，在最新值与需要用到这些值的模块之间建立联系，问题就解决了。</a:t>
            </a:r>
            <a:endParaRPr lang="en-US" altLang="zh-CN" dirty="0"/>
          </a:p>
          <a:p>
            <a:endParaRPr lang="zh-CN" altLang="zh-CN" dirty="0"/>
          </a:p>
          <a:p>
            <a:r>
              <a:rPr lang="en-US" altLang="zh-CN" dirty="0"/>
              <a:t>3</a:t>
            </a:r>
            <a:r>
              <a:rPr lang="zh-CN" altLang="zh-CN" dirty="0"/>
              <a:t>、下一个问题就是异常问题，在</a:t>
            </a:r>
            <a:r>
              <a:rPr lang="en-US" altLang="zh-CN" dirty="0"/>
              <a:t>MIPS32</a:t>
            </a:r>
            <a:r>
              <a:rPr lang="zh-CN" altLang="zh-CN" dirty="0"/>
              <a:t>架构中，我们把打断程序正常执行流程的实践统称为“异常”，这些事件有中断、陷阱、系统调用等，我们通过收集流水线各个阶段的异常信息，传递到访存阶段并在访存阶段统一处理异常信息。最终我们会设计实现精确异常的</a:t>
            </a:r>
            <a:r>
              <a:rPr lang="en-US" altLang="zh-CN" dirty="0"/>
              <a:t>CPU</a:t>
            </a:r>
            <a:r>
              <a:rPr lang="zh-CN" altLang="zh-CN" dirty="0"/>
              <a:t>。</a:t>
            </a:r>
            <a:endParaRPr lang="en-US" altLang="zh-CN" dirty="0"/>
          </a:p>
          <a:p>
            <a:endParaRPr lang="zh-CN" altLang="zh-CN" dirty="0"/>
          </a:p>
          <a:p>
            <a:r>
              <a:rPr lang="en-US" altLang="zh-CN" dirty="0"/>
              <a:t>4</a:t>
            </a:r>
            <a:r>
              <a:rPr lang="zh-CN" altLang="zh-CN" dirty="0"/>
              <a:t>、后期我们将进行内存转移，编写接口，并移植操作系统，使得能在自己的机器上运行起来。</a:t>
            </a:r>
          </a:p>
          <a:p>
            <a:endParaRPr lang="zh-CN" altLang="en-US" dirty="0"/>
          </a:p>
        </p:txBody>
      </p:sp>
      <p:grpSp>
        <p:nvGrpSpPr>
          <p:cNvPr id="33" name="组合 32">
            <a:extLst>
              <a:ext uri="{FF2B5EF4-FFF2-40B4-BE49-F238E27FC236}">
                <a16:creationId xmlns:a16="http://schemas.microsoft.com/office/drawing/2014/main" id="{7834675D-06AF-4B3E-AB31-0BB91A39F586}"/>
              </a:ext>
            </a:extLst>
          </p:cNvPr>
          <p:cNvGrpSpPr/>
          <p:nvPr/>
        </p:nvGrpSpPr>
        <p:grpSpPr>
          <a:xfrm>
            <a:off x="300250" y="2855685"/>
            <a:ext cx="3491756" cy="1146629"/>
            <a:chOff x="5522685" y="1730827"/>
            <a:chExt cx="3491756" cy="1146629"/>
          </a:xfrm>
        </p:grpSpPr>
        <p:sp>
          <p:nvSpPr>
            <p:cNvPr id="34" name="圆角矩形 2">
              <a:extLst>
                <a:ext uri="{FF2B5EF4-FFF2-40B4-BE49-F238E27FC236}">
                  <a16:creationId xmlns:a16="http://schemas.microsoft.com/office/drawing/2014/main" id="{7956D047-4D98-4FBD-B17B-661F59A2B03B}"/>
                </a:ext>
              </a:extLst>
            </p:cNvPr>
            <p:cNvSpPr/>
            <p:nvPr/>
          </p:nvSpPr>
          <p:spPr>
            <a:xfrm>
              <a:off x="6096000" y="1904772"/>
              <a:ext cx="2918441" cy="798740"/>
            </a:xfrm>
            <a:prstGeom prst="roundRect">
              <a:avLst/>
            </a:prstGeom>
            <a:gradFill>
              <a:gsLst>
                <a:gs pos="77000">
                  <a:schemeClr val="accent1">
                    <a:lumMod val="5000"/>
                    <a:lumOff val="95000"/>
                  </a:schemeClr>
                </a:gs>
                <a:gs pos="0">
                  <a:srgbClr val="E3E1E1"/>
                </a:gs>
              </a:gsLst>
              <a:lin ang="2700000" scaled="0"/>
            </a:gradFill>
            <a:ln w="44450">
              <a:gradFill>
                <a:gsLst>
                  <a:gs pos="0">
                    <a:schemeClr val="bg1"/>
                  </a:gs>
                  <a:gs pos="100000">
                    <a:schemeClr val="bg2"/>
                  </a:gs>
                </a:gsLst>
                <a:lin ang="2700000" scaled="0"/>
              </a:gra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sp>
          <p:nvSpPr>
            <p:cNvPr id="35" name="圆角矩形 4">
              <a:extLst>
                <a:ext uri="{FF2B5EF4-FFF2-40B4-BE49-F238E27FC236}">
                  <a16:creationId xmlns:a16="http://schemas.microsoft.com/office/drawing/2014/main" id="{4B6F6F43-935B-45E9-BB49-1A7A4062C347}"/>
                </a:ext>
              </a:extLst>
            </p:cNvPr>
            <p:cNvSpPr/>
            <p:nvPr/>
          </p:nvSpPr>
          <p:spPr>
            <a:xfrm>
              <a:off x="6225210" y="2011129"/>
              <a:ext cx="2660020" cy="586023"/>
            </a:xfrm>
            <a:prstGeom prst="roundRect">
              <a:avLst/>
            </a:prstGeom>
            <a:noFill/>
            <a:ln w="44450">
              <a:solidFill>
                <a:srgbClr val="EF1D1D"/>
              </a:solidFill>
            </a:ln>
            <a:effectLst>
              <a:outerShdw blurRad="114300" dist="88900" dir="27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EF1D1D"/>
                </a:solidFill>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BC2F0F5C-E029-4B59-B7FE-00F41D2B492A}"/>
                </a:ext>
              </a:extLst>
            </p:cNvPr>
            <p:cNvGrpSpPr/>
            <p:nvPr/>
          </p:nvGrpSpPr>
          <p:grpSpPr>
            <a:xfrm>
              <a:off x="5522685" y="1730827"/>
              <a:ext cx="1146629" cy="1146629"/>
              <a:chOff x="3441785" y="1817913"/>
              <a:chExt cx="1146629" cy="1146629"/>
            </a:xfrm>
          </p:grpSpPr>
          <p:sp>
            <p:nvSpPr>
              <p:cNvPr id="38" name="椭圆 37">
                <a:extLst>
                  <a:ext uri="{FF2B5EF4-FFF2-40B4-BE49-F238E27FC236}">
                    <a16:creationId xmlns:a16="http://schemas.microsoft.com/office/drawing/2014/main" id="{430E0A14-B140-4BAE-9569-3B4BE9CE7A0D}"/>
                  </a:ext>
                </a:extLst>
              </p:cNvPr>
              <p:cNvSpPr/>
              <p:nvPr/>
            </p:nvSpPr>
            <p:spPr>
              <a:xfrm>
                <a:off x="3441785" y="1817913"/>
                <a:ext cx="1146629" cy="1146629"/>
              </a:xfrm>
              <a:prstGeom prst="ellipse">
                <a:avLst/>
              </a:prstGeom>
              <a:gradFill>
                <a:gsLst>
                  <a:gs pos="26000">
                    <a:schemeClr val="bg1"/>
                  </a:gs>
                  <a:gs pos="98000">
                    <a:srgbClr val="D6D4D4"/>
                  </a:gs>
                </a:gsLst>
                <a:lin ang="2700000" scaled="0"/>
              </a:gradFill>
              <a:ln>
                <a:noFill/>
              </a:ln>
              <a:effectLst>
                <a:outerShdw blurRad="165100" dist="88900" dir="3000000" algn="tl" rotWithShape="0">
                  <a:prstClr val="black">
                    <a:alpha val="6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24E731AF-F515-486E-BDB7-A3BB4C8279B9}"/>
                  </a:ext>
                </a:extLst>
              </p:cNvPr>
              <p:cNvSpPr/>
              <p:nvPr/>
            </p:nvSpPr>
            <p:spPr>
              <a:xfrm>
                <a:off x="3528757" y="1904885"/>
                <a:ext cx="972684" cy="972684"/>
              </a:xfrm>
              <a:prstGeom prst="ellipse">
                <a:avLst/>
              </a:prstGeom>
              <a:noFill/>
              <a:ln w="28575">
                <a:solidFill>
                  <a:srgbClr val="EF1D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0" name="KSO_Shape">
            <a:extLst>
              <a:ext uri="{FF2B5EF4-FFF2-40B4-BE49-F238E27FC236}">
                <a16:creationId xmlns:a16="http://schemas.microsoft.com/office/drawing/2014/main" id="{976BE165-2E35-4BB1-8066-A823B3527B4B}"/>
              </a:ext>
            </a:extLst>
          </p:cNvPr>
          <p:cNvSpPr>
            <a:spLocks/>
          </p:cNvSpPr>
          <p:nvPr/>
        </p:nvSpPr>
        <p:spPr bwMode="auto">
          <a:xfrm>
            <a:off x="550958" y="3226691"/>
            <a:ext cx="701960" cy="43404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rgbClr val="FF4B4B"/>
          </a:solidFill>
          <a:ln>
            <a:noFill/>
          </a:ln>
          <a:effectLst>
            <a:innerShdw blurRad="63500" dist="50800" dir="13500000">
              <a:prstClr val="black">
                <a:alpha val="50000"/>
              </a:prstClr>
            </a:innerShdw>
          </a:effectLst>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1" name="矩形 60">
            <a:extLst>
              <a:ext uri="{FF2B5EF4-FFF2-40B4-BE49-F238E27FC236}">
                <a16:creationId xmlns:a16="http://schemas.microsoft.com/office/drawing/2014/main" id="{467564A6-6C39-4997-BCD6-396B066F7B55}"/>
              </a:ext>
            </a:extLst>
          </p:cNvPr>
          <p:cNvSpPr/>
          <p:nvPr/>
        </p:nvSpPr>
        <p:spPr>
          <a:xfrm>
            <a:off x="1839994" y="3266478"/>
            <a:ext cx="1433149" cy="461665"/>
          </a:xfrm>
          <a:prstGeom prst="rect">
            <a:avLst/>
          </a:prstGeom>
        </p:spPr>
        <p:txBody>
          <a:bodyPr wrap="none">
            <a:spAutoFit/>
          </a:bodyPr>
          <a:lstStyle/>
          <a:p>
            <a:pPr algn="ctr"/>
            <a:r>
              <a:rPr lang="zh-CN" altLang="en-US" sz="2400" dirty="0">
                <a:solidFill>
                  <a:srgbClr val="EF1D1D"/>
                </a:solidFill>
                <a:latin typeface="微软雅黑" panose="020B0503020204020204" pitchFamily="34" charset="-122"/>
                <a:ea typeface="微软雅黑" panose="020B0503020204020204" pitchFamily="34" charset="-122"/>
              </a:rPr>
              <a:t>研究内容</a:t>
            </a:r>
          </a:p>
        </p:txBody>
      </p:sp>
    </p:spTree>
    <p:extLst>
      <p:ext uri="{BB962C8B-B14F-4D97-AF65-F5344CB8AC3E}">
        <p14:creationId xmlns:p14="http://schemas.microsoft.com/office/powerpoint/2010/main" val="54580834"/>
      </p:ext>
    </p:extLst>
  </p:cSld>
  <p:clrMapOvr>
    <a:masterClrMapping/>
  </p:clrMapOvr>
</p:sld>
</file>

<file path=ppt/theme/theme1.xml><?xml version="1.0" encoding="utf-8"?>
<a:theme xmlns:a="http://schemas.openxmlformats.org/drawingml/2006/main" name="清风素材 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1255</Words>
  <Application>Microsoft Office PowerPoint</Application>
  <PresentationFormat>宽屏</PresentationFormat>
  <Paragraphs>110</Paragraphs>
  <Slides>16</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微软雅黑</vt:lpstr>
      <vt:lpstr>MHeiSung HKS UltraBold</vt:lpstr>
      <vt:lpstr>Arial</vt:lpstr>
      <vt:lpstr>Calibri</vt:lpstr>
      <vt:lpstr>Calibri Light</vt:lpstr>
      <vt:lpstr>清风素材 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dc:creator>
  <cp:keywords>12sc.taobao.com</cp:keywords>
  <dc:description>12sc.taobao.com</dc:description>
  <cp:lastModifiedBy>包 敏杨</cp:lastModifiedBy>
  <cp:revision>85</cp:revision>
  <dcterms:created xsi:type="dcterms:W3CDTF">2016-02-02T01:46:44Z</dcterms:created>
  <dcterms:modified xsi:type="dcterms:W3CDTF">2019-09-18T09:19:56Z</dcterms:modified>
  <cp:category>12sc.taobao.com</cp:category>
  <cp:contentStatus>12sc.taobao.com</cp:contentStatus>
</cp:coreProperties>
</file>