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60" r:id="rId6"/>
    <p:sldId id="261" r:id="rId7"/>
    <p:sldId id="281" r:id="rId8"/>
    <p:sldId id="274" r:id="rId9"/>
    <p:sldId id="266" r:id="rId10"/>
    <p:sldId id="267" r:id="rId11"/>
    <p:sldId id="288" r:id="rId12"/>
    <p:sldId id="289" r:id="rId13"/>
    <p:sldId id="269" r:id="rId14"/>
    <p:sldId id="285" r:id="rId15"/>
    <p:sldId id="276" r:id="rId16"/>
    <p:sldId id="270" r:id="rId17"/>
    <p:sldId id="28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9"/>
    <p:restoredTop sz="76923"/>
  </p:normalViewPr>
  <p:slideViewPr>
    <p:cSldViewPr snapToGrid="0" snapToObjects="1">
      <p:cViewPr varScale="1">
        <p:scale>
          <a:sx n="26" d="100"/>
          <a:sy n="26" d="100"/>
        </p:scale>
        <p:origin x="22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5DB2-4D25-8E43-8465-95E985B41ADD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D9E9-39EA-FA4E-91D0-47D14B267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To this end, person-oriented analyses, and analytic approaches such as Latent Profile Analysis, hold promise for understanding how the dimensions of engagement are experienced by youth. </a:t>
            </a:r>
          </a:p>
          <a:p>
            <a:pPr lvl="1"/>
            <a:r>
              <a:rPr lang="en-US" dirty="0"/>
              <a:t>Researchers can also explore other outcomes, such as changes in youths’ future goals and plans and their competence.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2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many have</a:t>
            </a:r>
            <a:r>
              <a:rPr lang="en-US" i="1" dirty="0"/>
              <a:t> suggested </a:t>
            </a:r>
            <a:r>
              <a:rPr lang="en-US" dirty="0"/>
              <a:t>that contexts for learning outside of the school setting have an important role to play in youths’ development of interest</a:t>
            </a:r>
            <a:r>
              <a:rPr lang="en-US" sz="1000" dirty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9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Triggered, maintained, emerging, well-developed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2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involvement in activities in terms of their effort and participation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mental investment in his or her own learning.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positive and negative feelings one has toward learning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the beginning of the program, youth completed a self-report survey to assess their post-program interest in STEM</a:t>
            </a:r>
          </a:p>
          <a:p>
            <a:endParaRPr lang="en-US" dirty="0"/>
          </a:p>
          <a:p>
            <a:r>
              <a:rPr lang="en-US" dirty="0"/>
              <a:t>Over the course of the each program, data were collected using ESM on youths’ overall engagement</a:t>
            </a:r>
          </a:p>
          <a:p>
            <a:endParaRPr lang="en-US" dirty="0"/>
          </a:p>
          <a:p>
            <a:r>
              <a:rPr lang="en-US" dirty="0"/>
              <a:t>Youth completed a second self-report survey at the end of the program to assess their post-program interest in STEM</a:t>
            </a:r>
          </a:p>
          <a:p>
            <a:endParaRPr lang="en-US" dirty="0"/>
          </a:p>
          <a:p>
            <a:r>
              <a:rPr lang="en-US" dirty="0"/>
              <a:t>Adolescents were signaled four times per day throughout six days of the program</a:t>
            </a:r>
          </a:p>
          <a:p>
            <a:endParaRPr lang="en-US" dirty="0"/>
          </a:p>
          <a:p>
            <a:r>
              <a:rPr lang="en-US" dirty="0"/>
              <a:t>The only condition for signaling was that each signal must occur at least 15 minutes apart</a:t>
            </a:r>
          </a:p>
          <a:p>
            <a:endParaRPr lang="en-US" dirty="0"/>
          </a:p>
          <a:p>
            <a:r>
              <a:rPr lang="en-US" dirty="0"/>
              <a:t>2,968 experience sampling responses were collected (</a:t>
            </a:r>
            <a:r>
              <a:rPr lang="en-US" i="1" dirty="0"/>
              <a:t>M</a:t>
            </a:r>
            <a:r>
              <a:rPr lang="en-US" dirty="0"/>
              <a:t> = 14.6)</a:t>
            </a:r>
          </a:p>
          <a:p>
            <a:endParaRPr lang="en-US" dirty="0"/>
          </a:p>
          <a:p>
            <a:r>
              <a:rPr lang="en-US" dirty="0"/>
              <a:t>Collected via ESM: Engagement</a:t>
            </a:r>
          </a:p>
          <a:p>
            <a:pPr lvl="1"/>
            <a:r>
              <a:rPr lang="en-US" i="1" dirty="0"/>
              <a:t>Working hard</a:t>
            </a:r>
            <a:r>
              <a:rPr lang="en-US" dirty="0"/>
              <a:t>: As you were signaled, how hard were you working?</a:t>
            </a:r>
            <a:endParaRPr lang="en-US" u="none" strike="noStrike" dirty="0">
              <a:effectLst/>
            </a:endParaRPr>
          </a:p>
          <a:p>
            <a:pPr lvl="1"/>
            <a:r>
              <a:rPr lang="en-US" i="1" dirty="0"/>
              <a:t>Concentrating</a:t>
            </a:r>
            <a:r>
              <a:rPr lang="en-US" dirty="0"/>
              <a:t>: As you were signaled, how well were you concentrating?</a:t>
            </a:r>
            <a:endParaRPr lang="en-US" u="none" strike="noStrike" dirty="0">
              <a:effectLst/>
            </a:endParaRPr>
          </a:p>
          <a:p>
            <a:pPr lvl="1"/>
            <a:r>
              <a:rPr lang="en-US" i="1" dirty="0"/>
              <a:t>Interest</a:t>
            </a:r>
            <a:r>
              <a:rPr lang="en-US" dirty="0"/>
              <a:t>: Was the main activity interesting?</a:t>
            </a:r>
          </a:p>
          <a:p>
            <a:pPr lvl="1"/>
            <a:r>
              <a:rPr lang="en-US" i="1" dirty="0"/>
              <a:t>Enjoying</a:t>
            </a:r>
            <a:r>
              <a:rPr lang="en-US" dirty="0"/>
              <a:t>: As you were signaled, did you enjoy what you are doing?</a:t>
            </a:r>
          </a:p>
          <a:p>
            <a:pPr marL="914400" lvl="2" indent="0">
              <a:buNone/>
            </a:pPr>
            <a:endParaRPr lang="en-US" u="none" strike="noStrike" dirty="0">
              <a:effectLst/>
            </a:endParaRPr>
          </a:p>
          <a:p>
            <a:r>
              <a:rPr lang="en-US" dirty="0"/>
              <a:t>Collected via pre- and post-survey: Interest</a:t>
            </a:r>
          </a:p>
          <a:p>
            <a:pPr lvl="1"/>
            <a:r>
              <a:rPr lang="en-US" dirty="0"/>
              <a:t>I have always been fascinated by science/math/building</a:t>
            </a:r>
            <a:endParaRPr lang="en-US" u="none" strike="noStrike" dirty="0">
              <a:effectLst/>
            </a:endParaRPr>
          </a:p>
          <a:p>
            <a:pPr lvl="1"/>
            <a:r>
              <a:rPr lang="en-US" dirty="0"/>
              <a:t>I am interested in Science/math/building</a:t>
            </a:r>
            <a:endParaRPr lang="en-US" u="none" strike="noStrike" dirty="0">
              <a:effectLst/>
            </a:endParaRPr>
          </a:p>
          <a:p>
            <a:pPr lvl="1"/>
            <a:r>
              <a:rPr lang="en-US" dirty="0"/>
              <a:t>At school, science/math/building things is 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2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observational design, use of sensitivity analysis (see Frank, 2000)</a:t>
            </a:r>
          </a:p>
          <a:p>
            <a:endParaRPr lang="en-US" dirty="0"/>
          </a:p>
          <a:p>
            <a:r>
              <a:rPr lang="en-US" dirty="0"/>
              <a:t>Pursued a one-step modeling approach </a:t>
            </a:r>
            <a:r>
              <a:rPr lang="en-US" sz="1100" dirty="0"/>
              <a:t>(Houslay &amp; Alastair, 2017)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specifically the past research found (in OST programs)</a:t>
            </a:r>
          </a:p>
          <a:p>
            <a:endParaRPr lang="en-US" dirty="0"/>
          </a:p>
          <a:p>
            <a:r>
              <a:rPr lang="en-US" dirty="0"/>
              <a:t>Dimensions of engagement that we used to consider the development of individual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every one-unit change in their predicted engagement (when engagement is measured on a one-four scale), interest in STEM (also measured with a one-four scale) after the program was .46 units greater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 into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C427-A9AD-6D43-812F-9D0ADD55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D8B8D-E871-4246-929F-FD0469BB7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8E19-FE96-3C48-83E8-E9D8F2E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FB3B-DB38-8A4F-8B0C-504A3A76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5AE3-2A44-5F4C-B334-4155E61B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9501-7666-C945-A077-AE9FA1E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77B2-9DE5-F24C-B2F2-9D1F851A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9C0E-B46C-A845-8D65-6748DBE3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B509-7059-274E-BA0E-7DB8B582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5CD6-57B7-674F-8465-CFB332D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FCC3-4253-4947-99EE-F369EE694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A70F-8F73-5143-882C-FF2EA136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782C-AE78-5E45-A2E6-4C6BA42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C1E0-E9E9-104F-AE2F-81AC29A2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BDEF-6DC6-8F44-85A1-6077184F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236A-26A1-5347-85D1-71EBEBD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Light" pitchFamily="2" charset="0"/>
                <a:ea typeface="Roboto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542F-700E-A545-B259-F4A8C63A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itchFamily="2" charset="0"/>
                <a:ea typeface="Roboto Light" pitchFamily="2" charset="0"/>
              </a:defRPr>
            </a:lvl1pPr>
            <a:lvl2pPr>
              <a:defRPr>
                <a:latin typeface="Roboto Light" pitchFamily="2" charset="0"/>
                <a:ea typeface="Roboto Light" pitchFamily="2" charset="0"/>
              </a:defRPr>
            </a:lvl2pPr>
            <a:lvl3pPr>
              <a:defRPr>
                <a:latin typeface="Roboto Light" pitchFamily="2" charset="0"/>
                <a:ea typeface="Roboto Light" pitchFamily="2" charset="0"/>
              </a:defRPr>
            </a:lvl3pPr>
            <a:lvl4pPr>
              <a:defRPr>
                <a:latin typeface="Roboto Light" pitchFamily="2" charset="0"/>
                <a:ea typeface="Roboto Light" pitchFamily="2" charset="0"/>
              </a:defRPr>
            </a:lvl4pPr>
            <a:lvl5pPr>
              <a:defRPr>
                <a:latin typeface="Roboto Light" pitchFamily="2" charset="0"/>
                <a:ea typeface="Roboto Light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D94A-4DB4-9442-9A62-E1E03AC1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93B0-8529-F841-8AC6-B1BA5A1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DBCC-6985-574C-A5D3-BCD5CFC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E9-2B36-C640-A06A-AE616E53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F365-82BC-8248-9F2F-4D3FF62A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BCFA-D24A-E648-942D-651A6E5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1FE-BD05-EB4F-B6C0-24B81A50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0094-97AF-1E45-B532-A2C0FC9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4120-D884-BF4B-9765-1D4CE63E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205-4E4F-354E-9D1E-D25C941D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D648-4A6B-ED42-828D-C3A6308B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1FE8-EDCF-214D-BC29-2A6E6C2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446E0-5B68-D840-8588-A4AC2B43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C1112-0532-FE4D-8926-D12EC28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9E8B-52BD-404C-A732-0FBBA15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0D70-10CA-B84C-B73D-F27961A6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0E625-1B98-9445-86DB-B91410D4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D2E9-A79C-3E4B-A6E8-4783268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221E4-8D51-0746-BD84-7A856749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E73A5-04E6-E74B-9150-A5BD8BF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A38E-E7D0-4F44-B8F1-0BBFB37A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9E2AD-52E3-AE4B-8B6C-5682A646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DE74-9F69-8F42-8AA0-23004F1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0DE6E-11FC-0341-8B23-D45245EB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DE6E-FEB6-9248-9C3F-50669907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390D-B046-EA40-8C00-B6FCCD58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3166-5044-C149-A3F9-972F8B46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3E38-3B69-D043-A376-3D0CE9EA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3EF3-2FDA-0849-8F5B-3EE3F68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CFE-5B67-1D42-86B6-46BC3D31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4A24-D778-D54E-9306-FB8E9B1A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98AC-5D1F-3640-9FCC-B4AEF8BC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85A0-462D-2A44-97F8-66E95BB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6BEE-BA9E-E64D-A072-C98AABCA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55CC-B889-1D4B-A74E-19F5E30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DE5-6329-DC4A-9D81-94851401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5F748-507C-6341-BC53-A355717C6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A334-A037-134A-8218-468DFF52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8928-2B8D-F549-98B4-4B45C03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0B3BF-17CA-6146-A64F-4627D4FA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95E8-DAED-DA4E-AC0C-D3DCD48F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67918-BAFF-1547-B02B-420FCC49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4EAF-AF8A-2E42-A711-739A14D9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9AFD-EDE1-404E-A68C-BA79AEDD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CAA5-B1D1-234A-AFB6-6CCCA272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BC0A-A2BA-FD47-8DB7-3970C3C68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8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michaelrosenberg.com/" TargetMode="External"/><Relationship Id="rId2" Type="http://schemas.openxmlformats.org/officeDocument/2006/relationships/hyperlink" Target="mailto:jrosen@ms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A237-8EEF-F54E-BA0B-6A030757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1"/>
            <a:ext cx="9144000" cy="2999471"/>
          </a:xfrm>
        </p:spPr>
        <p:txBody>
          <a:bodyPr anchor="ctr">
            <a:noAutofit/>
          </a:bodyPr>
          <a:lstStyle/>
          <a:p>
            <a:r>
              <a:rPr lang="en-US" sz="4800" dirty="0"/>
              <a:t>How engagement during out-of-school time STEM programs promotes the development of youths’ interest in STEM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1C86-BFDD-304A-AAEC-519B7748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0083"/>
            <a:ext cx="9144000" cy="202504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Joshua M. Rosenberg, Patrick N. Beymer, &amp; Jennifer A. Schmidt</a:t>
            </a:r>
          </a:p>
          <a:p>
            <a:pPr>
              <a:lnSpc>
                <a:spcPct val="120000"/>
              </a:lnSpc>
            </a:pPr>
            <a:r>
              <a:rPr lang="en-US" dirty="0"/>
              <a:t>Michigan State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5CE75-BB06-D74B-AE1B-13E1AF64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520450"/>
            <a:ext cx="2915797" cy="61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6E4EC-D51B-D744-8DA1-C8D8EC57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868" y="5205403"/>
            <a:ext cx="1246264" cy="124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69B8-60C0-F649-AC1C-7BC664E7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665" y="4944716"/>
            <a:ext cx="1487926" cy="14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/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/>
              <a:t>Pre-interest (B = 0.62 (0.06), p &lt; .001)</a:t>
            </a:r>
          </a:p>
          <a:p>
            <a:pPr lvl="1"/>
            <a:r>
              <a:rPr lang="en-US" dirty="0"/>
              <a:t>Predicted engagement (B = 0.46 (0.10), p &lt; .001, partial R</a:t>
            </a:r>
            <a:r>
              <a:rPr lang="en-US" baseline="30000" dirty="0"/>
              <a:t>2 </a:t>
            </a:r>
            <a:r>
              <a:rPr lang="en-US" dirty="0"/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14565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/>
              <a:t>Pre-interest (B = 0.62 (0.06), p &lt; .001)</a:t>
            </a:r>
          </a:p>
          <a:p>
            <a:pPr lvl="1"/>
            <a:r>
              <a:rPr lang="en-US" dirty="0"/>
              <a:t>Predicted engagement (B = 0.46 (0.10), p &lt; .001, partial R</a:t>
            </a:r>
            <a:r>
              <a:rPr lang="en-US" baseline="30000" dirty="0"/>
              <a:t>2 </a:t>
            </a:r>
            <a:r>
              <a:rPr lang="en-US" dirty="0"/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8543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/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Pre-interest (B = 0.62 (0.06), p &lt; .001)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Predicted engagement (B = 0.46 (0.10), p &lt; .001, partial R</a:t>
            </a:r>
            <a:r>
              <a:rPr lang="en-US" baseline="30000" dirty="0">
                <a:highlight>
                  <a:srgbClr val="00FF00"/>
                </a:highlight>
              </a:rPr>
              <a:t>2 </a:t>
            </a:r>
            <a:r>
              <a:rPr lang="en-US" dirty="0">
                <a:highlight>
                  <a:srgbClr val="00FF00"/>
                </a:highlight>
              </a:rPr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93742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 (predicting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Pre-program interest predicted in-the-moment engagement</a:t>
            </a:r>
          </a:p>
          <a:p>
            <a:endParaRPr lang="en-US" dirty="0"/>
          </a:p>
          <a:p>
            <a:pPr lvl="1"/>
            <a:r>
              <a:rPr lang="en-US" dirty="0"/>
              <a:t>Though the effect was small (and 6% bias needed to invalidate inference)</a:t>
            </a:r>
          </a:p>
          <a:p>
            <a:pPr lvl="1"/>
            <a:endParaRPr lang="en-US" dirty="0"/>
          </a:p>
          <a:p>
            <a:r>
              <a:rPr lang="en-US" dirty="0"/>
              <a:t>Gender did not predict youths’ in-the-moment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 (predicting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71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Being interested before the program is strongly related to being interested after</a:t>
            </a:r>
          </a:p>
          <a:p>
            <a:endParaRPr lang="en-US" dirty="0"/>
          </a:p>
          <a:p>
            <a:r>
              <a:rPr lang="en-US" dirty="0"/>
              <a:t>Sustained engagement predicted </a:t>
            </a:r>
            <a:r>
              <a:rPr lang="en-US" i="1" dirty="0"/>
              <a:t>changes</a:t>
            </a:r>
            <a:r>
              <a:rPr lang="en-US" dirty="0"/>
              <a:t> in youths’ interest</a:t>
            </a:r>
          </a:p>
          <a:p>
            <a:endParaRPr lang="en-US" dirty="0"/>
          </a:p>
          <a:p>
            <a:pPr lvl="1"/>
            <a:r>
              <a:rPr lang="en-US" dirty="0"/>
              <a:t>53% of effect needs to be due to bias to invalidate this inference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Being engaged in programs, rather than simply attending, is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932" cy="1325563"/>
          </a:xfrm>
        </p:spPr>
        <p:txBody>
          <a:bodyPr>
            <a:normAutofit/>
          </a:bodyPr>
          <a:lstStyle/>
          <a:p>
            <a:r>
              <a:rPr lang="en-US" dirty="0"/>
              <a:t>Key findings: Alternate (one-step)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One-step (MCMC) approach yielded similar inferences</a:t>
            </a:r>
          </a:p>
          <a:p>
            <a:pPr lvl="1"/>
            <a:r>
              <a:rPr lang="en-US" dirty="0"/>
              <a:t>Partial R</a:t>
            </a:r>
            <a:r>
              <a:rPr lang="en-US" baseline="30000" dirty="0"/>
              <a:t>2 </a:t>
            </a:r>
            <a:r>
              <a:rPr lang="en-US" dirty="0"/>
              <a:t>from the mixed effects modeling = .34</a:t>
            </a:r>
          </a:p>
          <a:p>
            <a:pPr lvl="1"/>
            <a:r>
              <a:rPr lang="en-US" dirty="0"/>
              <a:t>Partial R</a:t>
            </a:r>
            <a:r>
              <a:rPr lang="en-US" baseline="30000" dirty="0"/>
              <a:t>2 </a:t>
            </a:r>
            <a:r>
              <a:rPr lang="en-US" dirty="0"/>
              <a:t>from from MCMC modeling = .27</a:t>
            </a:r>
          </a:p>
          <a:p>
            <a:endParaRPr lang="en-US" dirty="0"/>
          </a:p>
          <a:p>
            <a:r>
              <a:rPr lang="en-US" sz="2200" dirty="0"/>
              <a:t>Could be used to avoid making potentially spurious inferences (Houslay &amp; Wilson, 2017)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Considering behavioral, cognitive, and affective engagement separately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self-report measures</a:t>
            </a:r>
          </a:p>
          <a:p>
            <a:endParaRPr lang="en-US" dirty="0"/>
          </a:p>
          <a:p>
            <a:r>
              <a:rPr lang="en-US" dirty="0"/>
              <a:t>Simple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03EF-4F61-C44A-9C8A-D60814176450}"/>
              </a:ext>
            </a:extLst>
          </p:cNvPr>
          <p:cNvSpPr txBox="1"/>
          <p:nvPr/>
        </p:nvSpPr>
        <p:spPr>
          <a:xfrm>
            <a:off x="2269864" y="1635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351338"/>
          </a:xfrm>
        </p:spPr>
        <p:txBody>
          <a:bodyPr anchor="ctr">
            <a:noAutofit/>
          </a:bodyPr>
          <a:lstStyle/>
          <a:p>
            <a:r>
              <a:rPr lang="en-US" dirty="0"/>
              <a:t>Experiences that youth have in summer STEM programs matter</a:t>
            </a:r>
          </a:p>
          <a:p>
            <a:endParaRPr lang="en-US" dirty="0"/>
          </a:p>
          <a:p>
            <a:r>
              <a:rPr lang="en-US" dirty="0"/>
              <a:t>Greater opportunities for youth to engage in OST STEM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Methodological and data analytic approach could also be used for other data sources, such as online microworlds </a:t>
            </a:r>
            <a:r>
              <a:rPr lang="en-US" sz="1800" dirty="0"/>
              <a:t>(Gobert, Baker, &amp; Wixon, 2015)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03EF-4F61-C44A-9C8A-D60814176450}"/>
              </a:ext>
            </a:extLst>
          </p:cNvPr>
          <p:cNvSpPr txBox="1"/>
          <p:nvPr/>
        </p:nvSpPr>
        <p:spPr>
          <a:xfrm>
            <a:off x="2269864" y="1635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4171-E20B-934A-9439-BF0F51AD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2915-597E-734C-9392-85CF7EC4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time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welcome your questions and feedback on this study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Joshua M. Rosenberg (</a:t>
            </a:r>
            <a:r>
              <a:rPr lang="en-US" dirty="0">
                <a:hlinkClick r:id="rId2"/>
              </a:rPr>
              <a:t>jrosen@msu.edu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http://jmichaelrosenberg.com</a:t>
            </a:r>
            <a:r>
              <a:rPr lang="en-US" dirty="0"/>
              <a:t>), Patrick N. Beymer, and Jennifer A. Schmidt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D745-A2D0-1B4A-856F-D789A2A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4E11-82D2-C74F-884D-987A31A8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>
              <a:tabLst>
                <a:tab pos="3195638" algn="l"/>
              </a:tabLst>
            </a:pPr>
            <a:r>
              <a:rPr lang="en-US" i="1" dirty="0"/>
              <a:t>Out-of-school time (OST) programs: </a:t>
            </a:r>
            <a:r>
              <a:rPr lang="en-US" dirty="0"/>
              <a:t>summer and after-school educational contexts for youth</a:t>
            </a:r>
          </a:p>
          <a:p>
            <a:pPr>
              <a:tabLst>
                <a:tab pos="3195638" algn="l"/>
              </a:tabLst>
            </a:pPr>
            <a:endParaRPr lang="en-US" dirty="0"/>
          </a:p>
          <a:p>
            <a:pPr>
              <a:tabLst>
                <a:tab pos="3195638" algn="l"/>
              </a:tabLst>
            </a:pPr>
            <a:r>
              <a:rPr lang="en-US" dirty="0"/>
              <a:t>When high quality, have benefits </a:t>
            </a:r>
            <a:r>
              <a:rPr lang="en-US" sz="1800" dirty="0"/>
              <a:t>(Hirsch, Kekinda, &amp; Stawicki, 2010; Lauer, Akiba, Wilkerson, Apthorp, Snow, &amp; Martin-Glenn., 2006)</a:t>
            </a:r>
          </a:p>
        </p:txBody>
      </p:sp>
    </p:spTree>
    <p:extLst>
      <p:ext uri="{BB962C8B-B14F-4D97-AF65-F5344CB8AC3E}">
        <p14:creationId xmlns:p14="http://schemas.microsoft.com/office/powerpoint/2010/main" val="405778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EEC0-48D7-3542-937C-857BDECF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OST STEM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0829-AB40-1142-B9E9-E0A1D86A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Influx of programs focused on Science, Technology, Engineering, and Mathematics (STEM) domains </a:t>
            </a:r>
            <a:r>
              <a:rPr lang="en-US" sz="1800" dirty="0"/>
              <a:t>(National Academy of Engineering and National Research Council)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evidence of effectiveness of OST STEM programs in supporting youths’ future goals and plans </a:t>
            </a:r>
            <a:r>
              <a:rPr lang="en-US" sz="1800" dirty="0"/>
              <a:t>(Dabney et al., 2012; Elam et al., 2012)</a:t>
            </a:r>
          </a:p>
        </p:txBody>
      </p:sp>
    </p:spTree>
    <p:extLst>
      <p:ext uri="{BB962C8B-B14F-4D97-AF65-F5344CB8AC3E}">
        <p14:creationId xmlns:p14="http://schemas.microsoft.com/office/powerpoint/2010/main" val="38819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93E0-5160-A341-9F47-CA60979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Interest in OST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CA0A-FBFC-CE42-B515-87B41DC4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Little is known about whether and how youths’ motivation and interest in STEM domains develops </a:t>
            </a:r>
            <a:r>
              <a:rPr lang="en-US" sz="1800" dirty="0"/>
              <a:t>(Bell, Lewenstein, Shouse &amp; Feder, 2009)</a:t>
            </a:r>
          </a:p>
          <a:p>
            <a:endParaRPr lang="en-US" sz="1800" dirty="0"/>
          </a:p>
          <a:p>
            <a:r>
              <a:rPr lang="en-US" b="1" dirty="0"/>
              <a:t>Purpose</a:t>
            </a:r>
            <a:r>
              <a:rPr lang="en-US" dirty="0"/>
              <a:t>: Examine whether and how youths’ engagement in summer STEM programming promotes development of interest</a:t>
            </a:r>
          </a:p>
        </p:txBody>
      </p:sp>
    </p:spTree>
    <p:extLst>
      <p:ext uri="{BB962C8B-B14F-4D97-AF65-F5344CB8AC3E}">
        <p14:creationId xmlns:p14="http://schemas.microsoft.com/office/powerpoint/2010/main" val="39341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1D03-8AD1-074D-9772-20A963F9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21-5510-5542-8DA5-3A34204F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Interests emerge from the interactions of an individual with the ideas, practices, and content of a domain </a:t>
            </a:r>
            <a:r>
              <a:rPr lang="en-US" sz="1800" dirty="0"/>
              <a:t>(Hidi et al., 2004; Prenzel, 1992)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Develops in stages:</a:t>
            </a:r>
          </a:p>
          <a:p>
            <a:pPr lvl="1"/>
            <a:r>
              <a:rPr lang="en-US" dirty="0"/>
              <a:t>From (triggered and maintained)</a:t>
            </a:r>
            <a:r>
              <a:rPr lang="en-US" b="1" dirty="0"/>
              <a:t> situational</a:t>
            </a:r>
            <a:r>
              <a:rPr lang="en-US" dirty="0"/>
              <a:t> to (emerging and well-developed) </a:t>
            </a:r>
            <a:r>
              <a:rPr lang="en-US" b="1" dirty="0"/>
              <a:t>individual </a:t>
            </a:r>
            <a:r>
              <a:rPr lang="en-US" dirty="0"/>
              <a:t>interest </a:t>
            </a:r>
            <a:r>
              <a:rPr lang="en-US" sz="1800" dirty="0"/>
              <a:t>(Hidi &amp; Renninger, 2006) </a:t>
            </a:r>
          </a:p>
          <a:p>
            <a:pPr lvl="1"/>
            <a:endParaRPr lang="en-US" dirty="0"/>
          </a:p>
          <a:p>
            <a:r>
              <a:rPr lang="en-US" dirty="0"/>
              <a:t>Development involves cognitive, affective, and behavioral </a:t>
            </a:r>
            <a:r>
              <a:rPr lang="en-US" i="1" dirty="0"/>
              <a:t>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Conceptualizing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Has multiple dimensions and is dynamic </a:t>
            </a:r>
            <a:r>
              <a:rPr lang="en-US" sz="1900" dirty="0"/>
              <a:t>(Shernoff &amp; Schmidt, 2008; Skinner &amp; Pitzer, 2013)</a:t>
            </a:r>
          </a:p>
          <a:p>
            <a:endParaRPr lang="en-US" sz="1900" dirty="0"/>
          </a:p>
          <a:p>
            <a:r>
              <a:rPr lang="en-US" dirty="0"/>
              <a:t>Commonly conceptualized in terms of three dimensions </a:t>
            </a:r>
            <a:r>
              <a:rPr lang="en-US" sz="1900" dirty="0"/>
              <a:t>(Christenson, Reschly, &amp; Wylie, 2012; Fredricks, Blumenfeld, &amp; Paris., 2004)</a:t>
            </a:r>
          </a:p>
          <a:p>
            <a:endParaRPr lang="en-US" sz="1900" dirty="0"/>
          </a:p>
          <a:p>
            <a:pPr lvl="1"/>
            <a:r>
              <a:rPr lang="en-US" i="1" dirty="0"/>
              <a:t>Behavioral engagement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Cognitive engagement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Affective engagement</a:t>
            </a:r>
          </a:p>
        </p:txBody>
      </p:sp>
    </p:spTree>
    <p:extLst>
      <p:ext uri="{BB962C8B-B14F-4D97-AF65-F5344CB8AC3E}">
        <p14:creationId xmlns:p14="http://schemas.microsoft.com/office/powerpoint/2010/main" val="28727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Studying engagement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Methods such as the </a:t>
            </a:r>
            <a:r>
              <a:rPr lang="en-US" b="1" dirty="0"/>
              <a:t>Experience Sampling Method (ESM) </a:t>
            </a:r>
            <a:r>
              <a:rPr lang="en-US" dirty="0"/>
              <a:t>can be used to study engagement in a dynamic way</a:t>
            </a:r>
          </a:p>
          <a:p>
            <a:endParaRPr lang="en-US" dirty="0"/>
          </a:p>
          <a:p>
            <a:pPr lvl="1"/>
            <a:r>
              <a:rPr lang="en-US" dirty="0"/>
              <a:t>Assess real-time experiences in responded to randomly emitted signals </a:t>
            </a:r>
            <a:r>
              <a:rPr lang="en-US" sz="1800" dirty="0"/>
              <a:t>(Hektner et al., 2007)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 intensive longitudinal method </a:t>
            </a:r>
            <a:r>
              <a:rPr lang="en-US" sz="1800" dirty="0"/>
              <a:t>(Bolger &amp; Laurencau, 2013)</a:t>
            </a:r>
          </a:p>
        </p:txBody>
      </p:sp>
    </p:spTree>
    <p:extLst>
      <p:ext uri="{BB962C8B-B14F-4D97-AF65-F5344CB8AC3E}">
        <p14:creationId xmlns:p14="http://schemas.microsoft.com/office/powerpoint/2010/main" val="79489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5FE53-BBF3-0749-9EA8-9BB6B16C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Model 1</a:t>
            </a:r>
            <a:r>
              <a:rPr lang="en-US" dirty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predicted-engagement-i</a:t>
            </a:r>
            <a:r>
              <a:rPr lang="en-US" dirty="0"/>
              <a:t> = 𝛽</a:t>
            </a:r>
            <a:r>
              <a:rPr lang="en-US" baseline="-25000" dirty="0"/>
              <a:t>0</a:t>
            </a:r>
            <a:r>
              <a:rPr lang="en-US" dirty="0"/>
              <a:t> + ESM-engagement</a:t>
            </a:r>
            <a:r>
              <a:rPr lang="en-US" baseline="-25000" dirty="0"/>
              <a:t>i</a:t>
            </a:r>
            <a:r>
              <a:rPr lang="en-US" dirty="0"/>
              <a:t>*𝛽</a:t>
            </a:r>
            <a:r>
              <a:rPr lang="en-US" baseline="-25000" dirty="0"/>
              <a:t>1</a:t>
            </a:r>
            <a:r>
              <a:rPr lang="en-US" dirty="0"/>
              <a:t> + gender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2</a:t>
            </a:r>
            <a:r>
              <a:rPr lang="en-US" dirty="0"/>
              <a:t> + pre-interest</a:t>
            </a:r>
            <a:r>
              <a:rPr lang="en-US" baseline="-25000" dirty="0"/>
              <a:t>j</a:t>
            </a:r>
            <a:r>
              <a:rPr lang="en-US" dirty="0"/>
              <a:t>*𝛽 + 𝜀</a:t>
            </a:r>
            <a:r>
              <a:rPr lang="en-US" baseline="-25000" dirty="0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𝛽</a:t>
            </a:r>
            <a:r>
              <a:rPr lang="en-US" baseline="-25000" dirty="0"/>
              <a:t>0</a:t>
            </a:r>
            <a:r>
              <a:rPr lang="en-US" dirty="0"/>
              <a:t> = 𝛽</a:t>
            </a:r>
            <a:r>
              <a:rPr lang="en-US" baseline="-25000" dirty="0"/>
              <a:t>00</a:t>
            </a:r>
            <a:r>
              <a:rPr lang="en-US" dirty="0"/>
              <a:t> + engagement</a:t>
            </a:r>
            <a:r>
              <a:rPr lang="en-US" baseline="-25000" dirty="0"/>
              <a:t>j</a:t>
            </a:r>
            <a:r>
              <a:rPr lang="en-US" dirty="0"/>
              <a:t>*µ</a:t>
            </a:r>
            <a:r>
              <a:rPr lang="en-US" baseline="-25000" dirty="0"/>
              <a:t>1</a:t>
            </a:r>
            <a:endParaRPr lang="en-US" sz="2400" dirty="0"/>
          </a:p>
          <a:p>
            <a:pPr marL="0" indent="0">
              <a:buNone/>
            </a:pPr>
            <a:r>
              <a:rPr lang="en-US" baseline="-25000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Model 2</a:t>
            </a:r>
            <a:r>
              <a:rPr lang="en-US" dirty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post-interest-i</a:t>
            </a:r>
            <a:r>
              <a:rPr lang="en-US" dirty="0"/>
              <a:t> = 𝛽</a:t>
            </a:r>
            <a:r>
              <a:rPr lang="en-US" baseline="-25000" dirty="0"/>
              <a:t>0</a:t>
            </a:r>
            <a:r>
              <a:rPr lang="en-US" dirty="0"/>
              <a:t> + predicted-engagement</a:t>
            </a:r>
            <a:r>
              <a:rPr lang="en-US" baseline="-25000" dirty="0"/>
              <a:t>i</a:t>
            </a:r>
            <a:r>
              <a:rPr lang="en-US" dirty="0"/>
              <a:t>*𝛽</a:t>
            </a:r>
            <a:r>
              <a:rPr lang="en-US" baseline="-25000" dirty="0"/>
              <a:t>1</a:t>
            </a:r>
            <a:r>
              <a:rPr lang="en-US" dirty="0"/>
              <a:t> + gender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2</a:t>
            </a:r>
            <a:r>
              <a:rPr lang="en-US" dirty="0"/>
              <a:t> + pre-interest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3 </a:t>
            </a:r>
            <a:r>
              <a:rPr lang="en-US" dirty="0"/>
              <a:t>+ 𝜀</a:t>
            </a:r>
            <a:r>
              <a:rPr lang="en-US" baseline="-25000" dirty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1332</Words>
  <Application>Microsoft Macintosh PowerPoint</Application>
  <PresentationFormat>Widescreen</PresentationFormat>
  <Paragraphs>160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Light</vt:lpstr>
      <vt:lpstr>Office Theme</vt:lpstr>
      <vt:lpstr>How engagement during out-of-school time STEM programs promotes the development of youths’ interest in STEM domains</vt:lpstr>
      <vt:lpstr>Background</vt:lpstr>
      <vt:lpstr>OST STEM programs</vt:lpstr>
      <vt:lpstr>Development of Interest in OST Programs</vt:lpstr>
      <vt:lpstr>Interest development</vt:lpstr>
      <vt:lpstr>Conceptualizing engagement</vt:lpstr>
      <vt:lpstr>Studying engagement </vt:lpstr>
      <vt:lpstr>PowerPoint Presentation</vt:lpstr>
      <vt:lpstr>Data analysis</vt:lpstr>
      <vt:lpstr>Model 1 and Model 2 Results</vt:lpstr>
      <vt:lpstr>Model 1 and Model 2 Results</vt:lpstr>
      <vt:lpstr>Model 1 and Model 2 Results</vt:lpstr>
      <vt:lpstr>Key findings (predicting engagement)</vt:lpstr>
      <vt:lpstr>Key findings (predicting engagement)</vt:lpstr>
      <vt:lpstr>Key findings: Alternate (one-step) approach</vt:lpstr>
      <vt:lpstr>Limitations</vt:lpstr>
      <vt:lpstr>Implications</vt:lpstr>
      <vt:lpstr>Questions &amp; contact information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engagement during out-of-school time STEM programs promotes the development of youths’ interest in STEM domains</dc:title>
  <dc:creator>Rosenberg, Joshua Michael</dc:creator>
  <cp:lastModifiedBy>Rosenberg, Joshua Michael</cp:lastModifiedBy>
  <cp:revision>285</cp:revision>
  <dcterms:created xsi:type="dcterms:W3CDTF">2018-04-04T19:13:04Z</dcterms:created>
  <dcterms:modified xsi:type="dcterms:W3CDTF">2018-04-14T16:05:20Z</dcterms:modified>
</cp:coreProperties>
</file>