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3676" r:id="rId2"/>
    <p:sldMasterId id="2147483680" r:id="rId3"/>
    <p:sldMasterId id="2147483684" r:id="rId4"/>
  </p:sldMasterIdLst>
  <p:notesMasterIdLst>
    <p:notesMasterId r:id="rId31"/>
  </p:notesMasterIdLst>
  <p:sldIdLst>
    <p:sldId id="256" r:id="rId5"/>
    <p:sldId id="257" r:id="rId6"/>
    <p:sldId id="262" r:id="rId7"/>
    <p:sldId id="265" r:id="rId8"/>
    <p:sldId id="264" r:id="rId9"/>
    <p:sldId id="263" r:id="rId10"/>
    <p:sldId id="286" r:id="rId11"/>
    <p:sldId id="258" r:id="rId12"/>
    <p:sldId id="300" r:id="rId13"/>
    <p:sldId id="290" r:id="rId14"/>
    <p:sldId id="298" r:id="rId15"/>
    <p:sldId id="299" r:id="rId16"/>
    <p:sldId id="296" r:id="rId17"/>
    <p:sldId id="302" r:id="rId18"/>
    <p:sldId id="267" r:id="rId19"/>
    <p:sldId id="301" r:id="rId20"/>
    <p:sldId id="274" r:id="rId21"/>
    <p:sldId id="288" r:id="rId22"/>
    <p:sldId id="289" r:id="rId23"/>
    <p:sldId id="260" r:id="rId24"/>
    <p:sldId id="277" r:id="rId25"/>
    <p:sldId id="278" r:id="rId26"/>
    <p:sldId id="280" r:id="rId27"/>
    <p:sldId id="261" r:id="rId28"/>
    <p:sldId id="270"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6"/>
    <p:restoredTop sz="74657"/>
  </p:normalViewPr>
  <p:slideViewPr>
    <p:cSldViewPr snapToGrid="0" snapToObjects="1">
      <p:cViewPr varScale="1">
        <p:scale>
          <a:sx n="88" d="100"/>
          <a:sy n="88" d="100"/>
        </p:scale>
        <p:origin x="496" y="184"/>
      </p:cViewPr>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3458A-7994-BF47-844E-879ABE22C4D6}" type="datetimeFigureOut">
              <a:rPr lang="en-US" smtClean="0"/>
              <a:t>4/14/18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72CD2-D7EC-B440-9D17-32916D2887CD}" type="slidenum">
              <a:rPr lang="en-US" smtClean="0"/>
              <a:t>‹#›</a:t>
            </a:fld>
            <a:endParaRPr lang="en-US" dirty="0"/>
          </a:p>
        </p:txBody>
      </p:sp>
    </p:spTree>
    <p:extLst>
      <p:ext uri="{BB962C8B-B14F-4D97-AF65-F5344CB8AC3E}">
        <p14:creationId xmlns:p14="http://schemas.microsoft.com/office/powerpoint/2010/main" val="379019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a:t>
            </a:fld>
            <a:endParaRPr lang="en-US" dirty="0"/>
          </a:p>
        </p:txBody>
      </p:sp>
    </p:spTree>
    <p:extLst>
      <p:ext uri="{BB962C8B-B14F-4D97-AF65-F5344CB8AC3E}">
        <p14:creationId xmlns:p14="http://schemas.microsoft.com/office/powerpoint/2010/main" val="3348508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completed questionnaires assessing their motivation (perceived competence and perceived effort cost) as part of a larger study</a:t>
            </a:r>
          </a:p>
          <a:p>
            <a:r>
              <a:rPr lang="en-US" dirty="0"/>
              <a:t>The survey was administered several weeks into the semester and five days prior to the first exam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 2 reflected the material learned in the first few weeks of class, and the final exam grade reflected the material learned throughout the semester. The final course grade included all semester exams and class assignments. The three outcomes were standardized  (M = 0, SD = 1) to facilitate comparisons of results with respect to the three outcomes, however unstandardized scores were used to compute descriptive statistics and correlations.</a:t>
            </a:r>
          </a:p>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13</a:t>
            </a:fld>
            <a:endParaRPr lang="en-US" dirty="0"/>
          </a:p>
        </p:txBody>
      </p:sp>
    </p:spTree>
    <p:extLst>
      <p:ext uri="{BB962C8B-B14F-4D97-AF65-F5344CB8AC3E}">
        <p14:creationId xmlns:p14="http://schemas.microsoft.com/office/powerpoint/2010/main" val="275814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completed questionnaires assessing their motivation (perceived competence and perceived effort cost) as part of a larger study</a:t>
            </a:r>
          </a:p>
          <a:p>
            <a:r>
              <a:rPr lang="en-US" dirty="0"/>
              <a:t>The survey was administered several weeks into the semester and five days prior to the first exam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 2 reflected the material learned in the first few weeks of class, and the final exam grade reflected the material learned throughout the semester. The final course grade included all semester exams and class assignments. The three outcomes were standardized  (M = 0, SD = 1) to facilitate comparisons of results with respect to the three outcomes, however unstandardized scores were used to compute descriptive statistics and correlations.</a:t>
            </a:r>
          </a:p>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14</a:t>
            </a:fld>
            <a:endParaRPr lang="en-US" dirty="0"/>
          </a:p>
        </p:txBody>
      </p:sp>
    </p:spTree>
    <p:extLst>
      <p:ext uri="{BB962C8B-B14F-4D97-AF65-F5344CB8AC3E}">
        <p14:creationId xmlns:p14="http://schemas.microsoft.com/office/powerpoint/2010/main" val="341503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15</a:t>
            </a:fld>
            <a:endParaRPr lang="en-US" dirty="0"/>
          </a:p>
        </p:txBody>
      </p:sp>
    </p:spTree>
    <p:extLst>
      <p:ext uri="{BB962C8B-B14F-4D97-AF65-F5344CB8AC3E}">
        <p14:creationId xmlns:p14="http://schemas.microsoft.com/office/powerpoint/2010/main" val="1325956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explicit about what each of the terms means</a:t>
            </a:r>
          </a:p>
          <a:p>
            <a:endParaRPr lang="en-US" dirty="0"/>
          </a:p>
          <a:p>
            <a:r>
              <a:rPr lang="en-US" dirty="0"/>
              <a:t>The intercept, linear term, and quadratic term is being estimated for each student</a:t>
            </a:r>
          </a:p>
          <a:p>
            <a:endParaRPr lang="en-US" dirty="0"/>
          </a:p>
          <a:p>
            <a:r>
              <a:rPr lang="en-US" dirty="0"/>
              <a:t>Add r^2</a:t>
            </a:r>
          </a:p>
        </p:txBody>
      </p:sp>
      <p:sp>
        <p:nvSpPr>
          <p:cNvPr id="4" name="Slide Number Placeholder 3"/>
          <p:cNvSpPr>
            <a:spLocks noGrp="1"/>
          </p:cNvSpPr>
          <p:nvPr>
            <p:ph type="sldNum" sz="quarter" idx="10"/>
          </p:nvPr>
        </p:nvSpPr>
        <p:spPr/>
        <p:txBody>
          <a:bodyPr/>
          <a:lstStyle/>
          <a:p>
            <a:fld id="{B0A72CD2-D7EC-B440-9D17-32916D2887CD}" type="slidenum">
              <a:rPr lang="en-US" smtClean="0"/>
              <a:t>16</a:t>
            </a:fld>
            <a:endParaRPr lang="en-US" dirty="0"/>
          </a:p>
        </p:txBody>
      </p:sp>
    </p:spTree>
    <p:extLst>
      <p:ext uri="{BB962C8B-B14F-4D97-AF65-F5344CB8AC3E}">
        <p14:creationId xmlns:p14="http://schemas.microsoft.com/office/powerpoint/2010/main" val="149587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explicit about what each of the terms means</a:t>
            </a:r>
          </a:p>
          <a:p>
            <a:endParaRPr lang="en-US" dirty="0"/>
          </a:p>
          <a:p>
            <a:r>
              <a:rPr lang="en-US" dirty="0"/>
              <a:t>The intercept, linear term, and quadratic term is being estimated for each student</a:t>
            </a:r>
          </a:p>
          <a:p>
            <a:endParaRPr lang="en-US" dirty="0"/>
          </a:p>
          <a:p>
            <a:r>
              <a:rPr lang="en-US" dirty="0"/>
              <a:t>Add r^2</a:t>
            </a:r>
          </a:p>
        </p:txBody>
      </p:sp>
      <p:sp>
        <p:nvSpPr>
          <p:cNvPr id="4" name="Slide Number Placeholder 3"/>
          <p:cNvSpPr>
            <a:spLocks noGrp="1"/>
          </p:cNvSpPr>
          <p:nvPr>
            <p:ph type="sldNum" sz="quarter" idx="10"/>
          </p:nvPr>
        </p:nvSpPr>
        <p:spPr/>
        <p:txBody>
          <a:bodyPr/>
          <a:lstStyle/>
          <a:p>
            <a:fld id="{B0A72CD2-D7EC-B440-9D17-32916D2887CD}" type="slidenum">
              <a:rPr lang="en-US" smtClean="0"/>
              <a:t>17</a:t>
            </a:fld>
            <a:endParaRPr lang="en-US" dirty="0"/>
          </a:p>
        </p:txBody>
      </p:sp>
    </p:spTree>
    <p:extLst>
      <p:ext uri="{BB962C8B-B14F-4D97-AF65-F5344CB8AC3E}">
        <p14:creationId xmlns:p14="http://schemas.microsoft.com/office/powerpoint/2010/main" val="417968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also has the potential to contribute to debates on the alignment of log-trace (and other “objective” or external measures) to “subjective,” self-report measures (Henrie et al. 2015; Henrie et al., advance online publication). Moreover, we found substantial individual variability in these trajectories, highlighting the importance of considering person-specific trajectories in our subsequent analyses.  </a:t>
            </a:r>
          </a:p>
          <a:p>
            <a:endParaRPr lang="en-US" dirty="0"/>
          </a:p>
          <a:p>
            <a:r>
              <a:rPr lang="en-US" dirty="0"/>
              <a:t>While past research has shown this to be the case with self-report measures, this study is distinct in using a behavioral measure constructed from log-trace data. In this way, these findings align with research in learning analytics (Gerard et al., 2015; Gobert et al., 2015).</a:t>
            </a:r>
            <a:r>
              <a:rPr lang="en-US" dirty="0">
                <a:effectLst/>
              </a:rPr>
              <a:t> </a:t>
            </a: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20</a:t>
            </a:fld>
            <a:endParaRPr lang="en-US" dirty="0"/>
          </a:p>
        </p:txBody>
      </p:sp>
    </p:spTree>
    <p:extLst>
      <p:ext uri="{BB962C8B-B14F-4D97-AF65-F5344CB8AC3E}">
        <p14:creationId xmlns:p14="http://schemas.microsoft.com/office/powerpoint/2010/main" val="276413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also has the potential to contribute to debates on the alignment of log-trace (and other “objective” or external measures) to “subjective,” self-report measures (Henrie et al. 2015; Henrie et al., advance online publication). Moreover, we found substantial individual variability in these trajectories, highlighting the importance of considering person-specific trajectories in our subsequent analyses.  </a:t>
            </a:r>
          </a:p>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21</a:t>
            </a:fld>
            <a:endParaRPr lang="en-US" dirty="0"/>
          </a:p>
        </p:txBody>
      </p:sp>
    </p:spTree>
    <p:extLst>
      <p:ext uri="{BB962C8B-B14F-4D97-AF65-F5344CB8AC3E}">
        <p14:creationId xmlns:p14="http://schemas.microsoft.com/office/powerpoint/2010/main" val="4102366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also has the potential to contribute to debates on the alignment of log-trace (and other “objective” or external measures) to “subjective,” self-report measures (Henrie et al. 2015; Henrie et al., advance online publication). Moreover, we found substantial individual variability in these trajectories, highlighting the importance of considering person-specific trajectories in our subsequent analyses.  </a:t>
            </a:r>
          </a:p>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22</a:t>
            </a:fld>
            <a:endParaRPr lang="en-US" dirty="0"/>
          </a:p>
        </p:txBody>
      </p:sp>
    </p:spTree>
    <p:extLst>
      <p:ext uri="{BB962C8B-B14F-4D97-AF65-F5344CB8AC3E}">
        <p14:creationId xmlns:p14="http://schemas.microsoft.com/office/powerpoint/2010/main" val="76037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23</a:t>
            </a:fld>
            <a:endParaRPr lang="en-US" dirty="0"/>
          </a:p>
        </p:txBody>
      </p:sp>
    </p:spTree>
    <p:extLst>
      <p:ext uri="{BB962C8B-B14F-4D97-AF65-F5344CB8AC3E}">
        <p14:creationId xmlns:p14="http://schemas.microsoft.com/office/powerpoint/2010/main" val="390716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26</a:t>
            </a:fld>
            <a:endParaRPr lang="en-US" dirty="0"/>
          </a:p>
        </p:txBody>
      </p:sp>
    </p:spTree>
    <p:extLst>
      <p:ext uri="{BB962C8B-B14F-4D97-AF65-F5344CB8AC3E}">
        <p14:creationId xmlns:p14="http://schemas.microsoft.com/office/powerpoint/2010/main" val="420114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2</a:t>
            </a:fld>
            <a:endParaRPr lang="en-US" dirty="0"/>
          </a:p>
        </p:txBody>
      </p:sp>
    </p:spTree>
    <p:extLst>
      <p:ext uri="{BB962C8B-B14F-4D97-AF65-F5344CB8AC3E}">
        <p14:creationId xmlns:p14="http://schemas.microsoft.com/office/powerpoint/2010/main" val="138425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3</a:t>
            </a:fld>
            <a:endParaRPr lang="en-US" dirty="0"/>
          </a:p>
        </p:txBody>
      </p:sp>
    </p:spTree>
    <p:extLst>
      <p:ext uri="{BB962C8B-B14F-4D97-AF65-F5344CB8AC3E}">
        <p14:creationId xmlns:p14="http://schemas.microsoft.com/office/powerpoint/2010/main" val="181055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A72CD2-D7EC-B440-9D17-32916D2887CD}" type="slidenum">
              <a:rPr lang="en-US" smtClean="0"/>
              <a:t>4</a:t>
            </a:fld>
            <a:endParaRPr lang="en-US" dirty="0"/>
          </a:p>
        </p:txBody>
      </p:sp>
    </p:spTree>
    <p:extLst>
      <p:ext uri="{BB962C8B-B14F-4D97-AF65-F5344CB8AC3E}">
        <p14:creationId xmlns:p14="http://schemas.microsoft.com/office/powerpoint/2010/main" val="263918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Eccles and Wigfield’s (Eccles, 1983; Wigfield &amp; Eccles, 2000) modern expectancy-value theory as the theoretical framework for studying students’ engagement in flipped classrooms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Generally, expectancies are stronger predictors of academic achievement and task values are stronger predictors of academic choices and engagement or persistence (Wigfield &amp; Cambria, 2010). Furthermore, there is a growing body of evidence that perceived costs play an important role in both academic achievement and choice/persistence behaviors (Barron &amp; Hulleman, 2015; Battle &amp; Wigfield, 2003; Flake et al., 2015; Perez et al., 2014; Trautwein et al., 2012). Given the relative dearth of research on cost relative to the other task values and the potentially strong role that costs may play in students’ decisions to engage outside of class (e.g., by viewing the online lectures), we focused our analyses on expectancies and perceived effort costs. </a:t>
            </a: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5</a:t>
            </a:fld>
            <a:endParaRPr lang="en-US" dirty="0"/>
          </a:p>
        </p:txBody>
      </p:sp>
    </p:spTree>
    <p:extLst>
      <p:ext uri="{BB962C8B-B14F-4D97-AF65-F5344CB8AC3E}">
        <p14:creationId xmlns:p14="http://schemas.microsoft.com/office/powerpoint/2010/main" val="340831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9</a:t>
            </a:fld>
            <a:endParaRPr lang="en-US" dirty="0"/>
          </a:p>
        </p:txBody>
      </p:sp>
    </p:spTree>
    <p:extLst>
      <p:ext uri="{BB962C8B-B14F-4D97-AF65-F5344CB8AC3E}">
        <p14:creationId xmlns:p14="http://schemas.microsoft.com/office/powerpoint/2010/main" val="232655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a:t>
            </a:r>
          </a:p>
          <a:p>
            <a:pPr lvl="1"/>
            <a:r>
              <a:rPr lang="en-US" dirty="0"/>
              <a:t>Self-report measures of the two motivational predictors</a:t>
            </a:r>
          </a:p>
          <a:p>
            <a:pPr lvl="2"/>
            <a:r>
              <a:rPr lang="en-US" i="1" dirty="0">
                <a:highlight>
                  <a:srgbClr val="FFFF00"/>
                </a:highlight>
              </a:rPr>
              <a:t>Perceived competence</a:t>
            </a:r>
            <a:r>
              <a:rPr lang="en-US" dirty="0">
                <a:highlight>
                  <a:srgbClr val="FFFF00"/>
                </a:highlight>
              </a:rPr>
              <a:t> </a:t>
            </a:r>
            <a:r>
              <a:rPr lang="en-US" sz="1400" dirty="0">
                <a:highlight>
                  <a:srgbClr val="FFFF00"/>
                </a:highlight>
              </a:rPr>
              <a:t>(5 items; Midgley et al., 2000; alpha  = .87 – sample items)</a:t>
            </a:r>
          </a:p>
          <a:p>
            <a:pPr lvl="2"/>
            <a:r>
              <a:rPr lang="en-US" i="1" dirty="0"/>
              <a:t>Effort cost</a:t>
            </a:r>
            <a:r>
              <a:rPr lang="en-US" dirty="0"/>
              <a:t> </a:t>
            </a:r>
            <a:r>
              <a:rPr lang="en-US" sz="1400" dirty="0"/>
              <a:t>(5 items; Conley, 2012; alpha  = .61) </a:t>
            </a:r>
          </a:p>
          <a:p>
            <a:pPr lvl="1"/>
            <a:r>
              <a:rPr lang="en-US" dirty="0"/>
              <a:t>Administered several weeks into the semester</a:t>
            </a:r>
          </a:p>
        </p:txBody>
      </p:sp>
      <p:sp>
        <p:nvSpPr>
          <p:cNvPr id="4" name="Slide Number Placeholder 3"/>
          <p:cNvSpPr>
            <a:spLocks noGrp="1"/>
          </p:cNvSpPr>
          <p:nvPr>
            <p:ph type="sldNum" sz="quarter" idx="10"/>
          </p:nvPr>
        </p:nvSpPr>
        <p:spPr/>
        <p:txBody>
          <a:bodyPr/>
          <a:lstStyle/>
          <a:p>
            <a:fld id="{B0A72CD2-D7EC-B440-9D17-32916D2887CD}" type="slidenum">
              <a:rPr lang="en-US" smtClean="0"/>
              <a:t>10</a:t>
            </a:fld>
            <a:endParaRPr lang="en-US" dirty="0"/>
          </a:p>
        </p:txBody>
      </p:sp>
    </p:spTree>
    <p:extLst>
      <p:ext uri="{BB962C8B-B14F-4D97-AF65-F5344CB8AC3E}">
        <p14:creationId xmlns:p14="http://schemas.microsoft.com/office/powerpoint/2010/main" val="92269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11</a:t>
            </a:fld>
            <a:endParaRPr lang="en-US" dirty="0"/>
          </a:p>
        </p:txBody>
      </p:sp>
    </p:spTree>
    <p:extLst>
      <p:ext uri="{BB962C8B-B14F-4D97-AF65-F5344CB8AC3E}">
        <p14:creationId xmlns:p14="http://schemas.microsoft.com/office/powerpoint/2010/main" val="91111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US" dirty="0"/>
          </a:p>
        </p:txBody>
      </p:sp>
      <p:sp>
        <p:nvSpPr>
          <p:cNvPr id="4" name="Slide Number Placeholder 3"/>
          <p:cNvSpPr>
            <a:spLocks noGrp="1"/>
          </p:cNvSpPr>
          <p:nvPr>
            <p:ph type="sldNum" sz="quarter" idx="10"/>
          </p:nvPr>
        </p:nvSpPr>
        <p:spPr/>
        <p:txBody>
          <a:bodyPr/>
          <a:lstStyle/>
          <a:p>
            <a:fld id="{B0A72CD2-D7EC-B440-9D17-32916D2887CD}" type="slidenum">
              <a:rPr lang="en-US" smtClean="0"/>
              <a:t>12</a:t>
            </a:fld>
            <a:endParaRPr lang="en-US" dirty="0"/>
          </a:p>
        </p:txBody>
      </p:sp>
    </p:spTree>
    <p:extLst>
      <p:ext uri="{BB962C8B-B14F-4D97-AF65-F5344CB8AC3E}">
        <p14:creationId xmlns:p14="http://schemas.microsoft.com/office/powerpoint/2010/main" val="3788530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MSU web type treat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1" y="6565900"/>
            <a:ext cx="2478616"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1728842"/>
            <a:ext cx="10363200" cy="1301965"/>
          </a:xfrm>
          <a:prstGeom prst="rect">
            <a:avLst/>
          </a:prstGeom>
        </p:spPr>
        <p:txBody>
          <a:bodyPr>
            <a:normAutofit/>
          </a:bodyPr>
          <a:lstStyle>
            <a:lvl1pPr algn="l">
              <a:defRPr sz="3600" b="0" i="0" baseline="0">
                <a:ln>
                  <a:noFill/>
                </a:ln>
                <a:solidFill>
                  <a:srgbClr val="18453B"/>
                </a:solidFill>
                <a:latin typeface="Roboto Light" pitchFamily="2" charset="0"/>
                <a:ea typeface="Roboto Light" pitchFamily="2" charset="0"/>
                <a:cs typeface="Roboto Light" pitchFamily="2" charset="0"/>
              </a:defRPr>
            </a:lvl1pPr>
          </a:lstStyle>
          <a:p>
            <a:r>
              <a:rPr lang="en-US" dirty="0"/>
              <a:t>Click to edit Master title style</a:t>
            </a:r>
          </a:p>
        </p:txBody>
      </p:sp>
      <p:sp>
        <p:nvSpPr>
          <p:cNvPr id="3" name="Subtitle 2"/>
          <p:cNvSpPr>
            <a:spLocks noGrp="1"/>
          </p:cNvSpPr>
          <p:nvPr>
            <p:ph type="subTitle" idx="1"/>
          </p:nvPr>
        </p:nvSpPr>
        <p:spPr>
          <a:xfrm>
            <a:off x="914400" y="3039566"/>
            <a:ext cx="10363200" cy="2102356"/>
          </a:xfrm>
          <a:prstGeom prst="rect">
            <a:avLst/>
          </a:prstGeom>
        </p:spPr>
        <p:txBody>
          <a:bodyPr>
            <a:normAutofit/>
          </a:bodyPr>
          <a:lstStyle>
            <a:lvl1pPr marL="0" indent="0" algn="l">
              <a:buNone/>
              <a:defRPr sz="2400" b="0" i="0">
                <a:solidFill>
                  <a:schemeClr val="tx1">
                    <a:lumMod val="65000"/>
                    <a:lumOff val="35000"/>
                  </a:schemeClr>
                </a:solidFill>
                <a:latin typeface="Roboto Light" pitchFamily="2" charset="0"/>
                <a:ea typeface="Roboto Light" pitchFamily="2" charset="0"/>
                <a:cs typeface="Roboto Light"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4007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1"/>
            <a:ext cx="9587771" cy="1171575"/>
          </a:xfrm>
        </p:spPr>
        <p:txBody>
          <a:bodyPr/>
          <a:lstStyle/>
          <a:p>
            <a:r>
              <a:rPr lang="en-US"/>
              <a:t>Click to edit Master title style</a:t>
            </a:r>
            <a:endParaRPr lang="en-US" dirty="0"/>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0158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7840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75305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236A-26A1-5347-85D1-71EBEBD9F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0542F-700E-A545-B259-F4A8C63A59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8D94A-4DB4-9442-9A62-E1E03AC1C74A}"/>
              </a:ext>
            </a:extLst>
          </p:cNvPr>
          <p:cNvSpPr>
            <a:spLocks noGrp="1"/>
          </p:cNvSpPr>
          <p:nvPr>
            <p:ph type="dt" sz="half" idx="10"/>
          </p:nvPr>
        </p:nvSpPr>
        <p:spPr/>
        <p:txBody>
          <a:bodyPr/>
          <a:lstStyle/>
          <a:p>
            <a:fld id="{48A87A34-81AB-432B-8DAE-1953F412C126}" type="datetimeFigureOut">
              <a:rPr lang="en-US" smtClean="0"/>
              <a:t>4/14/18</a:t>
            </a:fld>
            <a:endParaRPr lang="en-US" dirty="0"/>
          </a:p>
        </p:txBody>
      </p:sp>
      <p:sp>
        <p:nvSpPr>
          <p:cNvPr id="5" name="Footer Placeholder 4">
            <a:extLst>
              <a:ext uri="{FF2B5EF4-FFF2-40B4-BE49-F238E27FC236}">
                <a16:creationId xmlns:a16="http://schemas.microsoft.com/office/drawing/2014/main" id="{991793B0-8529-F841-8AC6-B1BA5A168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7DBCC-6985-574C-A5D3-BCD5CFC8C35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43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236A-26A1-5347-85D1-71EBEBD9F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0542F-700E-A545-B259-F4A8C63A59F8}"/>
              </a:ext>
            </a:extLst>
          </p:cNvPr>
          <p:cNvSpPr>
            <a:spLocks noGrp="1"/>
          </p:cNvSpPr>
          <p:nvPr>
            <p:ph idx="1"/>
          </p:nvPr>
        </p:nvSpPr>
        <p:spPr/>
        <p:txBody>
          <a:bodyPr/>
          <a:lstStyle>
            <a:lvl1pPr>
              <a:defRPr>
                <a:latin typeface="Roboto Light" pitchFamily="2" charset="0"/>
                <a:ea typeface="Roboto Light" pitchFamily="2" charset="0"/>
              </a:defRPr>
            </a:lvl1pPr>
            <a:lvl2pPr>
              <a:defRPr>
                <a:latin typeface="Roboto Light" pitchFamily="2" charset="0"/>
                <a:ea typeface="Roboto Light" pitchFamily="2" charset="0"/>
              </a:defRPr>
            </a:lvl2pPr>
            <a:lvl3pPr>
              <a:defRPr>
                <a:latin typeface="Roboto Light" pitchFamily="2" charset="0"/>
                <a:ea typeface="Roboto Light" pitchFamily="2" charset="0"/>
              </a:defRPr>
            </a:lvl3pPr>
            <a:lvl4pPr>
              <a:defRPr>
                <a:latin typeface="Roboto Light" pitchFamily="2" charset="0"/>
                <a:ea typeface="Roboto Light" pitchFamily="2" charset="0"/>
              </a:defRPr>
            </a:lvl4pPr>
            <a:lvl5pPr>
              <a:defRPr>
                <a:latin typeface="Roboto Light" pitchFamily="2" charset="0"/>
                <a:ea typeface="Roboto Light"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6D8D94A-4DB4-9442-9A62-E1E03AC1C74A}"/>
              </a:ext>
            </a:extLst>
          </p:cNvPr>
          <p:cNvSpPr>
            <a:spLocks noGrp="1"/>
          </p:cNvSpPr>
          <p:nvPr>
            <p:ph type="dt" sz="half" idx="10"/>
          </p:nvPr>
        </p:nvSpPr>
        <p:spPr/>
        <p:txBody>
          <a:bodyPr/>
          <a:lstStyle/>
          <a:p>
            <a:fld id="{48A87A34-81AB-432B-8DAE-1953F412C126}" type="datetimeFigureOut">
              <a:rPr lang="en-US" smtClean="0"/>
              <a:t>4/14/18</a:t>
            </a:fld>
            <a:endParaRPr lang="en-US" dirty="0"/>
          </a:p>
        </p:txBody>
      </p:sp>
      <p:sp>
        <p:nvSpPr>
          <p:cNvPr id="5" name="Footer Placeholder 4">
            <a:extLst>
              <a:ext uri="{FF2B5EF4-FFF2-40B4-BE49-F238E27FC236}">
                <a16:creationId xmlns:a16="http://schemas.microsoft.com/office/drawing/2014/main" id="{991793B0-8529-F841-8AC6-B1BA5A168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7DBCC-6985-574C-A5D3-BCD5CFC8C35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29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FEE9-2B36-C640-A06A-AE616E53B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EF365-82BC-8248-9F2F-4D3FF62A1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C1BCFA-D24A-E648-942D-651A6E5F6B6D}"/>
              </a:ext>
            </a:extLst>
          </p:cNvPr>
          <p:cNvSpPr>
            <a:spLocks noGrp="1"/>
          </p:cNvSpPr>
          <p:nvPr>
            <p:ph type="dt" sz="half" idx="10"/>
          </p:nvPr>
        </p:nvSpPr>
        <p:spPr/>
        <p:txBody>
          <a:bodyPr/>
          <a:lstStyle/>
          <a:p>
            <a:fld id="{48A87A34-81AB-432B-8DAE-1953F412C126}" type="datetimeFigureOut">
              <a:rPr lang="en-US" smtClean="0"/>
              <a:t>4/14/18</a:t>
            </a:fld>
            <a:endParaRPr lang="en-US" dirty="0"/>
          </a:p>
        </p:txBody>
      </p:sp>
      <p:sp>
        <p:nvSpPr>
          <p:cNvPr id="5" name="Footer Placeholder 4">
            <a:extLst>
              <a:ext uri="{FF2B5EF4-FFF2-40B4-BE49-F238E27FC236}">
                <a16:creationId xmlns:a16="http://schemas.microsoft.com/office/drawing/2014/main" id="{29F0F1FE-BD05-EB4F-B6C0-24B81A50F5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A80094-97AF-1E45-B532-A2C0FC927B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70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1"/>
            <a:ext cx="9587771" cy="1171575"/>
          </a:xfrm>
        </p:spPr>
        <p:txBody>
          <a:bodyPr/>
          <a:lstStyle/>
          <a:p>
            <a:r>
              <a:rPr lang="en-US"/>
              <a:t>Click to edit Master title style</a:t>
            </a:r>
            <a:endParaRPr lang="en-US" dirty="0"/>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103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tx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0007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9147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MSU web type treat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1" y="6565900"/>
            <a:ext cx="2478616" cy="8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1728842"/>
            <a:ext cx="103632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a:t>Click to edit Master title style</a:t>
            </a:r>
            <a:endParaRPr lang="en-US" dirty="0"/>
          </a:p>
        </p:txBody>
      </p:sp>
      <p:sp>
        <p:nvSpPr>
          <p:cNvPr id="3" name="Subtitle 2"/>
          <p:cNvSpPr>
            <a:spLocks noGrp="1"/>
          </p:cNvSpPr>
          <p:nvPr>
            <p:ph type="subTitle" idx="1"/>
          </p:nvPr>
        </p:nvSpPr>
        <p:spPr>
          <a:xfrm>
            <a:off x="914400" y="3039566"/>
            <a:ext cx="10363200" cy="2102356"/>
          </a:xfrm>
          <a:prstGeom prst="rect">
            <a:avLst/>
          </a:prstGeom>
        </p:spPr>
        <p:txBody>
          <a:bodyPr>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96012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236A-26A1-5347-85D1-71EBEBD9F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0542F-700E-A545-B259-F4A8C63A59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8D94A-4DB4-9442-9A62-E1E03AC1C74A}"/>
              </a:ext>
            </a:extLst>
          </p:cNvPr>
          <p:cNvSpPr>
            <a:spLocks noGrp="1"/>
          </p:cNvSpPr>
          <p:nvPr>
            <p:ph type="dt" sz="half" idx="10"/>
          </p:nvPr>
        </p:nvSpPr>
        <p:spPr/>
        <p:txBody>
          <a:bodyPr/>
          <a:lstStyle/>
          <a:p>
            <a:fld id="{48A87A34-81AB-432B-8DAE-1953F412C126}" type="datetimeFigureOut">
              <a:rPr lang="en-US" smtClean="0"/>
              <a:t>4/14/18</a:t>
            </a:fld>
            <a:endParaRPr lang="en-US" dirty="0"/>
          </a:p>
        </p:txBody>
      </p:sp>
      <p:sp>
        <p:nvSpPr>
          <p:cNvPr id="5" name="Footer Placeholder 4">
            <a:extLst>
              <a:ext uri="{FF2B5EF4-FFF2-40B4-BE49-F238E27FC236}">
                <a16:creationId xmlns:a16="http://schemas.microsoft.com/office/drawing/2014/main" id="{991793B0-8529-F841-8AC6-B1BA5A168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7DBCC-6985-574C-A5D3-BCD5CFC8C35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430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FEE9-2B36-C640-A06A-AE616E53B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EF365-82BC-8248-9F2F-4D3FF62A1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C1BCFA-D24A-E648-942D-651A6E5F6B6D}"/>
              </a:ext>
            </a:extLst>
          </p:cNvPr>
          <p:cNvSpPr>
            <a:spLocks noGrp="1"/>
          </p:cNvSpPr>
          <p:nvPr>
            <p:ph type="dt" sz="half" idx="10"/>
          </p:nvPr>
        </p:nvSpPr>
        <p:spPr/>
        <p:txBody>
          <a:bodyPr/>
          <a:lstStyle/>
          <a:p>
            <a:fld id="{48A87A34-81AB-432B-8DAE-1953F412C126}" type="datetimeFigureOut">
              <a:rPr lang="en-US" smtClean="0"/>
              <a:t>4/14/18</a:t>
            </a:fld>
            <a:endParaRPr lang="en-US" dirty="0"/>
          </a:p>
        </p:txBody>
      </p:sp>
      <p:sp>
        <p:nvSpPr>
          <p:cNvPr id="5" name="Footer Placeholder 4">
            <a:extLst>
              <a:ext uri="{FF2B5EF4-FFF2-40B4-BE49-F238E27FC236}">
                <a16:creationId xmlns:a16="http://schemas.microsoft.com/office/drawing/2014/main" id="{29F0F1FE-BD05-EB4F-B6C0-24B81A50F5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A80094-97AF-1E45-B532-A2C0FC927B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154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7"/>
          <p:cNvSpPr>
            <a:spLocks noGrp="1"/>
          </p:cNvSpPr>
          <p:nvPr>
            <p:ph type="body" idx="1"/>
          </p:nvPr>
        </p:nvSpPr>
        <p:spPr bwMode="auto">
          <a:xfrm>
            <a:off x="736601" y="2720975"/>
            <a:ext cx="10716684" cy="207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TITLE</a:t>
            </a:r>
          </a:p>
        </p:txBody>
      </p:sp>
      <p:pic>
        <p:nvPicPr>
          <p:cNvPr id="1027" name="Picture 4" descr="MSU SW type treatmen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9867" y="431801"/>
            <a:ext cx="49911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53584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algn="ctr" defTabSz="457200" rtl="0" eaLnBrk="1" fontAlgn="base" hangingPunct="1">
        <a:spcBef>
          <a:spcPct val="20000"/>
        </a:spcBef>
        <a:spcAft>
          <a:spcPct val="0"/>
        </a:spcAft>
        <a:defRPr sz="4000" b="1" kern="1200">
          <a:solidFill>
            <a:srgbClr val="064339"/>
          </a:solidFill>
          <a:latin typeface="Roboto Light" pitchFamily="2" charset="0"/>
          <a:ea typeface="Roboto Light" pitchFamily="2" charset="0"/>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507458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l" defTabSz="457200" rtl="0" eaLnBrk="1" fontAlgn="base" hangingPunct="1">
        <a:spcBef>
          <a:spcPct val="0"/>
        </a:spcBef>
        <a:spcAft>
          <a:spcPct val="0"/>
        </a:spcAft>
        <a:defRPr sz="4400" b="1" kern="1200">
          <a:solidFill>
            <a:srgbClr val="6BBD1B"/>
          </a:solidFill>
          <a:latin typeface="Roboto Light" pitchFamily="2" charset="0"/>
          <a:ea typeface="Roboto Light" pitchFamily="2" charset="0"/>
          <a:cs typeface="Arial"/>
        </a:defRPr>
      </a:lvl1pPr>
      <a:lvl2pPr algn="l" defTabSz="457200" rtl="0" eaLnBrk="1" fontAlgn="base" hangingPunct="1">
        <a:spcBef>
          <a:spcPct val="0"/>
        </a:spcBef>
        <a:spcAft>
          <a:spcPct val="0"/>
        </a:spcAft>
        <a:defRPr sz="4400" b="1">
          <a:solidFill>
            <a:srgbClr val="6BBD1B"/>
          </a:solidFill>
          <a:latin typeface="Arial" charset="0"/>
          <a:ea typeface="ＭＳ Ｐゴシック" charset="0"/>
        </a:defRPr>
      </a:lvl2pPr>
      <a:lvl3pPr algn="l" defTabSz="457200" rtl="0" eaLnBrk="1" fontAlgn="base" hangingPunct="1">
        <a:spcBef>
          <a:spcPct val="0"/>
        </a:spcBef>
        <a:spcAft>
          <a:spcPct val="0"/>
        </a:spcAft>
        <a:defRPr sz="4400" b="1">
          <a:solidFill>
            <a:srgbClr val="6BBD1B"/>
          </a:solidFill>
          <a:latin typeface="Arial" charset="0"/>
          <a:ea typeface="ＭＳ Ｐゴシック" charset="0"/>
        </a:defRPr>
      </a:lvl3pPr>
      <a:lvl4pPr algn="l" defTabSz="457200" rtl="0" eaLnBrk="1" fontAlgn="base" hangingPunct="1">
        <a:spcBef>
          <a:spcPct val="0"/>
        </a:spcBef>
        <a:spcAft>
          <a:spcPct val="0"/>
        </a:spcAft>
        <a:defRPr sz="4400" b="1">
          <a:solidFill>
            <a:srgbClr val="6BBD1B"/>
          </a:solidFill>
          <a:latin typeface="Arial" charset="0"/>
          <a:ea typeface="ＭＳ Ｐゴシック" charset="0"/>
        </a:defRPr>
      </a:lvl4pPr>
      <a:lvl5pPr algn="l" defTabSz="457200" rtl="0" eaLnBrk="1" fontAlgn="base" hangingPunct="1">
        <a:spcBef>
          <a:spcPct val="0"/>
        </a:spcBef>
        <a:spcAft>
          <a:spcPct val="0"/>
        </a:spcAft>
        <a:defRPr sz="4400" b="1">
          <a:solidFill>
            <a:srgbClr val="6BBD1B"/>
          </a:solidFill>
          <a:latin typeface="Arial" charset="0"/>
          <a:ea typeface="ＭＳ Ｐゴシック" charset="0"/>
        </a:defRPr>
      </a:lvl5pPr>
      <a:lvl6pPr marL="457200" algn="l" defTabSz="457200" rtl="0" eaLnBrk="1" fontAlgn="base" hangingPunct="1">
        <a:spcBef>
          <a:spcPct val="0"/>
        </a:spcBef>
        <a:spcAft>
          <a:spcPct val="0"/>
        </a:spcAft>
        <a:defRPr sz="4400" b="1">
          <a:solidFill>
            <a:srgbClr val="6BBD1B"/>
          </a:solidFill>
          <a:latin typeface="Arial" charset="0"/>
          <a:ea typeface="ＭＳ Ｐゴシック" charset="0"/>
        </a:defRPr>
      </a:lvl6pPr>
      <a:lvl7pPr marL="914400" algn="l" defTabSz="457200" rtl="0" eaLnBrk="1" fontAlgn="base" hangingPunct="1">
        <a:spcBef>
          <a:spcPct val="0"/>
        </a:spcBef>
        <a:spcAft>
          <a:spcPct val="0"/>
        </a:spcAft>
        <a:defRPr sz="4400" b="1">
          <a:solidFill>
            <a:srgbClr val="6BBD1B"/>
          </a:solidFill>
          <a:latin typeface="Arial" charset="0"/>
          <a:ea typeface="ＭＳ Ｐゴシック" charset="0"/>
        </a:defRPr>
      </a:lvl7pPr>
      <a:lvl8pPr marL="1371600" algn="l" defTabSz="457200" rtl="0" eaLnBrk="1" fontAlgn="base" hangingPunct="1">
        <a:spcBef>
          <a:spcPct val="0"/>
        </a:spcBef>
        <a:spcAft>
          <a:spcPct val="0"/>
        </a:spcAft>
        <a:defRPr sz="4400" b="1">
          <a:solidFill>
            <a:srgbClr val="6BBD1B"/>
          </a:solidFill>
          <a:latin typeface="Arial" charset="0"/>
          <a:ea typeface="ＭＳ Ｐゴシック" charset="0"/>
        </a:defRPr>
      </a:lvl8pPr>
      <a:lvl9pPr marL="1828800" algn="l" defTabSz="457200" rtl="0" eaLnBrk="1" fontAlgn="base" hangingPunct="1">
        <a:spcBef>
          <a:spcPct val="0"/>
        </a:spcBef>
        <a:spcAft>
          <a:spcPct val="0"/>
        </a:spcAft>
        <a:defRPr sz="4400" b="1">
          <a:solidFill>
            <a:srgbClr val="6BBD1B"/>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rgbClr val="7F7F7F"/>
          </a:solidFill>
          <a:latin typeface="Roboto Light" pitchFamily="2" charset="0"/>
          <a:ea typeface="Roboto Light" pitchFamily="2" charset="0"/>
          <a:cs typeface="Arial"/>
        </a:defRPr>
      </a:lvl1pPr>
      <a:lvl2pPr marL="742950" indent="-285750" algn="l" defTabSz="457200" rtl="0" eaLnBrk="1" fontAlgn="base" hangingPunct="1">
        <a:spcBef>
          <a:spcPct val="20000"/>
        </a:spcBef>
        <a:spcAft>
          <a:spcPct val="0"/>
        </a:spcAft>
        <a:buFont typeface="Arial" charset="0"/>
        <a:buChar char="–"/>
        <a:defRPr sz="2800" kern="1200">
          <a:solidFill>
            <a:srgbClr val="7F7F7F"/>
          </a:solidFill>
          <a:latin typeface="Roboto Light" pitchFamily="2" charset="0"/>
          <a:ea typeface="Roboto Light" pitchFamily="2" charset="0"/>
          <a:cs typeface="Arial"/>
        </a:defRPr>
      </a:lvl2pPr>
      <a:lvl3pPr marL="1143000" indent="-228600" algn="l" defTabSz="457200" rtl="0" eaLnBrk="1" fontAlgn="base" hangingPunct="1">
        <a:spcBef>
          <a:spcPct val="20000"/>
        </a:spcBef>
        <a:spcAft>
          <a:spcPct val="0"/>
        </a:spcAft>
        <a:buFont typeface="Arial" charset="0"/>
        <a:buChar char="•"/>
        <a:defRPr sz="2400" kern="1200">
          <a:solidFill>
            <a:srgbClr val="7F7F7F"/>
          </a:solidFill>
          <a:latin typeface="Roboto Light" pitchFamily="2" charset="0"/>
          <a:ea typeface="Roboto Light" pitchFamily="2" charset="0"/>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7"/>
          <p:cNvSpPr>
            <a:spLocks noGrp="1"/>
          </p:cNvSpPr>
          <p:nvPr>
            <p:ph type="body" idx="1"/>
          </p:nvPr>
        </p:nvSpPr>
        <p:spPr bwMode="auto">
          <a:xfrm>
            <a:off x="736601" y="2720975"/>
            <a:ext cx="10716684" cy="207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TITLE</a:t>
            </a:r>
          </a:p>
        </p:txBody>
      </p:sp>
      <p:pic>
        <p:nvPicPr>
          <p:cNvPr id="1027" name="Picture 4" descr="MSU SW type treatmen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9867" y="431801"/>
            <a:ext cx="49911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807390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algn="ctr" defTabSz="457200" rtl="0" eaLnBrk="1" fontAlgn="base" hangingPunct="1">
        <a:spcBef>
          <a:spcPct val="20000"/>
        </a:spcBef>
        <a:spcAft>
          <a:spcPct val="0"/>
        </a:spcAft>
        <a:defRPr sz="4000" b="1" kern="1200">
          <a:solidFill>
            <a:srgbClr val="064339"/>
          </a:solidFill>
          <a:latin typeface="Roboto Light" pitchFamily="2" charset="0"/>
          <a:ea typeface="Roboto Light" pitchFamily="2" charset="0"/>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130629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457200" rtl="0" eaLnBrk="1" fontAlgn="base" hangingPunct="1">
        <a:spcBef>
          <a:spcPct val="0"/>
        </a:spcBef>
        <a:spcAft>
          <a:spcPct val="0"/>
        </a:spcAft>
        <a:defRPr sz="4400" b="1" kern="1200">
          <a:solidFill>
            <a:srgbClr val="6BBD1B"/>
          </a:solidFill>
          <a:latin typeface="Roboto Light" pitchFamily="2" charset="0"/>
          <a:ea typeface="Roboto Light" pitchFamily="2" charset="0"/>
          <a:cs typeface="Arial"/>
        </a:defRPr>
      </a:lvl1pPr>
      <a:lvl2pPr algn="l" defTabSz="457200" rtl="0" eaLnBrk="1" fontAlgn="base" hangingPunct="1">
        <a:spcBef>
          <a:spcPct val="0"/>
        </a:spcBef>
        <a:spcAft>
          <a:spcPct val="0"/>
        </a:spcAft>
        <a:defRPr sz="4400" b="1">
          <a:solidFill>
            <a:srgbClr val="6BBD1B"/>
          </a:solidFill>
          <a:latin typeface="Arial" charset="0"/>
          <a:ea typeface="ＭＳ Ｐゴシック" charset="0"/>
        </a:defRPr>
      </a:lvl2pPr>
      <a:lvl3pPr algn="l" defTabSz="457200" rtl="0" eaLnBrk="1" fontAlgn="base" hangingPunct="1">
        <a:spcBef>
          <a:spcPct val="0"/>
        </a:spcBef>
        <a:spcAft>
          <a:spcPct val="0"/>
        </a:spcAft>
        <a:defRPr sz="4400" b="1">
          <a:solidFill>
            <a:srgbClr val="6BBD1B"/>
          </a:solidFill>
          <a:latin typeface="Arial" charset="0"/>
          <a:ea typeface="ＭＳ Ｐゴシック" charset="0"/>
        </a:defRPr>
      </a:lvl3pPr>
      <a:lvl4pPr algn="l" defTabSz="457200" rtl="0" eaLnBrk="1" fontAlgn="base" hangingPunct="1">
        <a:spcBef>
          <a:spcPct val="0"/>
        </a:spcBef>
        <a:spcAft>
          <a:spcPct val="0"/>
        </a:spcAft>
        <a:defRPr sz="4400" b="1">
          <a:solidFill>
            <a:srgbClr val="6BBD1B"/>
          </a:solidFill>
          <a:latin typeface="Arial" charset="0"/>
          <a:ea typeface="ＭＳ Ｐゴシック" charset="0"/>
        </a:defRPr>
      </a:lvl4pPr>
      <a:lvl5pPr algn="l" defTabSz="457200" rtl="0" eaLnBrk="1" fontAlgn="base" hangingPunct="1">
        <a:spcBef>
          <a:spcPct val="0"/>
        </a:spcBef>
        <a:spcAft>
          <a:spcPct val="0"/>
        </a:spcAft>
        <a:defRPr sz="4400" b="1">
          <a:solidFill>
            <a:srgbClr val="6BBD1B"/>
          </a:solidFill>
          <a:latin typeface="Arial" charset="0"/>
          <a:ea typeface="ＭＳ Ｐゴシック" charset="0"/>
        </a:defRPr>
      </a:lvl5pPr>
      <a:lvl6pPr marL="457200" algn="l" defTabSz="457200" rtl="0" eaLnBrk="1" fontAlgn="base" hangingPunct="1">
        <a:spcBef>
          <a:spcPct val="0"/>
        </a:spcBef>
        <a:spcAft>
          <a:spcPct val="0"/>
        </a:spcAft>
        <a:defRPr sz="4400" b="1">
          <a:solidFill>
            <a:srgbClr val="6BBD1B"/>
          </a:solidFill>
          <a:latin typeface="Arial" charset="0"/>
          <a:ea typeface="ＭＳ Ｐゴシック" charset="0"/>
        </a:defRPr>
      </a:lvl6pPr>
      <a:lvl7pPr marL="914400" algn="l" defTabSz="457200" rtl="0" eaLnBrk="1" fontAlgn="base" hangingPunct="1">
        <a:spcBef>
          <a:spcPct val="0"/>
        </a:spcBef>
        <a:spcAft>
          <a:spcPct val="0"/>
        </a:spcAft>
        <a:defRPr sz="4400" b="1">
          <a:solidFill>
            <a:srgbClr val="6BBD1B"/>
          </a:solidFill>
          <a:latin typeface="Arial" charset="0"/>
          <a:ea typeface="ＭＳ Ｐゴシック" charset="0"/>
        </a:defRPr>
      </a:lvl7pPr>
      <a:lvl8pPr marL="1371600" algn="l" defTabSz="457200" rtl="0" eaLnBrk="1" fontAlgn="base" hangingPunct="1">
        <a:spcBef>
          <a:spcPct val="0"/>
        </a:spcBef>
        <a:spcAft>
          <a:spcPct val="0"/>
        </a:spcAft>
        <a:defRPr sz="4400" b="1">
          <a:solidFill>
            <a:srgbClr val="6BBD1B"/>
          </a:solidFill>
          <a:latin typeface="Arial" charset="0"/>
          <a:ea typeface="ＭＳ Ｐゴシック" charset="0"/>
        </a:defRPr>
      </a:lvl8pPr>
      <a:lvl9pPr marL="1828800" algn="l" defTabSz="457200" rtl="0" eaLnBrk="1" fontAlgn="base" hangingPunct="1">
        <a:spcBef>
          <a:spcPct val="0"/>
        </a:spcBef>
        <a:spcAft>
          <a:spcPct val="0"/>
        </a:spcAft>
        <a:defRPr sz="4400" b="1">
          <a:solidFill>
            <a:srgbClr val="6BBD1B"/>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rgbClr val="7F7F7F"/>
          </a:solidFill>
          <a:latin typeface="Roboto Light" pitchFamily="2" charset="0"/>
          <a:ea typeface="Roboto Light" pitchFamily="2" charset="0"/>
          <a:cs typeface="Arial"/>
        </a:defRPr>
      </a:lvl1pPr>
      <a:lvl2pPr marL="742950" indent="-285750" algn="l" defTabSz="457200" rtl="0" eaLnBrk="1" fontAlgn="base" hangingPunct="1">
        <a:spcBef>
          <a:spcPct val="20000"/>
        </a:spcBef>
        <a:spcAft>
          <a:spcPct val="0"/>
        </a:spcAft>
        <a:buFont typeface="Arial" charset="0"/>
        <a:buChar char="–"/>
        <a:defRPr sz="2800" kern="1200">
          <a:solidFill>
            <a:srgbClr val="7F7F7F"/>
          </a:solidFill>
          <a:latin typeface="Roboto Light" pitchFamily="2" charset="0"/>
          <a:ea typeface="Roboto Light" pitchFamily="2" charset="0"/>
          <a:cs typeface="Arial"/>
        </a:defRPr>
      </a:lvl2pPr>
      <a:lvl3pPr marL="1143000" indent="-228600" algn="l" defTabSz="457200" rtl="0" eaLnBrk="1" fontAlgn="base" hangingPunct="1">
        <a:spcBef>
          <a:spcPct val="20000"/>
        </a:spcBef>
        <a:spcAft>
          <a:spcPct val="0"/>
        </a:spcAft>
        <a:buFont typeface="Arial" charset="0"/>
        <a:buChar char="•"/>
        <a:defRPr sz="2400" kern="1200">
          <a:solidFill>
            <a:srgbClr val="7F7F7F"/>
          </a:solidFill>
          <a:latin typeface="Roboto Light" pitchFamily="2" charset="0"/>
          <a:ea typeface="Roboto Light" pitchFamily="2" charset="0"/>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5.tiff"/><Relationship Id="rId4" Type="http://schemas.openxmlformats.org/officeDocument/2006/relationships/image" Target="../media/image4.tif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mailto:jrosen@msu.edu"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jmichaelrosenberg.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1E1A-7E32-B940-AB44-BD52C633CDC3}"/>
              </a:ext>
            </a:extLst>
          </p:cNvPr>
          <p:cNvSpPr>
            <a:spLocks noGrp="1"/>
          </p:cNvSpPr>
          <p:nvPr>
            <p:ph type="ctrTitle"/>
          </p:nvPr>
        </p:nvSpPr>
        <p:spPr>
          <a:xfrm>
            <a:off x="408444" y="1168400"/>
            <a:ext cx="11375112" cy="1171575"/>
          </a:xfrm>
        </p:spPr>
        <p:txBody>
          <a:bodyPr>
            <a:normAutofit fontScale="90000"/>
          </a:bodyPr>
          <a:lstStyle/>
          <a:p>
            <a:pPr algn="ctr"/>
            <a:r>
              <a:rPr lang="en-US" dirty="0"/>
              <a:t>Patterns of engagement in a flipped undergraduate class: Antecedents and outcomes</a:t>
            </a:r>
          </a:p>
        </p:txBody>
      </p:sp>
      <p:sp>
        <p:nvSpPr>
          <p:cNvPr id="3" name="Subtitle 2">
            <a:extLst>
              <a:ext uri="{FF2B5EF4-FFF2-40B4-BE49-F238E27FC236}">
                <a16:creationId xmlns:a16="http://schemas.microsoft.com/office/drawing/2014/main" id="{FE6B6868-6E20-3641-9CD3-F97799885DBE}"/>
              </a:ext>
            </a:extLst>
          </p:cNvPr>
          <p:cNvSpPr>
            <a:spLocks noGrp="1"/>
          </p:cNvSpPr>
          <p:nvPr>
            <p:ph type="subTitle" idx="1"/>
          </p:nvPr>
        </p:nvSpPr>
        <p:spPr>
          <a:xfrm>
            <a:off x="922492" y="2791263"/>
            <a:ext cx="10347016" cy="1752600"/>
          </a:xfrm>
        </p:spPr>
        <p:txBody>
          <a:bodyPr anchor="ctr">
            <a:normAutofit fontScale="92500"/>
          </a:bodyPr>
          <a:lstStyle/>
          <a:p>
            <a:pPr algn="ctr"/>
            <a:r>
              <a:rPr lang="en-US" dirty="0">
                <a:highlight>
                  <a:srgbClr val="FFFF00"/>
                </a:highlight>
              </a:rPr>
              <a:t>Joshua M. Rosenberg</a:t>
            </a:r>
            <a:r>
              <a:rPr lang="en-US" baseline="30000" dirty="0">
                <a:highlight>
                  <a:srgbClr val="FFFF00"/>
                </a:highlight>
              </a:rPr>
              <a:t>1</a:t>
            </a:r>
            <a:r>
              <a:rPr lang="en-US" dirty="0">
                <a:highlight>
                  <a:srgbClr val="FFFF00"/>
                </a:highlight>
              </a:rPr>
              <a:t>, You-kyung Lee</a:t>
            </a:r>
            <a:r>
              <a:rPr lang="en-US" baseline="30000" dirty="0">
                <a:highlight>
                  <a:srgbClr val="FFFF00"/>
                </a:highlight>
              </a:rPr>
              <a:t>1</a:t>
            </a:r>
            <a:r>
              <a:rPr lang="en-US" dirty="0">
                <a:highlight>
                  <a:srgbClr val="FFFF00"/>
                </a:highlight>
              </a:rPr>
              <a:t>, Kristy A. Robinson</a:t>
            </a:r>
            <a:r>
              <a:rPr lang="en-US" baseline="30000" dirty="0">
                <a:highlight>
                  <a:srgbClr val="FFFF00"/>
                </a:highlight>
              </a:rPr>
              <a:t>1</a:t>
            </a:r>
            <a:r>
              <a:rPr lang="en-US" dirty="0">
                <a:highlight>
                  <a:srgbClr val="FFFF00"/>
                </a:highlight>
              </a:rPr>
              <a:t>, John Ranellucci</a:t>
            </a:r>
            <a:r>
              <a:rPr lang="en-US" baseline="30000" dirty="0">
                <a:highlight>
                  <a:srgbClr val="FFFF00"/>
                </a:highlight>
              </a:rPr>
              <a:t>2</a:t>
            </a:r>
            <a:r>
              <a:rPr lang="en-US" dirty="0">
                <a:highlight>
                  <a:srgbClr val="FFFF00"/>
                </a:highlight>
              </a:rPr>
              <a:t>, Cary J. Roseth</a:t>
            </a:r>
            <a:r>
              <a:rPr lang="en-US" baseline="30000" dirty="0">
                <a:highlight>
                  <a:srgbClr val="FFFF00"/>
                </a:highlight>
              </a:rPr>
              <a:t>1</a:t>
            </a:r>
            <a:r>
              <a:rPr lang="en-US" dirty="0">
                <a:highlight>
                  <a:srgbClr val="FFFF00"/>
                </a:highlight>
              </a:rPr>
              <a:t>, Lisa Linnenbrink-Garcia</a:t>
            </a:r>
            <a:r>
              <a:rPr lang="en-US" baseline="30000" dirty="0">
                <a:highlight>
                  <a:srgbClr val="FFFF00"/>
                </a:highlight>
              </a:rPr>
              <a:t>1</a:t>
            </a:r>
            <a:r>
              <a:rPr lang="en-US" dirty="0">
                <a:highlight>
                  <a:srgbClr val="FFFF00"/>
                </a:highlight>
              </a:rPr>
              <a:t> </a:t>
            </a:r>
          </a:p>
          <a:p>
            <a:pPr algn="ctr"/>
            <a:r>
              <a:rPr lang="en-US" sz="2600" baseline="30000" dirty="0"/>
              <a:t>1</a:t>
            </a:r>
            <a:r>
              <a:rPr lang="en-US" sz="2600" dirty="0"/>
              <a:t>Michigan State University, </a:t>
            </a:r>
            <a:r>
              <a:rPr lang="en-US" sz="2600" baseline="30000" dirty="0"/>
              <a:t>2</a:t>
            </a:r>
            <a:r>
              <a:rPr lang="en-US" sz="2600" dirty="0"/>
              <a:t>Hunter College</a:t>
            </a:r>
          </a:p>
        </p:txBody>
      </p:sp>
      <p:pic>
        <p:nvPicPr>
          <p:cNvPr id="4" name="Picture 3">
            <a:extLst>
              <a:ext uri="{FF2B5EF4-FFF2-40B4-BE49-F238E27FC236}">
                <a16:creationId xmlns:a16="http://schemas.microsoft.com/office/drawing/2014/main" id="{02D514AA-9296-B247-AC32-ACFD990AFBC5}"/>
              </a:ext>
            </a:extLst>
          </p:cNvPr>
          <p:cNvPicPr>
            <a:picLocks noChangeAspect="1"/>
          </p:cNvPicPr>
          <p:nvPr/>
        </p:nvPicPr>
        <p:blipFill>
          <a:blip r:embed="rId3"/>
          <a:stretch>
            <a:fillRect/>
          </a:stretch>
        </p:blipFill>
        <p:spPr>
          <a:xfrm>
            <a:off x="1524000" y="5520450"/>
            <a:ext cx="2915797" cy="613852"/>
          </a:xfrm>
          <a:prstGeom prst="rect">
            <a:avLst/>
          </a:prstGeom>
        </p:spPr>
      </p:pic>
      <p:pic>
        <p:nvPicPr>
          <p:cNvPr id="5" name="Picture 4">
            <a:extLst>
              <a:ext uri="{FF2B5EF4-FFF2-40B4-BE49-F238E27FC236}">
                <a16:creationId xmlns:a16="http://schemas.microsoft.com/office/drawing/2014/main" id="{6B4578C4-2183-824A-A33E-9A18A4CB7934}"/>
              </a:ext>
            </a:extLst>
          </p:cNvPr>
          <p:cNvPicPr>
            <a:picLocks noChangeAspect="1"/>
          </p:cNvPicPr>
          <p:nvPr/>
        </p:nvPicPr>
        <p:blipFill>
          <a:blip r:embed="rId4"/>
          <a:stretch>
            <a:fillRect/>
          </a:stretch>
        </p:blipFill>
        <p:spPr>
          <a:xfrm>
            <a:off x="5472868" y="5205403"/>
            <a:ext cx="1246264" cy="1246264"/>
          </a:xfrm>
          <a:prstGeom prst="rect">
            <a:avLst/>
          </a:prstGeom>
        </p:spPr>
      </p:pic>
      <p:pic>
        <p:nvPicPr>
          <p:cNvPr id="6" name="Picture 5">
            <a:extLst>
              <a:ext uri="{FF2B5EF4-FFF2-40B4-BE49-F238E27FC236}">
                <a16:creationId xmlns:a16="http://schemas.microsoft.com/office/drawing/2014/main" id="{546820A7-FBF2-3742-876C-C59079782212}"/>
              </a:ext>
            </a:extLst>
          </p:cNvPr>
          <p:cNvPicPr>
            <a:picLocks noChangeAspect="1"/>
          </p:cNvPicPr>
          <p:nvPr/>
        </p:nvPicPr>
        <p:blipFill>
          <a:blip r:embed="rId5"/>
          <a:stretch>
            <a:fillRect/>
          </a:stretch>
        </p:blipFill>
        <p:spPr>
          <a:xfrm>
            <a:off x="9020060" y="5257800"/>
            <a:ext cx="1647940" cy="1219475"/>
          </a:xfrm>
          <a:prstGeom prst="rect">
            <a:avLst/>
          </a:prstGeom>
        </p:spPr>
      </p:pic>
    </p:spTree>
    <p:extLst>
      <p:ext uri="{BB962C8B-B14F-4D97-AF65-F5344CB8AC3E}">
        <p14:creationId xmlns:p14="http://schemas.microsoft.com/office/powerpoint/2010/main" val="279112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396D9F-D690-5F4C-8F4C-7E0C2F3A8FFD}"/>
              </a:ext>
            </a:extLst>
          </p:cNvPr>
          <p:cNvPicPr>
            <a:picLocks noChangeAspect="1"/>
          </p:cNvPicPr>
          <p:nvPr/>
        </p:nvPicPr>
        <p:blipFill>
          <a:blip r:embed="rId3"/>
          <a:stretch>
            <a:fillRect/>
          </a:stretch>
        </p:blipFill>
        <p:spPr>
          <a:xfrm>
            <a:off x="1185863" y="171449"/>
            <a:ext cx="9729786" cy="6486525"/>
          </a:xfrm>
          <a:prstGeom prst="rect">
            <a:avLst/>
          </a:prstGeom>
        </p:spPr>
      </p:pic>
      <p:sp>
        <p:nvSpPr>
          <p:cNvPr id="2" name="TextBox 1">
            <a:extLst>
              <a:ext uri="{FF2B5EF4-FFF2-40B4-BE49-F238E27FC236}">
                <a16:creationId xmlns:a16="http://schemas.microsoft.com/office/drawing/2014/main" id="{0B29A8E8-6A52-C14C-8F0F-0B614BD65D09}"/>
              </a:ext>
            </a:extLst>
          </p:cNvPr>
          <p:cNvSpPr txBox="1"/>
          <p:nvPr/>
        </p:nvSpPr>
        <p:spPr>
          <a:xfrm>
            <a:off x="58057" y="4420551"/>
            <a:ext cx="1828800"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Self-report measure of students’ effort cost and perceived competence</a:t>
            </a:r>
          </a:p>
        </p:txBody>
      </p:sp>
      <p:cxnSp>
        <p:nvCxnSpPr>
          <p:cNvPr id="4" name="Straight Arrow Connector 3">
            <a:extLst>
              <a:ext uri="{FF2B5EF4-FFF2-40B4-BE49-F238E27FC236}">
                <a16:creationId xmlns:a16="http://schemas.microsoft.com/office/drawing/2014/main" id="{AD371894-FDA9-0A43-AB5D-026C18F78F3B}"/>
              </a:ext>
            </a:extLst>
          </p:cNvPr>
          <p:cNvCxnSpPr>
            <a:cxnSpLocks/>
            <a:stCxn id="2" idx="3"/>
          </p:cNvCxnSpPr>
          <p:nvPr/>
        </p:nvCxnSpPr>
        <p:spPr>
          <a:xfrm>
            <a:off x="1886857" y="5297714"/>
            <a:ext cx="2133601" cy="667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7F047D-9F2E-B04D-A8C2-2DFE9EBE4E6D}"/>
              </a:ext>
            </a:extLst>
          </p:cNvPr>
          <p:cNvSpPr txBox="1"/>
          <p:nvPr/>
        </p:nvSpPr>
        <p:spPr>
          <a:xfrm>
            <a:off x="10915649" y="5528546"/>
            <a:ext cx="112780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Grade</a:t>
            </a:r>
          </a:p>
        </p:txBody>
      </p:sp>
    </p:spTree>
    <p:extLst>
      <p:ext uri="{BB962C8B-B14F-4D97-AF65-F5344CB8AC3E}">
        <p14:creationId xmlns:p14="http://schemas.microsoft.com/office/powerpoint/2010/main" val="714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396D9F-D690-5F4C-8F4C-7E0C2F3A8FFD}"/>
              </a:ext>
            </a:extLst>
          </p:cNvPr>
          <p:cNvPicPr>
            <a:picLocks noChangeAspect="1"/>
          </p:cNvPicPr>
          <p:nvPr/>
        </p:nvPicPr>
        <p:blipFill>
          <a:blip r:embed="rId3"/>
          <a:stretch>
            <a:fillRect/>
          </a:stretch>
        </p:blipFill>
        <p:spPr>
          <a:xfrm>
            <a:off x="1185863" y="171449"/>
            <a:ext cx="9729786" cy="6486525"/>
          </a:xfrm>
          <a:prstGeom prst="rect">
            <a:avLst/>
          </a:prstGeom>
        </p:spPr>
      </p:pic>
      <p:sp>
        <p:nvSpPr>
          <p:cNvPr id="2" name="TextBox 1">
            <a:extLst>
              <a:ext uri="{FF2B5EF4-FFF2-40B4-BE49-F238E27FC236}">
                <a16:creationId xmlns:a16="http://schemas.microsoft.com/office/drawing/2014/main" id="{0B29A8E8-6A52-C14C-8F0F-0B614BD65D09}"/>
              </a:ext>
            </a:extLst>
          </p:cNvPr>
          <p:cNvSpPr txBox="1"/>
          <p:nvPr/>
        </p:nvSpPr>
        <p:spPr>
          <a:xfrm>
            <a:off x="58057" y="4420551"/>
            <a:ext cx="1828800"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Self-report measure of students’ effort cost and perceived competence</a:t>
            </a:r>
          </a:p>
        </p:txBody>
      </p:sp>
      <p:cxnSp>
        <p:nvCxnSpPr>
          <p:cNvPr id="4" name="Straight Arrow Connector 3">
            <a:extLst>
              <a:ext uri="{FF2B5EF4-FFF2-40B4-BE49-F238E27FC236}">
                <a16:creationId xmlns:a16="http://schemas.microsoft.com/office/drawing/2014/main" id="{AD371894-FDA9-0A43-AB5D-026C18F78F3B}"/>
              </a:ext>
            </a:extLst>
          </p:cNvPr>
          <p:cNvCxnSpPr>
            <a:cxnSpLocks/>
            <a:stCxn id="2" idx="3"/>
          </p:cNvCxnSpPr>
          <p:nvPr/>
        </p:nvCxnSpPr>
        <p:spPr>
          <a:xfrm>
            <a:off x="1886857" y="5297714"/>
            <a:ext cx="2133601" cy="667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7F047D-9F2E-B04D-A8C2-2DFE9EBE4E6D}"/>
              </a:ext>
            </a:extLst>
          </p:cNvPr>
          <p:cNvSpPr txBox="1"/>
          <p:nvPr/>
        </p:nvSpPr>
        <p:spPr>
          <a:xfrm>
            <a:off x="10915649" y="5528546"/>
            <a:ext cx="112780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Grade</a:t>
            </a:r>
          </a:p>
        </p:txBody>
      </p:sp>
      <p:sp>
        <p:nvSpPr>
          <p:cNvPr id="13" name="TextBox 12">
            <a:extLst>
              <a:ext uri="{FF2B5EF4-FFF2-40B4-BE49-F238E27FC236}">
                <a16:creationId xmlns:a16="http://schemas.microsoft.com/office/drawing/2014/main" id="{6397C095-39D6-0D4F-A2A2-F4350D1DAB9D}"/>
              </a:ext>
            </a:extLst>
          </p:cNvPr>
          <p:cNvSpPr txBox="1"/>
          <p:nvPr/>
        </p:nvSpPr>
        <p:spPr>
          <a:xfrm>
            <a:off x="4020458" y="2249305"/>
            <a:ext cx="1828800"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Log-trace measures of students’ behavioral engagement</a:t>
            </a:r>
          </a:p>
        </p:txBody>
      </p:sp>
    </p:spTree>
    <p:extLst>
      <p:ext uri="{BB962C8B-B14F-4D97-AF65-F5344CB8AC3E}">
        <p14:creationId xmlns:p14="http://schemas.microsoft.com/office/powerpoint/2010/main" val="57541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396D9F-D690-5F4C-8F4C-7E0C2F3A8FFD}"/>
              </a:ext>
            </a:extLst>
          </p:cNvPr>
          <p:cNvPicPr>
            <a:picLocks noChangeAspect="1"/>
          </p:cNvPicPr>
          <p:nvPr/>
        </p:nvPicPr>
        <p:blipFill>
          <a:blip r:embed="rId3"/>
          <a:stretch>
            <a:fillRect/>
          </a:stretch>
        </p:blipFill>
        <p:spPr>
          <a:xfrm>
            <a:off x="1185863" y="171449"/>
            <a:ext cx="9729786" cy="6486525"/>
          </a:xfrm>
          <a:prstGeom prst="rect">
            <a:avLst/>
          </a:prstGeom>
        </p:spPr>
      </p:pic>
      <p:sp>
        <p:nvSpPr>
          <p:cNvPr id="2" name="TextBox 1">
            <a:extLst>
              <a:ext uri="{FF2B5EF4-FFF2-40B4-BE49-F238E27FC236}">
                <a16:creationId xmlns:a16="http://schemas.microsoft.com/office/drawing/2014/main" id="{0B29A8E8-6A52-C14C-8F0F-0B614BD65D09}"/>
              </a:ext>
            </a:extLst>
          </p:cNvPr>
          <p:cNvSpPr txBox="1"/>
          <p:nvPr/>
        </p:nvSpPr>
        <p:spPr>
          <a:xfrm>
            <a:off x="58057" y="4420551"/>
            <a:ext cx="1828800"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Self-report measure of students’ effort cost and perceived competence</a:t>
            </a:r>
          </a:p>
        </p:txBody>
      </p:sp>
      <p:cxnSp>
        <p:nvCxnSpPr>
          <p:cNvPr id="4" name="Straight Arrow Connector 3">
            <a:extLst>
              <a:ext uri="{FF2B5EF4-FFF2-40B4-BE49-F238E27FC236}">
                <a16:creationId xmlns:a16="http://schemas.microsoft.com/office/drawing/2014/main" id="{AD371894-FDA9-0A43-AB5D-026C18F78F3B}"/>
              </a:ext>
            </a:extLst>
          </p:cNvPr>
          <p:cNvCxnSpPr>
            <a:cxnSpLocks/>
            <a:stCxn id="2" idx="3"/>
          </p:cNvCxnSpPr>
          <p:nvPr/>
        </p:nvCxnSpPr>
        <p:spPr>
          <a:xfrm>
            <a:off x="1886857" y="5297714"/>
            <a:ext cx="2133601" cy="667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7F047D-9F2E-B04D-A8C2-2DFE9EBE4E6D}"/>
              </a:ext>
            </a:extLst>
          </p:cNvPr>
          <p:cNvSpPr txBox="1"/>
          <p:nvPr/>
        </p:nvSpPr>
        <p:spPr>
          <a:xfrm>
            <a:off x="10915649" y="5528546"/>
            <a:ext cx="112780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Grade</a:t>
            </a:r>
          </a:p>
        </p:txBody>
      </p:sp>
      <p:sp>
        <p:nvSpPr>
          <p:cNvPr id="10" name="Oval 9">
            <a:extLst>
              <a:ext uri="{FF2B5EF4-FFF2-40B4-BE49-F238E27FC236}">
                <a16:creationId xmlns:a16="http://schemas.microsoft.com/office/drawing/2014/main" id="{ACA613F8-6CC5-3C4A-8FCD-EB0A2647D8F0}"/>
              </a:ext>
            </a:extLst>
          </p:cNvPr>
          <p:cNvSpPr/>
          <p:nvPr/>
        </p:nvSpPr>
        <p:spPr>
          <a:xfrm>
            <a:off x="10942523" y="5314681"/>
            <a:ext cx="1074057" cy="1097280"/>
          </a:xfrm>
          <a:prstGeom prst="ellipse">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380BED1-436C-C840-B52E-BE3FB34FBDC9}"/>
              </a:ext>
            </a:extLst>
          </p:cNvPr>
          <p:cNvSpPr/>
          <p:nvPr/>
        </p:nvSpPr>
        <p:spPr>
          <a:xfrm>
            <a:off x="9454809" y="5528545"/>
            <a:ext cx="1074057" cy="1097280"/>
          </a:xfrm>
          <a:prstGeom prst="ellipse">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7F0B650-2FC1-854A-9FFB-F00F82FE97F9}"/>
              </a:ext>
            </a:extLst>
          </p:cNvPr>
          <p:cNvSpPr/>
          <p:nvPr/>
        </p:nvSpPr>
        <p:spPr>
          <a:xfrm>
            <a:off x="7758793" y="5507261"/>
            <a:ext cx="1074057" cy="1097280"/>
          </a:xfrm>
          <a:prstGeom prst="ellipse">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7E5E911-3D4A-274F-8982-E2684C1821F5}"/>
              </a:ext>
            </a:extLst>
          </p:cNvPr>
          <p:cNvSpPr txBox="1"/>
          <p:nvPr/>
        </p:nvSpPr>
        <p:spPr>
          <a:xfrm>
            <a:off x="4020458" y="2249305"/>
            <a:ext cx="1828800"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Log-trace measures of students’ behavioral engagement</a:t>
            </a:r>
          </a:p>
        </p:txBody>
      </p:sp>
    </p:spTree>
    <p:extLst>
      <p:ext uri="{BB962C8B-B14F-4D97-AF65-F5344CB8AC3E}">
        <p14:creationId xmlns:p14="http://schemas.microsoft.com/office/powerpoint/2010/main" val="335397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4.png">
            <a:extLst>
              <a:ext uri="{FF2B5EF4-FFF2-40B4-BE49-F238E27FC236}">
                <a16:creationId xmlns:a16="http://schemas.microsoft.com/office/drawing/2014/main" id="{AB96AC45-F5CA-E44E-A242-C97172550F91}"/>
              </a:ext>
            </a:extLst>
          </p:cNvPr>
          <p:cNvPicPr/>
          <p:nvPr/>
        </p:nvPicPr>
        <p:blipFill>
          <a:blip r:embed="rId3"/>
          <a:srcRect/>
          <a:stretch>
            <a:fillRect/>
          </a:stretch>
        </p:blipFill>
        <p:spPr>
          <a:xfrm>
            <a:off x="3182258" y="0"/>
            <a:ext cx="5787571" cy="6863466"/>
          </a:xfrm>
          <a:prstGeom prst="rect">
            <a:avLst/>
          </a:prstGeom>
          <a:ln/>
        </p:spPr>
      </p:pic>
      <p:sp>
        <p:nvSpPr>
          <p:cNvPr id="2" name="TextBox 1">
            <a:extLst>
              <a:ext uri="{FF2B5EF4-FFF2-40B4-BE49-F238E27FC236}">
                <a16:creationId xmlns:a16="http://schemas.microsoft.com/office/drawing/2014/main" id="{16116244-1331-CE4A-ADAA-5741C0E3B440}"/>
              </a:ext>
            </a:extLst>
          </p:cNvPr>
          <p:cNvSpPr txBox="1"/>
          <p:nvPr/>
        </p:nvSpPr>
        <p:spPr>
          <a:xfrm>
            <a:off x="435429" y="2277571"/>
            <a:ext cx="2133600" cy="2308324"/>
          </a:xfrm>
          <a:prstGeom prst="rect">
            <a:avLst/>
          </a:prstGeom>
          <a:noFill/>
        </p:spPr>
        <p:txBody>
          <a:bodyPr wrap="square" rtlCol="0" anchor="ctr">
            <a:spAutoFit/>
          </a:bodyPr>
          <a:lstStyle/>
          <a:p>
            <a:pPr algn="ctr"/>
            <a:r>
              <a:rPr lang="en-US" sz="2400" dirty="0">
                <a:latin typeface="Roboto Light" pitchFamily="2" charset="0"/>
                <a:ea typeface="Roboto Light" pitchFamily="2" charset="0"/>
              </a:rPr>
              <a:t>Different ways to process the data for the time between Exam 1 and Exam 2 </a:t>
            </a:r>
          </a:p>
        </p:txBody>
      </p:sp>
    </p:spTree>
    <p:extLst>
      <p:ext uri="{BB962C8B-B14F-4D97-AF65-F5344CB8AC3E}">
        <p14:creationId xmlns:p14="http://schemas.microsoft.com/office/powerpoint/2010/main" val="88909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4.png">
            <a:extLst>
              <a:ext uri="{FF2B5EF4-FFF2-40B4-BE49-F238E27FC236}">
                <a16:creationId xmlns:a16="http://schemas.microsoft.com/office/drawing/2014/main" id="{AB96AC45-F5CA-E44E-A242-C97172550F91}"/>
              </a:ext>
            </a:extLst>
          </p:cNvPr>
          <p:cNvPicPr/>
          <p:nvPr/>
        </p:nvPicPr>
        <p:blipFill>
          <a:blip r:embed="rId3"/>
          <a:srcRect/>
          <a:stretch>
            <a:fillRect/>
          </a:stretch>
        </p:blipFill>
        <p:spPr>
          <a:xfrm>
            <a:off x="3182258" y="0"/>
            <a:ext cx="5787571" cy="6863466"/>
          </a:xfrm>
          <a:prstGeom prst="rect">
            <a:avLst/>
          </a:prstGeom>
          <a:ln/>
        </p:spPr>
      </p:pic>
      <p:sp>
        <p:nvSpPr>
          <p:cNvPr id="2" name="TextBox 1">
            <a:extLst>
              <a:ext uri="{FF2B5EF4-FFF2-40B4-BE49-F238E27FC236}">
                <a16:creationId xmlns:a16="http://schemas.microsoft.com/office/drawing/2014/main" id="{16116244-1331-CE4A-ADAA-5741C0E3B440}"/>
              </a:ext>
            </a:extLst>
          </p:cNvPr>
          <p:cNvSpPr txBox="1"/>
          <p:nvPr/>
        </p:nvSpPr>
        <p:spPr>
          <a:xfrm>
            <a:off x="435429" y="2277571"/>
            <a:ext cx="2133600" cy="2308324"/>
          </a:xfrm>
          <a:prstGeom prst="rect">
            <a:avLst/>
          </a:prstGeom>
          <a:noFill/>
        </p:spPr>
        <p:txBody>
          <a:bodyPr wrap="square" rtlCol="0" anchor="ctr">
            <a:spAutoFit/>
          </a:bodyPr>
          <a:lstStyle/>
          <a:p>
            <a:pPr algn="ctr"/>
            <a:r>
              <a:rPr lang="en-US" sz="2400" dirty="0">
                <a:latin typeface="Roboto Light" pitchFamily="2" charset="0"/>
                <a:ea typeface="Roboto Light" pitchFamily="2" charset="0"/>
              </a:rPr>
              <a:t>Different ways to process the data for the time between Exam 1 and Exam 2 </a:t>
            </a:r>
          </a:p>
        </p:txBody>
      </p:sp>
      <p:sp>
        <p:nvSpPr>
          <p:cNvPr id="3" name="Rectangle 2">
            <a:extLst>
              <a:ext uri="{FF2B5EF4-FFF2-40B4-BE49-F238E27FC236}">
                <a16:creationId xmlns:a16="http://schemas.microsoft.com/office/drawing/2014/main" id="{B0710AEF-912F-8F4C-A679-09AD14A94DD6}"/>
              </a:ext>
            </a:extLst>
          </p:cNvPr>
          <p:cNvSpPr/>
          <p:nvPr/>
        </p:nvSpPr>
        <p:spPr>
          <a:xfrm>
            <a:off x="3182258" y="2220067"/>
            <a:ext cx="1955799" cy="2365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171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a:xfrm>
            <a:off x="609600" y="1825625"/>
            <a:ext cx="11582400" cy="4351338"/>
          </a:xfrm>
        </p:spPr>
        <p:txBody>
          <a:bodyPr anchor="ctr">
            <a:normAutofit fontScale="85000" lnSpcReduction="10000"/>
          </a:bodyPr>
          <a:lstStyle/>
          <a:p>
            <a:pPr marL="0" indent="0">
              <a:buNone/>
            </a:pPr>
            <a:r>
              <a:rPr lang="en-US" b="1" dirty="0"/>
              <a:t>Model for RQ #1</a:t>
            </a:r>
            <a:r>
              <a:rPr lang="en-US" dirty="0"/>
              <a:t>: Mixed effects (or multi-level) model predicting time viewed</a:t>
            </a:r>
          </a:p>
          <a:p>
            <a:pPr marL="0" indent="0">
              <a:buNone/>
            </a:pPr>
            <a:endParaRPr lang="en-US" dirty="0"/>
          </a:p>
          <a:p>
            <a:pPr marL="0" indent="0">
              <a:buNone/>
            </a:pPr>
            <a:r>
              <a:rPr lang="en-US" sz="2600" dirty="0"/>
              <a:t>Y</a:t>
            </a:r>
            <a:r>
              <a:rPr lang="en-US" sz="2600" baseline="-25000" dirty="0"/>
              <a:t>time-viewed-i</a:t>
            </a:r>
            <a:r>
              <a:rPr lang="en-US" sz="2600" dirty="0"/>
              <a:t> = </a:t>
            </a:r>
            <a:r>
              <a:rPr lang="en-US" sz="2800" dirty="0">
                <a:latin typeface="Symbol" pitchFamily="2" charset="2"/>
              </a:rPr>
              <a:t>b</a:t>
            </a:r>
            <a:r>
              <a:rPr lang="en-US" sz="2600" baseline="-25000" dirty="0"/>
              <a:t> 00</a:t>
            </a:r>
            <a:r>
              <a:rPr lang="en-US" sz="2600" dirty="0"/>
              <a:t> + intercept-term</a:t>
            </a:r>
            <a:r>
              <a:rPr lang="en-US" sz="2600" baseline="-25000" dirty="0"/>
              <a:t>i</a:t>
            </a:r>
            <a:r>
              <a:rPr lang="en-US" sz="2600" dirty="0"/>
              <a:t>* b</a:t>
            </a:r>
            <a:r>
              <a:rPr lang="en-US" sz="2800" dirty="0">
                <a:latin typeface="Symbol" pitchFamily="2" charset="2"/>
              </a:rPr>
              <a:t> b </a:t>
            </a:r>
            <a:r>
              <a:rPr lang="en-US" sz="2600" baseline="-25000" dirty="0"/>
              <a:t>10</a:t>
            </a:r>
            <a:r>
              <a:rPr lang="en-US" sz="2600" dirty="0"/>
              <a:t> + linear-slope</a:t>
            </a:r>
            <a:r>
              <a:rPr lang="en-US" sz="2600" baseline="-25000" dirty="0"/>
              <a:t>i</a:t>
            </a:r>
            <a:r>
              <a:rPr lang="en-US" sz="2600" dirty="0"/>
              <a:t>* </a:t>
            </a:r>
            <a:r>
              <a:rPr lang="en-US" sz="2800" dirty="0">
                <a:latin typeface="Symbol" pitchFamily="2" charset="2"/>
              </a:rPr>
              <a:t>b</a:t>
            </a:r>
            <a:r>
              <a:rPr lang="en-US" sz="2600" baseline="-25000" dirty="0"/>
              <a:t> 20</a:t>
            </a:r>
            <a:r>
              <a:rPr lang="en-US" sz="2600" dirty="0"/>
              <a:t> + quadratic-term</a:t>
            </a:r>
            <a:r>
              <a:rPr lang="en-US" sz="2600" baseline="-25000" dirty="0"/>
              <a:t>i</a:t>
            </a:r>
            <a:r>
              <a:rPr lang="en-US" sz="2600" dirty="0"/>
              <a:t>* </a:t>
            </a:r>
            <a:r>
              <a:rPr lang="en-US" sz="2800" dirty="0">
                <a:latin typeface="Symbol" pitchFamily="2" charset="2"/>
              </a:rPr>
              <a:t>b</a:t>
            </a:r>
            <a:r>
              <a:rPr lang="en-US" sz="2600" baseline="-25000" dirty="0"/>
              <a:t> 30</a:t>
            </a:r>
            <a:r>
              <a:rPr lang="en-US" sz="2600" dirty="0"/>
              <a:t> + </a:t>
            </a:r>
            <a:r>
              <a:rPr lang="en-US" sz="2600" dirty="0">
                <a:latin typeface="Symbol" pitchFamily="2" charset="2"/>
              </a:rPr>
              <a:t>e</a:t>
            </a:r>
            <a:r>
              <a:rPr lang="en-US" sz="2600" baseline="-25000" dirty="0"/>
              <a:t>j</a:t>
            </a:r>
            <a:endParaRPr lang="en-US" dirty="0"/>
          </a:p>
          <a:p>
            <a:pPr marL="457200" lvl="1" indent="0">
              <a:buNone/>
            </a:pPr>
            <a:r>
              <a:rPr lang="en-US" dirty="0">
                <a:latin typeface="Symbol" pitchFamily="2" charset="2"/>
              </a:rPr>
              <a:t>b</a:t>
            </a:r>
            <a:r>
              <a:rPr lang="en-US" baseline="-25000" dirty="0"/>
              <a:t> 00</a:t>
            </a:r>
            <a:r>
              <a:rPr lang="en-US" dirty="0"/>
              <a:t> = </a:t>
            </a:r>
            <a:r>
              <a:rPr lang="en-US" dirty="0">
                <a:latin typeface="Symbol" pitchFamily="2" charset="2"/>
              </a:rPr>
              <a:t>b</a:t>
            </a:r>
            <a:r>
              <a:rPr lang="en-US" baseline="-25000" dirty="0"/>
              <a:t> 00</a:t>
            </a:r>
            <a:r>
              <a:rPr lang="en-US" dirty="0"/>
              <a:t> + person-specific-intercept-effect</a:t>
            </a:r>
            <a:r>
              <a:rPr lang="en-US" baseline="-25000" dirty="0"/>
              <a:t>j</a:t>
            </a:r>
            <a:r>
              <a:rPr lang="en-US" dirty="0"/>
              <a:t>*µ</a:t>
            </a:r>
            <a:r>
              <a:rPr lang="en-US" baseline="-25000" dirty="0"/>
              <a:t>1</a:t>
            </a:r>
            <a:endParaRPr lang="en-US" dirty="0"/>
          </a:p>
          <a:p>
            <a:pPr marL="457200" lvl="1" indent="0">
              <a:buNone/>
            </a:pPr>
            <a:r>
              <a:rPr lang="en-US" dirty="0">
                <a:latin typeface="Symbol" pitchFamily="2" charset="2"/>
              </a:rPr>
              <a:t>b</a:t>
            </a:r>
            <a:r>
              <a:rPr lang="en-US" baseline="-25000" dirty="0"/>
              <a:t> 10</a:t>
            </a:r>
            <a:r>
              <a:rPr lang="en-US" dirty="0"/>
              <a:t>  = </a:t>
            </a:r>
            <a:r>
              <a:rPr lang="en-US" dirty="0">
                <a:latin typeface="Symbol" pitchFamily="2" charset="2"/>
              </a:rPr>
              <a:t>b</a:t>
            </a:r>
            <a:r>
              <a:rPr lang="en-US" baseline="-25000" dirty="0"/>
              <a:t> 10</a:t>
            </a:r>
            <a:r>
              <a:rPr lang="en-US" dirty="0"/>
              <a:t> + person-specific-linear-slope-effect</a:t>
            </a:r>
            <a:r>
              <a:rPr lang="en-US" baseline="-25000" dirty="0"/>
              <a:t>j</a:t>
            </a:r>
            <a:r>
              <a:rPr lang="en-US" dirty="0"/>
              <a:t>*µ</a:t>
            </a:r>
            <a:r>
              <a:rPr lang="en-US" baseline="-25000" dirty="0"/>
              <a:t>2</a:t>
            </a:r>
            <a:endParaRPr lang="en-US" dirty="0"/>
          </a:p>
          <a:p>
            <a:pPr marL="457200" lvl="1" indent="0">
              <a:buNone/>
            </a:pPr>
            <a:r>
              <a:rPr lang="en-US" dirty="0">
                <a:latin typeface="Symbol" pitchFamily="2" charset="2"/>
              </a:rPr>
              <a:t>b</a:t>
            </a:r>
            <a:r>
              <a:rPr lang="en-US" baseline="-25000" dirty="0"/>
              <a:t> 20</a:t>
            </a:r>
            <a:r>
              <a:rPr lang="en-US" dirty="0"/>
              <a:t>  = </a:t>
            </a:r>
            <a:r>
              <a:rPr lang="en-US" dirty="0">
                <a:latin typeface="Symbol" pitchFamily="2" charset="2"/>
              </a:rPr>
              <a:t>b</a:t>
            </a:r>
            <a:r>
              <a:rPr lang="en-US" baseline="-25000" dirty="0"/>
              <a:t> 20</a:t>
            </a:r>
            <a:r>
              <a:rPr lang="en-US" dirty="0"/>
              <a:t> + person-specific-quadratic-term-effect</a:t>
            </a:r>
            <a:r>
              <a:rPr lang="en-US" baseline="-25000" dirty="0"/>
              <a:t>j</a:t>
            </a:r>
            <a:r>
              <a:rPr lang="en-US" dirty="0"/>
              <a:t>*µ</a:t>
            </a:r>
            <a:r>
              <a:rPr lang="en-US" baseline="-25000" dirty="0"/>
              <a:t>3</a:t>
            </a:r>
          </a:p>
          <a:p>
            <a:pPr marL="457200" lvl="1" indent="0">
              <a:buNone/>
            </a:pPr>
            <a:endParaRPr lang="en-US" dirty="0"/>
          </a:p>
          <a:p>
            <a:pPr marL="0" indent="0">
              <a:buNone/>
            </a:pPr>
            <a:r>
              <a:rPr lang="en-US" b="1" dirty="0"/>
              <a:t>Models RQ #2</a:t>
            </a:r>
            <a:r>
              <a:rPr lang="en-US" dirty="0"/>
              <a:t>: Predicting student-specific effects</a:t>
            </a:r>
          </a:p>
          <a:p>
            <a:pPr marL="0" indent="0">
              <a:buNone/>
            </a:pPr>
            <a:endParaRPr lang="en-US" dirty="0"/>
          </a:p>
          <a:p>
            <a:pPr marL="0" indent="0">
              <a:buNone/>
            </a:pPr>
            <a:r>
              <a:rPr lang="en-US" b="1" dirty="0"/>
              <a:t>Models for RQ #3</a:t>
            </a:r>
            <a:r>
              <a:rPr lang="en-US" dirty="0"/>
              <a:t>: Predicting outcomes using student-specific effects</a:t>
            </a:r>
          </a:p>
        </p:txBody>
      </p:sp>
    </p:spTree>
    <p:extLst>
      <p:ext uri="{BB962C8B-B14F-4D97-AF65-F5344CB8AC3E}">
        <p14:creationId xmlns:p14="http://schemas.microsoft.com/office/powerpoint/2010/main" val="32180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C72BC1-C762-1F4C-A452-DA1B12FDC260}"/>
              </a:ext>
            </a:extLst>
          </p:cNvPr>
          <p:cNvPicPr/>
          <p:nvPr/>
        </p:nvPicPr>
        <p:blipFill>
          <a:blip r:embed="rId3" cstate="print">
            <a:alphaModFix/>
            <a:extLst>
              <a:ext uri="{28A0092B-C50C-407E-A947-70E740481C1C}">
                <a14:useLocalDpi xmlns:a14="http://schemas.microsoft.com/office/drawing/2010/main" val="0"/>
              </a:ext>
            </a:extLst>
          </a:blip>
          <a:stretch>
            <a:fillRect/>
          </a:stretch>
        </p:blipFill>
        <p:spPr>
          <a:xfrm>
            <a:off x="2749058" y="1563879"/>
            <a:ext cx="6693884" cy="4781550"/>
          </a:xfrm>
          <a:prstGeom prst="rect">
            <a:avLst/>
          </a:prstGeom>
        </p:spPr>
      </p:pic>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a:xfrm>
            <a:off x="609600" y="420879"/>
            <a:ext cx="10972800" cy="1143000"/>
          </a:xfrm>
        </p:spPr>
        <p:txBody>
          <a:bodyPr/>
          <a:lstStyle/>
          <a:p>
            <a:r>
              <a:rPr lang="en-US" dirty="0"/>
              <a:t>RQ #1 results: Predicting time viewed</a:t>
            </a:r>
          </a:p>
        </p:txBody>
      </p:sp>
    </p:spTree>
    <p:extLst>
      <p:ext uri="{BB962C8B-B14F-4D97-AF65-F5344CB8AC3E}">
        <p14:creationId xmlns:p14="http://schemas.microsoft.com/office/powerpoint/2010/main" val="426713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C72BC1-C762-1F4C-A452-DA1B12FDC260}"/>
              </a:ext>
            </a:extLst>
          </p:cNvPr>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2749058" y="1563879"/>
            <a:ext cx="6693884" cy="4781550"/>
          </a:xfrm>
          <a:prstGeom prst="rect">
            <a:avLst/>
          </a:prstGeom>
        </p:spPr>
      </p:pic>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a:xfrm>
            <a:off x="609600" y="420879"/>
            <a:ext cx="10972800" cy="1143000"/>
          </a:xfrm>
        </p:spPr>
        <p:txBody>
          <a:bodyPr/>
          <a:lstStyle/>
          <a:p>
            <a:r>
              <a:rPr lang="en-US" dirty="0"/>
              <a:t>RQ #1 results: Predicting time viewed</a:t>
            </a:r>
          </a:p>
        </p:txBody>
      </p:sp>
      <p:graphicFrame>
        <p:nvGraphicFramePr>
          <p:cNvPr id="4" name="Content Placeholder 5">
            <a:extLst>
              <a:ext uri="{FF2B5EF4-FFF2-40B4-BE49-F238E27FC236}">
                <a16:creationId xmlns:a16="http://schemas.microsoft.com/office/drawing/2014/main" id="{C0E7245B-E87A-2B44-82BE-B10EAA11FDF0}"/>
              </a:ext>
            </a:extLst>
          </p:cNvPr>
          <p:cNvGraphicFramePr>
            <a:graphicFrameLocks noGrp="1"/>
          </p:cNvGraphicFramePr>
          <p:nvPr>
            <p:ph idx="1"/>
            <p:extLst>
              <p:ext uri="{D42A27DB-BD31-4B8C-83A1-F6EECF244321}">
                <p14:modId xmlns:p14="http://schemas.microsoft.com/office/powerpoint/2010/main" val="980979002"/>
              </p:ext>
            </p:extLst>
          </p:nvPr>
        </p:nvGraphicFramePr>
        <p:xfrm>
          <a:off x="4079565" y="1475106"/>
          <a:ext cx="4753778" cy="4959096"/>
        </p:xfrm>
        <a:graphic>
          <a:graphicData uri="http://schemas.openxmlformats.org/drawingml/2006/table">
            <a:tbl>
              <a:tblPr>
                <a:tableStyleId>{5C22544A-7EE6-4342-B048-85BDC9FD1C3A}</a:tableStyleId>
              </a:tblPr>
              <a:tblGrid>
                <a:gridCol w="2376889">
                  <a:extLst>
                    <a:ext uri="{9D8B030D-6E8A-4147-A177-3AD203B41FA5}">
                      <a16:colId xmlns:a16="http://schemas.microsoft.com/office/drawing/2014/main" val="1841104795"/>
                    </a:ext>
                  </a:extLst>
                </a:gridCol>
                <a:gridCol w="2376889">
                  <a:extLst>
                    <a:ext uri="{9D8B030D-6E8A-4147-A177-3AD203B41FA5}">
                      <a16:colId xmlns:a16="http://schemas.microsoft.com/office/drawing/2014/main" val="493627201"/>
                    </a:ext>
                  </a:extLst>
                </a:gridCol>
              </a:tblGrid>
              <a:tr h="0">
                <a:tc>
                  <a:txBody>
                    <a:bodyPr/>
                    <a:lstStyle/>
                    <a:p>
                      <a:pPr marL="0" marR="0">
                        <a:lnSpc>
                          <a:spcPct val="115000"/>
                        </a:lnSpc>
                        <a:spcBef>
                          <a:spcPts val="0"/>
                        </a:spcBef>
                        <a:spcAft>
                          <a:spcPts val="0"/>
                        </a:spcAft>
                      </a:pPr>
                      <a:r>
                        <a:rPr lang="en-US" sz="1800" u="sng" dirty="0">
                          <a:effectLst/>
                          <a:highlight>
                            <a:srgbClr val="FFFF00"/>
                          </a:highlight>
                        </a:rPr>
                        <a:t>Fixed effects</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u="sng" dirty="0">
                          <a:effectLst/>
                          <a:highlight>
                            <a:srgbClr val="FFFF00"/>
                          </a:highlight>
                        </a:rPr>
                        <a:t>B (SE)</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139046293"/>
                  </a:ext>
                </a:extLst>
              </a:tr>
              <a:tr h="0">
                <a:tc>
                  <a:txBody>
                    <a:bodyPr/>
                    <a:lstStyle/>
                    <a:p>
                      <a:pPr marL="0" marR="0">
                        <a:lnSpc>
                          <a:spcPct val="115000"/>
                        </a:lnSpc>
                        <a:spcBef>
                          <a:spcPts val="0"/>
                        </a:spcBef>
                        <a:spcAft>
                          <a:spcPts val="0"/>
                        </a:spcAft>
                      </a:pPr>
                      <a:r>
                        <a:rPr lang="en-US" sz="1800" dirty="0">
                          <a:effectLst/>
                          <a:highlight>
                            <a:srgbClr val="FFFF00"/>
                          </a:highlight>
                        </a:rPr>
                        <a:t>Intercept</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34.55 (4.08, p &lt; .001)</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2089686121"/>
                  </a:ext>
                </a:extLst>
              </a:tr>
              <a:tr h="0">
                <a:tc>
                  <a:txBody>
                    <a:bodyPr/>
                    <a:lstStyle/>
                    <a:p>
                      <a:pPr marL="0" marR="0">
                        <a:lnSpc>
                          <a:spcPct val="115000"/>
                        </a:lnSpc>
                        <a:spcBef>
                          <a:spcPts val="0"/>
                        </a:spcBef>
                        <a:spcAft>
                          <a:spcPts val="0"/>
                        </a:spcAft>
                      </a:pPr>
                      <a:r>
                        <a:rPr lang="en-US" sz="1800" dirty="0">
                          <a:effectLst/>
                          <a:highlight>
                            <a:srgbClr val="FFFF00"/>
                          </a:highlight>
                        </a:rPr>
                        <a:t>Linear term</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-16.09 (3.59, p &lt; .001)</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2559700586"/>
                  </a:ext>
                </a:extLst>
              </a:tr>
              <a:tr h="0">
                <a:tc>
                  <a:txBody>
                    <a:bodyPr/>
                    <a:lstStyle/>
                    <a:p>
                      <a:pPr marL="0" marR="0">
                        <a:lnSpc>
                          <a:spcPct val="115000"/>
                        </a:lnSpc>
                        <a:spcBef>
                          <a:spcPts val="0"/>
                        </a:spcBef>
                        <a:spcAft>
                          <a:spcPts val="0"/>
                        </a:spcAft>
                      </a:pPr>
                      <a:r>
                        <a:rPr lang="en-US" sz="1800" dirty="0">
                          <a:effectLst/>
                          <a:highlight>
                            <a:srgbClr val="FFFF00"/>
                          </a:highlight>
                        </a:rPr>
                        <a:t>Quadratic term</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3.85 (0.66, p &lt; .001)</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3536252376"/>
                  </a:ext>
                </a:extLst>
              </a:tr>
              <a:tr h="0">
                <a:tc>
                  <a:txBody>
                    <a:bodyPr/>
                    <a:lstStyle/>
                    <a:p>
                      <a:pPr marL="0" marR="0">
                        <a:lnSpc>
                          <a:spcPct val="115000"/>
                        </a:lnSpc>
                        <a:spcBef>
                          <a:spcPts val="0"/>
                        </a:spcBef>
                        <a:spcAft>
                          <a:spcPts val="0"/>
                        </a:spcAft>
                      </a:pPr>
                      <a:r>
                        <a:rPr lang="en-US" sz="1800" u="sng" dirty="0">
                          <a:effectLst/>
                          <a:highlight>
                            <a:srgbClr val="FFFF00"/>
                          </a:highlight>
                        </a:rPr>
                        <a:t>Random effects</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u="sng" dirty="0">
                          <a:effectLst/>
                          <a:highlight>
                            <a:srgbClr val="FFFF00"/>
                          </a:highlight>
                        </a:rPr>
                        <a:t>SD</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936303021"/>
                  </a:ext>
                </a:extLst>
              </a:tr>
              <a:tr h="0">
                <a:tc>
                  <a:txBody>
                    <a:bodyPr/>
                    <a:lstStyle/>
                    <a:p>
                      <a:pPr marL="0" marR="0">
                        <a:lnSpc>
                          <a:spcPct val="115000"/>
                        </a:lnSpc>
                        <a:spcBef>
                          <a:spcPts val="0"/>
                        </a:spcBef>
                        <a:spcAft>
                          <a:spcPts val="0"/>
                        </a:spcAft>
                      </a:pPr>
                      <a:r>
                        <a:rPr lang="en-US" sz="1800" dirty="0">
                          <a:effectLst/>
                          <a:highlight>
                            <a:srgbClr val="FFFF00"/>
                          </a:highlight>
                        </a:rPr>
                        <a:t>Intercept</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34.83</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436769707"/>
                  </a:ext>
                </a:extLst>
              </a:tr>
              <a:tr h="0">
                <a:tc>
                  <a:txBody>
                    <a:bodyPr/>
                    <a:lstStyle/>
                    <a:p>
                      <a:pPr marL="0" marR="0">
                        <a:lnSpc>
                          <a:spcPct val="115000"/>
                        </a:lnSpc>
                        <a:spcBef>
                          <a:spcPts val="0"/>
                        </a:spcBef>
                        <a:spcAft>
                          <a:spcPts val="0"/>
                        </a:spcAft>
                      </a:pPr>
                      <a:r>
                        <a:rPr lang="en-US" sz="1800" dirty="0">
                          <a:effectLst/>
                          <a:highlight>
                            <a:srgbClr val="FFFF00"/>
                          </a:highlight>
                        </a:rPr>
                        <a:t>Linear term</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39.80</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42828199"/>
                  </a:ext>
                </a:extLst>
              </a:tr>
              <a:tr h="0">
                <a:tc>
                  <a:txBody>
                    <a:bodyPr/>
                    <a:lstStyle/>
                    <a:p>
                      <a:pPr marL="0" marR="0">
                        <a:lnSpc>
                          <a:spcPct val="115000"/>
                        </a:lnSpc>
                        <a:spcBef>
                          <a:spcPts val="0"/>
                        </a:spcBef>
                        <a:spcAft>
                          <a:spcPts val="0"/>
                        </a:spcAft>
                      </a:pPr>
                      <a:r>
                        <a:rPr lang="en-US" sz="1800" dirty="0">
                          <a:effectLst/>
                          <a:highlight>
                            <a:srgbClr val="FFFF00"/>
                          </a:highlight>
                        </a:rPr>
                        <a:t>Quadratic term</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8.34</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639960166"/>
                  </a:ext>
                </a:extLst>
              </a:tr>
              <a:tr h="0">
                <a:tc>
                  <a:txBody>
                    <a:bodyPr/>
                    <a:lstStyle/>
                    <a:p>
                      <a:pPr marL="0" marR="0">
                        <a:lnSpc>
                          <a:spcPct val="115000"/>
                        </a:lnSpc>
                        <a:spcBef>
                          <a:spcPts val="0"/>
                        </a:spcBef>
                        <a:spcAft>
                          <a:spcPts val="0"/>
                        </a:spcAft>
                      </a:pPr>
                      <a:r>
                        <a:rPr lang="en-US" sz="1800" dirty="0">
                          <a:effectLst/>
                          <a:highlight>
                            <a:srgbClr val="FFFF00"/>
                          </a:highlight>
                        </a:rPr>
                        <a:t>Residual</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28.92</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3067147116"/>
                  </a:ext>
                </a:extLst>
              </a:tr>
              <a:tr h="0">
                <a:tc>
                  <a:txBody>
                    <a:bodyPr/>
                    <a:lstStyle/>
                    <a:p>
                      <a:pPr marL="0" marR="0">
                        <a:lnSpc>
                          <a:spcPct val="115000"/>
                        </a:lnSpc>
                        <a:spcBef>
                          <a:spcPts val="0"/>
                        </a:spcBef>
                        <a:spcAft>
                          <a:spcPts val="0"/>
                        </a:spcAft>
                      </a:pPr>
                      <a:r>
                        <a:rPr lang="en-US" sz="1800" u="sng" dirty="0">
                          <a:effectLst/>
                          <a:highlight>
                            <a:srgbClr val="FFFF00"/>
                          </a:highlight>
                        </a:rPr>
                        <a:t>Correlation structure</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u="sng" dirty="0">
                          <a:effectLst/>
                          <a:highlight>
                            <a:srgbClr val="FFFF00"/>
                          </a:highlight>
                        </a:rPr>
                        <a:t>Phi</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444969067"/>
                  </a:ext>
                </a:extLst>
              </a:tr>
              <a:tr h="0">
                <a:tc>
                  <a:txBody>
                    <a:bodyPr/>
                    <a:lstStyle/>
                    <a:p>
                      <a:pPr marL="0" marR="0">
                        <a:lnSpc>
                          <a:spcPct val="115000"/>
                        </a:lnSpc>
                        <a:spcBef>
                          <a:spcPts val="0"/>
                        </a:spcBef>
                        <a:spcAft>
                          <a:spcPts val="0"/>
                        </a:spcAft>
                      </a:pPr>
                      <a:r>
                        <a:rPr lang="en-US" sz="1800" dirty="0">
                          <a:effectLst/>
                          <a:highlight>
                            <a:srgbClr val="FFFF00"/>
                          </a:highlight>
                        </a:rPr>
                        <a:t>First-order auto-regressive (AR1)</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tc>
                  <a:txBody>
                    <a:bodyPr/>
                    <a:lstStyle/>
                    <a:p>
                      <a:pPr marL="0" marR="0" algn="ctr">
                        <a:lnSpc>
                          <a:spcPct val="115000"/>
                        </a:lnSpc>
                        <a:spcBef>
                          <a:spcPts val="0"/>
                        </a:spcBef>
                        <a:spcAft>
                          <a:spcPts val="0"/>
                        </a:spcAft>
                      </a:pPr>
                      <a:r>
                        <a:rPr lang="en-US" sz="1800" dirty="0">
                          <a:effectLst/>
                          <a:highlight>
                            <a:srgbClr val="FFFF00"/>
                          </a:highlight>
                        </a:rPr>
                        <a:t>-0.33</a:t>
                      </a:r>
                      <a:endParaRPr lang="en-US" sz="1800" dirty="0">
                        <a:solidFill>
                          <a:srgbClr val="000000"/>
                        </a:solidFill>
                        <a:effectLst/>
                        <a:highlight>
                          <a:srgbClr val="FFFF00"/>
                        </a:highlight>
                        <a:latin typeface="Arial" panose="020B0604020202020204" pitchFamily="34" charset="0"/>
                        <a:ea typeface="Arial" panose="020B0604020202020204" pitchFamily="34" charset="0"/>
                      </a:endParaRPr>
                    </a:p>
                  </a:txBody>
                  <a:tcPr marL="63500" marR="63500" marT="63500" marB="63500">
                    <a:noFill/>
                  </a:tcPr>
                </a:tc>
                <a:extLst>
                  <a:ext uri="{0D108BD9-81ED-4DB2-BD59-A6C34878D82A}">
                    <a16:rowId xmlns:a16="http://schemas.microsoft.com/office/drawing/2014/main" val="302704788"/>
                  </a:ext>
                </a:extLst>
              </a:tr>
            </a:tbl>
          </a:graphicData>
        </a:graphic>
      </p:graphicFrame>
    </p:spTree>
    <p:extLst>
      <p:ext uri="{BB962C8B-B14F-4D97-AF65-F5344CB8AC3E}">
        <p14:creationId xmlns:p14="http://schemas.microsoft.com/office/powerpoint/2010/main" val="127160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sz="3800" dirty="0"/>
              <a:t>RQ #2 results: Predicting student-specific patterns</a:t>
            </a:r>
          </a:p>
        </p:txBody>
      </p:sp>
      <p:sp>
        <p:nvSpPr>
          <p:cNvPr id="4" name="Content Placeholder 3">
            <a:extLst>
              <a:ext uri="{FF2B5EF4-FFF2-40B4-BE49-F238E27FC236}">
                <a16:creationId xmlns:a16="http://schemas.microsoft.com/office/drawing/2014/main" id="{728183DD-B16E-7D45-A416-6ACEA99783ED}"/>
              </a:ext>
            </a:extLst>
          </p:cNvPr>
          <p:cNvSpPr>
            <a:spLocks noGrp="1"/>
          </p:cNvSpPr>
          <p:nvPr>
            <p:ph idx="1"/>
          </p:nvPr>
        </p:nvSpPr>
        <p:spPr>
          <a:xfrm>
            <a:off x="609600" y="1600199"/>
            <a:ext cx="5762171" cy="4525963"/>
          </a:xfrm>
        </p:spPr>
        <p:txBody>
          <a:bodyPr>
            <a:normAutofit fontScale="77500" lnSpcReduction="20000"/>
          </a:bodyPr>
          <a:lstStyle/>
          <a:p>
            <a:r>
              <a:rPr lang="en-US" dirty="0"/>
              <a:t>Predicting initial time viewed</a:t>
            </a:r>
            <a:endParaRPr lang="en-US" dirty="0">
              <a:highlight>
                <a:srgbClr val="FFFF00"/>
              </a:highlight>
            </a:endParaRPr>
          </a:p>
          <a:p>
            <a:pPr lvl="1"/>
            <a:r>
              <a:rPr lang="en-US" dirty="0"/>
              <a:t>Perceived competence: </a:t>
            </a:r>
            <a:r>
              <a:rPr lang="en-US" i="1" dirty="0"/>
              <a:t>ns</a:t>
            </a:r>
            <a:endParaRPr lang="en-US" dirty="0"/>
          </a:p>
          <a:p>
            <a:pPr lvl="1"/>
            <a:r>
              <a:rPr lang="en-US" dirty="0"/>
              <a:t>Effort cost: </a:t>
            </a:r>
            <a:r>
              <a:rPr lang="en-US" i="1" dirty="0"/>
              <a:t>ns</a:t>
            </a:r>
          </a:p>
          <a:p>
            <a:pPr lvl="1"/>
            <a:endParaRPr lang="en-US" dirty="0"/>
          </a:p>
          <a:p>
            <a:r>
              <a:rPr lang="en-US" dirty="0"/>
              <a:t>Predicting change in time viewed</a:t>
            </a:r>
          </a:p>
          <a:p>
            <a:pPr lvl="1"/>
            <a:r>
              <a:rPr lang="en-US" dirty="0"/>
              <a:t>Perceived competence: </a:t>
            </a:r>
            <a:r>
              <a:rPr lang="en-US" i="1" dirty="0"/>
              <a:t>ns</a:t>
            </a:r>
            <a:endParaRPr lang="en-US" dirty="0"/>
          </a:p>
          <a:p>
            <a:pPr lvl="1"/>
            <a:r>
              <a:rPr lang="en-US" b="1" dirty="0"/>
              <a:t>Effort cost:</a:t>
            </a:r>
            <a:r>
              <a:rPr lang="en-US" b="1" i="1" dirty="0"/>
              <a:t> </a:t>
            </a:r>
            <a:r>
              <a:rPr lang="en-US" b="1" dirty="0"/>
              <a:t>B = -7.03 (3.77), p = .063</a:t>
            </a:r>
          </a:p>
          <a:p>
            <a:pPr lvl="1"/>
            <a:endParaRPr lang="en-US" dirty="0"/>
          </a:p>
          <a:p>
            <a:r>
              <a:rPr lang="en-US" dirty="0"/>
              <a:t>Predicting change in rate of time viewed</a:t>
            </a:r>
          </a:p>
          <a:p>
            <a:pPr lvl="1"/>
            <a:r>
              <a:rPr lang="en-US" dirty="0"/>
              <a:t>Perceived competence: </a:t>
            </a:r>
            <a:r>
              <a:rPr lang="en-US" i="1" dirty="0"/>
              <a:t>ns</a:t>
            </a:r>
            <a:endParaRPr lang="en-US" dirty="0"/>
          </a:p>
          <a:p>
            <a:pPr lvl="1"/>
            <a:r>
              <a:rPr lang="en-US" b="1" dirty="0"/>
              <a:t>Effort cost: B = 1.37 (0.806), p = .088</a:t>
            </a:r>
          </a:p>
        </p:txBody>
      </p:sp>
      <p:pic>
        <p:nvPicPr>
          <p:cNvPr id="6" name="Picture 5">
            <a:extLst>
              <a:ext uri="{FF2B5EF4-FFF2-40B4-BE49-F238E27FC236}">
                <a16:creationId xmlns:a16="http://schemas.microsoft.com/office/drawing/2014/main" id="{2053A608-6A9A-5B41-9FB8-E3F80F0B61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88288" y="2436611"/>
            <a:ext cx="3994227" cy="2853141"/>
          </a:xfrm>
          <a:prstGeom prst="rect">
            <a:avLst/>
          </a:prstGeom>
        </p:spPr>
      </p:pic>
    </p:spTree>
    <p:extLst>
      <p:ext uri="{BB962C8B-B14F-4D97-AF65-F5344CB8AC3E}">
        <p14:creationId xmlns:p14="http://schemas.microsoft.com/office/powerpoint/2010/main" val="386855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a:xfrm>
            <a:off x="609600" y="274638"/>
            <a:ext cx="11379200" cy="1143000"/>
          </a:xfrm>
        </p:spPr>
        <p:txBody>
          <a:bodyPr/>
          <a:lstStyle/>
          <a:p>
            <a:r>
              <a:rPr lang="en-US" dirty="0"/>
              <a:t>RQ #3 results: Predicting students’ outcomes</a:t>
            </a:r>
          </a:p>
        </p:txBody>
      </p:sp>
      <p:sp>
        <p:nvSpPr>
          <p:cNvPr id="4" name="Content Placeholder 3">
            <a:extLst>
              <a:ext uri="{FF2B5EF4-FFF2-40B4-BE49-F238E27FC236}">
                <a16:creationId xmlns:a16="http://schemas.microsoft.com/office/drawing/2014/main" id="{72F28ED0-5C05-8145-8BBC-81979342B137}"/>
              </a:ext>
            </a:extLst>
          </p:cNvPr>
          <p:cNvSpPr>
            <a:spLocks noGrp="1"/>
          </p:cNvSpPr>
          <p:nvPr>
            <p:ph idx="1"/>
          </p:nvPr>
        </p:nvSpPr>
        <p:spPr>
          <a:xfrm>
            <a:off x="5138057" y="1817912"/>
            <a:ext cx="6444343" cy="4525963"/>
          </a:xfrm>
        </p:spPr>
        <p:txBody>
          <a:bodyPr anchor="ctr">
            <a:noAutofit/>
          </a:bodyPr>
          <a:lstStyle/>
          <a:p>
            <a:r>
              <a:rPr lang="en-US" sz="2200" dirty="0"/>
              <a:t>Predicting Exam 2</a:t>
            </a:r>
          </a:p>
          <a:p>
            <a:pPr lvl="1"/>
            <a:r>
              <a:rPr lang="en-US" sz="1800" b="1" dirty="0"/>
              <a:t>Initial time viewed: B = 0.13 (0.038), p &lt; .001</a:t>
            </a:r>
          </a:p>
          <a:p>
            <a:pPr lvl="1"/>
            <a:r>
              <a:rPr lang="en-US" sz="1800" dirty="0"/>
              <a:t>Change in time viewed: </a:t>
            </a:r>
            <a:r>
              <a:rPr lang="en-US" sz="1800" i="1" dirty="0"/>
              <a:t>ns</a:t>
            </a:r>
            <a:endParaRPr lang="en-US" sz="1800" dirty="0"/>
          </a:p>
          <a:p>
            <a:pPr lvl="1"/>
            <a:r>
              <a:rPr lang="en-US" sz="1800" b="1" dirty="0"/>
              <a:t>Change in rate of time viewed: B = -1.03 (0.46), p = .027</a:t>
            </a:r>
          </a:p>
          <a:p>
            <a:pPr lvl="1"/>
            <a:endParaRPr lang="en-US" sz="2200" dirty="0"/>
          </a:p>
          <a:p>
            <a:r>
              <a:rPr lang="en-US" sz="2200" dirty="0"/>
              <a:t>Predicting Final Exam</a:t>
            </a:r>
          </a:p>
          <a:p>
            <a:pPr lvl="1"/>
            <a:r>
              <a:rPr lang="en-US" sz="1800" b="1" dirty="0"/>
              <a:t>Initial time viewed: B = 0.09 (0.038), p = .019</a:t>
            </a:r>
          </a:p>
          <a:p>
            <a:pPr lvl="1"/>
            <a:r>
              <a:rPr lang="en-US" sz="1800" dirty="0"/>
              <a:t>Change in time viewed: </a:t>
            </a:r>
            <a:r>
              <a:rPr lang="en-US" sz="1800" i="1" dirty="0"/>
              <a:t>ns</a:t>
            </a:r>
            <a:endParaRPr lang="en-US" sz="1800" dirty="0"/>
          </a:p>
          <a:p>
            <a:pPr lvl="1"/>
            <a:r>
              <a:rPr lang="en-US" sz="1800" dirty="0"/>
              <a:t>Change in rate of time viewed: </a:t>
            </a:r>
            <a:r>
              <a:rPr lang="en-US" sz="1800" i="1" dirty="0"/>
              <a:t>ns</a:t>
            </a:r>
          </a:p>
          <a:p>
            <a:pPr lvl="1"/>
            <a:endParaRPr lang="en-US" sz="2200" dirty="0"/>
          </a:p>
          <a:p>
            <a:r>
              <a:rPr lang="en-US" sz="2200" dirty="0"/>
              <a:t>Predicting Final Grade</a:t>
            </a:r>
          </a:p>
          <a:p>
            <a:pPr lvl="1"/>
            <a:r>
              <a:rPr lang="en-US" sz="1800" b="1" dirty="0"/>
              <a:t>Initial time viewed: B = 0.10 (0.03), p = .004</a:t>
            </a:r>
          </a:p>
          <a:p>
            <a:pPr lvl="1"/>
            <a:r>
              <a:rPr lang="en-US" sz="1800" dirty="0"/>
              <a:t>Change in time viewed: </a:t>
            </a:r>
            <a:r>
              <a:rPr lang="en-US" sz="1800" i="1" dirty="0"/>
              <a:t>ns</a:t>
            </a:r>
            <a:endParaRPr lang="en-US" sz="1800" dirty="0"/>
          </a:p>
          <a:p>
            <a:pPr lvl="1"/>
            <a:r>
              <a:rPr lang="en-US" sz="1800" dirty="0"/>
              <a:t>Change in rate of time viewed: </a:t>
            </a:r>
            <a:r>
              <a:rPr lang="en-US" sz="1800" i="1" dirty="0"/>
              <a:t>ns</a:t>
            </a:r>
            <a:endParaRPr lang="en-US" sz="1800" dirty="0"/>
          </a:p>
          <a:p>
            <a:endParaRPr lang="en-US" sz="2200" dirty="0"/>
          </a:p>
        </p:txBody>
      </p:sp>
      <p:pic>
        <p:nvPicPr>
          <p:cNvPr id="6" name="Picture 5">
            <a:extLst>
              <a:ext uri="{FF2B5EF4-FFF2-40B4-BE49-F238E27FC236}">
                <a16:creationId xmlns:a16="http://schemas.microsoft.com/office/drawing/2014/main" id="{7F95B744-1B68-454D-8AB4-BCB96E251DF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 y="2654324"/>
            <a:ext cx="3994227" cy="2853141"/>
          </a:xfrm>
          <a:prstGeom prst="rect">
            <a:avLst/>
          </a:prstGeom>
        </p:spPr>
      </p:pic>
    </p:spTree>
    <p:extLst>
      <p:ext uri="{BB962C8B-B14F-4D97-AF65-F5344CB8AC3E}">
        <p14:creationId xmlns:p14="http://schemas.microsoft.com/office/powerpoint/2010/main" val="155003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p:txBody>
          <a:bodyPr anchor="ctr"/>
          <a:lstStyle/>
          <a:p>
            <a:r>
              <a:rPr lang="en-US" dirty="0"/>
              <a:t>Lectures are a common feature of instruction </a:t>
            </a:r>
            <a:r>
              <a:rPr lang="en-US" sz="1800" dirty="0"/>
              <a:t>(Mazur, 2009; Smith &amp; Valentine, 2012)</a:t>
            </a:r>
          </a:p>
          <a:p>
            <a:endParaRPr lang="en-US" sz="1800" dirty="0"/>
          </a:p>
          <a:p>
            <a:r>
              <a:rPr lang="en-US" dirty="0"/>
              <a:t>The </a:t>
            </a:r>
            <a:r>
              <a:rPr lang="en-US" i="1" dirty="0"/>
              <a:t>flipped class </a:t>
            </a:r>
            <a:r>
              <a:rPr lang="en-US" dirty="0"/>
              <a:t>has become an increasingly common design</a:t>
            </a:r>
          </a:p>
          <a:p>
            <a:endParaRPr lang="en-US" dirty="0"/>
          </a:p>
          <a:p>
            <a:pPr lvl="1"/>
            <a:r>
              <a:rPr lang="en-US" dirty="0"/>
              <a:t>Outside-of-class, students view video-recordings of lectures</a:t>
            </a:r>
          </a:p>
          <a:p>
            <a:pPr lvl="1"/>
            <a:endParaRPr lang="en-US" dirty="0"/>
          </a:p>
          <a:p>
            <a:pPr lvl="1"/>
            <a:r>
              <a:rPr lang="en-US" dirty="0"/>
              <a:t>In-class, students  participate in other activities</a:t>
            </a:r>
          </a:p>
        </p:txBody>
      </p:sp>
    </p:spTree>
    <p:extLst>
      <p:ext uri="{BB962C8B-B14F-4D97-AF65-F5344CB8AC3E}">
        <p14:creationId xmlns:p14="http://schemas.microsoft.com/office/powerpoint/2010/main" val="364773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Predicting time viewed</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a:xfrm>
            <a:off x="609600" y="1600201"/>
            <a:ext cx="10972800" cy="4525963"/>
          </a:xfrm>
        </p:spPr>
        <p:txBody>
          <a:bodyPr anchor="ctr">
            <a:normAutofit/>
          </a:bodyPr>
          <a:lstStyle/>
          <a:p>
            <a:r>
              <a:rPr lang="en-US" dirty="0"/>
              <a:t>Viewing started at a moderately high level and exhibited linear and quadratic patterns of change</a:t>
            </a:r>
          </a:p>
          <a:p>
            <a:endParaRPr lang="en-US" dirty="0"/>
          </a:p>
          <a:p>
            <a:r>
              <a:rPr lang="en-US" dirty="0"/>
              <a:t>Statistically significant variability in patterns of viewing</a:t>
            </a:r>
          </a:p>
          <a:p>
            <a:endParaRPr lang="en-US" dirty="0"/>
          </a:p>
          <a:p>
            <a:r>
              <a:rPr lang="en-US" dirty="0"/>
              <a:t>New insight into outside of class engagement via online lecture viewing in the flipped classroom</a:t>
            </a:r>
          </a:p>
        </p:txBody>
      </p:sp>
    </p:spTree>
    <p:extLst>
      <p:ext uri="{BB962C8B-B14F-4D97-AF65-F5344CB8AC3E}">
        <p14:creationId xmlns:p14="http://schemas.microsoft.com/office/powerpoint/2010/main" val="366957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Antecedents of student-specific patterns</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p:txBody>
          <a:bodyPr anchor="ctr">
            <a:normAutofit fontScale="85000" lnSpcReduction="10000"/>
          </a:bodyPr>
          <a:lstStyle/>
          <a:p>
            <a:r>
              <a:rPr lang="en-US" dirty="0"/>
              <a:t>No statistically significant relations between antecedents (perceptions of competence and effort cost) and student-specific</a:t>
            </a:r>
          </a:p>
          <a:p>
            <a:endParaRPr lang="en-US" dirty="0"/>
          </a:p>
          <a:p>
            <a:r>
              <a:rPr lang="en-US" dirty="0"/>
              <a:t>Some relations between effort cost with students’ rate of viewing and change in rate of viewing were positive</a:t>
            </a:r>
          </a:p>
          <a:p>
            <a:endParaRPr lang="en-US" dirty="0"/>
          </a:p>
          <a:p>
            <a:pPr lvl="1"/>
            <a:r>
              <a:rPr lang="en-US" dirty="0"/>
              <a:t>But did not meet the criterion for statistical significance</a:t>
            </a:r>
          </a:p>
          <a:p>
            <a:pPr marL="0" indent="0">
              <a:buNone/>
            </a:pPr>
            <a:endParaRPr lang="en-US" dirty="0"/>
          </a:p>
          <a:p>
            <a:r>
              <a:rPr lang="en-US" dirty="0"/>
              <a:t>Suggestive of further work on the role of cost given past research </a:t>
            </a:r>
            <a:r>
              <a:rPr lang="en-US" sz="1900" dirty="0"/>
              <a:t>(e.g., Perez, Cromley, &amp; Kaplan, 2014)</a:t>
            </a:r>
          </a:p>
        </p:txBody>
      </p:sp>
    </p:spTree>
    <p:extLst>
      <p:ext uri="{BB962C8B-B14F-4D97-AF65-F5344CB8AC3E}">
        <p14:creationId xmlns:p14="http://schemas.microsoft.com/office/powerpoint/2010/main" val="34761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Predicting students’ outcomes</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a:xfrm>
            <a:off x="609599" y="1600201"/>
            <a:ext cx="11234057" cy="4525963"/>
          </a:xfrm>
        </p:spPr>
        <p:txBody>
          <a:bodyPr anchor="ctr">
            <a:normAutofit fontScale="92500" lnSpcReduction="20000"/>
          </a:bodyPr>
          <a:lstStyle/>
          <a:p>
            <a:pPr marL="0" indent="0" algn="ctr">
              <a:buNone/>
            </a:pPr>
            <a:endParaRPr lang="en-US" sz="3000" i="1" dirty="0"/>
          </a:p>
          <a:p>
            <a:r>
              <a:rPr lang="en-US" dirty="0"/>
              <a:t>Consistent, positive relations between initial time viewed(i.e., students’ intercept terms) and achievement</a:t>
            </a:r>
          </a:p>
          <a:p>
            <a:pPr marL="0" indent="0">
              <a:buNone/>
            </a:pPr>
            <a:endParaRPr lang="en-US" dirty="0"/>
          </a:p>
          <a:p>
            <a:r>
              <a:rPr lang="en-US" dirty="0"/>
              <a:t>Positive change in the rate of viewing (i.e., students’ quadratic terms) was negatively related to the proximal outcome, Exam 2</a:t>
            </a:r>
          </a:p>
          <a:p>
            <a:endParaRPr lang="en-US" dirty="0"/>
          </a:p>
          <a:p>
            <a:pPr lvl="1"/>
            <a:r>
              <a:rPr lang="en-US" dirty="0"/>
              <a:t>Increasing the rate at which one views is associated with lower achievement </a:t>
            </a:r>
          </a:p>
          <a:p>
            <a:pPr lvl="1"/>
            <a:endParaRPr lang="en-US" dirty="0"/>
          </a:p>
          <a:p>
            <a:pPr lvl="1"/>
            <a:r>
              <a:rPr lang="en-US" dirty="0"/>
              <a:t>May indicate “cramming” before an exam</a:t>
            </a:r>
          </a:p>
        </p:txBody>
      </p:sp>
    </p:spTree>
    <p:extLst>
      <p:ext uri="{BB962C8B-B14F-4D97-AF65-F5344CB8AC3E}">
        <p14:creationId xmlns:p14="http://schemas.microsoft.com/office/powerpoint/2010/main" val="103947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Limitations of the study</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p:txBody>
          <a:bodyPr anchor="ctr">
            <a:normAutofit fontScale="77500" lnSpcReduction="20000"/>
          </a:bodyPr>
          <a:lstStyle/>
          <a:p>
            <a:r>
              <a:rPr lang="en-US" dirty="0"/>
              <a:t>Use of person-specific terms in </a:t>
            </a:r>
            <a:r>
              <a:rPr lang="en-US" i="1" dirty="0"/>
              <a:t>other </a:t>
            </a:r>
            <a:r>
              <a:rPr lang="en-US" dirty="0"/>
              <a:t>models </a:t>
            </a:r>
            <a:r>
              <a:rPr lang="en-US" sz="1900" dirty="0"/>
              <a:t>(Houslay &amp; Wilson, 2017)</a:t>
            </a:r>
          </a:p>
          <a:p>
            <a:endParaRPr lang="en-US" dirty="0"/>
          </a:p>
          <a:p>
            <a:pPr marL="0" indent="0">
              <a:buNone/>
            </a:pPr>
            <a:r>
              <a:rPr lang="en-US" sz="2600" dirty="0"/>
              <a:t>Y</a:t>
            </a:r>
            <a:r>
              <a:rPr lang="en-US" sz="2600" baseline="-25000" dirty="0"/>
              <a:t>time-viewed-i</a:t>
            </a:r>
            <a:r>
              <a:rPr lang="en-US" sz="2600" dirty="0"/>
              <a:t> = </a:t>
            </a:r>
            <a:r>
              <a:rPr lang="en-US" sz="2600" dirty="0">
                <a:latin typeface="Symbol" pitchFamily="2" charset="2"/>
              </a:rPr>
              <a:t>b</a:t>
            </a:r>
            <a:r>
              <a:rPr lang="en-US" sz="2600" baseline="-25000" dirty="0"/>
              <a:t> 00</a:t>
            </a:r>
            <a:r>
              <a:rPr lang="en-US" sz="2600" dirty="0"/>
              <a:t> + linear-term</a:t>
            </a:r>
            <a:r>
              <a:rPr lang="en-US" sz="2600" baseline="-25000" dirty="0"/>
              <a:t>i</a:t>
            </a:r>
            <a:r>
              <a:rPr lang="en-US" sz="2600" dirty="0"/>
              <a:t>* b</a:t>
            </a:r>
            <a:r>
              <a:rPr lang="en-US" sz="2600" dirty="0">
                <a:latin typeface="Symbol" pitchFamily="2" charset="2"/>
              </a:rPr>
              <a:t> b </a:t>
            </a:r>
            <a:r>
              <a:rPr lang="en-US" sz="2600" baseline="-25000" dirty="0"/>
              <a:t>1</a:t>
            </a:r>
            <a:r>
              <a:rPr lang="en-US" sz="2600" dirty="0"/>
              <a:t> + linear-slope</a:t>
            </a:r>
            <a:r>
              <a:rPr lang="en-US" sz="2600" baseline="-25000" dirty="0"/>
              <a:t>i</a:t>
            </a:r>
            <a:r>
              <a:rPr lang="en-US" sz="2600" dirty="0"/>
              <a:t>* </a:t>
            </a:r>
            <a:r>
              <a:rPr lang="en-US" sz="2600" dirty="0">
                <a:latin typeface="Symbol" pitchFamily="2" charset="2"/>
              </a:rPr>
              <a:t>b </a:t>
            </a:r>
            <a:r>
              <a:rPr lang="en-US" sz="2600" baseline="-25000" dirty="0"/>
              <a:t>2</a:t>
            </a:r>
            <a:r>
              <a:rPr lang="en-US" sz="2600" dirty="0"/>
              <a:t> + quadratic-term</a:t>
            </a:r>
            <a:r>
              <a:rPr lang="en-US" sz="2600" baseline="-25000" dirty="0"/>
              <a:t>i</a:t>
            </a:r>
            <a:r>
              <a:rPr lang="en-US" sz="2600" dirty="0"/>
              <a:t>* </a:t>
            </a:r>
            <a:r>
              <a:rPr lang="en-US" sz="2600" dirty="0">
                <a:latin typeface="Symbol" pitchFamily="2" charset="2"/>
              </a:rPr>
              <a:t>b</a:t>
            </a:r>
            <a:r>
              <a:rPr lang="en-US" sz="2600" baseline="-25000" dirty="0"/>
              <a:t> 3</a:t>
            </a:r>
            <a:r>
              <a:rPr lang="en-US" sz="2600" dirty="0"/>
              <a:t> + e</a:t>
            </a:r>
            <a:r>
              <a:rPr lang="en-US" sz="2600" baseline="-25000" dirty="0"/>
              <a:t>j</a:t>
            </a:r>
            <a:endParaRPr lang="en-US" dirty="0"/>
          </a:p>
          <a:p>
            <a:pPr marL="457200" lvl="1" indent="0">
              <a:buNone/>
            </a:pPr>
            <a:r>
              <a:rPr lang="en-US" dirty="0">
                <a:latin typeface="Symbol" pitchFamily="2" charset="2"/>
              </a:rPr>
              <a:t>b</a:t>
            </a:r>
            <a:r>
              <a:rPr lang="en-US" baseline="-25000" dirty="0"/>
              <a:t> 00</a:t>
            </a:r>
            <a:r>
              <a:rPr lang="en-US" dirty="0"/>
              <a:t> = </a:t>
            </a:r>
            <a:r>
              <a:rPr lang="en-US" dirty="0">
                <a:latin typeface="Symbol" pitchFamily="2" charset="2"/>
              </a:rPr>
              <a:t>b</a:t>
            </a:r>
            <a:r>
              <a:rPr lang="en-US" baseline="-25000" dirty="0"/>
              <a:t> 00</a:t>
            </a:r>
            <a:r>
              <a:rPr lang="en-US" dirty="0"/>
              <a:t> + person-specific-intercept-effect</a:t>
            </a:r>
            <a:r>
              <a:rPr lang="en-US" baseline="-25000" dirty="0"/>
              <a:t>j</a:t>
            </a:r>
            <a:r>
              <a:rPr lang="en-US" dirty="0"/>
              <a:t>*µ</a:t>
            </a:r>
            <a:r>
              <a:rPr lang="en-US" baseline="-25000" dirty="0"/>
              <a:t>1</a:t>
            </a:r>
            <a:endParaRPr lang="en-US" dirty="0"/>
          </a:p>
          <a:p>
            <a:pPr marL="457200" lvl="1" indent="0">
              <a:buNone/>
            </a:pPr>
            <a:r>
              <a:rPr lang="en-US" dirty="0">
                <a:latin typeface="Symbol" pitchFamily="2" charset="2"/>
              </a:rPr>
              <a:t>b</a:t>
            </a:r>
            <a:r>
              <a:rPr lang="en-US" baseline="-25000" dirty="0"/>
              <a:t> 10</a:t>
            </a:r>
            <a:r>
              <a:rPr lang="en-US" dirty="0"/>
              <a:t>  = </a:t>
            </a:r>
            <a:r>
              <a:rPr lang="en-US" dirty="0">
                <a:latin typeface="Symbol" pitchFamily="2" charset="2"/>
              </a:rPr>
              <a:t>b</a:t>
            </a:r>
            <a:r>
              <a:rPr lang="en-US" baseline="-25000" dirty="0"/>
              <a:t> 10</a:t>
            </a:r>
            <a:r>
              <a:rPr lang="en-US" dirty="0"/>
              <a:t> + person-specific-linear-slope-effect</a:t>
            </a:r>
            <a:r>
              <a:rPr lang="en-US" baseline="-25000" dirty="0"/>
              <a:t>j</a:t>
            </a:r>
            <a:r>
              <a:rPr lang="en-US" dirty="0"/>
              <a:t>*µ</a:t>
            </a:r>
            <a:r>
              <a:rPr lang="en-US" baseline="-25000" dirty="0"/>
              <a:t>2</a:t>
            </a:r>
            <a:endParaRPr lang="en-US" dirty="0"/>
          </a:p>
          <a:p>
            <a:pPr marL="457200" lvl="1" indent="0">
              <a:buNone/>
            </a:pPr>
            <a:r>
              <a:rPr lang="en-US" dirty="0">
                <a:latin typeface="Symbol" pitchFamily="2" charset="2"/>
              </a:rPr>
              <a:t>b</a:t>
            </a:r>
            <a:r>
              <a:rPr lang="en-US" baseline="-25000" dirty="0"/>
              <a:t> 20</a:t>
            </a:r>
            <a:r>
              <a:rPr lang="en-US" dirty="0"/>
              <a:t>  = </a:t>
            </a:r>
            <a:r>
              <a:rPr lang="en-US" dirty="0">
                <a:latin typeface="Symbol" pitchFamily="2" charset="2"/>
              </a:rPr>
              <a:t>b</a:t>
            </a:r>
            <a:r>
              <a:rPr lang="en-US" baseline="-25000" dirty="0"/>
              <a:t> 20</a:t>
            </a:r>
            <a:r>
              <a:rPr lang="en-US" dirty="0"/>
              <a:t> + person-specific-quadratic-term-effect</a:t>
            </a:r>
            <a:r>
              <a:rPr lang="en-US" baseline="-25000" dirty="0"/>
              <a:t>j</a:t>
            </a:r>
            <a:r>
              <a:rPr lang="en-US" dirty="0"/>
              <a:t>*µ</a:t>
            </a:r>
            <a:r>
              <a:rPr lang="en-US" baseline="-25000" dirty="0"/>
              <a:t>3</a:t>
            </a:r>
          </a:p>
          <a:p>
            <a:endParaRPr lang="en-US" dirty="0"/>
          </a:p>
          <a:p>
            <a:r>
              <a:rPr lang="en-US" dirty="0"/>
              <a:t>Role of other dimensions of engagement </a:t>
            </a:r>
            <a:r>
              <a:rPr lang="en-US" sz="2100" dirty="0"/>
              <a:t>(Fredericks, Blumenfeld, &amp; Paris, 2004; Sinatra et al., 2015)</a:t>
            </a:r>
          </a:p>
          <a:p>
            <a:endParaRPr lang="en-US" dirty="0"/>
          </a:p>
          <a:p>
            <a:r>
              <a:rPr lang="en-US" dirty="0"/>
              <a:t>Consideration of students’ outside effort, loss of valued alternatives, and emotional cost </a:t>
            </a:r>
            <a:r>
              <a:rPr lang="en-US" sz="2300" dirty="0"/>
              <a:t>(Flake, Barron, Hulleman, McCoach, &amp; Welsh, 2015</a:t>
            </a:r>
            <a:r>
              <a:rPr lang="en-US" dirty="0"/>
              <a:t>) in the flipped class</a:t>
            </a:r>
          </a:p>
        </p:txBody>
      </p:sp>
      <p:sp>
        <p:nvSpPr>
          <p:cNvPr id="4" name="Rectangle 3">
            <a:extLst>
              <a:ext uri="{FF2B5EF4-FFF2-40B4-BE49-F238E27FC236}">
                <a16:creationId xmlns:a16="http://schemas.microsoft.com/office/drawing/2014/main" id="{53ECF3BC-9C0A-D240-B927-7CC8068036DA}"/>
              </a:ext>
            </a:extLst>
          </p:cNvPr>
          <p:cNvSpPr/>
          <p:nvPr/>
        </p:nvSpPr>
        <p:spPr>
          <a:xfrm>
            <a:off x="9338808" y="2476954"/>
            <a:ext cx="457201" cy="4572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337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p:txBody>
          <a:bodyPr anchor="ctr">
            <a:normAutofit/>
          </a:bodyPr>
          <a:lstStyle/>
          <a:p>
            <a:r>
              <a:rPr lang="en-US" dirty="0"/>
              <a:t>Explore other antecedents </a:t>
            </a:r>
            <a:r>
              <a:rPr lang="en-US"/>
              <a:t>of engagement, </a:t>
            </a:r>
            <a:r>
              <a:rPr lang="en-US" dirty="0"/>
              <a:t>especially other expectancy beliefs</a:t>
            </a:r>
          </a:p>
          <a:p>
            <a:endParaRPr lang="en-US" dirty="0"/>
          </a:p>
          <a:p>
            <a:r>
              <a:rPr lang="en-US" dirty="0"/>
              <a:t>Better understand utility of log-trace measures of engagement </a:t>
            </a:r>
            <a:r>
              <a:rPr lang="en-US" sz="1900" dirty="0"/>
              <a:t>(e.g., Henrie, Bodily, Larsen, &amp; Graham, 2015; Henrie, Bodily, Manwaring, &amp; Graham, advance online publication) </a:t>
            </a:r>
          </a:p>
          <a:p>
            <a:endParaRPr lang="en-US" sz="1900" dirty="0"/>
          </a:p>
          <a:p>
            <a:r>
              <a:rPr lang="en-US" dirty="0"/>
              <a:t>Consider a one-step analytic approach</a:t>
            </a:r>
          </a:p>
        </p:txBody>
      </p:sp>
    </p:spTree>
    <p:extLst>
      <p:ext uri="{BB962C8B-B14F-4D97-AF65-F5344CB8AC3E}">
        <p14:creationId xmlns:p14="http://schemas.microsoft.com/office/powerpoint/2010/main" val="319661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57D2-F1A2-BC43-BA57-68FADEB09298}"/>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78F676B1-624D-0847-BC85-F6AEC123AA5F}"/>
              </a:ext>
            </a:extLst>
          </p:cNvPr>
          <p:cNvSpPr>
            <a:spLocks noGrp="1"/>
          </p:cNvSpPr>
          <p:nvPr>
            <p:ph idx="1"/>
          </p:nvPr>
        </p:nvSpPr>
        <p:spPr/>
        <p:txBody>
          <a:bodyPr anchor="ctr">
            <a:normAutofit/>
          </a:bodyPr>
          <a:lstStyle/>
          <a:p>
            <a:r>
              <a:rPr lang="en-US" dirty="0"/>
              <a:t>Instructors may  suggest to students benefits of a more consistent pattern of viewing videos</a:t>
            </a:r>
          </a:p>
          <a:p>
            <a:endParaRPr lang="en-US" dirty="0"/>
          </a:p>
          <a:p>
            <a:pPr lvl="1"/>
            <a:r>
              <a:rPr lang="en-US" dirty="0"/>
              <a:t>Support students’ autonomy and self-regulatory capabilities (i.e., M-Flip)</a:t>
            </a:r>
          </a:p>
          <a:p>
            <a:pPr lvl="1"/>
            <a:endParaRPr lang="en-US" dirty="0">
              <a:highlight>
                <a:srgbClr val="FFFF00"/>
              </a:highlight>
            </a:endParaRPr>
          </a:p>
          <a:p>
            <a:r>
              <a:rPr lang="en-US" dirty="0"/>
              <a:t>Consider students’ motivation and individual differences in reasons for enrolling in the flipped class</a:t>
            </a:r>
          </a:p>
        </p:txBody>
      </p:sp>
    </p:spTree>
    <p:extLst>
      <p:ext uri="{BB962C8B-B14F-4D97-AF65-F5344CB8AC3E}">
        <p14:creationId xmlns:p14="http://schemas.microsoft.com/office/powerpoint/2010/main" val="259596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E63B-F77A-274A-8B07-DE2686D3240B}"/>
              </a:ext>
            </a:extLst>
          </p:cNvPr>
          <p:cNvSpPr>
            <a:spLocks noGrp="1"/>
          </p:cNvSpPr>
          <p:nvPr>
            <p:ph type="title"/>
          </p:nvPr>
        </p:nvSpPr>
        <p:spPr/>
        <p:txBody>
          <a:bodyPr/>
          <a:lstStyle/>
          <a:p>
            <a:r>
              <a:rPr lang="en-US" dirty="0"/>
              <a:t>Questions &amp; contact information</a:t>
            </a:r>
          </a:p>
        </p:txBody>
      </p:sp>
      <p:sp>
        <p:nvSpPr>
          <p:cNvPr id="3" name="Content Placeholder 2">
            <a:extLst>
              <a:ext uri="{FF2B5EF4-FFF2-40B4-BE49-F238E27FC236}">
                <a16:creationId xmlns:a16="http://schemas.microsoft.com/office/drawing/2014/main" id="{955EB830-FE1E-F549-8B9E-0514996B8014}"/>
              </a:ext>
            </a:extLst>
          </p:cNvPr>
          <p:cNvSpPr>
            <a:spLocks noGrp="1"/>
          </p:cNvSpPr>
          <p:nvPr>
            <p:ph idx="1"/>
          </p:nvPr>
        </p:nvSpPr>
        <p:spPr/>
        <p:txBody>
          <a:bodyPr anchor="ctr"/>
          <a:lstStyle/>
          <a:p>
            <a:pPr marL="0" indent="0" algn="ctr">
              <a:buNone/>
            </a:pPr>
            <a:r>
              <a:rPr lang="en-US" dirty="0"/>
              <a:t>Thank you for your time</a:t>
            </a:r>
          </a:p>
          <a:p>
            <a:pPr marL="0" indent="0" algn="ctr">
              <a:buNone/>
            </a:pPr>
            <a:endParaRPr lang="en-US" dirty="0"/>
          </a:p>
          <a:p>
            <a:pPr marL="0" indent="0" algn="ctr">
              <a:buNone/>
            </a:pPr>
            <a:r>
              <a:rPr lang="en-US" dirty="0"/>
              <a:t>We welcome your questions and feedback on this study</a:t>
            </a:r>
          </a:p>
          <a:p>
            <a:pPr marL="0" indent="0" algn="ctr">
              <a:buNone/>
            </a:pPr>
            <a:endParaRPr lang="en-US" dirty="0"/>
          </a:p>
          <a:p>
            <a:pPr marL="0" indent="0" algn="ctr">
              <a:buNone/>
            </a:pPr>
            <a:r>
              <a:rPr lang="en-US" dirty="0"/>
              <a:t>Joshua M. Rosenberg (</a:t>
            </a:r>
            <a:r>
              <a:rPr lang="en-US" dirty="0">
                <a:hlinkClick r:id="rId3"/>
              </a:rPr>
              <a:t>jrosen@msu.edu</a:t>
            </a:r>
            <a:r>
              <a:rPr lang="en-US" dirty="0"/>
              <a:t>, </a:t>
            </a:r>
            <a:r>
              <a:rPr lang="en-US" dirty="0">
                <a:hlinkClick r:id="rId4"/>
              </a:rPr>
              <a:t>http://jmichaelrosenberg.com</a:t>
            </a:r>
            <a:r>
              <a:rPr lang="en-US" dirty="0"/>
              <a:t>) and You-kyung Lee, Kristy A. Robinson, John Ranellucci, Cary J. Roseth, Lisa Linnenbrink-Garcia </a:t>
            </a:r>
          </a:p>
          <a:p>
            <a:pPr marL="0" indent="0" algn="ctr">
              <a:buNone/>
            </a:pPr>
            <a:endParaRPr lang="en-US" dirty="0"/>
          </a:p>
        </p:txBody>
      </p:sp>
    </p:spTree>
    <p:extLst>
      <p:ext uri="{BB962C8B-B14F-4D97-AF65-F5344CB8AC3E}">
        <p14:creationId xmlns:p14="http://schemas.microsoft.com/office/powerpoint/2010/main" val="3655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Need for study</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p:txBody>
          <a:bodyPr anchor="ctr">
            <a:normAutofit/>
          </a:bodyPr>
          <a:lstStyle/>
          <a:p>
            <a:r>
              <a:rPr lang="en-US" dirty="0"/>
              <a:t>Past research on impacts of flipping is quite limited</a:t>
            </a:r>
          </a:p>
          <a:p>
            <a:pPr marL="0" indent="0">
              <a:buNone/>
            </a:pPr>
            <a:endParaRPr lang="en-US" dirty="0"/>
          </a:p>
          <a:p>
            <a:r>
              <a:rPr lang="en-US" dirty="0"/>
              <a:t>Participation in outside of class activities is key </a:t>
            </a:r>
            <a:r>
              <a:rPr lang="en-US" sz="1800" dirty="0"/>
              <a:t>(Chen &amp; Wu, 2015; He, Holton, Farkas, &amp; Warschauer, 2016)</a:t>
            </a:r>
          </a:p>
        </p:txBody>
      </p:sp>
    </p:spTree>
    <p:extLst>
      <p:ext uri="{BB962C8B-B14F-4D97-AF65-F5344CB8AC3E}">
        <p14:creationId xmlns:p14="http://schemas.microsoft.com/office/powerpoint/2010/main" val="425592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Intensive data and engagement</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a:xfrm>
            <a:off x="609600" y="1600201"/>
            <a:ext cx="10972800" cy="4525963"/>
          </a:xfrm>
        </p:spPr>
        <p:txBody>
          <a:bodyPr anchor="ctr">
            <a:normAutofit/>
          </a:bodyPr>
          <a:lstStyle/>
          <a:p>
            <a:r>
              <a:rPr lang="en-US" dirty="0"/>
              <a:t>Digital sources of data can be used to study learning and engagement </a:t>
            </a:r>
            <a:r>
              <a:rPr lang="en-US" sz="1800" dirty="0"/>
              <a:t>(D’Mello, Dieterle, &amp; Duckworth, 2017; Gobert, Baker, &amp; Wixon, 2015)</a:t>
            </a:r>
          </a:p>
          <a:p>
            <a:endParaRPr lang="en-US" sz="1800" dirty="0"/>
          </a:p>
          <a:p>
            <a:r>
              <a:rPr lang="en-US" dirty="0"/>
              <a:t>Trace measures, like students’ online lecture viewing, can be especially useful for measuring behavioral engagement </a:t>
            </a:r>
            <a:r>
              <a:rPr lang="en-US" sz="1800" dirty="0"/>
              <a:t>(Azevedo, 2015) </a:t>
            </a:r>
          </a:p>
        </p:txBody>
      </p:sp>
    </p:spTree>
    <p:extLst>
      <p:ext uri="{BB962C8B-B14F-4D97-AF65-F5344CB8AC3E}">
        <p14:creationId xmlns:p14="http://schemas.microsoft.com/office/powerpoint/2010/main" val="20808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normAutofit/>
          </a:bodyPr>
          <a:lstStyle/>
          <a:p>
            <a:r>
              <a:rPr lang="en-US" sz="4000" dirty="0"/>
              <a:t>Theoretical framework: Expectancy-value theory</a:t>
            </a:r>
          </a:p>
        </p:txBody>
      </p:sp>
      <p:pic>
        <p:nvPicPr>
          <p:cNvPr id="9" name="Content Placeholder 8">
            <a:extLst>
              <a:ext uri="{FF2B5EF4-FFF2-40B4-BE49-F238E27FC236}">
                <a16:creationId xmlns:a16="http://schemas.microsoft.com/office/drawing/2014/main" id="{4CE4FCED-74B9-F443-8CB0-D5345A453F15}"/>
              </a:ext>
            </a:extLst>
          </p:cNvPr>
          <p:cNvPicPr>
            <a:picLocks noGrp="1" noChangeAspect="1"/>
          </p:cNvPicPr>
          <p:nvPr>
            <p:ph idx="1"/>
          </p:nvPr>
        </p:nvPicPr>
        <p:blipFill>
          <a:blip r:embed="rId3"/>
          <a:stretch>
            <a:fillRect/>
          </a:stretch>
        </p:blipFill>
        <p:spPr>
          <a:xfrm>
            <a:off x="1730373" y="0"/>
            <a:ext cx="8731251" cy="6548438"/>
          </a:xfrm>
        </p:spPr>
      </p:pic>
      <p:sp>
        <p:nvSpPr>
          <p:cNvPr id="10" name="Rectangle 9">
            <a:extLst>
              <a:ext uri="{FF2B5EF4-FFF2-40B4-BE49-F238E27FC236}">
                <a16:creationId xmlns:a16="http://schemas.microsoft.com/office/drawing/2014/main" id="{832632FA-0F1B-E149-835E-4D366F9267DE}"/>
              </a:ext>
            </a:extLst>
          </p:cNvPr>
          <p:cNvSpPr/>
          <p:nvPr/>
        </p:nvSpPr>
        <p:spPr>
          <a:xfrm>
            <a:off x="4185797" y="6264260"/>
            <a:ext cx="4086953" cy="369332"/>
          </a:xfrm>
          <a:prstGeom prst="rect">
            <a:avLst/>
          </a:prstGeom>
        </p:spPr>
        <p:txBody>
          <a:bodyPr wrap="none">
            <a:spAutoFit/>
          </a:bodyPr>
          <a:lstStyle/>
          <a:p>
            <a:r>
              <a:rPr lang="en-US" dirty="0">
                <a:highlight>
                  <a:srgbClr val="FFFF00"/>
                </a:highlight>
                <a:latin typeface="Roboto Light" pitchFamily="2" charset="0"/>
                <a:ea typeface="Roboto Light" pitchFamily="2" charset="0"/>
              </a:rPr>
              <a:t>(Eccles, 1983; Wigfield &amp; Eccles, 2000) </a:t>
            </a:r>
          </a:p>
        </p:txBody>
      </p:sp>
    </p:spTree>
    <p:extLst>
      <p:ext uri="{BB962C8B-B14F-4D97-AF65-F5344CB8AC3E}">
        <p14:creationId xmlns:p14="http://schemas.microsoft.com/office/powerpoint/2010/main" val="264363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Purpose of the present study</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a:xfrm>
            <a:off x="609600" y="1600201"/>
            <a:ext cx="10972800" cy="4525963"/>
          </a:xfrm>
        </p:spPr>
        <p:txBody>
          <a:bodyPr anchor="ctr"/>
          <a:lstStyle/>
          <a:p>
            <a:r>
              <a:rPr lang="en-US" dirty="0"/>
              <a:t>Explore </a:t>
            </a:r>
            <a:r>
              <a:rPr lang="en-US" b="1" dirty="0"/>
              <a:t>students’ out-of-class engagement in the flipped classroom </a:t>
            </a:r>
            <a:r>
              <a:rPr lang="en-US" dirty="0"/>
              <a:t>using longitudinal growth models</a:t>
            </a:r>
          </a:p>
          <a:p>
            <a:endParaRPr lang="en-US" dirty="0"/>
          </a:p>
          <a:p>
            <a:pPr lvl="1"/>
            <a:r>
              <a:rPr lang="en-US" dirty="0"/>
              <a:t>Investigate antecedents</a:t>
            </a:r>
          </a:p>
          <a:p>
            <a:pPr lvl="1"/>
            <a:endParaRPr lang="en-US" dirty="0"/>
          </a:p>
          <a:p>
            <a:pPr lvl="1"/>
            <a:r>
              <a:rPr lang="en-US" dirty="0"/>
              <a:t>Investigate outcomes</a:t>
            </a:r>
          </a:p>
        </p:txBody>
      </p:sp>
    </p:spTree>
    <p:extLst>
      <p:ext uri="{BB962C8B-B14F-4D97-AF65-F5344CB8AC3E}">
        <p14:creationId xmlns:p14="http://schemas.microsoft.com/office/powerpoint/2010/main" val="282054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p:txBody>
          <a:bodyPr anchor="ctr">
            <a:normAutofit fontScale="92500" lnSpcReduction="10000"/>
          </a:bodyPr>
          <a:lstStyle/>
          <a:p>
            <a:endParaRPr lang="en-US" b="1" dirty="0"/>
          </a:p>
          <a:p>
            <a:pPr marL="514350" indent="-514350">
              <a:buFont typeface="+mj-lt"/>
              <a:buAutoNum type="arabicPeriod"/>
            </a:pPr>
            <a:r>
              <a:rPr lang="en-US" dirty="0"/>
              <a:t>What patterns of engagement outside-of-class do students in the flipped class exhibit?</a:t>
            </a:r>
          </a:p>
          <a:p>
            <a:pPr marL="514350" indent="-514350">
              <a:buFont typeface="+mj-lt"/>
              <a:buAutoNum type="arabicPeriod"/>
            </a:pPr>
            <a:endParaRPr lang="en-US" dirty="0"/>
          </a:p>
          <a:p>
            <a:pPr marL="514350" indent="-514350">
              <a:buFont typeface="+mj-lt"/>
              <a:buAutoNum type="arabicPeriod"/>
            </a:pPr>
            <a:r>
              <a:rPr lang="en-US" dirty="0"/>
              <a:t>What student characteristics predict their patterns of engagement?</a:t>
            </a:r>
          </a:p>
          <a:p>
            <a:pPr marL="514350" indent="-514350">
              <a:buFont typeface="+mj-lt"/>
              <a:buAutoNum type="arabicPeriod"/>
            </a:pPr>
            <a:endParaRPr lang="en-US" dirty="0"/>
          </a:p>
          <a:p>
            <a:pPr marL="514350" indent="-514350">
              <a:buFont typeface="+mj-lt"/>
              <a:buAutoNum type="arabicPeriod"/>
            </a:pPr>
            <a:r>
              <a:rPr lang="en-US" dirty="0"/>
              <a:t>How does students’ engagement predict achievement-related outcomes?</a:t>
            </a:r>
          </a:p>
          <a:p>
            <a:endParaRPr lang="en-US" dirty="0"/>
          </a:p>
        </p:txBody>
      </p:sp>
    </p:spTree>
    <p:extLst>
      <p:ext uri="{BB962C8B-B14F-4D97-AF65-F5344CB8AC3E}">
        <p14:creationId xmlns:p14="http://schemas.microsoft.com/office/powerpoint/2010/main" val="195433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BAC5-352D-5344-B33A-903DB3D8F7DF}"/>
              </a:ext>
            </a:extLst>
          </p:cNvPr>
          <p:cNvSpPr>
            <a:spLocks noGrp="1"/>
          </p:cNvSpPr>
          <p:nvPr>
            <p:ph type="title"/>
          </p:nvPr>
        </p:nvSpPr>
        <p:spPr/>
        <p:txBody>
          <a:bodyPr/>
          <a:lstStyle/>
          <a:p>
            <a:r>
              <a:rPr lang="en-US" dirty="0"/>
              <a:t>Participants and instructional context</a:t>
            </a:r>
          </a:p>
        </p:txBody>
      </p:sp>
      <p:sp>
        <p:nvSpPr>
          <p:cNvPr id="3" name="Content Placeholder 2">
            <a:extLst>
              <a:ext uri="{FF2B5EF4-FFF2-40B4-BE49-F238E27FC236}">
                <a16:creationId xmlns:a16="http://schemas.microsoft.com/office/drawing/2014/main" id="{0A99A952-9B92-104D-83D8-A7084791F2A4}"/>
              </a:ext>
            </a:extLst>
          </p:cNvPr>
          <p:cNvSpPr>
            <a:spLocks noGrp="1"/>
          </p:cNvSpPr>
          <p:nvPr>
            <p:ph idx="1"/>
          </p:nvPr>
        </p:nvSpPr>
        <p:spPr>
          <a:xfrm>
            <a:off x="609599" y="1600201"/>
            <a:ext cx="11379201" cy="4525963"/>
          </a:xfrm>
        </p:spPr>
        <p:txBody>
          <a:bodyPr anchor="ctr">
            <a:normAutofit/>
          </a:bodyPr>
          <a:lstStyle/>
          <a:p>
            <a:r>
              <a:rPr lang="en-US" dirty="0"/>
              <a:t>272 undergraduates in a large introductory anatomy course</a:t>
            </a:r>
          </a:p>
          <a:p>
            <a:endParaRPr lang="en-US" dirty="0"/>
          </a:p>
          <a:p>
            <a:r>
              <a:rPr lang="en-US" dirty="0"/>
              <a:t>Students were assigned to view 58 videos over the semester</a:t>
            </a:r>
          </a:p>
          <a:p>
            <a:endParaRPr lang="en-US" dirty="0"/>
          </a:p>
          <a:p>
            <a:r>
              <a:rPr lang="en-US" dirty="0"/>
              <a:t>In-class activities largely consisted of small-group work</a:t>
            </a:r>
          </a:p>
        </p:txBody>
      </p:sp>
    </p:spTree>
    <p:extLst>
      <p:ext uri="{BB962C8B-B14F-4D97-AF65-F5344CB8AC3E}">
        <p14:creationId xmlns:p14="http://schemas.microsoft.com/office/powerpoint/2010/main" val="235153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396D9F-D690-5F4C-8F4C-7E0C2F3A8FFD}"/>
              </a:ext>
            </a:extLst>
          </p:cNvPr>
          <p:cNvPicPr>
            <a:picLocks noChangeAspect="1"/>
          </p:cNvPicPr>
          <p:nvPr/>
        </p:nvPicPr>
        <p:blipFill>
          <a:blip r:embed="rId3"/>
          <a:stretch>
            <a:fillRect/>
          </a:stretch>
        </p:blipFill>
        <p:spPr>
          <a:xfrm>
            <a:off x="1185863" y="171449"/>
            <a:ext cx="9729786" cy="6486525"/>
          </a:xfrm>
          <a:prstGeom prst="rect">
            <a:avLst/>
          </a:prstGeom>
        </p:spPr>
      </p:pic>
      <p:sp>
        <p:nvSpPr>
          <p:cNvPr id="9" name="TextBox 8">
            <a:extLst>
              <a:ext uri="{FF2B5EF4-FFF2-40B4-BE49-F238E27FC236}">
                <a16:creationId xmlns:a16="http://schemas.microsoft.com/office/drawing/2014/main" id="{2B7F047D-9F2E-B04D-A8C2-2DFE9EBE4E6D}"/>
              </a:ext>
            </a:extLst>
          </p:cNvPr>
          <p:cNvSpPr txBox="1"/>
          <p:nvPr/>
        </p:nvSpPr>
        <p:spPr>
          <a:xfrm>
            <a:off x="10915649" y="5528546"/>
            <a:ext cx="112780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Final Grade</a:t>
            </a:r>
          </a:p>
        </p:txBody>
      </p:sp>
    </p:spTree>
    <p:extLst>
      <p:ext uri="{BB962C8B-B14F-4D97-AF65-F5344CB8AC3E}">
        <p14:creationId xmlns:p14="http://schemas.microsoft.com/office/powerpoint/2010/main" val="1321284379"/>
      </p:ext>
    </p:extLst>
  </p:cSld>
  <p:clrMapOvr>
    <a:masterClrMapping/>
  </p:clrMapOvr>
</p:sld>
</file>

<file path=ppt/theme/theme1.xml><?xml version="1.0" encoding="utf-8"?>
<a:theme xmlns:a="http://schemas.openxmlformats.org/drawingml/2006/main" name="Power-Point-Spartans-Will">
  <a:themeElements>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ower-Point-Spartans-Will">
  <a:themeElements>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Power-Point-Spartans-Will</Template>
  <TotalTime>4623</TotalTime>
  <Words>1946</Words>
  <Application>Microsoft Macintosh PowerPoint</Application>
  <PresentationFormat>Widescreen</PresentationFormat>
  <Paragraphs>216</Paragraphs>
  <Slides>26</Slides>
  <Notes>19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26</vt:i4>
      </vt:variant>
    </vt:vector>
  </HeadingPairs>
  <TitlesOfParts>
    <vt:vector size="38" baseType="lpstr">
      <vt:lpstr>ＭＳ Ｐゴシック</vt:lpstr>
      <vt:lpstr>Arial</vt:lpstr>
      <vt:lpstr>Calibri</vt:lpstr>
      <vt:lpstr>Gotham Book</vt:lpstr>
      <vt:lpstr>Gotham-Bold</vt:lpstr>
      <vt:lpstr>Roboto Light</vt:lpstr>
      <vt:lpstr>Symbol</vt:lpstr>
      <vt:lpstr>Times New Roman</vt:lpstr>
      <vt:lpstr>Power-Point-Spartans-Will</vt:lpstr>
      <vt:lpstr>Custom Design</vt:lpstr>
      <vt:lpstr>1_Power-Point-Spartans-Will</vt:lpstr>
      <vt:lpstr>1_Custom Design</vt:lpstr>
      <vt:lpstr>Patterns of engagement in a flipped undergraduate class: Antecedents and outcomes</vt:lpstr>
      <vt:lpstr>Background</vt:lpstr>
      <vt:lpstr>Need for study</vt:lpstr>
      <vt:lpstr>Intensive data and engagement</vt:lpstr>
      <vt:lpstr>Theoretical framework: Expectancy-value theory</vt:lpstr>
      <vt:lpstr>Purpose of the present study</vt:lpstr>
      <vt:lpstr>Research questions</vt:lpstr>
      <vt:lpstr>Participants and instructional context</vt:lpstr>
      <vt:lpstr>PowerPoint Presentation</vt:lpstr>
      <vt:lpstr>PowerPoint Presentation</vt:lpstr>
      <vt:lpstr>PowerPoint Presentation</vt:lpstr>
      <vt:lpstr>PowerPoint Presentation</vt:lpstr>
      <vt:lpstr>PowerPoint Presentation</vt:lpstr>
      <vt:lpstr>PowerPoint Presentation</vt:lpstr>
      <vt:lpstr>Data analysis</vt:lpstr>
      <vt:lpstr>RQ #1 results: Predicting time viewed</vt:lpstr>
      <vt:lpstr>RQ #1 results: Predicting time viewed</vt:lpstr>
      <vt:lpstr>RQ #2 results: Predicting student-specific patterns</vt:lpstr>
      <vt:lpstr>RQ #3 results: Predicting students’ outcomes</vt:lpstr>
      <vt:lpstr>Predicting time viewed</vt:lpstr>
      <vt:lpstr>Antecedents of student-specific patterns</vt:lpstr>
      <vt:lpstr>Predicting students’ outcomes</vt:lpstr>
      <vt:lpstr>Limitations of the study</vt:lpstr>
      <vt:lpstr>Future research</vt:lpstr>
      <vt:lpstr>Implications for practice</vt:lpstr>
      <vt:lpstr>Questions &amp; contact information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engagement in a flipped undergraduate class: Antecedents and outcomes</dc:title>
  <dc:creator>Rosenberg, Joshua Michael</dc:creator>
  <cp:lastModifiedBy>Rosenberg, Joshua Michael</cp:lastModifiedBy>
  <cp:revision>498</cp:revision>
  <dcterms:created xsi:type="dcterms:W3CDTF">2018-04-04T19:04:58Z</dcterms:created>
  <dcterms:modified xsi:type="dcterms:W3CDTF">2018-04-15T04:16:32Z</dcterms:modified>
</cp:coreProperties>
</file>