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3842AD0-6CE8-481A-BEF2-1943706ACD4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b/home?lx=N4OUXAf6B3I8L6I0yzplW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Rotary Kiln Data Acquisition and Controls Upgrade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Capital Project Proposal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Primary Goal (Core Project Driver):</a:t>
            </a:r>
          </a:p>
          <a:p>
            <a:pPr lvl="1"/>
            <a:r>
              <a:rPr lang="en-US" dirty="0" smtClean="0"/>
              <a:t>Improve operational consistency of the rotary kiln.</a:t>
            </a:r>
          </a:p>
          <a:p>
            <a:r>
              <a:rPr lang="en-US" dirty="0" smtClean="0"/>
              <a:t>Secondary Goals (Critical Project Elements):</a:t>
            </a:r>
          </a:p>
          <a:p>
            <a:pPr lvl="1"/>
            <a:r>
              <a:rPr lang="en-US" dirty="0" smtClean="0"/>
              <a:t>Increase internal knowledge of rotary kiln controls, and control systems in general.</a:t>
            </a:r>
          </a:p>
          <a:p>
            <a:pPr lvl="1"/>
            <a:r>
              <a:rPr lang="en-US" dirty="0" smtClean="0"/>
              <a:t>Thoroughly understand &amp; document process.</a:t>
            </a:r>
          </a:p>
          <a:p>
            <a:pPr lvl="1"/>
            <a:r>
              <a:rPr lang="en-US" dirty="0" smtClean="0"/>
              <a:t>Build a robust knowledge base (prevent point-person dependence).</a:t>
            </a:r>
          </a:p>
          <a:p>
            <a:r>
              <a:rPr lang="en-US" dirty="0" smtClean="0"/>
              <a:t>Exploratory Goals (Potential Gains/Improvements Uncovered During Project):</a:t>
            </a:r>
          </a:p>
          <a:p>
            <a:pPr lvl="1"/>
            <a:r>
              <a:rPr lang="en-US" dirty="0" smtClean="0"/>
              <a:t>Increase operational flow rate.</a:t>
            </a:r>
          </a:p>
          <a:p>
            <a:pPr lvl="1"/>
            <a:r>
              <a:rPr lang="en-US" dirty="0" smtClean="0"/>
              <a:t>Increase process reaction yield.</a:t>
            </a:r>
          </a:p>
          <a:p>
            <a:pPr lvl="1"/>
            <a:r>
              <a:rPr lang="en-US" dirty="0" smtClean="0"/>
              <a:t>Reduce/eliminate clinker rings in the kiln.</a:t>
            </a:r>
          </a:p>
          <a:p>
            <a:pPr lvl="1"/>
            <a:r>
              <a:rPr lang="en-US" dirty="0" smtClean="0"/>
              <a:t>Reduce kiln brick degradation.</a:t>
            </a:r>
          </a:p>
        </p:txBody>
      </p:sp>
    </p:spTree>
    <p:extLst>
      <p:ext uri="{BB962C8B-B14F-4D97-AF65-F5344CB8AC3E}">
        <p14:creationId xmlns:p14="http://schemas.microsoft.com/office/powerpoint/2010/main" val="4551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Phase Project:</a:t>
            </a:r>
          </a:p>
          <a:p>
            <a:r>
              <a:rPr lang="en-US" u="sng" dirty="0" smtClean="0"/>
              <a:t>Phase One: </a:t>
            </a:r>
            <a:r>
              <a:rPr lang="en-US" u="sng" dirty="0" err="1" smtClean="0"/>
              <a:t>Dusthouse</a:t>
            </a:r>
            <a:r>
              <a:rPr lang="en-US" u="sng" dirty="0" smtClean="0"/>
              <a:t>/Dryer/</a:t>
            </a:r>
            <a:r>
              <a:rPr lang="en-US" u="sng" dirty="0" err="1" smtClean="0"/>
              <a:t>Rotoclone</a:t>
            </a:r>
            <a:endParaRPr lang="en-US" u="sng" dirty="0" smtClean="0"/>
          </a:p>
          <a:p>
            <a:pPr lvl="1"/>
            <a:r>
              <a:rPr lang="en-US" dirty="0" smtClean="0"/>
              <a:t>Build Pressure &amp; Heat Controls</a:t>
            </a:r>
          </a:p>
          <a:p>
            <a:pPr lvl="1"/>
            <a:r>
              <a:rPr lang="en-US" u="sng" dirty="0" smtClean="0"/>
              <a:t>The Focus of this Meeting</a:t>
            </a:r>
          </a:p>
          <a:p>
            <a:r>
              <a:rPr lang="en-US" dirty="0" smtClean="0"/>
              <a:t>Phase Two: Flame Train System Upgrade</a:t>
            </a:r>
          </a:p>
          <a:p>
            <a:pPr lvl="1"/>
            <a:r>
              <a:rPr lang="en-US" dirty="0" smtClean="0"/>
              <a:t>Highlight alarms in process &amp; flow meters for fuel optimization.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Phase Three: Kiln Temperature Profiling</a:t>
            </a:r>
          </a:p>
          <a:p>
            <a:pPr lvl="1"/>
            <a:r>
              <a:rPr lang="en-US" dirty="0" smtClean="0"/>
              <a:t>Monitor short/long flame &amp; steady state kiln temp profile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669669"/>
            <a:ext cx="2556136" cy="19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2760181"/>
            <a:ext cx="2556136" cy="19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4806065"/>
            <a:ext cx="2529786" cy="1920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 Expanded 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514598"/>
            <a:ext cx="3810000" cy="39624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Implement new control system to replace old, non-functioning pneumatic 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Replace </a:t>
            </a:r>
            <a:r>
              <a:rPr lang="en-US" sz="1500" dirty="0"/>
              <a:t>broken manual temperature and pressure gauges with digital indicators.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Experiment </a:t>
            </a:r>
            <a:r>
              <a:rPr lang="en-US" sz="1500" dirty="0"/>
              <a:t>with effects of process changes utilizing new indicators.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Build </a:t>
            </a:r>
            <a:r>
              <a:rPr lang="en-US" sz="1500" dirty="0"/>
              <a:t>controls for dryer system based on experimentation.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668220" cy="44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267200" y="3200400"/>
            <a:ext cx="4507597" cy="3200400"/>
          </a:xfrm>
          <a:custGeom>
            <a:avLst/>
            <a:gdLst>
              <a:gd name="connsiteX0" fmla="*/ 434391 w 4688463"/>
              <a:gd name="connsiteY0" fmla="*/ 2251695 h 3476608"/>
              <a:gd name="connsiteX1" fmla="*/ 442937 w 4688463"/>
              <a:gd name="connsiteY1" fmla="*/ 3149003 h 3476608"/>
              <a:gd name="connsiteX2" fmla="*/ 4356911 w 4688463"/>
              <a:gd name="connsiteY2" fmla="*/ 3268644 h 3476608"/>
              <a:gd name="connsiteX3" fmla="*/ 4391094 w 4688463"/>
              <a:gd name="connsiteY3" fmla="*/ 431440 h 3476608"/>
              <a:gd name="connsiteX4" fmla="*/ 3639064 w 4688463"/>
              <a:gd name="connsiteY4" fmla="*/ 166521 h 3476608"/>
              <a:gd name="connsiteX5" fmla="*/ 3519423 w 4688463"/>
              <a:gd name="connsiteY5" fmla="*/ 1969683 h 3476608"/>
              <a:gd name="connsiteX6" fmla="*/ 434391 w 4688463"/>
              <a:gd name="connsiteY6" fmla="*/ 2251695 h 347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463" h="3476608">
                <a:moveTo>
                  <a:pt x="434391" y="2251695"/>
                </a:moveTo>
                <a:cubicBezTo>
                  <a:pt x="-78357" y="2448248"/>
                  <a:pt x="-210816" y="2979512"/>
                  <a:pt x="442937" y="3149003"/>
                </a:cubicBezTo>
                <a:cubicBezTo>
                  <a:pt x="1096690" y="3318495"/>
                  <a:pt x="3698885" y="3721571"/>
                  <a:pt x="4356911" y="3268644"/>
                </a:cubicBezTo>
                <a:cubicBezTo>
                  <a:pt x="5014937" y="2815717"/>
                  <a:pt x="4510735" y="948461"/>
                  <a:pt x="4391094" y="431440"/>
                </a:cubicBezTo>
                <a:cubicBezTo>
                  <a:pt x="4271453" y="-85581"/>
                  <a:pt x="3784343" y="-89853"/>
                  <a:pt x="3639064" y="166521"/>
                </a:cubicBezTo>
                <a:cubicBezTo>
                  <a:pt x="3493786" y="422895"/>
                  <a:pt x="4054959" y="1620730"/>
                  <a:pt x="3519423" y="1969683"/>
                </a:cubicBezTo>
                <a:cubicBezTo>
                  <a:pt x="2983887" y="2318636"/>
                  <a:pt x="947139" y="2055142"/>
                  <a:pt x="434391" y="22516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3124200"/>
            <a:ext cx="762000" cy="210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95800" y="1600200"/>
            <a:ext cx="32004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10000" y="3733800"/>
            <a:ext cx="7620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05600" y="35052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26670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4"/>
          </p:cNvCxnSpPr>
          <p:nvPr/>
        </p:nvCxnSpPr>
        <p:spPr>
          <a:xfrm flipV="1">
            <a:off x="3913974" y="3200400"/>
            <a:ext cx="1115226" cy="1866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2"/>
          </p:cNvCxnSpPr>
          <p:nvPr/>
        </p:nvCxnSpPr>
        <p:spPr>
          <a:xfrm flipV="1">
            <a:off x="3913974" y="3771900"/>
            <a:ext cx="2791626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Submission/Approval: 1 week</a:t>
            </a:r>
          </a:p>
          <a:p>
            <a:r>
              <a:rPr lang="en-US" dirty="0" smtClean="0"/>
              <a:t>Capital Lead Time and </a:t>
            </a:r>
            <a:r>
              <a:rPr lang="en-US" dirty="0" err="1" smtClean="0"/>
              <a:t>Dusthouse</a:t>
            </a:r>
            <a:r>
              <a:rPr lang="en-US" dirty="0" smtClean="0"/>
              <a:t> Install: 9.5 weeks ( 5 week lead time on controller)</a:t>
            </a:r>
          </a:p>
          <a:p>
            <a:r>
              <a:rPr lang="en-US" dirty="0" smtClean="0"/>
              <a:t>Dust House Pressure Control Testing: 5.5 weeks</a:t>
            </a:r>
          </a:p>
          <a:p>
            <a:r>
              <a:rPr lang="en-US" dirty="0" smtClean="0"/>
              <a:t>Complete Installation (Dryer system): 1.5 weeks</a:t>
            </a:r>
          </a:p>
          <a:p>
            <a:r>
              <a:rPr lang="en-US" dirty="0" smtClean="0"/>
              <a:t>Dryer System Control Testing: 6 weeks</a:t>
            </a:r>
          </a:p>
          <a:p>
            <a:endParaRPr lang="en-US" dirty="0"/>
          </a:p>
          <a:p>
            <a:r>
              <a:rPr lang="en-US" b="1" dirty="0" smtClean="0"/>
              <a:t>Total: 23.5 weeks</a:t>
            </a:r>
            <a:endParaRPr lang="en-US" dirty="0" smtClean="0"/>
          </a:p>
          <a:p>
            <a:r>
              <a:rPr lang="en-US" dirty="0"/>
              <a:t>See layout: </a:t>
            </a:r>
            <a:r>
              <a:rPr lang="en-US" dirty="0">
                <a:hlinkClick r:id="rId2"/>
              </a:rPr>
              <a:t>https://app.smartsheet.com/b/home?lx=N4OUXAf6B3I8L6I0yzplWg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Costs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43462"/>
              </p:ext>
            </p:extLst>
          </p:nvPr>
        </p:nvGraphicFramePr>
        <p:xfrm>
          <a:off x="2209800" y="2590800"/>
          <a:ext cx="4724400" cy="3093720"/>
        </p:xfrm>
        <a:graphic>
          <a:graphicData uri="http://schemas.openxmlformats.org/drawingml/2006/table">
            <a:tbl>
              <a:tblPr/>
              <a:tblGrid>
                <a:gridCol w="3639370"/>
                <a:gridCol w="1085030"/>
              </a:tblGrid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 900 controller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$7,175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Station &amp; Software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$3,505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Thermocouples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Pressure transducers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$1,500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display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$3,300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&amp; North gate actuators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copper tubing - pressure sensors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Electrical Cabinet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$2,200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Conduit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Ceramic tube insert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Replacement damper &amp; actuator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Clause Labor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$23,605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19240"/>
              </p:ext>
            </p:extLst>
          </p:nvPr>
        </p:nvGraphicFramePr>
        <p:xfrm>
          <a:off x="1295400" y="2468561"/>
          <a:ext cx="6553200" cy="3170239"/>
        </p:xfrm>
        <a:graphic>
          <a:graphicData uri="http://schemas.openxmlformats.org/drawingml/2006/table">
            <a:tbl>
              <a:tblPr/>
              <a:tblGrid>
                <a:gridCol w="2695618"/>
                <a:gridCol w="3857582"/>
              </a:tblGrid>
              <a:tr h="264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Risks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Controller Setup Improperly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closely with John Clause to ensure proper implementation. Confer with Tim Hastings as back-up check.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 Impact on Production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Almost impossible, as we are manually managing process control now (poorly.) Worst case is controller failure after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comissioning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In this worst case, we can always go back to manual control.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Delay of Project Implementation due to maintenance unavailability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 to outsource electrical work. Will add cost to the project. Alternatively, accept delays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Delay of Project due to production not running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is a reality we must accept. Will work with Chandra to give input on best times to run for project, but ultimately production comes first.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3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649</TotalTime>
  <Words>450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Macro</vt:lpstr>
      <vt:lpstr>Rotary Kiln Data Acquisition and Controls Upgrade</vt:lpstr>
      <vt:lpstr>Project Goals</vt:lpstr>
      <vt:lpstr>Full Project Scope</vt:lpstr>
      <vt:lpstr>First Phase Expanded Scope</vt:lpstr>
      <vt:lpstr>Project Timeline</vt:lpstr>
      <vt:lpstr>Project Costs</vt:lpstr>
      <vt:lpstr>Project Payback</vt:lpstr>
      <vt:lpstr>Project Risks</vt:lpstr>
    </vt:vector>
  </TitlesOfParts>
  <Company>Zircoa,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Kiln Data Acquisition and Controls Upgrade</dc:title>
  <dc:creator>Miller, Bobby</dc:creator>
  <cp:lastModifiedBy>Miller, Bobby</cp:lastModifiedBy>
  <cp:revision>16</cp:revision>
  <dcterms:created xsi:type="dcterms:W3CDTF">2015-09-03T18:08:13Z</dcterms:created>
  <dcterms:modified xsi:type="dcterms:W3CDTF">2015-09-08T20:41:12Z</dcterms:modified>
</cp:coreProperties>
</file>