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0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83842AD0-6CE8-481A-BEF2-1943706ACD4F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760228CF-56D9-4B9C-AD93-81A18E1C09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Rotary Kiln Data Acquisition and Controls Upgrade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Bringing Zircoa into the 20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r>
              <a:rPr lang="en-US" dirty="0" smtClean="0"/>
              <a:t>…Just not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Primary Goal (Core Project Driver):</a:t>
            </a:r>
          </a:p>
          <a:p>
            <a:pPr lvl="1"/>
            <a:r>
              <a:rPr lang="en-US" dirty="0" smtClean="0"/>
              <a:t>Improve operational consistency of the rotary kiln.</a:t>
            </a:r>
          </a:p>
          <a:p>
            <a:r>
              <a:rPr lang="en-US" dirty="0" smtClean="0"/>
              <a:t>Secondary Goals (Critical Project Elements):</a:t>
            </a:r>
          </a:p>
          <a:p>
            <a:pPr lvl="1"/>
            <a:r>
              <a:rPr lang="en-US" dirty="0" smtClean="0"/>
              <a:t>Increase internal knowledge of rotary kiln controls, and control systems in general.</a:t>
            </a:r>
          </a:p>
          <a:p>
            <a:pPr lvl="1"/>
            <a:r>
              <a:rPr lang="en-US" dirty="0" smtClean="0"/>
              <a:t>Thoroughly understand &amp; document process.</a:t>
            </a:r>
          </a:p>
          <a:p>
            <a:pPr lvl="1"/>
            <a:r>
              <a:rPr lang="en-US" dirty="0" smtClean="0"/>
              <a:t>Build a robust knowledge base (prevent point-person dependence).</a:t>
            </a:r>
          </a:p>
          <a:p>
            <a:r>
              <a:rPr lang="en-US" dirty="0" smtClean="0"/>
              <a:t>Exploratory Goals (Potential Gains/Improvements Uncovered During Project):</a:t>
            </a:r>
          </a:p>
          <a:p>
            <a:pPr lvl="1"/>
            <a:r>
              <a:rPr lang="en-US" dirty="0" smtClean="0"/>
              <a:t>Increase operational flow rate.</a:t>
            </a:r>
          </a:p>
          <a:p>
            <a:pPr lvl="1"/>
            <a:r>
              <a:rPr lang="en-US" dirty="0" smtClean="0"/>
              <a:t>Increase process reaction yield.</a:t>
            </a:r>
          </a:p>
          <a:p>
            <a:pPr lvl="1"/>
            <a:r>
              <a:rPr lang="en-US" dirty="0" smtClean="0"/>
              <a:t>Reduce/eliminate clinker rings in the kiln.</a:t>
            </a:r>
          </a:p>
          <a:p>
            <a:pPr lvl="1"/>
            <a:r>
              <a:rPr lang="en-US" dirty="0" smtClean="0"/>
              <a:t>Reduce kiln brick degradation.</a:t>
            </a:r>
          </a:p>
        </p:txBody>
      </p:sp>
    </p:spTree>
    <p:extLst>
      <p:ext uri="{BB962C8B-B14F-4D97-AF65-F5344CB8AC3E}">
        <p14:creationId xmlns:p14="http://schemas.microsoft.com/office/powerpoint/2010/main" val="4551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Phase Project:</a:t>
            </a:r>
          </a:p>
          <a:p>
            <a:r>
              <a:rPr lang="en-US" u="sng" dirty="0" smtClean="0"/>
              <a:t>Phase One: </a:t>
            </a:r>
            <a:r>
              <a:rPr lang="en-US" u="sng" dirty="0" err="1" smtClean="0"/>
              <a:t>Dusthouse</a:t>
            </a:r>
            <a:r>
              <a:rPr lang="en-US" u="sng" dirty="0" smtClean="0"/>
              <a:t>/Dryer/</a:t>
            </a:r>
            <a:r>
              <a:rPr lang="en-US" u="sng" dirty="0" err="1" smtClean="0"/>
              <a:t>Rotoclone</a:t>
            </a:r>
            <a:endParaRPr lang="en-US" u="sng" dirty="0" smtClean="0"/>
          </a:p>
          <a:p>
            <a:pPr lvl="1"/>
            <a:r>
              <a:rPr lang="en-US" dirty="0" smtClean="0"/>
              <a:t>Build Pressure &amp; Heat Controls</a:t>
            </a:r>
          </a:p>
          <a:p>
            <a:pPr lvl="1"/>
            <a:r>
              <a:rPr lang="en-US" u="sng" dirty="0" smtClean="0"/>
              <a:t>The Focus of this Meeting</a:t>
            </a:r>
          </a:p>
          <a:p>
            <a:r>
              <a:rPr lang="en-US" dirty="0" smtClean="0"/>
              <a:t>Phase Two: Flame Train System Upgrade</a:t>
            </a:r>
          </a:p>
          <a:p>
            <a:pPr lvl="1"/>
            <a:r>
              <a:rPr lang="en-US" dirty="0" smtClean="0"/>
              <a:t>Highlight alarms in process &amp; flow meters for fuel optimization.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Phase Three: Kiln Temperature Profiling</a:t>
            </a:r>
          </a:p>
          <a:p>
            <a:pPr lvl="1"/>
            <a:r>
              <a:rPr lang="en-US" dirty="0" smtClean="0"/>
              <a:t>Monitor short/long flame &amp; steady state kiln temp profile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64" y="669669"/>
            <a:ext cx="2556136" cy="19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64" y="2760181"/>
            <a:ext cx="2556136" cy="19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64" y="4806065"/>
            <a:ext cx="2529786" cy="1920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 Expanded Scope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0" y="2514598"/>
            <a:ext cx="3810000" cy="396240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Implement new control system to replace old, non-functioning pneumatic 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Replace </a:t>
            </a:r>
            <a:r>
              <a:rPr lang="en-US" sz="1500" dirty="0"/>
              <a:t>broken manual temperature and pressure gauges with digital indicators.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Experiment </a:t>
            </a:r>
            <a:r>
              <a:rPr lang="en-US" sz="1500" dirty="0"/>
              <a:t>with effects of process changes utilizing new indicators.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Build </a:t>
            </a:r>
            <a:r>
              <a:rPr lang="en-US" sz="1500" dirty="0"/>
              <a:t>controls for dryer system based on experimentation.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668220" cy="44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4267200" y="3200400"/>
            <a:ext cx="4507597" cy="3200400"/>
          </a:xfrm>
          <a:custGeom>
            <a:avLst/>
            <a:gdLst>
              <a:gd name="connsiteX0" fmla="*/ 434391 w 4688463"/>
              <a:gd name="connsiteY0" fmla="*/ 2251695 h 3476608"/>
              <a:gd name="connsiteX1" fmla="*/ 442937 w 4688463"/>
              <a:gd name="connsiteY1" fmla="*/ 3149003 h 3476608"/>
              <a:gd name="connsiteX2" fmla="*/ 4356911 w 4688463"/>
              <a:gd name="connsiteY2" fmla="*/ 3268644 h 3476608"/>
              <a:gd name="connsiteX3" fmla="*/ 4391094 w 4688463"/>
              <a:gd name="connsiteY3" fmla="*/ 431440 h 3476608"/>
              <a:gd name="connsiteX4" fmla="*/ 3639064 w 4688463"/>
              <a:gd name="connsiteY4" fmla="*/ 166521 h 3476608"/>
              <a:gd name="connsiteX5" fmla="*/ 3519423 w 4688463"/>
              <a:gd name="connsiteY5" fmla="*/ 1969683 h 3476608"/>
              <a:gd name="connsiteX6" fmla="*/ 434391 w 4688463"/>
              <a:gd name="connsiteY6" fmla="*/ 2251695 h 347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8463" h="3476608">
                <a:moveTo>
                  <a:pt x="434391" y="2251695"/>
                </a:moveTo>
                <a:cubicBezTo>
                  <a:pt x="-78357" y="2448248"/>
                  <a:pt x="-210816" y="2979512"/>
                  <a:pt x="442937" y="3149003"/>
                </a:cubicBezTo>
                <a:cubicBezTo>
                  <a:pt x="1096690" y="3318495"/>
                  <a:pt x="3698885" y="3721571"/>
                  <a:pt x="4356911" y="3268644"/>
                </a:cubicBezTo>
                <a:cubicBezTo>
                  <a:pt x="5014937" y="2815717"/>
                  <a:pt x="4510735" y="948461"/>
                  <a:pt x="4391094" y="431440"/>
                </a:cubicBezTo>
                <a:cubicBezTo>
                  <a:pt x="4271453" y="-85581"/>
                  <a:pt x="3784343" y="-89853"/>
                  <a:pt x="3639064" y="166521"/>
                </a:cubicBezTo>
                <a:cubicBezTo>
                  <a:pt x="3493786" y="422895"/>
                  <a:pt x="4054959" y="1620730"/>
                  <a:pt x="3519423" y="1969683"/>
                </a:cubicBezTo>
                <a:cubicBezTo>
                  <a:pt x="2983887" y="2318636"/>
                  <a:pt x="947139" y="2055142"/>
                  <a:pt x="434391" y="22516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3124200"/>
            <a:ext cx="762000" cy="2102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95800" y="1600200"/>
            <a:ext cx="32004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10000" y="3733800"/>
            <a:ext cx="7620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05600" y="35052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8200" y="26670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4"/>
          </p:cNvCxnSpPr>
          <p:nvPr/>
        </p:nvCxnSpPr>
        <p:spPr>
          <a:xfrm flipV="1">
            <a:off x="3913974" y="3200400"/>
            <a:ext cx="1115226" cy="1866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2"/>
          </p:cNvCxnSpPr>
          <p:nvPr/>
        </p:nvCxnSpPr>
        <p:spPr>
          <a:xfrm flipV="1">
            <a:off x="3913974" y="3771900"/>
            <a:ext cx="2791626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7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164</TotalTime>
  <Words>205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Macro</vt:lpstr>
      <vt:lpstr>Rotary Kiln Data Acquisition and Controls Upgrade</vt:lpstr>
      <vt:lpstr>Project Goals</vt:lpstr>
      <vt:lpstr>Full Project Scope</vt:lpstr>
      <vt:lpstr>First Phase Expanded Scope</vt:lpstr>
      <vt:lpstr>PowerPoint Presentation</vt:lpstr>
    </vt:vector>
  </TitlesOfParts>
  <Company>Zircoa,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Kiln Data Acquisition and Controls Upgrade</dc:title>
  <dc:creator>Miller, Bobby</dc:creator>
  <cp:lastModifiedBy>Miller, Bobby</cp:lastModifiedBy>
  <cp:revision>9</cp:revision>
  <dcterms:created xsi:type="dcterms:W3CDTF">2015-09-03T18:08:13Z</dcterms:created>
  <dcterms:modified xsi:type="dcterms:W3CDTF">2015-09-03T20:52:39Z</dcterms:modified>
</cp:coreProperties>
</file>