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anva Sans Bold" charset="1" panose="020B0803030501040103"/>
      <p:regular r:id="rId21"/>
    </p:embeddedFont>
    <p:embeddedFont>
      <p:font typeface="Futura Bold" charset="1" panose="020B07020202040202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B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7198" y="2337798"/>
            <a:ext cx="16773604" cy="5741516"/>
            <a:chOff x="0" y="0"/>
            <a:chExt cx="52563188" cy="1799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52525" y="2976769"/>
            <a:ext cx="15092339" cy="431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82"/>
              </a:lnSpc>
            </a:pPr>
            <a:r>
              <a:rPr lang="en-US" sz="14187" spc="-184">
                <a:solidFill>
                  <a:srgbClr val="080706"/>
                </a:solidFill>
                <a:latin typeface="Canva Sans Bold"/>
              </a:rPr>
              <a:t>PIZZA SHOP </a:t>
            </a:r>
          </a:p>
          <a:p>
            <a:pPr algn="l">
              <a:lnSpc>
                <a:spcPts val="17791"/>
              </a:lnSpc>
            </a:pPr>
            <a:r>
              <a:rPr lang="en-US" sz="13899" spc="-180">
                <a:solidFill>
                  <a:srgbClr val="080706"/>
                </a:solidFill>
                <a:latin typeface="Canva Sans Bold"/>
              </a:rPr>
              <a:t>SQL INSIGHTS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12736">
            <a:off x="13323026" y="3859887"/>
            <a:ext cx="3878743" cy="4153941"/>
          </a:xfrm>
          <a:custGeom>
            <a:avLst/>
            <a:gdLst/>
            <a:ahLst/>
            <a:cxnLst/>
            <a:rect r="r" b="b" t="t" l="l"/>
            <a:pathLst>
              <a:path h="4153941" w="3878743">
                <a:moveTo>
                  <a:pt x="0" y="0"/>
                </a:moveTo>
                <a:lnTo>
                  <a:pt x="3878742" y="0"/>
                </a:lnTo>
                <a:lnTo>
                  <a:pt x="3878742" y="4153941"/>
                </a:lnTo>
                <a:lnTo>
                  <a:pt x="0" y="41539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10799" y="2644158"/>
            <a:ext cx="16219174" cy="3839924"/>
          </a:xfrm>
          <a:custGeom>
            <a:avLst/>
            <a:gdLst/>
            <a:ahLst/>
            <a:cxnLst/>
            <a:rect r="r" b="b" t="t" l="l"/>
            <a:pathLst>
              <a:path h="3839924" w="16219174">
                <a:moveTo>
                  <a:pt x="0" y="0"/>
                </a:moveTo>
                <a:lnTo>
                  <a:pt x="16219174" y="0"/>
                </a:lnTo>
                <a:lnTo>
                  <a:pt x="16219174" y="3839924"/>
                </a:lnTo>
                <a:lnTo>
                  <a:pt x="0" y="3839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201044" y="6626957"/>
            <a:ext cx="6395648" cy="3197824"/>
          </a:xfrm>
          <a:custGeom>
            <a:avLst/>
            <a:gdLst/>
            <a:ahLst/>
            <a:cxnLst/>
            <a:rect r="r" b="b" t="t" l="l"/>
            <a:pathLst>
              <a:path h="3197824" w="6395648">
                <a:moveTo>
                  <a:pt x="0" y="0"/>
                </a:moveTo>
                <a:lnTo>
                  <a:pt x="6395649" y="0"/>
                </a:lnTo>
                <a:lnTo>
                  <a:pt x="6395649" y="3197824"/>
                </a:lnTo>
                <a:lnTo>
                  <a:pt x="0" y="3197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777474" y="312998"/>
            <a:ext cx="16790049" cy="2060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>
                <a:solidFill>
                  <a:srgbClr val="000000"/>
                </a:solidFill>
                <a:latin typeface="Futura Bold"/>
              </a:rPr>
              <a:t>Group the orders by date and calculate the average number of pizzas ordered per day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1358480">
            <a:off x="2941989" y="7095570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4283407" y="0"/>
                </a:moveTo>
                <a:lnTo>
                  <a:pt x="0" y="0"/>
                </a:lnTo>
                <a:lnTo>
                  <a:pt x="0" y="1981076"/>
                </a:lnTo>
                <a:lnTo>
                  <a:pt x="4283407" y="1981076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91933" y="2856693"/>
            <a:ext cx="16886440" cy="3946905"/>
          </a:xfrm>
          <a:custGeom>
            <a:avLst/>
            <a:gdLst/>
            <a:ahLst/>
            <a:cxnLst/>
            <a:rect r="r" b="b" t="t" l="l"/>
            <a:pathLst>
              <a:path h="3946905" w="16886440">
                <a:moveTo>
                  <a:pt x="0" y="0"/>
                </a:moveTo>
                <a:lnTo>
                  <a:pt x="16886441" y="0"/>
                </a:lnTo>
                <a:lnTo>
                  <a:pt x="16886441" y="3946905"/>
                </a:lnTo>
                <a:lnTo>
                  <a:pt x="0" y="394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48" r="0" b="-2648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732481" y="6946053"/>
            <a:ext cx="6648771" cy="2877585"/>
          </a:xfrm>
          <a:custGeom>
            <a:avLst/>
            <a:gdLst/>
            <a:ahLst/>
            <a:cxnLst/>
            <a:rect r="r" b="b" t="t" l="l"/>
            <a:pathLst>
              <a:path h="2877585" w="6648771">
                <a:moveTo>
                  <a:pt x="0" y="0"/>
                </a:moveTo>
                <a:lnTo>
                  <a:pt x="6648772" y="0"/>
                </a:lnTo>
                <a:lnTo>
                  <a:pt x="6648772" y="2877585"/>
                </a:lnTo>
                <a:lnTo>
                  <a:pt x="0" y="2877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958" r="0" b="-5958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999749" y="221567"/>
            <a:ext cx="14288503" cy="222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1"/>
              </a:lnSpc>
            </a:pPr>
            <a:r>
              <a:rPr lang="en-US" sz="6029">
                <a:solidFill>
                  <a:srgbClr val="000000"/>
                </a:solidFill>
                <a:latin typeface="Futura Bold"/>
              </a:rPr>
              <a:t>Determine the top 3 most ordered pizza types based on revenue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32383">
            <a:off x="11617365" y="6993297"/>
            <a:ext cx="3003690" cy="2834391"/>
          </a:xfrm>
          <a:custGeom>
            <a:avLst/>
            <a:gdLst/>
            <a:ahLst/>
            <a:cxnLst/>
            <a:rect r="r" b="b" t="t" l="l"/>
            <a:pathLst>
              <a:path h="2834391" w="3003690">
                <a:moveTo>
                  <a:pt x="0" y="0"/>
                </a:moveTo>
                <a:lnTo>
                  <a:pt x="3003690" y="0"/>
                </a:lnTo>
                <a:lnTo>
                  <a:pt x="3003690" y="2834391"/>
                </a:lnTo>
                <a:lnTo>
                  <a:pt x="0" y="2834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12054" y="3074516"/>
            <a:ext cx="12378934" cy="4137968"/>
          </a:xfrm>
          <a:custGeom>
            <a:avLst/>
            <a:gdLst/>
            <a:ahLst/>
            <a:cxnLst/>
            <a:rect r="r" b="b" t="t" l="l"/>
            <a:pathLst>
              <a:path h="4137968" w="12378934">
                <a:moveTo>
                  <a:pt x="0" y="0"/>
                </a:moveTo>
                <a:lnTo>
                  <a:pt x="12378933" y="0"/>
                </a:lnTo>
                <a:lnTo>
                  <a:pt x="12378933" y="4137968"/>
                </a:lnTo>
                <a:lnTo>
                  <a:pt x="0" y="413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296789" y="6839405"/>
            <a:ext cx="4517872" cy="3048391"/>
          </a:xfrm>
          <a:custGeom>
            <a:avLst/>
            <a:gdLst/>
            <a:ahLst/>
            <a:cxnLst/>
            <a:rect r="r" b="b" t="t" l="l"/>
            <a:pathLst>
              <a:path h="3048391" w="4517872">
                <a:moveTo>
                  <a:pt x="0" y="0"/>
                </a:moveTo>
                <a:lnTo>
                  <a:pt x="4517872" y="0"/>
                </a:lnTo>
                <a:lnTo>
                  <a:pt x="4517872" y="3048391"/>
                </a:lnTo>
                <a:lnTo>
                  <a:pt x="0" y="3048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668303" y="343030"/>
            <a:ext cx="15514797" cy="240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6"/>
              </a:lnSpc>
            </a:pPr>
            <a:r>
              <a:rPr lang="en-US" sz="6547">
                <a:solidFill>
                  <a:srgbClr val="000000"/>
                </a:solidFill>
                <a:latin typeface="Futura Bold"/>
              </a:rPr>
              <a:t>Calculate the percentage contribution of each pizza type to total revenue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118791">
            <a:off x="6205963" y="7551020"/>
            <a:ext cx="1882418" cy="2304947"/>
          </a:xfrm>
          <a:custGeom>
            <a:avLst/>
            <a:gdLst/>
            <a:ahLst/>
            <a:cxnLst/>
            <a:rect r="r" b="b" t="t" l="l"/>
            <a:pathLst>
              <a:path h="2304947" w="1882418">
                <a:moveTo>
                  <a:pt x="1882418" y="0"/>
                </a:moveTo>
                <a:lnTo>
                  <a:pt x="0" y="0"/>
                </a:lnTo>
                <a:lnTo>
                  <a:pt x="0" y="2304947"/>
                </a:lnTo>
                <a:lnTo>
                  <a:pt x="1882418" y="2304947"/>
                </a:lnTo>
                <a:lnTo>
                  <a:pt x="18824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4642" y="2747847"/>
            <a:ext cx="12779876" cy="3460949"/>
          </a:xfrm>
          <a:custGeom>
            <a:avLst/>
            <a:gdLst/>
            <a:ahLst/>
            <a:cxnLst/>
            <a:rect r="r" b="b" t="t" l="l"/>
            <a:pathLst>
              <a:path h="3460949" w="12779876">
                <a:moveTo>
                  <a:pt x="0" y="0"/>
                </a:moveTo>
                <a:lnTo>
                  <a:pt x="12779876" y="0"/>
                </a:lnTo>
                <a:lnTo>
                  <a:pt x="12779876" y="3460949"/>
                </a:lnTo>
                <a:lnTo>
                  <a:pt x="0" y="3460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785382" y="6317164"/>
            <a:ext cx="4661256" cy="3546254"/>
          </a:xfrm>
          <a:custGeom>
            <a:avLst/>
            <a:gdLst/>
            <a:ahLst/>
            <a:cxnLst/>
            <a:rect r="r" b="b" t="t" l="l"/>
            <a:pathLst>
              <a:path h="3546254" w="4661256">
                <a:moveTo>
                  <a:pt x="0" y="0"/>
                </a:moveTo>
                <a:lnTo>
                  <a:pt x="4661255" y="0"/>
                </a:lnTo>
                <a:lnTo>
                  <a:pt x="4661255" y="3546254"/>
                </a:lnTo>
                <a:lnTo>
                  <a:pt x="0" y="35462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701" r="0" b="-370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668303" y="343030"/>
            <a:ext cx="15514797" cy="240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6"/>
              </a:lnSpc>
            </a:pPr>
            <a:r>
              <a:rPr lang="en-US" sz="6547">
                <a:solidFill>
                  <a:srgbClr val="000000"/>
                </a:solidFill>
                <a:latin typeface="Futura Bold"/>
              </a:rPr>
              <a:t>Analyze the cumulative revenue generated over time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788029" y="6610193"/>
            <a:ext cx="3522802" cy="3253225"/>
          </a:xfrm>
          <a:custGeom>
            <a:avLst/>
            <a:gdLst/>
            <a:ahLst/>
            <a:cxnLst/>
            <a:rect r="r" b="b" t="t" l="l"/>
            <a:pathLst>
              <a:path h="3253225" w="3522802">
                <a:moveTo>
                  <a:pt x="0" y="0"/>
                </a:moveTo>
                <a:lnTo>
                  <a:pt x="3522802" y="0"/>
                </a:lnTo>
                <a:lnTo>
                  <a:pt x="3522802" y="3253225"/>
                </a:lnTo>
                <a:lnTo>
                  <a:pt x="0" y="3253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28384" y="2796200"/>
            <a:ext cx="11500209" cy="3877757"/>
          </a:xfrm>
          <a:custGeom>
            <a:avLst/>
            <a:gdLst/>
            <a:ahLst/>
            <a:cxnLst/>
            <a:rect r="r" b="b" t="t" l="l"/>
            <a:pathLst>
              <a:path h="3877757" w="11500209">
                <a:moveTo>
                  <a:pt x="0" y="0"/>
                </a:moveTo>
                <a:lnTo>
                  <a:pt x="11500209" y="0"/>
                </a:lnTo>
                <a:lnTo>
                  <a:pt x="11500209" y="3877757"/>
                </a:lnTo>
                <a:lnTo>
                  <a:pt x="0" y="3877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672445" y="6809042"/>
            <a:ext cx="7962038" cy="3057703"/>
          </a:xfrm>
          <a:custGeom>
            <a:avLst/>
            <a:gdLst/>
            <a:ahLst/>
            <a:cxnLst/>
            <a:rect r="r" b="b" t="t" l="l"/>
            <a:pathLst>
              <a:path h="3057703" w="7962038">
                <a:moveTo>
                  <a:pt x="0" y="0"/>
                </a:moveTo>
                <a:lnTo>
                  <a:pt x="7962038" y="0"/>
                </a:lnTo>
                <a:lnTo>
                  <a:pt x="7962038" y="3057703"/>
                </a:lnTo>
                <a:lnTo>
                  <a:pt x="0" y="3057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18" r="0" b="-331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668303" y="371605"/>
            <a:ext cx="15257919" cy="2115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5750">
                <a:solidFill>
                  <a:srgbClr val="000000"/>
                </a:solidFill>
                <a:latin typeface="Futura Bold"/>
              </a:rPr>
              <a:t>Determine the top 3 most ordered pizza types based on revenue for each pizza category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132383">
            <a:off x="4370227" y="7026864"/>
            <a:ext cx="3049372" cy="2877498"/>
          </a:xfrm>
          <a:custGeom>
            <a:avLst/>
            <a:gdLst/>
            <a:ahLst/>
            <a:cxnLst/>
            <a:rect r="r" b="b" t="t" l="l"/>
            <a:pathLst>
              <a:path h="2877498" w="3049372">
                <a:moveTo>
                  <a:pt x="3049371" y="0"/>
                </a:moveTo>
                <a:lnTo>
                  <a:pt x="0" y="0"/>
                </a:lnTo>
                <a:lnTo>
                  <a:pt x="0" y="2877498"/>
                </a:lnTo>
                <a:lnTo>
                  <a:pt x="3049371" y="2877498"/>
                </a:lnTo>
                <a:lnTo>
                  <a:pt x="30493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57198" y="2337798"/>
            <a:ext cx="16773604" cy="5741516"/>
            <a:chOff x="0" y="0"/>
            <a:chExt cx="52563188" cy="1799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460738"/>
            <a:ext cx="16230600" cy="239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080706"/>
                </a:solidFill>
                <a:latin typeface="Canva Sans Bold"/>
              </a:rPr>
              <a:t>PIZZA PARTY!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500290" y="5403022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7" y="0"/>
                </a:lnTo>
                <a:lnTo>
                  <a:pt x="2498987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94905" y="5403022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98943" y="5403022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1358480">
            <a:off x="2403162" y="6803670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4283407" y="0"/>
                </a:moveTo>
                <a:lnTo>
                  <a:pt x="0" y="0"/>
                </a:lnTo>
                <a:lnTo>
                  <a:pt x="0" y="1981076"/>
                </a:lnTo>
                <a:lnTo>
                  <a:pt x="4283407" y="1981076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372971"/>
            <a:ext cx="16230600" cy="3168214"/>
          </a:xfrm>
          <a:custGeom>
            <a:avLst/>
            <a:gdLst/>
            <a:ahLst/>
            <a:cxnLst/>
            <a:rect r="r" b="b" t="t" l="l"/>
            <a:pathLst>
              <a:path h="3168214" w="16230600">
                <a:moveTo>
                  <a:pt x="0" y="0"/>
                </a:moveTo>
                <a:lnTo>
                  <a:pt x="16230600" y="0"/>
                </a:lnTo>
                <a:lnTo>
                  <a:pt x="16230600" y="3168214"/>
                </a:lnTo>
                <a:lnTo>
                  <a:pt x="0" y="316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28" r="-324" b="-2428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69014" y="5752379"/>
            <a:ext cx="5597599" cy="4016095"/>
          </a:xfrm>
          <a:custGeom>
            <a:avLst/>
            <a:gdLst/>
            <a:ahLst/>
            <a:cxnLst/>
            <a:rect r="r" b="b" t="t" l="l"/>
            <a:pathLst>
              <a:path h="4016095" w="5597599">
                <a:moveTo>
                  <a:pt x="0" y="0"/>
                </a:moveTo>
                <a:lnTo>
                  <a:pt x="5597599" y="0"/>
                </a:lnTo>
                <a:lnTo>
                  <a:pt x="5597599" y="4016095"/>
                </a:lnTo>
                <a:lnTo>
                  <a:pt x="0" y="40160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7802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667096" y="491034"/>
            <a:ext cx="17023295" cy="136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Futura Bold"/>
              </a:rPr>
              <a:t>Retrieve the total number of orders placed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70800" y="3235483"/>
            <a:ext cx="17146400" cy="2840999"/>
          </a:xfrm>
          <a:custGeom>
            <a:avLst/>
            <a:gdLst/>
            <a:ahLst/>
            <a:cxnLst/>
            <a:rect r="r" b="b" t="t" l="l"/>
            <a:pathLst>
              <a:path h="2840999" w="17146400">
                <a:moveTo>
                  <a:pt x="0" y="0"/>
                </a:moveTo>
                <a:lnTo>
                  <a:pt x="17146400" y="0"/>
                </a:lnTo>
                <a:lnTo>
                  <a:pt x="17146400" y="2840999"/>
                </a:lnTo>
                <a:lnTo>
                  <a:pt x="0" y="2840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961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773378" y="6252156"/>
            <a:ext cx="6469955" cy="3412237"/>
          </a:xfrm>
          <a:custGeom>
            <a:avLst/>
            <a:gdLst/>
            <a:ahLst/>
            <a:cxnLst/>
            <a:rect r="r" b="b" t="t" l="l"/>
            <a:pathLst>
              <a:path h="3412237" w="6469955">
                <a:moveTo>
                  <a:pt x="0" y="0"/>
                </a:moveTo>
                <a:lnTo>
                  <a:pt x="6469955" y="0"/>
                </a:lnTo>
                <a:lnTo>
                  <a:pt x="6469955" y="3412236"/>
                </a:lnTo>
                <a:lnTo>
                  <a:pt x="0" y="3412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94462" y="271242"/>
            <a:ext cx="15898163" cy="285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8"/>
              </a:lnSpc>
            </a:pPr>
            <a:r>
              <a:rPr lang="en-US" sz="7756">
                <a:solidFill>
                  <a:srgbClr val="000000"/>
                </a:solidFill>
                <a:latin typeface="Futura Bold"/>
              </a:rPr>
              <a:t>Calculate the total revenue generated from pizza sales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132383">
            <a:off x="2224281" y="6432484"/>
            <a:ext cx="3426971" cy="3233814"/>
          </a:xfrm>
          <a:custGeom>
            <a:avLst/>
            <a:gdLst/>
            <a:ahLst/>
            <a:cxnLst/>
            <a:rect r="r" b="b" t="t" l="l"/>
            <a:pathLst>
              <a:path h="3233814" w="3426971">
                <a:moveTo>
                  <a:pt x="3426971" y="0"/>
                </a:moveTo>
                <a:lnTo>
                  <a:pt x="0" y="0"/>
                </a:lnTo>
                <a:lnTo>
                  <a:pt x="0" y="3233814"/>
                </a:lnTo>
                <a:lnTo>
                  <a:pt x="3426971" y="3233814"/>
                </a:lnTo>
                <a:lnTo>
                  <a:pt x="34269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-118791">
            <a:off x="3534857" y="6290789"/>
            <a:ext cx="2940960" cy="3601091"/>
          </a:xfrm>
          <a:custGeom>
            <a:avLst/>
            <a:gdLst/>
            <a:ahLst/>
            <a:cxnLst/>
            <a:rect r="r" b="b" t="t" l="l"/>
            <a:pathLst>
              <a:path h="3601091" w="2940960">
                <a:moveTo>
                  <a:pt x="2940960" y="0"/>
                </a:moveTo>
                <a:lnTo>
                  <a:pt x="0" y="0"/>
                </a:lnTo>
                <a:lnTo>
                  <a:pt x="0" y="3601091"/>
                </a:lnTo>
                <a:lnTo>
                  <a:pt x="2940960" y="3601091"/>
                </a:lnTo>
                <a:lnTo>
                  <a:pt x="29409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3685" y="2407468"/>
            <a:ext cx="17123939" cy="3287586"/>
          </a:xfrm>
          <a:custGeom>
            <a:avLst/>
            <a:gdLst/>
            <a:ahLst/>
            <a:cxnLst/>
            <a:rect r="r" b="b" t="t" l="l"/>
            <a:pathLst>
              <a:path h="3287586" w="17123939">
                <a:moveTo>
                  <a:pt x="0" y="0"/>
                </a:moveTo>
                <a:lnTo>
                  <a:pt x="17123939" y="0"/>
                </a:lnTo>
                <a:lnTo>
                  <a:pt x="17123939" y="3287586"/>
                </a:lnTo>
                <a:lnTo>
                  <a:pt x="0" y="3287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149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93869" y="5866344"/>
            <a:ext cx="5302442" cy="3970489"/>
          </a:xfrm>
          <a:custGeom>
            <a:avLst/>
            <a:gdLst/>
            <a:ahLst/>
            <a:cxnLst/>
            <a:rect r="r" b="b" t="t" l="l"/>
            <a:pathLst>
              <a:path h="3970489" w="5302442">
                <a:moveTo>
                  <a:pt x="0" y="0"/>
                </a:moveTo>
                <a:lnTo>
                  <a:pt x="5302442" y="0"/>
                </a:lnTo>
                <a:lnTo>
                  <a:pt x="5302442" y="3970489"/>
                </a:lnTo>
                <a:lnTo>
                  <a:pt x="0" y="3970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50812" y="429287"/>
            <a:ext cx="17736524" cy="162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Futura Bold"/>
              </a:rPr>
              <a:t>Identify the highest-priced pizza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731804" y="6384468"/>
            <a:ext cx="2291366" cy="3439198"/>
          </a:xfrm>
          <a:custGeom>
            <a:avLst/>
            <a:gdLst/>
            <a:ahLst/>
            <a:cxnLst/>
            <a:rect r="r" b="b" t="t" l="l"/>
            <a:pathLst>
              <a:path h="3439198" w="2291366">
                <a:moveTo>
                  <a:pt x="0" y="0"/>
                </a:moveTo>
                <a:lnTo>
                  <a:pt x="2291366" y="0"/>
                </a:lnTo>
                <a:lnTo>
                  <a:pt x="2291366" y="3439199"/>
                </a:lnTo>
                <a:lnTo>
                  <a:pt x="0" y="3439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4703" y="1817353"/>
            <a:ext cx="16872588" cy="4026719"/>
          </a:xfrm>
          <a:custGeom>
            <a:avLst/>
            <a:gdLst/>
            <a:ahLst/>
            <a:cxnLst/>
            <a:rect r="r" b="b" t="t" l="l"/>
            <a:pathLst>
              <a:path h="4026719" w="16872588">
                <a:moveTo>
                  <a:pt x="0" y="0"/>
                </a:moveTo>
                <a:lnTo>
                  <a:pt x="16872588" y="0"/>
                </a:lnTo>
                <a:lnTo>
                  <a:pt x="16872588" y="4026719"/>
                </a:lnTo>
                <a:lnTo>
                  <a:pt x="0" y="4026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52" t="0" r="-1021" b="-7015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566762" y="5996472"/>
            <a:ext cx="5301334" cy="3827195"/>
          </a:xfrm>
          <a:custGeom>
            <a:avLst/>
            <a:gdLst/>
            <a:ahLst/>
            <a:cxnLst/>
            <a:rect r="r" b="b" t="t" l="l"/>
            <a:pathLst>
              <a:path h="3827195" w="5301334">
                <a:moveTo>
                  <a:pt x="0" y="0"/>
                </a:moveTo>
                <a:lnTo>
                  <a:pt x="5301335" y="0"/>
                </a:lnTo>
                <a:lnTo>
                  <a:pt x="5301335" y="3827195"/>
                </a:lnTo>
                <a:lnTo>
                  <a:pt x="0" y="38271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506" r="-57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41876" y="354347"/>
            <a:ext cx="17421307" cy="131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000000"/>
                </a:solidFill>
                <a:latin typeface="Futura Bold"/>
              </a:rPr>
              <a:t>Identify the most common pizza size ordered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38175" y="2486908"/>
            <a:ext cx="12443062" cy="3759347"/>
          </a:xfrm>
          <a:custGeom>
            <a:avLst/>
            <a:gdLst/>
            <a:ahLst/>
            <a:cxnLst/>
            <a:rect r="r" b="b" t="t" l="l"/>
            <a:pathLst>
              <a:path h="3759347" w="12443062">
                <a:moveTo>
                  <a:pt x="0" y="0"/>
                </a:moveTo>
                <a:lnTo>
                  <a:pt x="12443062" y="0"/>
                </a:lnTo>
                <a:lnTo>
                  <a:pt x="12443062" y="3759347"/>
                </a:lnTo>
                <a:lnTo>
                  <a:pt x="0" y="3759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7" r="0" b="-987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292841" y="6435266"/>
            <a:ext cx="6139061" cy="3376483"/>
          </a:xfrm>
          <a:custGeom>
            <a:avLst/>
            <a:gdLst/>
            <a:ahLst/>
            <a:cxnLst/>
            <a:rect r="r" b="b" t="t" l="l"/>
            <a:pathLst>
              <a:path h="3376483" w="6139061">
                <a:moveTo>
                  <a:pt x="0" y="0"/>
                </a:moveTo>
                <a:lnTo>
                  <a:pt x="6139061" y="0"/>
                </a:lnTo>
                <a:lnTo>
                  <a:pt x="6139061" y="3376483"/>
                </a:lnTo>
                <a:lnTo>
                  <a:pt x="0" y="3376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626193" y="221567"/>
            <a:ext cx="14728994" cy="219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1"/>
              </a:lnSpc>
            </a:pPr>
            <a:r>
              <a:rPr lang="en-US" sz="5979">
                <a:solidFill>
                  <a:srgbClr val="000000"/>
                </a:solidFill>
                <a:latin typeface="Futura Bold"/>
              </a:rPr>
              <a:t>List the top 5 most ordered pizza types along with their quantities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081237" y="5953407"/>
            <a:ext cx="4178063" cy="3858343"/>
          </a:xfrm>
          <a:custGeom>
            <a:avLst/>
            <a:gdLst/>
            <a:ahLst/>
            <a:cxnLst/>
            <a:rect r="r" b="b" t="t" l="l"/>
            <a:pathLst>
              <a:path h="3858343" w="4178063">
                <a:moveTo>
                  <a:pt x="0" y="0"/>
                </a:moveTo>
                <a:lnTo>
                  <a:pt x="4178063" y="0"/>
                </a:lnTo>
                <a:lnTo>
                  <a:pt x="4178063" y="3858342"/>
                </a:lnTo>
                <a:lnTo>
                  <a:pt x="0" y="3858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-230077">
            <a:off x="3272780" y="6784219"/>
            <a:ext cx="3237891" cy="3055392"/>
          </a:xfrm>
          <a:custGeom>
            <a:avLst/>
            <a:gdLst/>
            <a:ahLst/>
            <a:cxnLst/>
            <a:rect r="r" b="b" t="t" l="l"/>
            <a:pathLst>
              <a:path h="3055392" w="3237891">
                <a:moveTo>
                  <a:pt x="3237892" y="0"/>
                </a:moveTo>
                <a:lnTo>
                  <a:pt x="0" y="0"/>
                </a:lnTo>
                <a:lnTo>
                  <a:pt x="0" y="3055392"/>
                </a:lnTo>
                <a:lnTo>
                  <a:pt x="3237892" y="3055392"/>
                </a:lnTo>
                <a:lnTo>
                  <a:pt x="32378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4533" y="2664117"/>
            <a:ext cx="16775930" cy="3729502"/>
          </a:xfrm>
          <a:custGeom>
            <a:avLst/>
            <a:gdLst/>
            <a:ahLst/>
            <a:cxnLst/>
            <a:rect r="r" b="b" t="t" l="l"/>
            <a:pathLst>
              <a:path h="3729502" w="16775930">
                <a:moveTo>
                  <a:pt x="0" y="0"/>
                </a:moveTo>
                <a:lnTo>
                  <a:pt x="16775930" y="0"/>
                </a:lnTo>
                <a:lnTo>
                  <a:pt x="16775930" y="3729502"/>
                </a:lnTo>
                <a:lnTo>
                  <a:pt x="0" y="3729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76135" y="6552896"/>
            <a:ext cx="4891194" cy="3277265"/>
          </a:xfrm>
          <a:custGeom>
            <a:avLst/>
            <a:gdLst/>
            <a:ahLst/>
            <a:cxnLst/>
            <a:rect r="r" b="b" t="t" l="l"/>
            <a:pathLst>
              <a:path h="3277265" w="4891194">
                <a:moveTo>
                  <a:pt x="0" y="0"/>
                </a:moveTo>
                <a:lnTo>
                  <a:pt x="4891194" y="0"/>
                </a:lnTo>
                <a:lnTo>
                  <a:pt x="4891194" y="3277265"/>
                </a:lnTo>
                <a:lnTo>
                  <a:pt x="0" y="3277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77474" y="312998"/>
            <a:ext cx="16790049" cy="2060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9"/>
              </a:lnSpc>
            </a:pPr>
            <a:r>
              <a:rPr lang="en-US" sz="5585">
                <a:solidFill>
                  <a:srgbClr val="000000"/>
                </a:solidFill>
                <a:latin typeface="Futura Bold"/>
              </a:rPr>
              <a:t>Join the necessary tables to find the total quantity of each pizza category ordered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95325" y="2743703"/>
            <a:ext cx="10851040" cy="3704932"/>
          </a:xfrm>
          <a:custGeom>
            <a:avLst/>
            <a:gdLst/>
            <a:ahLst/>
            <a:cxnLst/>
            <a:rect r="r" b="b" t="t" l="l"/>
            <a:pathLst>
              <a:path h="3704932" w="10851040">
                <a:moveTo>
                  <a:pt x="0" y="0"/>
                </a:moveTo>
                <a:lnTo>
                  <a:pt x="10851040" y="0"/>
                </a:lnTo>
                <a:lnTo>
                  <a:pt x="10851040" y="3704932"/>
                </a:lnTo>
                <a:lnTo>
                  <a:pt x="0" y="3704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6707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67533" y="5343525"/>
            <a:ext cx="5744639" cy="4387173"/>
          </a:xfrm>
          <a:custGeom>
            <a:avLst/>
            <a:gdLst/>
            <a:ahLst/>
            <a:cxnLst/>
            <a:rect r="r" b="b" t="t" l="l"/>
            <a:pathLst>
              <a:path h="4387173" w="5744639">
                <a:moveTo>
                  <a:pt x="0" y="0"/>
                </a:moveTo>
                <a:lnTo>
                  <a:pt x="5744638" y="0"/>
                </a:lnTo>
                <a:lnTo>
                  <a:pt x="5744638" y="4387173"/>
                </a:lnTo>
                <a:lnTo>
                  <a:pt x="0" y="4387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668303" y="228730"/>
            <a:ext cx="15514797" cy="240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6"/>
              </a:lnSpc>
            </a:pPr>
            <a:r>
              <a:rPr lang="en-US" sz="6547">
                <a:solidFill>
                  <a:srgbClr val="000000"/>
                </a:solidFill>
                <a:latin typeface="Futura Bold"/>
              </a:rPr>
              <a:t>Determine the distribution of orders by hour of the day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118791">
            <a:off x="5647166" y="6664134"/>
            <a:ext cx="2605094" cy="3189836"/>
          </a:xfrm>
          <a:custGeom>
            <a:avLst/>
            <a:gdLst/>
            <a:ahLst/>
            <a:cxnLst/>
            <a:rect r="r" b="b" t="t" l="l"/>
            <a:pathLst>
              <a:path h="3189836" w="2605094">
                <a:moveTo>
                  <a:pt x="2605094" y="0"/>
                </a:moveTo>
                <a:lnTo>
                  <a:pt x="0" y="0"/>
                </a:lnTo>
                <a:lnTo>
                  <a:pt x="0" y="3189836"/>
                </a:lnTo>
                <a:lnTo>
                  <a:pt x="2605094" y="3189836"/>
                </a:lnTo>
                <a:lnTo>
                  <a:pt x="26050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50873" y="2919356"/>
            <a:ext cx="16508427" cy="3222296"/>
          </a:xfrm>
          <a:custGeom>
            <a:avLst/>
            <a:gdLst/>
            <a:ahLst/>
            <a:cxnLst/>
            <a:rect r="r" b="b" t="t" l="l"/>
            <a:pathLst>
              <a:path h="3222296" w="16508427">
                <a:moveTo>
                  <a:pt x="0" y="0"/>
                </a:moveTo>
                <a:lnTo>
                  <a:pt x="16508427" y="0"/>
                </a:lnTo>
                <a:lnTo>
                  <a:pt x="16508427" y="3222295"/>
                </a:lnTo>
                <a:lnTo>
                  <a:pt x="0" y="3222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789315" y="6303576"/>
            <a:ext cx="6094245" cy="3489547"/>
          </a:xfrm>
          <a:custGeom>
            <a:avLst/>
            <a:gdLst/>
            <a:ahLst/>
            <a:cxnLst/>
            <a:rect r="r" b="b" t="t" l="l"/>
            <a:pathLst>
              <a:path h="3489547" w="6094245">
                <a:moveTo>
                  <a:pt x="0" y="0"/>
                </a:moveTo>
                <a:lnTo>
                  <a:pt x="6094245" y="0"/>
                </a:lnTo>
                <a:lnTo>
                  <a:pt x="6094245" y="3489547"/>
                </a:lnTo>
                <a:lnTo>
                  <a:pt x="0" y="3489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8730"/>
            <a:ext cx="16230600" cy="240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6"/>
              </a:lnSpc>
            </a:pPr>
            <a:r>
              <a:rPr lang="en-US" sz="6547">
                <a:solidFill>
                  <a:srgbClr val="000000"/>
                </a:solidFill>
                <a:latin typeface="Futura Bold"/>
              </a:rPr>
              <a:t>Join relevant tables to find the category-wise distribution of pizzas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490912" y="6539594"/>
            <a:ext cx="3391327" cy="3131811"/>
          </a:xfrm>
          <a:custGeom>
            <a:avLst/>
            <a:gdLst/>
            <a:ahLst/>
            <a:cxnLst/>
            <a:rect r="r" b="b" t="t" l="l"/>
            <a:pathLst>
              <a:path h="3131811" w="3391327">
                <a:moveTo>
                  <a:pt x="0" y="0"/>
                </a:moveTo>
                <a:lnTo>
                  <a:pt x="3391328" y="0"/>
                </a:lnTo>
                <a:lnTo>
                  <a:pt x="3391328" y="3131811"/>
                </a:lnTo>
                <a:lnTo>
                  <a:pt x="0" y="313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DAGH_T8kAdA</dc:identifier>
  <dcterms:modified xsi:type="dcterms:W3CDTF">2011-08-01T06:04:30Z</dcterms:modified>
  <cp:revision>1</cp:revision>
  <dc:title>Punctuation English Educational Presentation Red and Green Pizza Party</dc:title>
</cp:coreProperties>
</file>