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1/3/2025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1/3/2025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1CF4-4757-FCC3-A832-D4519D63EE38}"/>
              </a:ext>
            </a:extLst>
          </p:cNvPr>
          <p:cNvSpPr>
            <a:spLocks noGrp="1"/>
          </p:cNvSpPr>
          <p:nvPr>
            <p:ph type="ctrTitle"/>
          </p:nvPr>
        </p:nvSpPr>
        <p:spPr>
          <a:xfrm>
            <a:off x="810001" y="78659"/>
            <a:ext cx="10572000" cy="4341540"/>
          </a:xfrm>
        </p:spPr>
        <p:txBody>
          <a:bodyPr/>
          <a:lstStyle/>
          <a:p>
            <a:r>
              <a:rPr lang="en-US" sz="6600" dirty="0"/>
              <a:t>Mongo DB</a:t>
            </a:r>
            <a:endParaRPr lang="en-IN" sz="6600" dirty="0"/>
          </a:p>
        </p:txBody>
      </p:sp>
      <p:sp>
        <p:nvSpPr>
          <p:cNvPr id="3" name="Subtitle 2">
            <a:extLst>
              <a:ext uri="{FF2B5EF4-FFF2-40B4-BE49-F238E27FC236}">
                <a16:creationId xmlns:a16="http://schemas.microsoft.com/office/drawing/2014/main" id="{FA69347F-CC11-B666-301C-795375B97510}"/>
              </a:ext>
            </a:extLst>
          </p:cNvPr>
          <p:cNvSpPr>
            <a:spLocks noGrp="1"/>
          </p:cNvSpPr>
          <p:nvPr>
            <p:ph type="subTitle" idx="1"/>
          </p:nvPr>
        </p:nvSpPr>
        <p:spPr>
          <a:xfrm>
            <a:off x="682182" y="5634808"/>
            <a:ext cx="10572000" cy="697166"/>
          </a:xfrm>
        </p:spPr>
        <p:txBody>
          <a:bodyPr>
            <a:normAutofit/>
          </a:bodyPr>
          <a:lstStyle/>
          <a:p>
            <a:r>
              <a:rPr lang="en-US" sz="2000" dirty="0"/>
              <a:t>A Comprehensive Overview and Hands-On Implementation</a:t>
            </a:r>
            <a:endParaRPr lang="en-IN" sz="2000" dirty="0"/>
          </a:p>
        </p:txBody>
      </p:sp>
    </p:spTree>
    <p:extLst>
      <p:ext uri="{BB962C8B-B14F-4D97-AF65-F5344CB8AC3E}">
        <p14:creationId xmlns:p14="http://schemas.microsoft.com/office/powerpoint/2010/main" val="3610114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1E36-1BC8-A00B-7E1A-45DB97C5EE35}"/>
              </a:ext>
            </a:extLst>
          </p:cNvPr>
          <p:cNvSpPr>
            <a:spLocks noGrp="1"/>
          </p:cNvSpPr>
          <p:nvPr>
            <p:ph type="title"/>
          </p:nvPr>
        </p:nvSpPr>
        <p:spPr/>
        <p:txBody>
          <a:bodyPr/>
          <a:lstStyle/>
          <a:p>
            <a:r>
              <a:rPr lang="en-IN" dirty="0"/>
              <a:t>Create a New Document</a:t>
            </a:r>
          </a:p>
        </p:txBody>
      </p:sp>
      <p:pic>
        <p:nvPicPr>
          <p:cNvPr id="5" name="Content Placeholder 4">
            <a:extLst>
              <a:ext uri="{FF2B5EF4-FFF2-40B4-BE49-F238E27FC236}">
                <a16:creationId xmlns:a16="http://schemas.microsoft.com/office/drawing/2014/main" id="{296FAA4A-D293-ED97-494C-88D8F25B94F9}"/>
              </a:ext>
            </a:extLst>
          </p:cNvPr>
          <p:cNvPicPr>
            <a:picLocks noGrp="1" noChangeAspect="1"/>
          </p:cNvPicPr>
          <p:nvPr>
            <p:ph idx="1"/>
          </p:nvPr>
        </p:nvPicPr>
        <p:blipFill>
          <a:blip r:embed="rId2"/>
          <a:stretch>
            <a:fillRect/>
          </a:stretch>
        </p:blipFill>
        <p:spPr>
          <a:xfrm>
            <a:off x="521110" y="2379407"/>
            <a:ext cx="7987452" cy="3785420"/>
          </a:xfrm>
        </p:spPr>
      </p:pic>
    </p:spTree>
    <p:extLst>
      <p:ext uri="{BB962C8B-B14F-4D97-AF65-F5344CB8AC3E}">
        <p14:creationId xmlns:p14="http://schemas.microsoft.com/office/powerpoint/2010/main" val="277171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A1E2-12AB-431E-AAB8-49F9037B710A}"/>
              </a:ext>
            </a:extLst>
          </p:cNvPr>
          <p:cNvSpPr>
            <a:spLocks noGrp="1"/>
          </p:cNvSpPr>
          <p:nvPr>
            <p:ph type="title"/>
          </p:nvPr>
        </p:nvSpPr>
        <p:spPr/>
        <p:txBody>
          <a:bodyPr/>
          <a:lstStyle/>
          <a:p>
            <a:r>
              <a:rPr lang="en-US" dirty="0"/>
              <a:t>Find</a:t>
            </a:r>
            <a:endParaRPr lang="en-IN" dirty="0"/>
          </a:p>
        </p:txBody>
      </p:sp>
      <p:pic>
        <p:nvPicPr>
          <p:cNvPr id="5" name="Content Placeholder 4">
            <a:extLst>
              <a:ext uri="{FF2B5EF4-FFF2-40B4-BE49-F238E27FC236}">
                <a16:creationId xmlns:a16="http://schemas.microsoft.com/office/drawing/2014/main" id="{9FBCF979-49C7-B1B2-D932-EBB903A984FF}"/>
              </a:ext>
            </a:extLst>
          </p:cNvPr>
          <p:cNvPicPr>
            <a:picLocks noGrp="1" noChangeAspect="1"/>
          </p:cNvPicPr>
          <p:nvPr>
            <p:ph idx="1"/>
          </p:nvPr>
        </p:nvPicPr>
        <p:blipFill>
          <a:blip r:embed="rId2"/>
          <a:stretch>
            <a:fillRect/>
          </a:stretch>
        </p:blipFill>
        <p:spPr>
          <a:xfrm>
            <a:off x="501444" y="2312248"/>
            <a:ext cx="7374193" cy="4323965"/>
          </a:xfrm>
        </p:spPr>
      </p:pic>
    </p:spTree>
    <p:extLst>
      <p:ext uri="{BB962C8B-B14F-4D97-AF65-F5344CB8AC3E}">
        <p14:creationId xmlns:p14="http://schemas.microsoft.com/office/powerpoint/2010/main" val="355379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51C3-3A78-9D06-0AA6-D1DB42E6E5E3}"/>
              </a:ext>
            </a:extLst>
          </p:cNvPr>
          <p:cNvSpPr>
            <a:spLocks noGrp="1"/>
          </p:cNvSpPr>
          <p:nvPr>
            <p:ph type="title"/>
          </p:nvPr>
        </p:nvSpPr>
        <p:spPr/>
        <p:txBody>
          <a:bodyPr/>
          <a:lstStyle/>
          <a:p>
            <a:r>
              <a:rPr lang="en-US" dirty="0"/>
              <a:t>Update</a:t>
            </a:r>
            <a:endParaRPr lang="en-IN" dirty="0"/>
          </a:p>
        </p:txBody>
      </p:sp>
      <p:pic>
        <p:nvPicPr>
          <p:cNvPr id="5" name="Content Placeholder 4">
            <a:extLst>
              <a:ext uri="{FF2B5EF4-FFF2-40B4-BE49-F238E27FC236}">
                <a16:creationId xmlns:a16="http://schemas.microsoft.com/office/drawing/2014/main" id="{8C4FAA3F-B559-7586-4A69-9536897D8197}"/>
              </a:ext>
            </a:extLst>
          </p:cNvPr>
          <p:cNvPicPr>
            <a:picLocks noGrp="1" noChangeAspect="1"/>
          </p:cNvPicPr>
          <p:nvPr>
            <p:ph idx="1"/>
          </p:nvPr>
        </p:nvPicPr>
        <p:blipFill>
          <a:blip r:embed="rId2"/>
          <a:stretch>
            <a:fillRect/>
          </a:stretch>
        </p:blipFill>
        <p:spPr>
          <a:xfrm>
            <a:off x="255730" y="2743200"/>
            <a:ext cx="11336401" cy="3230580"/>
          </a:xfrm>
        </p:spPr>
      </p:pic>
    </p:spTree>
    <p:extLst>
      <p:ext uri="{BB962C8B-B14F-4D97-AF65-F5344CB8AC3E}">
        <p14:creationId xmlns:p14="http://schemas.microsoft.com/office/powerpoint/2010/main" val="93641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F254-5B75-46CF-A560-16F2050D2C08}"/>
              </a:ext>
            </a:extLst>
          </p:cNvPr>
          <p:cNvSpPr>
            <a:spLocks noGrp="1"/>
          </p:cNvSpPr>
          <p:nvPr>
            <p:ph type="title"/>
          </p:nvPr>
        </p:nvSpPr>
        <p:spPr/>
        <p:txBody>
          <a:bodyPr/>
          <a:lstStyle/>
          <a:p>
            <a:r>
              <a:rPr lang="en-US" dirty="0"/>
              <a:t>Delete</a:t>
            </a:r>
            <a:endParaRPr lang="en-IN" dirty="0"/>
          </a:p>
        </p:txBody>
      </p:sp>
      <p:pic>
        <p:nvPicPr>
          <p:cNvPr id="5" name="Content Placeholder 4">
            <a:extLst>
              <a:ext uri="{FF2B5EF4-FFF2-40B4-BE49-F238E27FC236}">
                <a16:creationId xmlns:a16="http://schemas.microsoft.com/office/drawing/2014/main" id="{D02AC6B8-7051-BCFA-D0F6-96ECC5A978BB}"/>
              </a:ext>
            </a:extLst>
          </p:cNvPr>
          <p:cNvPicPr>
            <a:picLocks noGrp="1" noChangeAspect="1"/>
          </p:cNvPicPr>
          <p:nvPr>
            <p:ph idx="1"/>
          </p:nvPr>
        </p:nvPicPr>
        <p:blipFill>
          <a:blip r:embed="rId2"/>
          <a:stretch>
            <a:fillRect/>
          </a:stretch>
        </p:blipFill>
        <p:spPr>
          <a:xfrm>
            <a:off x="571296" y="2861187"/>
            <a:ext cx="9036164" cy="2864777"/>
          </a:xfrm>
        </p:spPr>
      </p:pic>
    </p:spTree>
    <p:extLst>
      <p:ext uri="{BB962C8B-B14F-4D97-AF65-F5344CB8AC3E}">
        <p14:creationId xmlns:p14="http://schemas.microsoft.com/office/powerpoint/2010/main" val="324032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31C7-6DDF-256E-0F50-2254C04BD57D}"/>
              </a:ext>
            </a:extLst>
          </p:cNvPr>
          <p:cNvSpPr>
            <a:spLocks noGrp="1"/>
          </p:cNvSpPr>
          <p:nvPr>
            <p:ph type="title"/>
          </p:nvPr>
        </p:nvSpPr>
        <p:spPr/>
        <p:txBody>
          <a:bodyPr/>
          <a:lstStyle/>
          <a:p>
            <a:r>
              <a:rPr lang="en-US" dirty="0"/>
              <a:t>Using Express JS</a:t>
            </a:r>
            <a:endParaRPr lang="en-IN" dirty="0"/>
          </a:p>
        </p:txBody>
      </p:sp>
      <p:pic>
        <p:nvPicPr>
          <p:cNvPr id="5" name="Content Placeholder 4">
            <a:extLst>
              <a:ext uri="{FF2B5EF4-FFF2-40B4-BE49-F238E27FC236}">
                <a16:creationId xmlns:a16="http://schemas.microsoft.com/office/drawing/2014/main" id="{3A962701-48DA-2917-DA74-42E20AB17404}"/>
              </a:ext>
            </a:extLst>
          </p:cNvPr>
          <p:cNvPicPr>
            <a:picLocks noGrp="1" noChangeAspect="1"/>
          </p:cNvPicPr>
          <p:nvPr>
            <p:ph idx="1"/>
          </p:nvPr>
        </p:nvPicPr>
        <p:blipFill>
          <a:blip r:embed="rId2"/>
          <a:stretch>
            <a:fillRect/>
          </a:stretch>
        </p:blipFill>
        <p:spPr>
          <a:xfrm>
            <a:off x="0" y="2261418"/>
            <a:ext cx="11297265" cy="4503176"/>
          </a:xfrm>
        </p:spPr>
      </p:pic>
    </p:spTree>
    <p:extLst>
      <p:ext uri="{BB962C8B-B14F-4D97-AF65-F5344CB8AC3E}">
        <p14:creationId xmlns:p14="http://schemas.microsoft.com/office/powerpoint/2010/main" val="500616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3CC8-BA87-1AA6-06AA-2C749D12C41A}"/>
              </a:ext>
            </a:extLst>
          </p:cNvPr>
          <p:cNvSpPr>
            <a:spLocks noGrp="1"/>
          </p:cNvSpPr>
          <p:nvPr>
            <p:ph type="title"/>
          </p:nvPr>
        </p:nvSpPr>
        <p:spPr/>
        <p:txBody>
          <a:bodyPr/>
          <a:lstStyle/>
          <a:p>
            <a:r>
              <a:rPr lang="en-IN" dirty="0"/>
              <a:t>Create (POST)</a:t>
            </a:r>
          </a:p>
        </p:txBody>
      </p:sp>
      <p:pic>
        <p:nvPicPr>
          <p:cNvPr id="5" name="Content Placeholder 4">
            <a:extLst>
              <a:ext uri="{FF2B5EF4-FFF2-40B4-BE49-F238E27FC236}">
                <a16:creationId xmlns:a16="http://schemas.microsoft.com/office/drawing/2014/main" id="{617BE925-6F64-52BC-848F-A701FB8F52B6}"/>
              </a:ext>
            </a:extLst>
          </p:cNvPr>
          <p:cNvPicPr>
            <a:picLocks noGrp="1" noChangeAspect="1"/>
          </p:cNvPicPr>
          <p:nvPr>
            <p:ph idx="1"/>
          </p:nvPr>
        </p:nvPicPr>
        <p:blipFill>
          <a:blip r:embed="rId2"/>
          <a:stretch>
            <a:fillRect/>
          </a:stretch>
        </p:blipFill>
        <p:spPr>
          <a:xfrm>
            <a:off x="164014" y="2202877"/>
            <a:ext cx="9792222" cy="4443167"/>
          </a:xfrm>
        </p:spPr>
      </p:pic>
    </p:spTree>
    <p:extLst>
      <p:ext uri="{BB962C8B-B14F-4D97-AF65-F5344CB8AC3E}">
        <p14:creationId xmlns:p14="http://schemas.microsoft.com/office/powerpoint/2010/main" val="842626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A2E9C-CE83-A05E-556F-34FFCE05E11D}"/>
              </a:ext>
            </a:extLst>
          </p:cNvPr>
          <p:cNvSpPr>
            <a:spLocks noGrp="1"/>
          </p:cNvSpPr>
          <p:nvPr>
            <p:ph type="title"/>
          </p:nvPr>
        </p:nvSpPr>
        <p:spPr/>
        <p:txBody>
          <a:bodyPr/>
          <a:lstStyle/>
          <a:p>
            <a:r>
              <a:rPr lang="en-IN" dirty="0"/>
              <a:t>Read (GET)</a:t>
            </a:r>
          </a:p>
        </p:txBody>
      </p:sp>
      <p:pic>
        <p:nvPicPr>
          <p:cNvPr id="5" name="Content Placeholder 4">
            <a:extLst>
              <a:ext uri="{FF2B5EF4-FFF2-40B4-BE49-F238E27FC236}">
                <a16:creationId xmlns:a16="http://schemas.microsoft.com/office/drawing/2014/main" id="{17E08811-9C71-64A5-42A4-B1C21A44B034}"/>
              </a:ext>
            </a:extLst>
          </p:cNvPr>
          <p:cNvPicPr>
            <a:picLocks noGrp="1" noChangeAspect="1"/>
          </p:cNvPicPr>
          <p:nvPr>
            <p:ph idx="1"/>
          </p:nvPr>
        </p:nvPicPr>
        <p:blipFill>
          <a:blip r:embed="rId2"/>
          <a:stretch>
            <a:fillRect/>
          </a:stretch>
        </p:blipFill>
        <p:spPr>
          <a:xfrm>
            <a:off x="127819" y="2235025"/>
            <a:ext cx="8868697" cy="4622975"/>
          </a:xfrm>
        </p:spPr>
      </p:pic>
    </p:spTree>
    <p:extLst>
      <p:ext uri="{BB962C8B-B14F-4D97-AF65-F5344CB8AC3E}">
        <p14:creationId xmlns:p14="http://schemas.microsoft.com/office/powerpoint/2010/main" val="15028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A6A4-D36D-B469-0392-ACE177DF903D}"/>
              </a:ext>
            </a:extLst>
          </p:cNvPr>
          <p:cNvSpPr>
            <a:spLocks noGrp="1"/>
          </p:cNvSpPr>
          <p:nvPr>
            <p:ph type="title"/>
          </p:nvPr>
        </p:nvSpPr>
        <p:spPr/>
        <p:txBody>
          <a:bodyPr/>
          <a:lstStyle/>
          <a:p>
            <a:r>
              <a:rPr lang="en-IN" dirty="0"/>
              <a:t>Update (PUT)</a:t>
            </a:r>
          </a:p>
        </p:txBody>
      </p:sp>
      <p:pic>
        <p:nvPicPr>
          <p:cNvPr id="5" name="Content Placeholder 4">
            <a:extLst>
              <a:ext uri="{FF2B5EF4-FFF2-40B4-BE49-F238E27FC236}">
                <a16:creationId xmlns:a16="http://schemas.microsoft.com/office/drawing/2014/main" id="{CAE98FB1-F19A-BF37-F4B0-8A039D980B0D}"/>
              </a:ext>
            </a:extLst>
          </p:cNvPr>
          <p:cNvPicPr>
            <a:picLocks noGrp="1" noChangeAspect="1"/>
          </p:cNvPicPr>
          <p:nvPr>
            <p:ph idx="1"/>
          </p:nvPr>
        </p:nvPicPr>
        <p:blipFill>
          <a:blip r:embed="rId2"/>
          <a:stretch>
            <a:fillRect/>
          </a:stretch>
        </p:blipFill>
        <p:spPr>
          <a:xfrm>
            <a:off x="0" y="2244782"/>
            <a:ext cx="9448800" cy="4500148"/>
          </a:xfrm>
        </p:spPr>
      </p:pic>
    </p:spTree>
    <p:extLst>
      <p:ext uri="{BB962C8B-B14F-4D97-AF65-F5344CB8AC3E}">
        <p14:creationId xmlns:p14="http://schemas.microsoft.com/office/powerpoint/2010/main" val="1380215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739A-D204-2D01-3820-D4F5EE50DF2F}"/>
              </a:ext>
            </a:extLst>
          </p:cNvPr>
          <p:cNvSpPr>
            <a:spLocks noGrp="1"/>
          </p:cNvSpPr>
          <p:nvPr>
            <p:ph type="title"/>
          </p:nvPr>
        </p:nvSpPr>
        <p:spPr/>
        <p:txBody>
          <a:bodyPr/>
          <a:lstStyle/>
          <a:p>
            <a:r>
              <a:rPr lang="en-IN" dirty="0"/>
              <a:t>Delete (DELETE)</a:t>
            </a:r>
          </a:p>
        </p:txBody>
      </p:sp>
      <p:pic>
        <p:nvPicPr>
          <p:cNvPr id="5" name="Content Placeholder 4">
            <a:extLst>
              <a:ext uri="{FF2B5EF4-FFF2-40B4-BE49-F238E27FC236}">
                <a16:creationId xmlns:a16="http://schemas.microsoft.com/office/drawing/2014/main" id="{575E3D46-5257-B157-FAEB-0A2B28850026}"/>
              </a:ext>
            </a:extLst>
          </p:cNvPr>
          <p:cNvPicPr>
            <a:picLocks noGrp="1" noChangeAspect="1"/>
          </p:cNvPicPr>
          <p:nvPr>
            <p:ph idx="1"/>
          </p:nvPr>
        </p:nvPicPr>
        <p:blipFill>
          <a:blip r:embed="rId2"/>
          <a:stretch>
            <a:fillRect/>
          </a:stretch>
        </p:blipFill>
        <p:spPr>
          <a:xfrm>
            <a:off x="371290" y="2341171"/>
            <a:ext cx="9703657" cy="4069641"/>
          </a:xfrm>
        </p:spPr>
      </p:pic>
    </p:spTree>
    <p:extLst>
      <p:ext uri="{BB962C8B-B14F-4D97-AF65-F5344CB8AC3E}">
        <p14:creationId xmlns:p14="http://schemas.microsoft.com/office/powerpoint/2010/main" val="364984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9522-D03C-A851-86F3-FF7C11F3396C}"/>
              </a:ext>
            </a:extLst>
          </p:cNvPr>
          <p:cNvSpPr>
            <a:spLocks noGrp="1"/>
          </p:cNvSpPr>
          <p:nvPr>
            <p:ph type="title"/>
          </p:nvPr>
        </p:nvSpPr>
        <p:spPr/>
        <p:txBody>
          <a:bodyPr/>
          <a:lstStyle/>
          <a:p>
            <a:r>
              <a:rPr lang="en-US" sz="4800" dirty="0"/>
              <a:t>Thank You</a:t>
            </a:r>
            <a:endParaRPr lang="en-IN" sz="4800" dirty="0"/>
          </a:p>
        </p:txBody>
      </p:sp>
      <p:sp>
        <p:nvSpPr>
          <p:cNvPr id="3" name="Text Placeholder 2">
            <a:extLst>
              <a:ext uri="{FF2B5EF4-FFF2-40B4-BE49-F238E27FC236}">
                <a16:creationId xmlns:a16="http://schemas.microsoft.com/office/drawing/2014/main" id="{2F8FE5E2-F2BC-51BA-464F-9FB25956A262}"/>
              </a:ext>
            </a:extLst>
          </p:cNvPr>
          <p:cNvSpPr>
            <a:spLocks noGrp="1"/>
          </p:cNvSpPr>
          <p:nvPr>
            <p:ph type="body" idx="1"/>
          </p:nvPr>
        </p:nvSpPr>
        <p:spPr>
          <a:xfrm>
            <a:off x="656545" y="4428938"/>
            <a:ext cx="5891636" cy="713241"/>
          </a:xfrm>
        </p:spPr>
        <p:txBody>
          <a:bodyPr/>
          <a:lstStyle/>
          <a:p>
            <a:r>
              <a:rPr lang="en-US" sz="2400" dirty="0"/>
              <a:t>Bobby B Wilfred (23BCE1828)</a:t>
            </a:r>
            <a:endParaRPr lang="en-IN" sz="2400" dirty="0"/>
          </a:p>
        </p:txBody>
      </p:sp>
      <p:sp>
        <p:nvSpPr>
          <p:cNvPr id="4" name="Text Placeholder 3">
            <a:extLst>
              <a:ext uri="{FF2B5EF4-FFF2-40B4-BE49-F238E27FC236}">
                <a16:creationId xmlns:a16="http://schemas.microsoft.com/office/drawing/2014/main" id="{F3BF25DF-03AB-6554-1FC7-24019977F9E6}"/>
              </a:ext>
            </a:extLst>
          </p:cNvPr>
          <p:cNvSpPr>
            <a:spLocks noGrp="1"/>
          </p:cNvSpPr>
          <p:nvPr>
            <p:ph type="body" sz="quarter" idx="16"/>
          </p:nvPr>
        </p:nvSpPr>
        <p:spPr>
          <a:xfrm>
            <a:off x="656545" y="5142179"/>
            <a:ext cx="5744255" cy="1248789"/>
          </a:xfrm>
        </p:spPr>
        <p:txBody>
          <a:bodyPr>
            <a:normAutofit/>
          </a:bodyPr>
          <a:lstStyle/>
          <a:p>
            <a:r>
              <a:rPr lang="en-US" sz="2000" dirty="0"/>
              <a:t>Number: 7358429420</a:t>
            </a:r>
          </a:p>
          <a:p>
            <a:r>
              <a:rPr lang="en-US" sz="2000" dirty="0"/>
              <a:t>Email: bobby.bwilfred2023@vitstudent.ac.in</a:t>
            </a:r>
            <a:endParaRPr lang="en-IN" sz="2000" dirty="0"/>
          </a:p>
        </p:txBody>
      </p:sp>
    </p:spTree>
    <p:extLst>
      <p:ext uri="{BB962C8B-B14F-4D97-AF65-F5344CB8AC3E}">
        <p14:creationId xmlns:p14="http://schemas.microsoft.com/office/powerpoint/2010/main" val="117079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BE78-0561-9296-5B41-C218FAB2BB78}"/>
              </a:ext>
            </a:extLst>
          </p:cNvPr>
          <p:cNvSpPr>
            <a:spLocks noGrp="1"/>
          </p:cNvSpPr>
          <p:nvPr>
            <p:ph type="title"/>
          </p:nvPr>
        </p:nvSpPr>
        <p:spPr/>
        <p:txBody>
          <a:bodyPr/>
          <a:lstStyle/>
          <a:p>
            <a:r>
              <a:rPr lang="en-US" dirty="0"/>
              <a:t>What is MongoDB</a:t>
            </a:r>
            <a:endParaRPr lang="en-IN" dirty="0"/>
          </a:p>
        </p:txBody>
      </p:sp>
      <p:sp>
        <p:nvSpPr>
          <p:cNvPr id="3" name="Content Placeholder 2">
            <a:extLst>
              <a:ext uri="{FF2B5EF4-FFF2-40B4-BE49-F238E27FC236}">
                <a16:creationId xmlns:a16="http://schemas.microsoft.com/office/drawing/2014/main" id="{06A7EB49-ABC2-7C54-8D7F-9FE61CDF4FDD}"/>
              </a:ext>
            </a:extLst>
          </p:cNvPr>
          <p:cNvSpPr>
            <a:spLocks noGrp="1"/>
          </p:cNvSpPr>
          <p:nvPr>
            <p:ph idx="1"/>
          </p:nvPr>
        </p:nvSpPr>
        <p:spPr/>
        <p:txBody>
          <a:bodyPr/>
          <a:lstStyle/>
          <a:p>
            <a:r>
              <a:rPr lang="en-US" dirty="0"/>
              <a:t>A NoSQL database program using JSON-like documents with optional schemas.</a:t>
            </a:r>
          </a:p>
          <a:p>
            <a:r>
              <a:rPr lang="en-US" b="1" dirty="0"/>
              <a:t>Core Characteristics</a:t>
            </a:r>
            <a:r>
              <a:rPr lang="en-US" dirty="0"/>
              <a:t>:</a:t>
            </a:r>
          </a:p>
          <a:p>
            <a:pPr>
              <a:buFont typeface="Arial" panose="020B0604020202020204" pitchFamily="34" charset="0"/>
              <a:buChar char="•"/>
            </a:pPr>
            <a:r>
              <a:rPr lang="en-US" dirty="0"/>
              <a:t>Document-oriented, meaning data is stored in documents rather than rows and tables.</a:t>
            </a:r>
          </a:p>
          <a:p>
            <a:pPr>
              <a:buFont typeface="Arial" panose="020B0604020202020204" pitchFamily="34" charset="0"/>
              <a:buChar char="•"/>
            </a:pPr>
            <a:r>
              <a:rPr lang="en-US" dirty="0"/>
              <a:t>Schema-less or schema-flexible, allowing for dynamic and evolving data structures.</a:t>
            </a:r>
          </a:p>
          <a:p>
            <a:pPr>
              <a:buFont typeface="Arial" panose="020B0604020202020204" pitchFamily="34" charset="0"/>
              <a:buChar char="•"/>
            </a:pPr>
            <a:r>
              <a:rPr lang="en-US" dirty="0"/>
              <a:t>High scalability and performance, ideal for handling large datasets and modern applications.</a:t>
            </a:r>
          </a:p>
          <a:p>
            <a:r>
              <a:rPr lang="en-US" dirty="0"/>
              <a:t>MongoDB is designed to meet the demands of modern software development, offering flexibility, performance, and simplicity compared to traditional relational databases.</a:t>
            </a:r>
            <a:endParaRPr lang="en-IN" dirty="0"/>
          </a:p>
        </p:txBody>
      </p:sp>
    </p:spTree>
    <p:extLst>
      <p:ext uri="{BB962C8B-B14F-4D97-AF65-F5344CB8AC3E}">
        <p14:creationId xmlns:p14="http://schemas.microsoft.com/office/powerpoint/2010/main" val="164230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36C78-C0D3-A5D2-7953-D4DDA17AF210}"/>
              </a:ext>
            </a:extLst>
          </p:cNvPr>
          <p:cNvSpPr>
            <a:spLocks noGrp="1"/>
          </p:cNvSpPr>
          <p:nvPr>
            <p:ph type="title"/>
          </p:nvPr>
        </p:nvSpPr>
        <p:spPr>
          <a:xfrm>
            <a:off x="810000" y="447188"/>
            <a:ext cx="10571998" cy="970450"/>
          </a:xfrm>
        </p:spPr>
        <p:txBody>
          <a:bodyPr>
            <a:normAutofit/>
          </a:bodyPr>
          <a:lstStyle/>
          <a:p>
            <a:r>
              <a:rPr lang="en-IN" dirty="0"/>
              <a:t>Why MongoDB?</a:t>
            </a:r>
          </a:p>
        </p:txBody>
      </p:sp>
      <p:pic>
        <p:nvPicPr>
          <p:cNvPr id="5" name="Picture 4" descr="A logo of a plant&#10;&#10;Description automatically generated">
            <a:extLst>
              <a:ext uri="{FF2B5EF4-FFF2-40B4-BE49-F238E27FC236}">
                <a16:creationId xmlns:a16="http://schemas.microsoft.com/office/drawing/2014/main" id="{320BBC19-5745-C011-875C-048E4ACD0234}"/>
              </a:ext>
            </a:extLst>
          </p:cNvPr>
          <p:cNvPicPr>
            <a:picLocks noChangeAspect="1"/>
          </p:cNvPicPr>
          <p:nvPr/>
        </p:nvPicPr>
        <p:blipFill>
          <a:blip r:embed="rId2"/>
          <a:stretch>
            <a:fillRect/>
          </a:stretch>
        </p:blipFill>
        <p:spPr>
          <a:xfrm>
            <a:off x="248827" y="2413000"/>
            <a:ext cx="2763121" cy="3716338"/>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12A8ACFE-51DB-F1F1-AF22-13B8ACA39151}"/>
              </a:ext>
            </a:extLst>
          </p:cNvPr>
          <p:cNvSpPr>
            <a:spLocks noGrp="1"/>
          </p:cNvSpPr>
          <p:nvPr>
            <p:ph idx="1"/>
          </p:nvPr>
        </p:nvSpPr>
        <p:spPr>
          <a:xfrm>
            <a:off x="3274143" y="2412999"/>
            <a:ext cx="8109290" cy="4184446"/>
          </a:xfrm>
        </p:spPr>
        <p:txBody>
          <a:bodyPr>
            <a:normAutofit fontScale="62500" lnSpcReduction="20000"/>
          </a:bodyPr>
          <a:lstStyle/>
          <a:p>
            <a:pPr>
              <a:lnSpc>
                <a:spcPct val="90000"/>
              </a:lnSpc>
              <a:buFont typeface="+mj-lt"/>
              <a:buAutoNum type="arabicPeriod"/>
            </a:pPr>
            <a:r>
              <a:rPr lang="en-US" sz="2100" b="1" dirty="0"/>
              <a:t>Flexibility</a:t>
            </a:r>
            <a:r>
              <a:rPr lang="en-US" sz="2100" dirty="0"/>
              <a:t>:</a:t>
            </a:r>
          </a:p>
          <a:p>
            <a:pPr marL="742950" lvl="1" indent="-285750">
              <a:lnSpc>
                <a:spcPct val="90000"/>
              </a:lnSpc>
              <a:buFont typeface="+mj-lt"/>
              <a:buAutoNum type="arabicPeriod"/>
            </a:pPr>
            <a:r>
              <a:rPr lang="en-US" sz="2100" dirty="0"/>
              <a:t>Schema-less design allows for dynamic and evolving data structures.</a:t>
            </a:r>
          </a:p>
          <a:p>
            <a:pPr marL="742950" lvl="1" indent="-285750">
              <a:lnSpc>
                <a:spcPct val="90000"/>
              </a:lnSpc>
              <a:buFont typeface="+mj-lt"/>
              <a:buAutoNum type="arabicPeriod"/>
            </a:pPr>
            <a:r>
              <a:rPr lang="en-US" sz="2100" dirty="0"/>
              <a:t>Ideal for unstructured or semi-structured data (e.g., JSON, IoT data).</a:t>
            </a:r>
          </a:p>
          <a:p>
            <a:pPr>
              <a:lnSpc>
                <a:spcPct val="90000"/>
              </a:lnSpc>
              <a:buFont typeface="+mj-lt"/>
              <a:buAutoNum type="arabicPeriod"/>
            </a:pPr>
            <a:r>
              <a:rPr lang="en-US" sz="2100" b="1" dirty="0"/>
              <a:t>High Performance</a:t>
            </a:r>
            <a:r>
              <a:rPr lang="en-US" sz="2100" dirty="0"/>
              <a:t>:</a:t>
            </a:r>
          </a:p>
          <a:p>
            <a:pPr marL="742950" lvl="1" indent="-285750">
              <a:lnSpc>
                <a:spcPct val="90000"/>
              </a:lnSpc>
              <a:buFont typeface="+mj-lt"/>
              <a:buAutoNum type="arabicPeriod"/>
            </a:pPr>
            <a:r>
              <a:rPr lang="en-US" sz="2100" dirty="0"/>
              <a:t>Optimized for read and write operations with minimal latency.</a:t>
            </a:r>
          </a:p>
          <a:p>
            <a:pPr marL="742950" lvl="1" indent="-285750">
              <a:lnSpc>
                <a:spcPct val="90000"/>
              </a:lnSpc>
              <a:buFont typeface="+mj-lt"/>
              <a:buAutoNum type="arabicPeriod"/>
            </a:pPr>
            <a:r>
              <a:rPr lang="en-US" sz="2100" dirty="0"/>
              <a:t>Uses efficient indexing to speed up data access.</a:t>
            </a:r>
          </a:p>
          <a:p>
            <a:pPr>
              <a:lnSpc>
                <a:spcPct val="90000"/>
              </a:lnSpc>
              <a:buFont typeface="+mj-lt"/>
              <a:buAutoNum type="arabicPeriod"/>
            </a:pPr>
            <a:r>
              <a:rPr lang="en-US" sz="2100" b="1" dirty="0"/>
              <a:t>Scalability</a:t>
            </a:r>
            <a:r>
              <a:rPr lang="en-US" sz="2100" dirty="0"/>
              <a:t>:</a:t>
            </a:r>
          </a:p>
          <a:p>
            <a:pPr marL="742950" lvl="1" indent="-285750">
              <a:lnSpc>
                <a:spcPct val="90000"/>
              </a:lnSpc>
              <a:buFont typeface="+mj-lt"/>
              <a:buAutoNum type="arabicPeriod"/>
            </a:pPr>
            <a:r>
              <a:rPr lang="en-US" sz="2100" dirty="0"/>
              <a:t>Horizontal scaling with </a:t>
            </a:r>
            <a:r>
              <a:rPr lang="en-US" sz="2100" b="1" dirty="0"/>
              <a:t>sharding</a:t>
            </a:r>
            <a:r>
              <a:rPr lang="en-US" sz="2100" dirty="0"/>
              <a:t> (data distributed across multiple servers).</a:t>
            </a:r>
          </a:p>
          <a:p>
            <a:pPr marL="742950" lvl="1" indent="-285750">
              <a:lnSpc>
                <a:spcPct val="90000"/>
              </a:lnSpc>
              <a:buFont typeface="+mj-lt"/>
              <a:buAutoNum type="arabicPeriod"/>
            </a:pPr>
            <a:r>
              <a:rPr lang="en-US" sz="2100" dirty="0"/>
              <a:t>Easy to scale applications to handle growing data needs.</a:t>
            </a:r>
          </a:p>
          <a:p>
            <a:pPr>
              <a:lnSpc>
                <a:spcPct val="90000"/>
              </a:lnSpc>
              <a:buFont typeface="+mj-lt"/>
              <a:buAutoNum type="arabicPeriod"/>
            </a:pPr>
            <a:r>
              <a:rPr lang="en-US" sz="2100" b="1" dirty="0"/>
              <a:t>High Availability</a:t>
            </a:r>
            <a:r>
              <a:rPr lang="en-US" sz="2100" dirty="0"/>
              <a:t>:</a:t>
            </a:r>
          </a:p>
          <a:p>
            <a:pPr marL="742950" lvl="1" indent="-285750">
              <a:lnSpc>
                <a:spcPct val="90000"/>
              </a:lnSpc>
              <a:buFont typeface="+mj-lt"/>
              <a:buAutoNum type="arabicPeriod"/>
            </a:pPr>
            <a:r>
              <a:rPr lang="en-US" sz="2100" b="1" dirty="0"/>
              <a:t>Replica sets</a:t>
            </a:r>
            <a:r>
              <a:rPr lang="en-US" sz="2100" dirty="0"/>
              <a:t> ensure data redundancy and fault tolerance.</a:t>
            </a:r>
          </a:p>
          <a:p>
            <a:pPr marL="742950" lvl="1" indent="-285750">
              <a:lnSpc>
                <a:spcPct val="90000"/>
              </a:lnSpc>
              <a:buFont typeface="+mj-lt"/>
              <a:buAutoNum type="arabicPeriod"/>
            </a:pPr>
            <a:r>
              <a:rPr lang="en-US" sz="2100" dirty="0"/>
              <a:t>Automatic failover in case of server issues.</a:t>
            </a:r>
          </a:p>
          <a:p>
            <a:pPr>
              <a:lnSpc>
                <a:spcPct val="90000"/>
              </a:lnSpc>
              <a:buFont typeface="+mj-lt"/>
              <a:buAutoNum type="arabicPeriod"/>
            </a:pPr>
            <a:r>
              <a:rPr lang="en-US" sz="2100" b="1" dirty="0"/>
              <a:t>Developer-Friendly</a:t>
            </a:r>
            <a:r>
              <a:rPr lang="en-US" sz="2100" dirty="0"/>
              <a:t>:</a:t>
            </a:r>
          </a:p>
          <a:p>
            <a:pPr marL="742950" lvl="1" indent="-285750">
              <a:lnSpc>
                <a:spcPct val="90000"/>
              </a:lnSpc>
              <a:buFont typeface="+mj-lt"/>
              <a:buAutoNum type="arabicPeriod"/>
            </a:pPr>
            <a:r>
              <a:rPr lang="en-US" sz="2100" dirty="0"/>
              <a:t>Intuitive and flexible MongoDB Query Language (MQL).</a:t>
            </a:r>
          </a:p>
          <a:p>
            <a:pPr marL="742950" lvl="1" indent="-285750">
              <a:lnSpc>
                <a:spcPct val="90000"/>
              </a:lnSpc>
              <a:buFont typeface="+mj-lt"/>
              <a:buAutoNum type="arabicPeriod"/>
            </a:pPr>
            <a:r>
              <a:rPr lang="en-US" sz="2100" dirty="0"/>
              <a:t>Seamlessly integrates with modern programming languages and frameworks.</a:t>
            </a:r>
          </a:p>
          <a:p>
            <a:pPr>
              <a:lnSpc>
                <a:spcPct val="90000"/>
              </a:lnSpc>
            </a:pPr>
            <a:endParaRPr lang="en-IN" sz="1000" dirty="0"/>
          </a:p>
        </p:txBody>
      </p:sp>
    </p:spTree>
    <p:extLst>
      <p:ext uri="{BB962C8B-B14F-4D97-AF65-F5344CB8AC3E}">
        <p14:creationId xmlns:p14="http://schemas.microsoft.com/office/powerpoint/2010/main" val="2147276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A7FA6-3E36-F78A-B871-3EF26E2DA8DF}"/>
              </a:ext>
            </a:extLst>
          </p:cNvPr>
          <p:cNvSpPr>
            <a:spLocks noGrp="1"/>
          </p:cNvSpPr>
          <p:nvPr>
            <p:ph type="title"/>
          </p:nvPr>
        </p:nvSpPr>
        <p:spPr>
          <a:xfrm>
            <a:off x="810000" y="447188"/>
            <a:ext cx="10571998" cy="970450"/>
          </a:xfrm>
        </p:spPr>
        <p:txBody>
          <a:bodyPr>
            <a:normAutofit/>
          </a:bodyPr>
          <a:lstStyle/>
          <a:p>
            <a:pPr>
              <a:lnSpc>
                <a:spcPct val="90000"/>
              </a:lnSpc>
            </a:pPr>
            <a:r>
              <a:rPr lang="en-US" sz="3100"/>
              <a:t>Key Differences Between MongoDB and Relational Databases</a:t>
            </a:r>
            <a:endParaRPr lang="en-IN" sz="3100"/>
          </a:p>
        </p:txBody>
      </p:sp>
      <p:sp>
        <p:nvSpPr>
          <p:cNvPr id="15" name="Content Placeholder 14">
            <a:extLst>
              <a:ext uri="{FF2B5EF4-FFF2-40B4-BE49-F238E27FC236}">
                <a16:creationId xmlns:a16="http://schemas.microsoft.com/office/drawing/2014/main" id="{6D6DAA80-86F3-A00C-0ED6-DCA92DE95643}"/>
              </a:ext>
            </a:extLst>
          </p:cNvPr>
          <p:cNvSpPr>
            <a:spLocks noGrp="1"/>
          </p:cNvSpPr>
          <p:nvPr>
            <p:ph idx="1"/>
          </p:nvPr>
        </p:nvSpPr>
        <p:spPr>
          <a:xfrm flipV="1">
            <a:off x="91126" y="6732484"/>
            <a:ext cx="3835583" cy="178619"/>
          </a:xfrm>
        </p:spPr>
        <p:txBody>
          <a:bodyPr>
            <a:normAutofit fontScale="40000" lnSpcReduction="20000"/>
          </a:bodyPr>
          <a:lstStyle/>
          <a:p>
            <a:endParaRPr lang="en-US" sz="1600" dirty="0"/>
          </a:p>
        </p:txBody>
      </p:sp>
      <p:pic>
        <p:nvPicPr>
          <p:cNvPr id="11" name="Content Placeholder 10" descr="A screenshot of a computer&#10;&#10;Description automatically generated">
            <a:extLst>
              <a:ext uri="{FF2B5EF4-FFF2-40B4-BE49-F238E27FC236}">
                <a16:creationId xmlns:a16="http://schemas.microsoft.com/office/drawing/2014/main" id="{29B08D43-0A38-F058-AA85-198A04A7F11D}"/>
              </a:ext>
            </a:extLst>
          </p:cNvPr>
          <p:cNvPicPr>
            <a:picLocks noChangeAspect="1"/>
          </p:cNvPicPr>
          <p:nvPr/>
        </p:nvPicPr>
        <p:blipFill>
          <a:blip r:embed="rId2"/>
          <a:stretch>
            <a:fillRect/>
          </a:stretch>
        </p:blipFill>
        <p:spPr>
          <a:xfrm>
            <a:off x="1022555" y="2664542"/>
            <a:ext cx="10481187" cy="303816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103545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73F5-00C1-59F9-CF45-C556B8565FA0}"/>
              </a:ext>
            </a:extLst>
          </p:cNvPr>
          <p:cNvSpPr>
            <a:spLocks noGrp="1"/>
          </p:cNvSpPr>
          <p:nvPr>
            <p:ph type="title"/>
          </p:nvPr>
        </p:nvSpPr>
        <p:spPr>
          <a:xfrm>
            <a:off x="442452" y="447188"/>
            <a:ext cx="10939546" cy="970450"/>
          </a:xfrm>
        </p:spPr>
        <p:txBody>
          <a:bodyPr/>
          <a:lstStyle/>
          <a:p>
            <a:r>
              <a:rPr lang="en-IN" dirty="0"/>
              <a:t>Core Operations in MongoDB (Mongoose)</a:t>
            </a:r>
          </a:p>
        </p:txBody>
      </p:sp>
      <p:sp>
        <p:nvSpPr>
          <p:cNvPr id="3" name="Content Placeholder 2">
            <a:extLst>
              <a:ext uri="{FF2B5EF4-FFF2-40B4-BE49-F238E27FC236}">
                <a16:creationId xmlns:a16="http://schemas.microsoft.com/office/drawing/2014/main" id="{0A5D2BE7-F2F1-3F52-D61A-14BB4E57DD40}"/>
              </a:ext>
            </a:extLst>
          </p:cNvPr>
          <p:cNvSpPr>
            <a:spLocks noGrp="1"/>
          </p:cNvSpPr>
          <p:nvPr>
            <p:ph idx="1"/>
          </p:nvPr>
        </p:nvSpPr>
        <p:spPr/>
        <p:txBody>
          <a:bodyPr>
            <a:normAutofit/>
          </a:bodyPr>
          <a:lstStyle/>
          <a:p>
            <a:r>
              <a:rPr lang="en-IN" sz="2400" b="1" dirty="0"/>
              <a:t>Create</a:t>
            </a:r>
            <a:r>
              <a:rPr lang="en-IN" sz="2400" dirty="0"/>
              <a:t>: </a:t>
            </a:r>
            <a:r>
              <a:rPr lang="en-US" sz="2400" dirty="0" err="1"/>
              <a:t>db.collectionName.insertOne</a:t>
            </a:r>
            <a:r>
              <a:rPr lang="en-US" sz="2400" dirty="0"/>
              <a:t>({ name: "Alice", age: 25 });</a:t>
            </a:r>
          </a:p>
          <a:p>
            <a:r>
              <a:rPr lang="en-IN" sz="2400" b="1" dirty="0"/>
              <a:t>Find</a:t>
            </a:r>
            <a:r>
              <a:rPr lang="en-US" sz="2400" dirty="0"/>
              <a:t>: </a:t>
            </a:r>
            <a:r>
              <a:rPr lang="en-IN" sz="2400" dirty="0" err="1"/>
              <a:t>db.collectionName.find</a:t>
            </a:r>
            <a:r>
              <a:rPr lang="en-IN" sz="2400" dirty="0"/>
              <a:t>({ age: { $</a:t>
            </a:r>
            <a:r>
              <a:rPr lang="en-IN" sz="2400" dirty="0" err="1"/>
              <a:t>gt</a:t>
            </a:r>
            <a:r>
              <a:rPr lang="en-IN" sz="2400" dirty="0"/>
              <a:t>: 20 } });</a:t>
            </a:r>
            <a:endParaRPr lang="en-US" sz="2400" dirty="0"/>
          </a:p>
          <a:p>
            <a:r>
              <a:rPr lang="en-IN" sz="2400" b="1" dirty="0"/>
              <a:t>Update</a:t>
            </a:r>
            <a:r>
              <a:rPr lang="en-IN" sz="2400" dirty="0"/>
              <a:t>: </a:t>
            </a:r>
            <a:r>
              <a:rPr lang="en-IN" sz="2400" dirty="0" err="1"/>
              <a:t>db.collectionName.updateOne</a:t>
            </a:r>
            <a:r>
              <a:rPr lang="en-IN" sz="2400" dirty="0"/>
              <a:t>({ name: "Alice" }, { $set: { age: 26 } });</a:t>
            </a:r>
          </a:p>
          <a:p>
            <a:r>
              <a:rPr lang="en-IN" sz="2400" b="1" dirty="0"/>
              <a:t>Delete</a:t>
            </a:r>
            <a:r>
              <a:rPr lang="en-IN" sz="2400" dirty="0"/>
              <a:t>: </a:t>
            </a:r>
            <a:r>
              <a:rPr lang="en-IN" sz="2400" dirty="0" err="1"/>
              <a:t>db.collectionName.deleteOne</a:t>
            </a:r>
            <a:r>
              <a:rPr lang="en-IN" sz="2400" dirty="0"/>
              <a:t>({ name: "Alice" });</a:t>
            </a:r>
          </a:p>
        </p:txBody>
      </p:sp>
    </p:spTree>
    <p:extLst>
      <p:ext uri="{BB962C8B-B14F-4D97-AF65-F5344CB8AC3E}">
        <p14:creationId xmlns:p14="http://schemas.microsoft.com/office/powerpoint/2010/main" val="88577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4F36-85EA-0EB2-3C0F-087774DB2A03}"/>
              </a:ext>
            </a:extLst>
          </p:cNvPr>
          <p:cNvSpPr>
            <a:spLocks noGrp="1"/>
          </p:cNvSpPr>
          <p:nvPr>
            <p:ph type="title"/>
          </p:nvPr>
        </p:nvSpPr>
        <p:spPr/>
        <p:txBody>
          <a:bodyPr/>
          <a:lstStyle/>
          <a:p>
            <a:r>
              <a:rPr lang="en-IN" dirty="0"/>
              <a:t>MongoDB CRUD Operations</a:t>
            </a:r>
          </a:p>
        </p:txBody>
      </p:sp>
      <p:sp>
        <p:nvSpPr>
          <p:cNvPr id="5" name="Rectangle 2">
            <a:extLst>
              <a:ext uri="{FF2B5EF4-FFF2-40B4-BE49-F238E27FC236}">
                <a16:creationId xmlns:a16="http://schemas.microsoft.com/office/drawing/2014/main" id="{3EF39A69-9323-A365-A3CE-069A85568DF6}"/>
              </a:ext>
            </a:extLst>
          </p:cNvPr>
          <p:cNvSpPr>
            <a:spLocks noGrp="1" noChangeArrowheads="1"/>
          </p:cNvSpPr>
          <p:nvPr>
            <p:ph idx="1"/>
          </p:nvPr>
        </p:nvSpPr>
        <p:spPr bwMode="auto">
          <a:xfrm>
            <a:off x="107551" y="2785934"/>
            <a:ext cx="1380509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Create</a:t>
            </a:r>
            <a:r>
              <a:rPr kumimoji="0" lang="en-US" altLang="en-US" sz="2000" b="0" i="0" u="none" strike="noStrike" cap="none" normalizeH="0" baseline="0" dirty="0">
                <a:ln>
                  <a:noFill/>
                </a:ln>
                <a:solidFill>
                  <a:schemeClr val="tx1"/>
                </a:solidFill>
                <a:effectLst/>
                <a:latin typeface="Arial" panose="020B0604020202020204" pitchFamily="34" charset="0"/>
              </a:rPr>
              <a:t>: Use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insertOne</a:t>
            </a:r>
            <a:r>
              <a:rPr kumimoji="0" lang="en-US" altLang="en-US" sz="2000" b="0" i="0" u="none" strike="noStrike" cap="none" normalizeH="0" baseline="0" dirty="0">
                <a:ln>
                  <a:noFill/>
                </a:ln>
                <a:solidFill>
                  <a:schemeClr val="tx1"/>
                </a:solidFill>
                <a:effectLst/>
                <a:latin typeface="Arial Unicode MS" panose="020B0604020202020204" pitchFamily="34" charset="-128"/>
              </a:rPr>
              <a:t>()</a:t>
            </a:r>
            <a:r>
              <a:rPr kumimoji="0" lang="en-US" altLang="en-US" sz="2000" b="0" i="0" u="none" strike="noStrike" cap="none" normalizeH="0" baseline="0" dirty="0">
                <a:ln>
                  <a:noFill/>
                </a:ln>
                <a:solidFill>
                  <a:schemeClr val="tx1"/>
                </a:solidFill>
                <a:effectLst/>
              </a:rPr>
              <a:t> or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insertMany</a:t>
            </a:r>
            <a:r>
              <a:rPr kumimoji="0" lang="en-US" altLang="en-US" sz="2000" b="0" i="0" u="none" strike="noStrike" cap="none" normalizeH="0" baseline="0" dirty="0">
                <a:ln>
                  <a:noFill/>
                </a:ln>
                <a:solidFill>
                  <a:schemeClr val="tx1"/>
                </a:solidFill>
                <a:effectLst/>
                <a:latin typeface="Arial Unicode MS" panose="020B0604020202020204" pitchFamily="34" charset="-128"/>
              </a:rPr>
              <a:t>()</a:t>
            </a:r>
            <a:r>
              <a:rPr kumimoji="0" lang="en-US" altLang="en-US" sz="2000" b="0" i="0" u="none" strike="noStrike" cap="none" normalizeH="0" baseline="0" dirty="0">
                <a:ln>
                  <a:noFill/>
                </a:ln>
                <a:solidFill>
                  <a:schemeClr val="tx1"/>
                </a:solidFill>
                <a:effectLst/>
              </a:rPr>
              <a:t> methods to add documents to a collection.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Read</a:t>
            </a:r>
            <a:r>
              <a:rPr kumimoji="0" lang="en-US" altLang="en-US" sz="2000" b="0" i="0" u="none" strike="noStrike" cap="none" normalizeH="0" baseline="0" dirty="0">
                <a:ln>
                  <a:noFill/>
                </a:ln>
                <a:solidFill>
                  <a:schemeClr val="tx1"/>
                </a:solidFill>
                <a:effectLst/>
                <a:latin typeface="Arial" panose="020B0604020202020204" pitchFamily="34" charset="0"/>
              </a:rPr>
              <a:t>: Use </a:t>
            </a:r>
            <a:r>
              <a:rPr kumimoji="0" lang="en-US" altLang="en-US" sz="2000" b="0" i="0" u="none" strike="noStrike" cap="none" normalizeH="0" baseline="0" dirty="0">
                <a:ln>
                  <a:noFill/>
                </a:ln>
                <a:solidFill>
                  <a:schemeClr val="tx1"/>
                </a:solidFill>
                <a:effectLst/>
                <a:latin typeface="Arial Unicode MS" panose="020B0604020202020204" pitchFamily="34" charset="-128"/>
              </a:rPr>
              <a:t>find()</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findOne</a:t>
            </a:r>
            <a:r>
              <a:rPr kumimoji="0" lang="en-US" altLang="en-US" sz="2000" b="0" i="0" u="none" strike="noStrike" cap="none" normalizeH="0" baseline="0" dirty="0">
                <a:ln>
                  <a:noFill/>
                </a:ln>
                <a:solidFill>
                  <a:schemeClr val="tx1"/>
                </a:solidFill>
                <a:effectLst/>
                <a:latin typeface="Arial Unicode MS" panose="020B0604020202020204" pitchFamily="34" charset="-128"/>
              </a:rPr>
              <a:t>()</a:t>
            </a:r>
            <a:r>
              <a:rPr kumimoji="0" lang="en-US" altLang="en-US" sz="2000" b="0" i="0" u="none" strike="noStrike" cap="none" normalizeH="0" baseline="0" dirty="0">
                <a:ln>
                  <a:noFill/>
                </a:ln>
                <a:solidFill>
                  <a:schemeClr val="tx1"/>
                </a:solidFill>
                <a:effectLst/>
              </a:rPr>
              <a:t> methods to query documents from a collection.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Update</a:t>
            </a:r>
            <a:r>
              <a:rPr kumimoji="0" lang="en-US" altLang="en-US" sz="2000" b="0" i="0" u="none" strike="noStrike" cap="none" normalizeH="0" baseline="0" dirty="0">
                <a:ln>
                  <a:noFill/>
                </a:ln>
                <a:solidFill>
                  <a:schemeClr val="tx1"/>
                </a:solidFill>
                <a:effectLst/>
                <a:latin typeface="Arial" panose="020B0604020202020204" pitchFamily="34" charset="0"/>
              </a:rPr>
              <a:t>: Use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updateOne</a:t>
            </a:r>
            <a:r>
              <a:rPr kumimoji="0" lang="en-US" altLang="en-US" sz="2000" b="0" i="0" u="none" strike="noStrike" cap="none" normalizeH="0" baseline="0" dirty="0">
                <a:ln>
                  <a:noFill/>
                </a:ln>
                <a:solidFill>
                  <a:schemeClr val="tx1"/>
                </a:solidFill>
                <a:effectLst/>
                <a:latin typeface="Arial Unicode MS" panose="020B0604020202020204" pitchFamily="34" charset="-128"/>
              </a:rPr>
              <a:t>()</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updateMany</a:t>
            </a:r>
            <a:r>
              <a:rPr kumimoji="0" lang="en-US" altLang="en-US" sz="2000" b="0" i="0" u="none" strike="noStrike" cap="none" normalizeH="0" baseline="0" dirty="0">
                <a:ln>
                  <a:noFill/>
                </a:ln>
                <a:solidFill>
                  <a:schemeClr val="tx1"/>
                </a:solidFill>
                <a:effectLst/>
                <a:latin typeface="Arial Unicode MS" panose="020B0604020202020204" pitchFamily="34" charset="-128"/>
              </a:rPr>
              <a:t>()</a:t>
            </a:r>
            <a:r>
              <a:rPr kumimoji="0" lang="en-US" altLang="en-US" sz="2000" b="0" i="0" u="none" strike="noStrike" cap="none" normalizeH="0" baseline="0" dirty="0">
                <a:ln>
                  <a:noFill/>
                </a:ln>
                <a:solidFill>
                  <a:schemeClr val="tx1"/>
                </a:solidFill>
                <a:effectLst/>
              </a:rPr>
              <a:t>, or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replaceOne</a:t>
            </a:r>
            <a:r>
              <a:rPr kumimoji="0" lang="en-US" altLang="en-US" sz="2000" b="0" i="0" u="none" strike="noStrike" cap="none" normalizeH="0" baseline="0" dirty="0">
                <a:ln>
                  <a:noFill/>
                </a:ln>
                <a:solidFill>
                  <a:schemeClr val="tx1"/>
                </a:solidFill>
                <a:effectLst/>
                <a:latin typeface="Arial Unicode MS" panose="020B0604020202020204" pitchFamily="34" charset="-128"/>
              </a:rPr>
              <a:t>()</a:t>
            </a:r>
            <a:r>
              <a:rPr kumimoji="0" lang="en-US" altLang="en-US" sz="2000" b="0" i="0" u="none" strike="noStrike" cap="none" normalizeH="0" baseline="0" dirty="0">
                <a:ln>
                  <a:noFill/>
                </a:ln>
                <a:solidFill>
                  <a:schemeClr val="tx1"/>
                </a:solidFill>
                <a:effectLst/>
              </a:rPr>
              <a:t> methods to modify existing documents.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Delete</a:t>
            </a:r>
            <a:r>
              <a:rPr kumimoji="0" lang="en-US" altLang="en-US" sz="2000" b="0" i="0" u="none" strike="noStrike" cap="none" normalizeH="0" baseline="0" dirty="0">
                <a:ln>
                  <a:noFill/>
                </a:ln>
                <a:solidFill>
                  <a:schemeClr val="tx1"/>
                </a:solidFill>
                <a:effectLst/>
                <a:latin typeface="Arial" panose="020B0604020202020204" pitchFamily="34" charset="0"/>
              </a:rPr>
              <a:t>: Use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deleteOne</a:t>
            </a:r>
            <a:r>
              <a:rPr kumimoji="0" lang="en-US" altLang="en-US" sz="2000" b="0" i="0" u="none" strike="noStrike" cap="none" normalizeH="0" baseline="0" dirty="0">
                <a:ln>
                  <a:noFill/>
                </a:ln>
                <a:solidFill>
                  <a:schemeClr val="tx1"/>
                </a:solidFill>
                <a:effectLst/>
                <a:latin typeface="Arial Unicode MS" panose="020B0604020202020204" pitchFamily="34" charset="-128"/>
              </a:rPr>
              <a:t>()</a:t>
            </a:r>
            <a:r>
              <a:rPr kumimoji="0" lang="en-US" altLang="en-US" sz="2000" b="0" i="0" u="none" strike="noStrike" cap="none" normalizeH="0" baseline="0" dirty="0">
                <a:ln>
                  <a:noFill/>
                </a:ln>
                <a:solidFill>
                  <a:schemeClr val="tx1"/>
                </a:solidFill>
                <a:effectLst/>
              </a:rPr>
              <a:t> or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deleteMany</a:t>
            </a:r>
            <a:r>
              <a:rPr kumimoji="0" lang="en-US" altLang="en-US" sz="2000" b="0" i="0" u="none" strike="noStrike" cap="none" normalizeH="0" baseline="0" dirty="0">
                <a:ln>
                  <a:noFill/>
                </a:ln>
                <a:solidFill>
                  <a:schemeClr val="tx1"/>
                </a:solidFill>
                <a:effectLst/>
                <a:latin typeface="Arial Unicode MS" panose="020B0604020202020204" pitchFamily="34" charset="-128"/>
              </a:rPr>
              <a:t>()</a:t>
            </a:r>
            <a:r>
              <a:rPr kumimoji="0" lang="en-US" altLang="en-US" sz="2000" b="0" i="0" u="none" strike="noStrike" cap="none" normalizeH="0" baseline="0" dirty="0">
                <a:ln>
                  <a:noFill/>
                </a:ln>
                <a:solidFill>
                  <a:schemeClr val="tx1"/>
                </a:solidFill>
                <a:effectLst/>
              </a:rPr>
              <a:t> to remove documents from a collection.</a:t>
            </a: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048797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78FB-61C6-A839-AC8D-3F60297B0128}"/>
              </a:ext>
            </a:extLst>
          </p:cNvPr>
          <p:cNvSpPr>
            <a:spLocks noGrp="1"/>
          </p:cNvSpPr>
          <p:nvPr>
            <p:ph type="title"/>
          </p:nvPr>
        </p:nvSpPr>
        <p:spPr/>
        <p:txBody>
          <a:bodyPr/>
          <a:lstStyle/>
          <a:p>
            <a:r>
              <a:rPr lang="en-US" dirty="0"/>
              <a:t>CRUD</a:t>
            </a:r>
            <a:endParaRPr lang="en-IN" dirty="0"/>
          </a:p>
        </p:txBody>
      </p:sp>
      <p:pic>
        <p:nvPicPr>
          <p:cNvPr id="5" name="Content Placeholder 4">
            <a:extLst>
              <a:ext uri="{FF2B5EF4-FFF2-40B4-BE49-F238E27FC236}">
                <a16:creationId xmlns:a16="http://schemas.microsoft.com/office/drawing/2014/main" id="{D183E02B-FCB1-3C43-4090-6DAC14A5CCD1}"/>
              </a:ext>
            </a:extLst>
          </p:cNvPr>
          <p:cNvPicPr>
            <a:picLocks noGrp="1" noChangeAspect="1"/>
          </p:cNvPicPr>
          <p:nvPr>
            <p:ph idx="1"/>
          </p:nvPr>
        </p:nvPicPr>
        <p:blipFill>
          <a:blip r:embed="rId2"/>
          <a:stretch>
            <a:fillRect/>
          </a:stretch>
        </p:blipFill>
        <p:spPr>
          <a:xfrm>
            <a:off x="354377" y="3097162"/>
            <a:ext cx="11316718" cy="1410916"/>
          </a:xfrm>
        </p:spPr>
      </p:pic>
    </p:spTree>
    <p:extLst>
      <p:ext uri="{BB962C8B-B14F-4D97-AF65-F5344CB8AC3E}">
        <p14:creationId xmlns:p14="http://schemas.microsoft.com/office/powerpoint/2010/main" val="14350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FF3F-9467-BFBB-B420-A08D92D5D504}"/>
              </a:ext>
            </a:extLst>
          </p:cNvPr>
          <p:cNvSpPr>
            <a:spLocks noGrp="1"/>
          </p:cNvSpPr>
          <p:nvPr>
            <p:ph type="title"/>
          </p:nvPr>
        </p:nvSpPr>
        <p:spPr/>
        <p:txBody>
          <a:bodyPr/>
          <a:lstStyle/>
          <a:p>
            <a:r>
              <a:rPr lang="en-US" dirty="0"/>
              <a:t>Connecting to MongoDB using Mongoose</a:t>
            </a:r>
            <a:endParaRPr lang="en-IN" dirty="0"/>
          </a:p>
        </p:txBody>
      </p:sp>
      <p:pic>
        <p:nvPicPr>
          <p:cNvPr id="5" name="Content Placeholder 4">
            <a:extLst>
              <a:ext uri="{FF2B5EF4-FFF2-40B4-BE49-F238E27FC236}">
                <a16:creationId xmlns:a16="http://schemas.microsoft.com/office/drawing/2014/main" id="{AC8D3ADB-A4BB-84C9-5E27-40955325ED4F}"/>
              </a:ext>
            </a:extLst>
          </p:cNvPr>
          <p:cNvPicPr>
            <a:picLocks noGrp="1" noChangeAspect="1"/>
          </p:cNvPicPr>
          <p:nvPr>
            <p:ph idx="1"/>
          </p:nvPr>
        </p:nvPicPr>
        <p:blipFill>
          <a:blip r:embed="rId2"/>
          <a:stretch>
            <a:fillRect/>
          </a:stretch>
        </p:blipFill>
        <p:spPr>
          <a:xfrm>
            <a:off x="285135" y="2310581"/>
            <a:ext cx="11582400" cy="2821858"/>
          </a:xfrm>
        </p:spPr>
      </p:pic>
      <p:sp>
        <p:nvSpPr>
          <p:cNvPr id="6" name="Rectangle 1">
            <a:extLst>
              <a:ext uri="{FF2B5EF4-FFF2-40B4-BE49-F238E27FC236}">
                <a16:creationId xmlns:a16="http://schemas.microsoft.com/office/drawing/2014/main" id="{35E395FA-A724-B61C-8B89-73320B7E5A68}"/>
              </a:ext>
            </a:extLst>
          </p:cNvPr>
          <p:cNvSpPr>
            <a:spLocks noChangeArrowheads="1"/>
          </p:cNvSpPr>
          <p:nvPr/>
        </p:nvSpPr>
        <p:spPr bwMode="auto">
          <a:xfrm>
            <a:off x="116865" y="5103674"/>
            <a:ext cx="1191893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panose="020B0604020202020204" pitchFamily="34" charset="-128"/>
              </a:rPr>
              <a:t>useNewUrlParser</a:t>
            </a:r>
            <a:r>
              <a:rPr kumimoji="0" lang="en-US" altLang="en-US" b="0" i="0" u="none" strike="noStrike" cap="none" normalizeH="0" baseline="0" dirty="0">
                <a:ln>
                  <a:noFill/>
                </a:ln>
                <a:solidFill>
                  <a:schemeClr val="tx1"/>
                </a:solidFill>
                <a:effectLst/>
                <a:latin typeface="Arial Unicode MS" panose="020B0604020202020204" pitchFamily="34" charset="-128"/>
              </a:rPr>
              <a:t>: true</a:t>
            </a:r>
            <a:r>
              <a:rPr kumimoji="0" lang="en-US" altLang="en-US" b="0" i="0" u="none" strike="noStrike" cap="none" normalizeH="0" baseline="0" dirty="0">
                <a:ln>
                  <a:noFill/>
                </a:ln>
                <a:solidFill>
                  <a:schemeClr val="tx1"/>
                </a:solidFill>
                <a:effectLst/>
              </a:rPr>
              <a:t>: This option tells Mongoose to use the new URL parser for the connection string. MongoDB's connection string format evolved, and this option ensures Mongoose uses the newer parser, which avoids deprecation warnings.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panose="020B0604020202020204" pitchFamily="34" charset="-128"/>
              </a:rPr>
              <a:t>useUnifiedTopology</a:t>
            </a:r>
            <a:r>
              <a:rPr kumimoji="0" lang="en-US" altLang="en-US" b="0" i="0" u="none" strike="noStrike" cap="none" normalizeH="0" baseline="0" dirty="0">
                <a:ln>
                  <a:noFill/>
                </a:ln>
                <a:solidFill>
                  <a:schemeClr val="tx1"/>
                </a:solidFill>
                <a:effectLst/>
                <a:latin typeface="Arial Unicode MS" panose="020B0604020202020204" pitchFamily="34" charset="-128"/>
              </a:rPr>
              <a:t>: true</a:t>
            </a:r>
            <a:r>
              <a:rPr kumimoji="0" lang="en-US" altLang="en-US" b="0" i="0" u="none" strike="noStrike" cap="none" normalizeH="0" baseline="0" dirty="0">
                <a:ln>
                  <a:noFill/>
                </a:ln>
                <a:solidFill>
                  <a:schemeClr val="tx1"/>
                </a:solidFill>
                <a:effectLst/>
              </a:rPr>
              <a:t>: This option tells Mongoose to use the new server discovery and monitoring engine. It's a more stable and future-proof way of handling connections, especially in distributed database setups.</a:t>
            </a:r>
            <a:r>
              <a:rPr kumimoji="0" lang="en-US" altLang="en-US"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8213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41F0E-DE93-2E37-9B94-09CEB5B61253}"/>
              </a:ext>
            </a:extLst>
          </p:cNvPr>
          <p:cNvSpPr>
            <a:spLocks noGrp="1"/>
          </p:cNvSpPr>
          <p:nvPr>
            <p:ph type="title"/>
          </p:nvPr>
        </p:nvSpPr>
        <p:spPr/>
        <p:txBody>
          <a:bodyPr/>
          <a:lstStyle/>
          <a:p>
            <a:r>
              <a:rPr lang="en-IN" dirty="0"/>
              <a:t>Define a Mongoose Model</a:t>
            </a:r>
          </a:p>
        </p:txBody>
      </p:sp>
      <p:sp>
        <p:nvSpPr>
          <p:cNvPr id="7" name="Content Placeholder 6">
            <a:extLst>
              <a:ext uri="{FF2B5EF4-FFF2-40B4-BE49-F238E27FC236}">
                <a16:creationId xmlns:a16="http://schemas.microsoft.com/office/drawing/2014/main" id="{383ECE19-DEBB-0DA5-A15A-185CA7707603}"/>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4A5B3425-A498-F928-8671-A5C905D15D00}"/>
              </a:ext>
            </a:extLst>
          </p:cNvPr>
          <p:cNvPicPr>
            <a:picLocks noChangeAspect="1"/>
          </p:cNvPicPr>
          <p:nvPr/>
        </p:nvPicPr>
        <p:blipFill>
          <a:blip r:embed="rId2"/>
          <a:stretch>
            <a:fillRect/>
          </a:stretch>
        </p:blipFill>
        <p:spPr>
          <a:xfrm>
            <a:off x="692901" y="2222287"/>
            <a:ext cx="7438376" cy="4463648"/>
          </a:xfrm>
          <a:prstGeom prst="rect">
            <a:avLst/>
          </a:prstGeom>
        </p:spPr>
      </p:pic>
    </p:spTree>
    <p:extLst>
      <p:ext uri="{BB962C8B-B14F-4D97-AF65-F5344CB8AC3E}">
        <p14:creationId xmlns:p14="http://schemas.microsoft.com/office/powerpoint/2010/main" val="3891463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107</TotalTime>
  <Words>491</Words>
  <Application>Microsoft Office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 Unicode MS</vt:lpstr>
      <vt:lpstr>Arial</vt:lpstr>
      <vt:lpstr>Century Gothic</vt:lpstr>
      <vt:lpstr>Wingdings 2</vt:lpstr>
      <vt:lpstr>Quotable</vt:lpstr>
      <vt:lpstr>Mongo DB</vt:lpstr>
      <vt:lpstr>What is MongoDB</vt:lpstr>
      <vt:lpstr>Why MongoDB?</vt:lpstr>
      <vt:lpstr>Key Differences Between MongoDB and Relational Databases</vt:lpstr>
      <vt:lpstr>Core Operations in MongoDB (Mongoose)</vt:lpstr>
      <vt:lpstr>MongoDB CRUD Operations</vt:lpstr>
      <vt:lpstr>CRUD</vt:lpstr>
      <vt:lpstr>Connecting to MongoDB using Mongoose</vt:lpstr>
      <vt:lpstr>Define a Mongoose Model</vt:lpstr>
      <vt:lpstr>Create a New Document</vt:lpstr>
      <vt:lpstr>Find</vt:lpstr>
      <vt:lpstr>Update</vt:lpstr>
      <vt:lpstr>Delete</vt:lpstr>
      <vt:lpstr>Using Express JS</vt:lpstr>
      <vt:lpstr>Create (POST)</vt:lpstr>
      <vt:lpstr>Read (GET)</vt:lpstr>
      <vt:lpstr>Update (PUT)</vt:lpstr>
      <vt:lpstr>Delete (DELETE)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Bobby B Wilfred</dc:creator>
  <cp:lastModifiedBy>Bobby B Wilfred</cp:lastModifiedBy>
  <cp:revision>2</cp:revision>
  <dcterms:created xsi:type="dcterms:W3CDTF">2024-12-30T04:53:04Z</dcterms:created>
  <dcterms:modified xsi:type="dcterms:W3CDTF">2025-01-03T16:10:18Z</dcterms:modified>
</cp:coreProperties>
</file>