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8" r:id="rId4"/>
    <p:sldId id="269" r:id="rId5"/>
    <p:sldId id="270" r:id="rId6"/>
    <p:sldId id="284" r:id="rId7"/>
    <p:sldId id="285" r:id="rId8"/>
    <p:sldId id="286" r:id="rId9"/>
    <p:sldId id="259" r:id="rId10"/>
    <p:sldId id="264" r:id="rId11"/>
    <p:sldId id="268" r:id="rId12"/>
    <p:sldId id="265" r:id="rId13"/>
    <p:sldId id="296" r:id="rId14"/>
    <p:sldId id="291" r:id="rId15"/>
    <p:sldId id="293" r:id="rId16"/>
    <p:sldId id="294" r:id="rId17"/>
    <p:sldId id="295" r:id="rId18"/>
    <p:sldId id="279" r:id="rId19"/>
    <p:sldId id="289" r:id="rId20"/>
    <p:sldId id="290" r:id="rId21"/>
    <p:sldId id="287" r:id="rId22"/>
    <p:sldId id="262" r:id="rId23"/>
    <p:sldId id="26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3179-86BA-6F4C-827A-680B18D0B86F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EAB14-16C1-804F-9704-4618EF5D3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strike="noStrike" dirty="0" smtClean="0">
                <a:effectLst/>
              </a:rPr>
              <a:t>(Note here: changed surveys in 2016 to better address question 3 &amp; 4.)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EAB14-16C1-804F-9704-4618EF5D3E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Formalism and</a:t>
            </a:r>
            <a:r>
              <a:rPr lang="en-US" baseline="0" dirty="0" smtClean="0"/>
              <a:t> Schema same “static” view of math: </a:t>
            </a:r>
            <a:r>
              <a:rPr lang="en-US" baseline="0" dirty="0" err="1" smtClean="0"/>
              <a:t>intercorrelate</a:t>
            </a:r>
            <a:r>
              <a:rPr lang="en-US" baseline="0" dirty="0" smtClean="0"/>
              <a:t> highly (here solving problems of reality not a goal0</a:t>
            </a:r>
          </a:p>
          <a:p>
            <a:r>
              <a:rPr lang="en-US" baseline="0" dirty="0" smtClean="0"/>
              <a:t>Application and process correlates significantly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EAB14-16C1-804F-9704-4618EF5D3E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7C39-DF55-AF45-9F3B-3FF02C5EA8D5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B63A-A183-9148-BAF1-96B6A86F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scoville@ursinus.edu" TargetMode="External"/><Relationship Id="rId4" Type="http://schemas.openxmlformats.org/officeDocument/2006/relationships/hyperlink" Target="mailto:kclark@f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otero@xavier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77"/>
            <a:ext cx="7772400" cy="31993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Primary </a:t>
            </a:r>
            <a:r>
              <a:rPr lang="en-US" b="1" dirty="0" smtClean="0">
                <a:solidFill>
                  <a:srgbClr val="000090"/>
                </a:solidFill>
              </a:rPr>
              <a:t>Source Projects </a:t>
            </a:r>
            <a:r>
              <a:rPr lang="en-US" b="1" dirty="0">
                <a:solidFill>
                  <a:srgbClr val="000090"/>
                </a:solidFill>
              </a:rPr>
              <a:t>in an </a:t>
            </a:r>
            <a:r>
              <a:rPr lang="en-US" b="1" dirty="0" smtClean="0">
                <a:solidFill>
                  <a:srgbClr val="000090"/>
                </a:solidFill>
              </a:rPr>
              <a:t>Undergraduate Mathematics Classroom: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A Pilot Case </a:t>
            </a:r>
            <a:r>
              <a:rPr lang="en-US" b="1" dirty="0">
                <a:solidFill>
                  <a:srgbClr val="000090"/>
                </a:solidFill>
              </a:rPr>
              <a:t>in a </a:t>
            </a:r>
            <a:r>
              <a:rPr lang="en-US" b="1" dirty="0" smtClean="0">
                <a:solidFill>
                  <a:srgbClr val="000090"/>
                </a:solidFill>
              </a:rPr>
              <a:t>Topology Course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3258751"/>
            <a:ext cx="7086600" cy="28743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Kathleen Clark, Daniel Otero, &amp; Nicholas </a:t>
            </a:r>
            <a:r>
              <a:rPr lang="en-US" dirty="0" err="1" smtClean="0">
                <a:solidFill>
                  <a:schemeClr val="tx1"/>
                </a:solidFill>
              </a:rPr>
              <a:t>Scoville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0090"/>
                </a:solidFill>
              </a:rPr>
              <a:t>Thematic Working Group 12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CERME-10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Dublin, Ireland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2 February 2017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8262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u="none" strike="noStrike" dirty="0" smtClean="0">
                <a:solidFill>
                  <a:srgbClr val="0000FF"/>
                </a:solidFill>
                <a:effectLst/>
              </a:rPr>
              <a:t>As a result of engaging with PSPs, what changes do students report in their attitudes and beliefs about learning mathematics?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none" strike="noStrike" dirty="0" smtClean="0">
                <a:solidFill>
                  <a:srgbClr val="0000FF"/>
                </a:solidFill>
                <a:effectLst/>
              </a:rPr>
              <a:t>As a result of engaging with PSPs, do students report any change in their mathematical worldview, and if so, what is the predominant view change?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none" strike="noStrike" dirty="0" smtClean="0">
                <a:effectLst/>
              </a:rPr>
              <a:t>In what ways does the use of PSPs influence mathematics (or mathematics-related major) students’ beliefs and perceptions about mathematics?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As a result of engaging with PSPs, what do students report as challenges and benefits of learning from primary sources? </a:t>
            </a:r>
            <a:endParaRPr lang="en-US" u="none" strike="noStrike" dirty="0" smtClean="0">
              <a:solidFill>
                <a:srgbClr val="0000FF"/>
              </a:solidFill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Data Sources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3185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Student Change</a:t>
            </a:r>
          </a:p>
          <a:p>
            <a:pPr lvl="1"/>
            <a:r>
              <a:rPr lang="en-US" dirty="0" smtClean="0"/>
              <a:t>Pre- / Post-Course Survey</a:t>
            </a:r>
          </a:p>
          <a:p>
            <a:pPr lvl="1"/>
            <a:r>
              <a:rPr lang="en-US" dirty="0" smtClean="0"/>
              <a:t>Post-PSP Survey(s) </a:t>
            </a:r>
            <a:r>
              <a:rPr lang="en-US" dirty="0" smtClean="0">
                <a:solidFill>
                  <a:srgbClr val="0000FF"/>
                </a:solidFill>
              </a:rPr>
              <a:t>[began Fall 2016]</a:t>
            </a:r>
          </a:p>
          <a:p>
            <a:pPr lvl="1"/>
            <a:r>
              <a:rPr lang="en-US" dirty="0" smtClean="0"/>
              <a:t>Student Work </a:t>
            </a:r>
            <a:r>
              <a:rPr lang="en-US" dirty="0" smtClean="0">
                <a:solidFill>
                  <a:srgbClr val="0000FF"/>
                </a:solidFill>
              </a:rPr>
              <a:t>[from each PSP]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Student Interviews </a:t>
            </a:r>
            <a:r>
              <a:rPr lang="en-US" dirty="0" smtClean="0">
                <a:solidFill>
                  <a:srgbClr val="0000FF"/>
                </a:solidFill>
              </a:rPr>
              <a:t>[planned to begin Spring 2017]</a:t>
            </a:r>
          </a:p>
          <a:p>
            <a:pPr lvl="1"/>
            <a:r>
              <a:rPr lang="en-US" dirty="0" smtClean="0"/>
              <a:t>Daily video capture, small-group audio, additional student work, and pre- / post-interviews: </a:t>
            </a:r>
          </a:p>
          <a:p>
            <a:pPr lvl="2"/>
            <a:r>
              <a:rPr lang="en-US" dirty="0" smtClean="0"/>
              <a:t>Evidence </a:t>
            </a:r>
            <a:r>
              <a:rPr lang="en-US" dirty="0"/>
              <a:t>of students’ progress in “figuring out” (</a:t>
            </a:r>
            <a:r>
              <a:rPr lang="en-US" dirty="0" err="1"/>
              <a:t>Sfard</a:t>
            </a:r>
            <a:r>
              <a:rPr lang="en-US" dirty="0"/>
              <a:t>, 2014, p. 201) the meta-level rules that govern a new mathematical </a:t>
            </a:r>
            <a:r>
              <a:rPr lang="en-US" dirty="0" smtClean="0"/>
              <a:t>discourse </a:t>
            </a:r>
            <a:r>
              <a:rPr lang="en-US" dirty="0">
                <a:solidFill>
                  <a:srgbClr val="0000FF"/>
                </a:solidFill>
              </a:rPr>
              <a:t>[began </a:t>
            </a:r>
            <a:r>
              <a:rPr lang="en-US" dirty="0" smtClean="0">
                <a:solidFill>
                  <a:srgbClr val="0000FF"/>
                </a:solidFill>
              </a:rPr>
              <a:t>Spring 2017]</a:t>
            </a:r>
          </a:p>
          <a:p>
            <a:pPr lvl="2"/>
            <a:r>
              <a:rPr lang="en-US" dirty="0" smtClean="0"/>
              <a:t>The extent to which </a:t>
            </a:r>
            <a:r>
              <a:rPr lang="en-US" dirty="0"/>
              <a:t>students’ (verbal / written / other) actions both during and after engagement with the </a:t>
            </a:r>
            <a:r>
              <a:rPr lang="en-US" dirty="0" smtClean="0"/>
              <a:t>PSPs provide </a:t>
            </a:r>
            <a:r>
              <a:rPr lang="en-US" dirty="0"/>
              <a:t>evidence of their acceptance of a new </a:t>
            </a:r>
            <a:r>
              <a:rPr lang="en-US" dirty="0" smtClean="0"/>
              <a:t>discourse </a:t>
            </a:r>
            <a:r>
              <a:rPr lang="en-US" dirty="0">
                <a:solidFill>
                  <a:srgbClr val="0000FF"/>
                </a:solidFill>
              </a:rPr>
              <a:t>[began </a:t>
            </a:r>
            <a:r>
              <a:rPr lang="en-US" dirty="0" smtClean="0">
                <a:solidFill>
                  <a:srgbClr val="0000FF"/>
                </a:solidFill>
              </a:rPr>
              <a:t>Spring 2017]</a:t>
            </a:r>
            <a:endParaRPr lang="en-US" dirty="0"/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0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Of Interest for this Pilot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00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student populations are being served in courses where PSPs are implemented / tested?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 do students discuss regarding learning of mathematics?</a:t>
            </a:r>
          </a:p>
          <a:p>
            <a:r>
              <a:rPr lang="en-US" dirty="0" smtClean="0"/>
              <a:t>What do students observe about the use of PSPs in their undergraduate mathematics courses (in general; for their own learning)?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 are </a:t>
            </a:r>
            <a:r>
              <a:rPr lang="en-US" b="1" u="sng" dirty="0" smtClean="0">
                <a:solidFill>
                  <a:srgbClr val="0000FF"/>
                </a:solidFill>
              </a:rPr>
              <a:t>students views on mathematics </a:t>
            </a:r>
            <a:r>
              <a:rPr lang="en-US" b="1" dirty="0" smtClean="0">
                <a:solidFill>
                  <a:srgbClr val="0000FF"/>
                </a:solidFill>
              </a:rPr>
              <a:t>(pre-/post)?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9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0"/>
            <a:ext cx="7750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Definitions of </a:t>
            </a:r>
            <a:r>
              <a:rPr lang="en-US" sz="4000" dirty="0" err="1" smtClean="0">
                <a:solidFill>
                  <a:srgbClr val="000090"/>
                </a:solidFill>
              </a:rPr>
              <a:t>Törner’s</a:t>
            </a:r>
            <a:r>
              <a:rPr lang="en-US" sz="4000" dirty="0" smtClean="0">
                <a:solidFill>
                  <a:srgbClr val="000090"/>
                </a:solidFill>
              </a:rPr>
              <a:t> Aspects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Formalism-aspect </a:t>
            </a:r>
            <a:r>
              <a:rPr lang="en-US" dirty="0" smtClean="0"/>
              <a:t>of mathematics: “mathematics </a:t>
            </a:r>
            <a:r>
              <a:rPr lang="en-US" dirty="0"/>
              <a:t>is </a:t>
            </a:r>
            <a:r>
              <a:rPr lang="en-US" dirty="0" err="1" smtClean="0"/>
              <a:t>characterised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b="1" dirty="0"/>
              <a:t>strictness, exactness, and precision </a:t>
            </a:r>
            <a:r>
              <a:rPr lang="en-US" dirty="0"/>
              <a:t>on the terminological and language levels </a:t>
            </a:r>
            <a:r>
              <a:rPr lang="en-US" dirty="0" smtClean="0"/>
              <a:t>concerning </a:t>
            </a:r>
            <a:r>
              <a:rPr lang="en-US" dirty="0"/>
              <a:t>thinking </a:t>
            </a:r>
            <a:r>
              <a:rPr lang="en-US" dirty="0" smtClean="0"/>
              <a:t>(“logical,” “objective,” </a:t>
            </a:r>
            <a:r>
              <a:rPr lang="en-US" dirty="0"/>
              <a:t>and </a:t>
            </a:r>
            <a:r>
              <a:rPr lang="en-US" dirty="0" smtClean="0"/>
              <a:t>“flawless thinking”)</a:t>
            </a:r>
            <a:r>
              <a:rPr lang="en-US" dirty="0"/>
              <a:t>, </a:t>
            </a:r>
            <a:r>
              <a:rPr lang="en-US" b="1" dirty="0"/>
              <a:t>argumentation, giving </a:t>
            </a:r>
            <a:r>
              <a:rPr lang="en-US" b="1" dirty="0" smtClean="0"/>
              <a:t>reasons </a:t>
            </a:r>
            <a:r>
              <a:rPr lang="en-US" b="1" dirty="0"/>
              <a:t>and proof </a:t>
            </a:r>
            <a:r>
              <a:rPr lang="en-US" dirty="0"/>
              <a:t>of statements as well as theoretical </a:t>
            </a:r>
            <a:r>
              <a:rPr lang="en-US" dirty="0" err="1"/>
              <a:t>systematology</a:t>
            </a:r>
            <a:r>
              <a:rPr lang="en-US" dirty="0"/>
              <a:t> (</a:t>
            </a:r>
            <a:r>
              <a:rPr lang="en-US" b="1" dirty="0" err="1" smtClean="0"/>
              <a:t>axiomatics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/>
              <a:t>strict deductive method</a:t>
            </a:r>
            <a:r>
              <a:rPr lang="en-US" dirty="0" smtClean="0"/>
              <a:t>)” (</a:t>
            </a:r>
            <a:r>
              <a:rPr lang="en-US" dirty="0" err="1" smtClean="0"/>
              <a:t>Törner</a:t>
            </a:r>
            <a:r>
              <a:rPr lang="en-US" dirty="0" smtClean="0"/>
              <a:t>, p. 126)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0"/>
                </a:solidFill>
              </a:rPr>
              <a:t>Aspects,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sz="3600" i="1" dirty="0" smtClean="0">
                <a:solidFill>
                  <a:srgbClr val="000090"/>
                </a:solidFill>
              </a:rPr>
              <a:t>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Application-aspect</a:t>
            </a:r>
            <a:r>
              <a:rPr lang="en-US" dirty="0" smtClean="0"/>
              <a:t>: “</a:t>
            </a:r>
            <a:r>
              <a:rPr lang="mr-IN" dirty="0" smtClean="0"/>
              <a:t>…</a:t>
            </a:r>
            <a:r>
              <a:rPr lang="en-US" dirty="0" smtClean="0"/>
              <a:t>of </a:t>
            </a:r>
            <a:r>
              <a:rPr lang="en-US" dirty="0"/>
              <a:t>the immediate relevance to </a:t>
            </a:r>
            <a:r>
              <a:rPr lang="en-US" b="1" dirty="0"/>
              <a:t>application or the practical use of mathematics</a:t>
            </a:r>
            <a:r>
              <a:rPr lang="en-US" dirty="0"/>
              <a:t>. The </a:t>
            </a:r>
            <a:r>
              <a:rPr lang="en-US" dirty="0" smtClean="0"/>
              <a:t>pupils’ </a:t>
            </a:r>
            <a:r>
              <a:rPr lang="en-US" dirty="0"/>
              <a:t>knowledge of mathematics is </a:t>
            </a:r>
            <a:r>
              <a:rPr lang="en-US" b="1" dirty="0"/>
              <a:t>important to </a:t>
            </a:r>
            <a:r>
              <a:rPr lang="en-US" dirty="0"/>
              <a:t>their </a:t>
            </a:r>
            <a:r>
              <a:rPr lang="en-US" b="1" dirty="0"/>
              <a:t>future </a:t>
            </a:r>
            <a:r>
              <a:rPr lang="en-US" b="1" dirty="0" smtClean="0"/>
              <a:t>life</a:t>
            </a:r>
            <a:r>
              <a:rPr lang="en-US" dirty="0" smtClean="0"/>
              <a:t>: </a:t>
            </a:r>
            <a:r>
              <a:rPr lang="en-US" dirty="0"/>
              <a:t>mathematics either helps to solve everyday tasks and problems or it is useful to </a:t>
            </a:r>
            <a:r>
              <a:rPr lang="en-US" dirty="0" smtClean="0"/>
              <a:t>one’s </a:t>
            </a:r>
            <a:r>
              <a:rPr lang="en-US" dirty="0"/>
              <a:t>occupation. Apart from that, mathematics is </a:t>
            </a:r>
            <a:r>
              <a:rPr lang="en-US" b="1" dirty="0"/>
              <a:t>of a general, fundamental use to </a:t>
            </a:r>
            <a:r>
              <a:rPr lang="en-US" b="1" dirty="0" smtClean="0"/>
              <a:t>society</a:t>
            </a:r>
            <a:r>
              <a:rPr lang="en-US" dirty="0" smtClean="0"/>
              <a:t>” </a:t>
            </a:r>
            <a:r>
              <a:rPr lang="en-US" dirty="0"/>
              <a:t>(</a:t>
            </a:r>
            <a:r>
              <a:rPr lang="en-US" dirty="0" err="1"/>
              <a:t>Törner</a:t>
            </a:r>
            <a:r>
              <a:rPr lang="en-US" dirty="0"/>
              <a:t>, p. </a:t>
            </a:r>
            <a:r>
              <a:rPr lang="en-US" dirty="0" smtClean="0"/>
              <a:t>127)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5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90"/>
                </a:solidFill>
              </a:rPr>
              <a:t>Aspects,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sz="3600" i="1" dirty="0">
                <a:solidFill>
                  <a:srgbClr val="000090"/>
                </a:solidFill>
              </a:rPr>
              <a:t>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Process-aspect</a:t>
            </a:r>
            <a:r>
              <a:rPr lang="en-US" dirty="0" smtClean="0"/>
              <a:t>: “Mathematics is</a:t>
            </a:r>
            <a:r>
              <a:rPr lang="mr-IN" dirty="0" smtClean="0"/>
              <a:t>…</a:t>
            </a:r>
            <a:r>
              <a:rPr lang="en-US" dirty="0" smtClean="0"/>
              <a:t>a process and</a:t>
            </a:r>
            <a:r>
              <a:rPr lang="mr-IN" dirty="0" smtClean="0"/>
              <a:t>…</a:t>
            </a:r>
            <a:r>
              <a:rPr lang="en-US" dirty="0" smtClean="0"/>
              <a:t>an </a:t>
            </a:r>
            <a:r>
              <a:rPr lang="en-US" dirty="0"/>
              <a:t>activity in thinking about problems and gaining knowledge. </a:t>
            </a:r>
            <a:r>
              <a:rPr lang="en-US" dirty="0" smtClean="0"/>
              <a:t> On </a:t>
            </a:r>
            <a:r>
              <a:rPr lang="en-US" dirty="0"/>
              <a:t>the one hand, this cognitive process is about </a:t>
            </a:r>
            <a:r>
              <a:rPr lang="en-US" b="1" dirty="0"/>
              <a:t>creating, inventing or re-inventing </a:t>
            </a:r>
            <a:r>
              <a:rPr lang="en-US" dirty="0"/>
              <a:t>(re-discovering) mathematics. </a:t>
            </a:r>
            <a:r>
              <a:rPr lang="en-US" dirty="0" smtClean="0"/>
              <a:t> On </a:t>
            </a:r>
            <a:r>
              <a:rPr lang="en-US" dirty="0"/>
              <a:t>the other hand, it also includes the </a:t>
            </a:r>
            <a:r>
              <a:rPr lang="en-US" b="1" dirty="0"/>
              <a:t>comprehension of facts </a:t>
            </a:r>
            <a:r>
              <a:rPr lang="en-US" dirty="0"/>
              <a:t>and </a:t>
            </a:r>
            <a:r>
              <a:rPr lang="en-US" b="1" dirty="0" smtClean="0"/>
              <a:t>understanding </a:t>
            </a:r>
            <a:r>
              <a:rPr lang="en-US" b="1" dirty="0"/>
              <a:t>connections</a:t>
            </a:r>
            <a:r>
              <a:rPr lang="en-US" dirty="0"/>
              <a:t>. This problem, the  oriented cognitive process of understanding, decisively requires thinking and arguing in regard to content as well as </a:t>
            </a:r>
            <a:r>
              <a:rPr lang="en-US" b="1" dirty="0"/>
              <a:t>sudden and new ideas</a:t>
            </a:r>
            <a:r>
              <a:rPr lang="en-US" dirty="0"/>
              <a:t>, </a:t>
            </a:r>
            <a:r>
              <a:rPr lang="en-US" b="1" dirty="0"/>
              <a:t>intuition</a:t>
            </a:r>
            <a:r>
              <a:rPr lang="en-US" dirty="0"/>
              <a:t> and </a:t>
            </a:r>
            <a:r>
              <a:rPr lang="en-US" b="1" dirty="0"/>
              <a:t>experimenting</a:t>
            </a:r>
            <a:r>
              <a:rPr lang="en-US" dirty="0"/>
              <a:t>. </a:t>
            </a:r>
            <a:r>
              <a:rPr lang="en-US" dirty="0" smtClean="0"/>
              <a:t>This [aspect] </a:t>
            </a:r>
            <a:r>
              <a:rPr lang="en-US" dirty="0"/>
              <a:t>expresses the </a:t>
            </a:r>
            <a:r>
              <a:rPr lang="en-US" b="1" dirty="0"/>
              <a:t>dynamic view of </a:t>
            </a:r>
            <a:r>
              <a:rPr lang="en-US" b="1" dirty="0" smtClean="0"/>
              <a:t>mathematics</a:t>
            </a:r>
            <a:r>
              <a:rPr lang="en-US" dirty="0" smtClean="0"/>
              <a:t>” </a:t>
            </a:r>
            <a:r>
              <a:rPr lang="en-US" dirty="0"/>
              <a:t>(</a:t>
            </a:r>
            <a:r>
              <a:rPr lang="en-US" dirty="0" err="1"/>
              <a:t>Törner</a:t>
            </a:r>
            <a:r>
              <a:rPr lang="en-US" dirty="0"/>
              <a:t>, </a:t>
            </a:r>
            <a:r>
              <a:rPr lang="en-US" dirty="0" smtClean="0"/>
              <a:t>pp. 127-128)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0"/>
                </a:solidFill>
              </a:rPr>
              <a:t>Aspects, </a:t>
            </a:r>
            <a:r>
              <a:rPr lang="en-US" sz="3600" i="1" dirty="0" smtClean="0">
                <a:solidFill>
                  <a:srgbClr val="000090"/>
                </a:solidFill>
              </a:rPr>
              <a:t>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9662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Schema-aspect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operationally </a:t>
            </a:r>
            <a:r>
              <a:rPr lang="en-US" dirty="0"/>
              <a:t>define a view of mathematics which is seen as a </a:t>
            </a:r>
            <a:r>
              <a:rPr lang="en-US" dirty="0" smtClean="0"/>
              <a:t>“</a:t>
            </a:r>
            <a:r>
              <a:rPr lang="en-US" b="1" dirty="0" smtClean="0"/>
              <a:t>tool</a:t>
            </a:r>
            <a:r>
              <a:rPr lang="en-US" b="1" dirty="0"/>
              <a:t>-box and bundle of </a:t>
            </a:r>
            <a:r>
              <a:rPr lang="en-US" b="1" dirty="0" smtClean="0"/>
              <a:t>formulas</a:t>
            </a:r>
            <a:r>
              <a:rPr lang="en-US" dirty="0" smtClean="0"/>
              <a:t>” </a:t>
            </a:r>
            <a:r>
              <a:rPr lang="en-US" dirty="0"/>
              <a:t>and an idea oriented with </a:t>
            </a:r>
            <a:r>
              <a:rPr lang="en-US" b="1" dirty="0"/>
              <a:t>algorithm and schemes</a:t>
            </a:r>
            <a:r>
              <a:rPr lang="en-US" dirty="0"/>
              <a:t>. </a:t>
            </a:r>
            <a:r>
              <a:rPr lang="en-US" dirty="0" smtClean="0"/>
              <a:t>Mathematics </a:t>
            </a:r>
            <a:r>
              <a:rPr lang="en-US" dirty="0"/>
              <a:t>is </a:t>
            </a:r>
            <a:r>
              <a:rPr lang="en-US" dirty="0" err="1"/>
              <a:t>characterised</a:t>
            </a:r>
            <a:r>
              <a:rPr lang="en-US" dirty="0"/>
              <a:t> by a </a:t>
            </a:r>
            <a:r>
              <a:rPr lang="en-US" b="1" dirty="0"/>
              <a:t>collection of methods and rules</a:t>
            </a:r>
            <a:r>
              <a:rPr lang="en-US" dirty="0"/>
              <a:t> which precisely determine how to solve a task. </a:t>
            </a:r>
            <a:r>
              <a:rPr lang="en-US" dirty="0" smtClean="0"/>
              <a:t> The </a:t>
            </a:r>
            <a:r>
              <a:rPr lang="en-US" dirty="0"/>
              <a:t>consequence with dealing with mathematics is: doing mathematics consists of </a:t>
            </a:r>
            <a:r>
              <a:rPr lang="en-US" b="1" dirty="0"/>
              <a:t>remembering </a:t>
            </a:r>
            <a:r>
              <a:rPr lang="en-US" dirty="0"/>
              <a:t>and</a:t>
            </a:r>
            <a:r>
              <a:rPr lang="en-US" b="1" dirty="0"/>
              <a:t> applying definitions, rules, formulas, facts </a:t>
            </a:r>
            <a:r>
              <a:rPr lang="en-US" dirty="0"/>
              <a:t>and</a:t>
            </a:r>
            <a:r>
              <a:rPr lang="en-US" b="1" dirty="0"/>
              <a:t> methods</a:t>
            </a:r>
            <a:r>
              <a:rPr lang="en-US" dirty="0"/>
              <a:t>. Mathematics consists of learning (and teaching!), </a:t>
            </a:r>
            <a:r>
              <a:rPr lang="en-US" dirty="0" err="1"/>
              <a:t>practising</a:t>
            </a:r>
            <a:r>
              <a:rPr lang="en-US" dirty="0"/>
              <a:t> and the remembering and </a:t>
            </a:r>
            <a:r>
              <a:rPr lang="en-US" b="1" dirty="0"/>
              <a:t>applying of routines</a:t>
            </a:r>
            <a:r>
              <a:rPr lang="en-US" dirty="0"/>
              <a:t>, </a:t>
            </a:r>
            <a:r>
              <a:rPr lang="en-US" b="1" dirty="0" smtClean="0"/>
              <a:t>schemata,</a:t>
            </a:r>
            <a:r>
              <a:rPr lang="en-US" dirty="0" smtClean="0"/>
              <a:t> and </a:t>
            </a:r>
            <a:r>
              <a:rPr lang="en-US" b="1" dirty="0" smtClean="0"/>
              <a:t>applications</a:t>
            </a:r>
            <a:r>
              <a:rPr lang="en-US" dirty="0" smtClean="0"/>
              <a:t>” </a:t>
            </a:r>
            <a:r>
              <a:rPr lang="en-US" dirty="0"/>
              <a:t>(</a:t>
            </a:r>
            <a:r>
              <a:rPr lang="en-US" dirty="0" err="1"/>
              <a:t>Törner</a:t>
            </a:r>
            <a:r>
              <a:rPr lang="en-US" dirty="0"/>
              <a:t>, </a:t>
            </a:r>
            <a:r>
              <a:rPr lang="en-US" dirty="0" smtClean="0"/>
              <a:t>p. 128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Next Steps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206500"/>
            <a:ext cx="8318500" cy="49149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Currently concentrating efforts to expand testing of projects in classrooms. We are: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Acquiring appropriate data to better inform the first four research questions (survey refinement; interviews)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Developing an intensive qualitative study on the role of PSPs in learning of meta-discursive rules </a:t>
            </a:r>
          </a:p>
          <a:p>
            <a:r>
              <a:rPr lang="en-US" dirty="0" smtClean="0"/>
              <a:t>Spring 2017: </a:t>
            </a:r>
          </a:p>
          <a:p>
            <a:pPr lvl="1"/>
            <a:r>
              <a:rPr lang="en-US" dirty="0" smtClean="0"/>
              <a:t>15 instructors</a:t>
            </a:r>
          </a:p>
          <a:p>
            <a:pPr lvl="1"/>
            <a:r>
              <a:rPr lang="en-US" dirty="0" smtClean="0"/>
              <a:t>17 courses</a:t>
            </a:r>
          </a:p>
          <a:p>
            <a:pPr lvl="1"/>
            <a:r>
              <a:rPr lang="en-US" dirty="0" smtClean="0"/>
              <a:t>10 states</a:t>
            </a:r>
          </a:p>
          <a:p>
            <a:pPr lvl="1"/>
            <a:r>
              <a:rPr lang="en-US" dirty="0" smtClean="0"/>
              <a:t>~334 students involved in courses using projects; 259 consenting students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90"/>
                </a:solidFill>
              </a:rPr>
              <a:t>Thank you for your attention!</a:t>
            </a:r>
            <a:endParaRPr lang="en-US" i="1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We look forward to your questions and subsequent discussion.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Contact Information:</a:t>
            </a:r>
            <a:endParaRPr lang="en-US" dirty="0">
              <a:solidFill>
                <a:srgbClr val="00009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90"/>
                </a:solidFill>
                <a:hlinkClick r:id="rId2"/>
              </a:rPr>
              <a:t>otero@xavier.edu</a:t>
            </a:r>
            <a:endParaRPr lang="en-US" dirty="0">
              <a:solidFill>
                <a:srgbClr val="00009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90"/>
                </a:solidFill>
                <a:hlinkClick r:id="rId3"/>
              </a:rPr>
              <a:t>nscoville@ursinus.edu</a:t>
            </a:r>
            <a:endParaRPr lang="en-US" dirty="0">
              <a:solidFill>
                <a:srgbClr val="00009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90"/>
                </a:solidFill>
                <a:hlinkClick r:id="rId4"/>
              </a:rPr>
              <a:t>kclark@fsu.edu</a:t>
            </a:r>
            <a:endParaRPr lang="en-US" dirty="0">
              <a:solidFill>
                <a:srgbClr val="00009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TRIUMPHS Website: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webpages.ursinus.edu</a:t>
            </a:r>
            <a:r>
              <a:rPr lang="en-US" dirty="0"/>
              <a:t>/</a:t>
            </a:r>
            <a:r>
              <a:rPr lang="en-US" dirty="0" err="1"/>
              <a:t>nscoville</a:t>
            </a:r>
            <a:r>
              <a:rPr lang="en-US" dirty="0"/>
              <a:t>/</a:t>
            </a:r>
            <a:r>
              <a:rPr lang="en-US" dirty="0" err="1"/>
              <a:t>TRIUMPHS.html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The TRIUMPHS Project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85200" cy="531336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i="1" u="sng" dirty="0" smtClean="0"/>
              <a:t>Tr</a:t>
            </a:r>
            <a:r>
              <a:rPr lang="en-US" sz="4000" i="1" dirty="0" smtClean="0"/>
              <a:t>ansforming </a:t>
            </a:r>
            <a:r>
              <a:rPr lang="en-US" sz="4000" b="1" i="1" u="sng" dirty="0" smtClean="0"/>
              <a:t>I</a:t>
            </a:r>
            <a:r>
              <a:rPr lang="en-US" sz="4000" i="1" dirty="0" smtClean="0"/>
              <a:t>nstruction in </a:t>
            </a:r>
            <a:r>
              <a:rPr lang="en-US" sz="4000" b="1" i="1" u="sng" dirty="0" smtClean="0"/>
              <a:t>U</a:t>
            </a:r>
            <a:r>
              <a:rPr lang="en-US" sz="4000" i="1" dirty="0" smtClean="0"/>
              <a:t>ndergraduate </a:t>
            </a:r>
            <a:r>
              <a:rPr lang="en-US" sz="4000" b="1" i="1" u="sng" dirty="0" smtClean="0"/>
              <a:t>M</a:t>
            </a:r>
            <a:r>
              <a:rPr lang="en-US" sz="4000" i="1" dirty="0" smtClean="0"/>
              <a:t>athematics via </a:t>
            </a:r>
            <a:r>
              <a:rPr lang="en-US" sz="4000" b="1" i="1" u="sng" dirty="0" smtClean="0"/>
              <a:t>P</a:t>
            </a:r>
            <a:r>
              <a:rPr lang="en-US" sz="4000" i="1" dirty="0" smtClean="0"/>
              <a:t>rimary </a:t>
            </a:r>
            <a:r>
              <a:rPr lang="en-US" sz="4000" b="1" i="1" u="sng" dirty="0" smtClean="0"/>
              <a:t>H</a:t>
            </a:r>
            <a:r>
              <a:rPr lang="en-US" sz="4000" i="1" dirty="0" smtClean="0"/>
              <a:t>istorical </a:t>
            </a:r>
            <a:r>
              <a:rPr lang="en-US" sz="4000" b="1" i="1" u="sng" dirty="0" smtClean="0"/>
              <a:t>S</a:t>
            </a:r>
            <a:r>
              <a:rPr lang="en-US" sz="4000" i="1" dirty="0" smtClean="0"/>
              <a:t>ources</a:t>
            </a:r>
            <a:endParaRPr lang="en-US" sz="40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/>
              <a:t>Principle Investigators (Collaborators):</a:t>
            </a:r>
          </a:p>
          <a:p>
            <a:r>
              <a:rPr lang="en-US" sz="3400" b="1" dirty="0"/>
              <a:t>Janet H Barnett</a:t>
            </a:r>
            <a:r>
              <a:rPr lang="en-US" sz="3400" dirty="0"/>
              <a:t>, </a:t>
            </a:r>
            <a:r>
              <a:rPr lang="en-US" sz="3400" i="1" dirty="0"/>
              <a:t>Colorado State University Pueblo</a:t>
            </a:r>
          </a:p>
          <a:p>
            <a:r>
              <a:rPr lang="en-US" sz="3400" b="1" dirty="0"/>
              <a:t>Kathleen M Clark</a:t>
            </a:r>
            <a:r>
              <a:rPr lang="en-US" sz="3400" dirty="0"/>
              <a:t>, </a:t>
            </a:r>
            <a:r>
              <a:rPr lang="en-US" sz="3400" i="1" dirty="0"/>
              <a:t>Florida State University</a:t>
            </a:r>
          </a:p>
          <a:p>
            <a:r>
              <a:rPr lang="en-US" sz="3400" b="1" dirty="0"/>
              <a:t>Dominic </a:t>
            </a:r>
            <a:r>
              <a:rPr lang="en-US" sz="3400" b="1" dirty="0" err="1"/>
              <a:t>Klyve</a:t>
            </a:r>
            <a:r>
              <a:rPr lang="en-US" sz="3400" dirty="0"/>
              <a:t>, </a:t>
            </a:r>
            <a:r>
              <a:rPr lang="en-US" sz="3400" i="1" dirty="0"/>
              <a:t>Central Washington University</a:t>
            </a:r>
          </a:p>
          <a:p>
            <a:r>
              <a:rPr lang="en-US" sz="3400" b="1" dirty="0"/>
              <a:t>Jerry M </a:t>
            </a:r>
            <a:r>
              <a:rPr lang="en-US" sz="3400" b="1" dirty="0" err="1"/>
              <a:t>Lodder</a:t>
            </a:r>
            <a:r>
              <a:rPr lang="en-US" sz="3400" dirty="0"/>
              <a:t>, </a:t>
            </a:r>
            <a:r>
              <a:rPr lang="en-US" sz="3400" i="1" dirty="0"/>
              <a:t>New Mexico State University</a:t>
            </a:r>
          </a:p>
          <a:p>
            <a:r>
              <a:rPr lang="en-US" sz="3400" b="1" dirty="0"/>
              <a:t>Daniel Otero</a:t>
            </a:r>
            <a:r>
              <a:rPr lang="en-US" sz="3400" dirty="0"/>
              <a:t>, </a:t>
            </a:r>
            <a:r>
              <a:rPr lang="en-US" sz="3400" i="1" dirty="0"/>
              <a:t>Xavier University</a:t>
            </a:r>
          </a:p>
          <a:p>
            <a:r>
              <a:rPr lang="en-US" sz="3400" b="1" dirty="0"/>
              <a:t>Nicholas A </a:t>
            </a:r>
            <a:r>
              <a:rPr lang="en-US" sz="3400" b="1" dirty="0" err="1"/>
              <a:t>Scoville</a:t>
            </a:r>
            <a:r>
              <a:rPr lang="en-US" sz="3400" dirty="0"/>
              <a:t>, </a:t>
            </a:r>
            <a:r>
              <a:rPr lang="en-US" sz="3400" i="1" dirty="0" err="1"/>
              <a:t>Ursinus</a:t>
            </a:r>
            <a:r>
              <a:rPr lang="en-US" sz="3400" i="1" dirty="0"/>
              <a:t> College</a:t>
            </a:r>
          </a:p>
          <a:p>
            <a:r>
              <a:rPr lang="en-US" sz="3400" b="1" dirty="0"/>
              <a:t>Diana White</a:t>
            </a:r>
            <a:r>
              <a:rPr lang="en-US" sz="3400" dirty="0"/>
              <a:t>, </a:t>
            </a:r>
            <a:r>
              <a:rPr lang="en-US" sz="3400" i="1" dirty="0"/>
              <a:t>University of Colorado </a:t>
            </a:r>
            <a:r>
              <a:rPr lang="en-US" sz="3400" i="1" dirty="0" smtClean="0"/>
              <a:t>Denver</a:t>
            </a:r>
          </a:p>
          <a:p>
            <a:pPr marL="0" indent="0">
              <a:buNone/>
            </a:pPr>
            <a:r>
              <a:rPr lang="en-US" sz="3400" dirty="0" smtClean="0"/>
              <a:t>Graduate Students:</a:t>
            </a:r>
          </a:p>
          <a:p>
            <a:r>
              <a:rPr lang="en-US" sz="3400" b="1" dirty="0" err="1" smtClean="0"/>
              <a:t>Cihan</a:t>
            </a:r>
            <a:r>
              <a:rPr lang="en-US" sz="3400" b="1" dirty="0" smtClean="0"/>
              <a:t> Can</a:t>
            </a:r>
            <a:r>
              <a:rPr lang="en-US" sz="3400" dirty="0" smtClean="0"/>
              <a:t>, </a:t>
            </a:r>
            <a:r>
              <a:rPr lang="en-US" sz="3400" i="1" dirty="0"/>
              <a:t>Florida State </a:t>
            </a:r>
            <a:r>
              <a:rPr lang="en-US" sz="3400" i="1" dirty="0" smtClean="0"/>
              <a:t>University</a:t>
            </a:r>
            <a:endParaRPr lang="en-US" sz="3400" b="1" dirty="0" smtClean="0"/>
          </a:p>
          <a:p>
            <a:r>
              <a:rPr lang="en-US" sz="3400" b="1" dirty="0" err="1" smtClean="0"/>
              <a:t>Merve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Karakis</a:t>
            </a:r>
            <a:r>
              <a:rPr lang="en-US" sz="3400" dirty="0" smtClean="0"/>
              <a:t>, </a:t>
            </a:r>
            <a:r>
              <a:rPr lang="en-US" sz="3400" i="1" dirty="0"/>
              <a:t>Florida State University</a:t>
            </a:r>
          </a:p>
          <a:p>
            <a:endParaRPr lang="en-US" sz="3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The following slides are not</a:t>
            </a:r>
            <a:r>
              <a:rPr lang="mr-IN" dirty="0" smtClean="0">
                <a:solidFill>
                  <a:srgbClr val="000090"/>
                </a:solidFill>
              </a:rPr>
              <a:t>…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mr-IN" dirty="0" smtClean="0"/>
              <a:t>…</a:t>
            </a:r>
            <a:r>
              <a:rPr lang="en-US" dirty="0" smtClean="0"/>
              <a:t>part of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Three Key Project Activities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rgbClr val="0000FF"/>
                </a:solidFill>
              </a:rPr>
              <a:t>Develop and rigorously test classroom materials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 teach standard topics in the university undergraduate mathematics curriculum through primary historical sources,</a:t>
            </a:r>
          </a:p>
          <a:p>
            <a:pPr lvl="0"/>
            <a:r>
              <a:rPr lang="en-US" b="1" dirty="0">
                <a:solidFill>
                  <a:srgbClr val="0000FF"/>
                </a:solidFill>
              </a:rPr>
              <a:t>Train faculty to implement </a:t>
            </a:r>
            <a:r>
              <a:rPr lang="en-US" b="1" dirty="0" smtClean="0">
                <a:solidFill>
                  <a:srgbClr val="0000FF"/>
                </a:solidFill>
              </a:rPr>
              <a:t>PSPs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promote </a:t>
            </a:r>
            <a:r>
              <a:rPr lang="en-US" b="1" dirty="0">
                <a:solidFill>
                  <a:srgbClr val="0000FF"/>
                </a:solidFill>
              </a:rPr>
              <a:t>their use as widely as possible</a:t>
            </a:r>
            <a:r>
              <a:rPr lang="en-US" dirty="0"/>
              <a:t> through widespread dissemination via conference talks and training workshops, and</a:t>
            </a:r>
          </a:p>
          <a:p>
            <a:pPr lvl="0"/>
            <a:r>
              <a:rPr lang="en-US" b="1" dirty="0">
                <a:solidFill>
                  <a:srgbClr val="0000FF"/>
                </a:solidFill>
              </a:rPr>
              <a:t>Study </a:t>
            </a:r>
            <a:r>
              <a:rPr lang="en-US" b="1" dirty="0" smtClean="0">
                <a:solidFill>
                  <a:srgbClr val="0000FF"/>
                </a:solidFill>
              </a:rPr>
              <a:t>diverse </a:t>
            </a:r>
            <a:r>
              <a:rPr lang="en-US" b="1" dirty="0">
                <a:solidFill>
                  <a:srgbClr val="0000FF"/>
                </a:solidFill>
              </a:rPr>
              <a:t>aspects of their implementation and efficacy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1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Evaluation</a:t>
            </a:r>
            <a:r>
              <a:rPr lang="en-US" sz="4000" dirty="0">
                <a:solidFill>
                  <a:srgbClr val="000090"/>
                </a:solidFill>
              </a:rPr>
              <a:t>-with-Research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provide both formative and summative evaluation of key project activities: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Student Change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Faculty Expertise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Development Cycle </a:t>
            </a:r>
            <a:r>
              <a:rPr lang="en-US" dirty="0"/>
              <a:t>(development of PSPs)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4"/>
            <a:ext cx="8229600" cy="9461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Sites &amp; Data Collection Thus Far</a:t>
            </a:r>
            <a:endParaRPr lang="en-US" sz="3600" dirty="0">
              <a:solidFill>
                <a:srgbClr val="00009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803734"/>
              </p:ext>
            </p:extLst>
          </p:nvPr>
        </p:nvGraphicFramePr>
        <p:xfrm>
          <a:off x="579820" y="800438"/>
          <a:ext cx="8389007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123"/>
                <a:gridCol w="1839527"/>
                <a:gridCol w="2605996"/>
                <a:gridCol w="2229361"/>
              </a:tblGrid>
              <a:tr h="3676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Fall 2015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Spring 2016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Fall 2016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Spring 2017</a:t>
                      </a:r>
                      <a:endParaRPr lang="en-US" sz="2000" dirty="0"/>
                    </a:p>
                  </a:txBody>
                  <a:tcPr/>
                </a:tc>
              </a:tr>
              <a:tr h="23879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Colorado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Colorado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Colorado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Colorado 1</a:t>
                      </a:r>
                      <a:endParaRPr lang="en-US" sz="1800" b="1" dirty="0"/>
                    </a:p>
                  </a:txBody>
                  <a:tcPr/>
                </a:tc>
              </a:tr>
              <a:tr h="32425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New Mexico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Pennsylvania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New Mexico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Colorado</a:t>
                      </a:r>
                      <a:r>
                        <a:rPr lang="en-US" sz="1800" baseline="0" dirty="0" smtClean="0"/>
                        <a:t> 2 </a:t>
                      </a:r>
                      <a:r>
                        <a:rPr lang="en-US" sz="1600" baseline="0" dirty="0" smtClean="0"/>
                        <a:t>(2 courses)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Ohio 1 </a:t>
                      </a:r>
                      <a:r>
                        <a:rPr lang="en-US" sz="1600" dirty="0" smtClean="0"/>
                        <a:t>(2 instructors)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Colorado 3 </a:t>
                      </a:r>
                      <a:r>
                        <a:rPr lang="en-US" sz="1600" baseline="0" dirty="0" smtClean="0"/>
                        <a:t>(2 courses)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Tennessee 1 </a:t>
                      </a:r>
                      <a:r>
                        <a:rPr lang="en-US" sz="1600" dirty="0" smtClean="0"/>
                        <a:t>(2 sections)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Colorado 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Alabama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Ohio</a:t>
                      </a:r>
                      <a:r>
                        <a:rPr lang="en-US" sz="1800" b="1" baseline="0" dirty="0" smtClean="0"/>
                        <a:t> 1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California 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Wisconsin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Missouri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Kansas 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Pennsylvania 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Pennsylvania 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New</a:t>
                      </a:r>
                      <a:r>
                        <a:rPr lang="en-US" sz="1800" baseline="0" dirty="0" smtClean="0"/>
                        <a:t> York 1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New</a:t>
                      </a:r>
                      <a:r>
                        <a:rPr lang="en-US" sz="1800" baseline="0" dirty="0" smtClean="0"/>
                        <a:t> York 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Georgia </a:t>
                      </a:r>
                      <a:r>
                        <a:rPr lang="en-US" sz="1800" dirty="0" smtClean="0"/>
                        <a:t>(2 sections)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Meta-Discursive Rules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sz="3600" dirty="0" smtClean="0">
                <a:solidFill>
                  <a:srgbClr val="000090"/>
                </a:solidFill>
              </a:rPr>
              <a:t>(intensive pilot study, Fall 2016 </a:t>
            </a:r>
            <a:r>
              <a:rPr lang="mr-IN" sz="3600" dirty="0" smtClean="0">
                <a:solidFill>
                  <a:srgbClr val="000090"/>
                </a:solidFill>
              </a:rPr>
              <a:t>–</a:t>
            </a:r>
            <a:r>
              <a:rPr lang="en-US" sz="3600" dirty="0" smtClean="0">
                <a:solidFill>
                  <a:srgbClr val="000090"/>
                </a:solidFill>
              </a:rPr>
              <a:t> Spring 2017)</a:t>
            </a:r>
            <a:endParaRPr lang="en-US" sz="36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Research Questions</a:t>
            </a:r>
          </a:p>
          <a:p>
            <a:pPr marL="0" lvl="0" indent="0">
              <a:buNone/>
            </a:pPr>
            <a:r>
              <a:rPr lang="en-US" dirty="0" smtClean="0"/>
              <a:t>1. When </a:t>
            </a:r>
            <a:r>
              <a:rPr lang="en-US" dirty="0"/>
              <a:t>studying </a:t>
            </a:r>
            <a:r>
              <a:rPr lang="en-US" i="1" dirty="0"/>
              <a:t>number theoretic ideas focused on prime numbers</a:t>
            </a:r>
            <a:r>
              <a:rPr lang="en-US" dirty="0"/>
              <a:t> using primary source projects, what is the evidence of students’ progress in “figuring out” (</a:t>
            </a:r>
            <a:r>
              <a:rPr lang="en-US" dirty="0" err="1"/>
              <a:t>Sfard</a:t>
            </a:r>
            <a:r>
              <a:rPr lang="en-US" dirty="0"/>
              <a:t>, 2014, p. 201) the meta-level rules that govern a new mathematical discourse? 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2. To </a:t>
            </a:r>
            <a:r>
              <a:rPr lang="en-US" dirty="0"/>
              <a:t>what extent do students’ (verbal / written / other) actions both during and after engagement with the primary source projects provide evidence of their acceptance of a new discourse?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The TRIUMPHS Project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8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Funded by the National Science Foundation</a:t>
            </a:r>
          </a:p>
          <a:p>
            <a:r>
              <a:rPr lang="en-US" dirty="0" smtClean="0"/>
              <a:t>Five</a:t>
            </a:r>
            <a:r>
              <a:rPr lang="en-US" dirty="0"/>
              <a:t>-year, $1.5 million, </a:t>
            </a:r>
            <a:r>
              <a:rPr lang="en-US" dirty="0" smtClean="0"/>
              <a:t>seven-institution </a:t>
            </a:r>
            <a:r>
              <a:rPr lang="en-US" dirty="0"/>
              <a:t>effort in the United States</a:t>
            </a:r>
          </a:p>
          <a:p>
            <a:r>
              <a:rPr lang="en-US" dirty="0" smtClean="0"/>
              <a:t>Funding Period: August 2015 </a:t>
            </a:r>
            <a:r>
              <a:rPr lang="mr-IN" dirty="0" smtClean="0"/>
              <a:t>–</a:t>
            </a:r>
            <a:r>
              <a:rPr lang="en-US" dirty="0" smtClean="0"/>
              <a:t> July 2020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i="1" dirty="0"/>
              <a:t>This material is based upon work supported in part by the National Science Foundation under grant numbers 1523494, 1523561, 1523747, 1523753, 1523898, 1524065, and 1524098. Disclaimer: Any opinions, findings, and conclusions or recommendations expressed in this material are those of the author(s) and do not necessarily reflect the views of the National Science Foundation.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7" y="5962549"/>
            <a:ext cx="882650" cy="508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5919055"/>
            <a:ext cx="549910" cy="54991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4" y="5983825"/>
            <a:ext cx="571500" cy="5689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86" y="5917471"/>
            <a:ext cx="652145" cy="6337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4" y="5900760"/>
            <a:ext cx="688975" cy="7537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48" y="5900760"/>
            <a:ext cx="595630" cy="7600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48" y="5913636"/>
            <a:ext cx="676910" cy="7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TRIUMPHS Project Website</a:t>
            </a:r>
            <a:endParaRPr lang="en-US" sz="4000" dirty="0">
              <a:solidFill>
                <a:srgbClr val="000090"/>
              </a:solidFill>
            </a:endParaRPr>
          </a:p>
        </p:txBody>
      </p:sp>
      <p:pic>
        <p:nvPicPr>
          <p:cNvPr id="5" name="Content Placeholder 4" descr="Screen Shot 2017-01-31 at 8.08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13" b="-7613"/>
          <a:stretch>
            <a:fillRect/>
          </a:stretch>
        </p:blipFill>
        <p:spPr>
          <a:xfrm>
            <a:off x="330200" y="1347794"/>
            <a:ext cx="8688554" cy="4778370"/>
          </a:xfrm>
        </p:spPr>
      </p:pic>
    </p:spTree>
    <p:extLst>
      <p:ext uri="{BB962C8B-B14F-4D97-AF65-F5344CB8AC3E}">
        <p14:creationId xmlns:p14="http://schemas.microsoft.com/office/powerpoint/2010/main" val="368668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Aims and Scope of TRIUMPHS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6037"/>
          </a:xfrm>
        </p:spPr>
        <p:txBody>
          <a:bodyPr>
            <a:normAutofit/>
          </a:bodyPr>
          <a:lstStyle/>
          <a:p>
            <a:r>
              <a:rPr lang="en-US" sz="2800" dirty="0"/>
              <a:t>Aim: to </a:t>
            </a:r>
            <a:r>
              <a:rPr lang="en-US" sz="2800" b="1" dirty="0" smtClean="0">
                <a:solidFill>
                  <a:srgbClr val="0000FF"/>
                </a:solidFill>
              </a:rPr>
              <a:t>design, develop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b="1" dirty="0" smtClean="0">
                <a:solidFill>
                  <a:srgbClr val="0000FF"/>
                </a:solidFill>
              </a:rPr>
              <a:t>write, test</a:t>
            </a:r>
            <a:r>
              <a:rPr lang="en-US" sz="2800" b="1" dirty="0">
                <a:solidFill>
                  <a:srgbClr val="0000FF"/>
                </a:solidFill>
              </a:rPr>
              <a:t>/implement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b="1" dirty="0" smtClean="0">
                <a:solidFill>
                  <a:srgbClr val="0000FF"/>
                </a:solidFill>
              </a:rPr>
              <a:t>evaluate, </a:t>
            </a:r>
            <a:r>
              <a:rPr lang="en-US" sz="2800" dirty="0" smtClean="0"/>
              <a:t>and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disseminate </a:t>
            </a:r>
            <a:r>
              <a:rPr lang="en-US" sz="2800" dirty="0" smtClean="0"/>
              <a:t>classroom </a:t>
            </a:r>
            <a:r>
              <a:rPr lang="en-US" sz="2800" dirty="0"/>
              <a:t>materials </a:t>
            </a:r>
            <a:r>
              <a:rPr lang="en-US" sz="2800" dirty="0" smtClean="0"/>
              <a:t>based </a:t>
            </a:r>
            <a:r>
              <a:rPr lang="en-US" sz="2800" dirty="0"/>
              <a:t>on </a:t>
            </a:r>
            <a:r>
              <a:rPr lang="en-US" sz="2800" dirty="0" smtClean="0"/>
              <a:t>primary </a:t>
            </a:r>
            <a:r>
              <a:rPr lang="en-US" sz="2800" dirty="0"/>
              <a:t>sources (“Primary Source Projects</a:t>
            </a:r>
            <a:r>
              <a:rPr lang="en-US" sz="2800" dirty="0" smtClean="0"/>
              <a:t>”</a:t>
            </a:r>
            <a:r>
              <a:rPr lang="en-US" sz="2800" dirty="0"/>
              <a:t> </a:t>
            </a:r>
            <a:r>
              <a:rPr lang="en-US" sz="2800" dirty="0" smtClean="0"/>
              <a:t>= PSPs</a:t>
            </a:r>
            <a:r>
              <a:rPr lang="en-US" sz="2800" dirty="0"/>
              <a:t>) for teaching undergraduate mathematics courses</a:t>
            </a:r>
          </a:p>
          <a:p>
            <a:pPr lvl="1"/>
            <a:r>
              <a:rPr lang="en-US" sz="2400" dirty="0"/>
              <a:t>Plan to create </a:t>
            </a:r>
            <a:r>
              <a:rPr lang="en-US" sz="2400" dirty="0" smtClean="0"/>
              <a:t>25 </a:t>
            </a:r>
            <a:r>
              <a:rPr lang="en-US" sz="2400" dirty="0"/>
              <a:t>full-length PSPs and 30 “mini” PSPs over the course of grant </a:t>
            </a:r>
            <a:r>
              <a:rPr lang="en-US" sz="2400" dirty="0" smtClean="0"/>
              <a:t>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 smtClean="0"/>
              <a:t>Scope of Topics: PSPs address topics ranging </a:t>
            </a:r>
            <a:r>
              <a:rPr lang="en-US" sz="2800" dirty="0"/>
              <a:t>from </a:t>
            </a:r>
            <a:r>
              <a:rPr lang="en-US" sz="2800" b="1" dirty="0">
                <a:solidFill>
                  <a:srgbClr val="0000FF"/>
                </a:solidFill>
              </a:rPr>
              <a:t>pre-calculus </a:t>
            </a:r>
            <a:r>
              <a:rPr lang="en-US" sz="2800" b="1" dirty="0" smtClean="0">
                <a:solidFill>
                  <a:srgbClr val="0000FF"/>
                </a:solidFill>
              </a:rPr>
              <a:t>/ trigonometry</a:t>
            </a:r>
            <a:r>
              <a:rPr lang="en-US" sz="2800" b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dirty="0">
                <a:solidFill>
                  <a:srgbClr val="0000FF"/>
                </a:solidFill>
              </a:rPr>
              <a:t>elementary statistics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0000FF"/>
                </a:solidFill>
              </a:rPr>
              <a:t>abstract algebra, analysis,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topology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90"/>
                </a:solidFill>
              </a:rPr>
              <a:t>Aims and </a:t>
            </a:r>
            <a:r>
              <a:rPr lang="en-US" sz="4000" dirty="0" smtClean="0">
                <a:solidFill>
                  <a:srgbClr val="000090"/>
                </a:solidFill>
              </a:rPr>
              <a:t>Scope</a:t>
            </a:r>
            <a:r>
              <a:rPr lang="en-US" sz="3600" dirty="0" smtClean="0">
                <a:solidFill>
                  <a:srgbClr val="000090"/>
                </a:solidFill>
              </a:rPr>
              <a:t>, </a:t>
            </a:r>
            <a:r>
              <a:rPr lang="en-US" sz="3600" i="1" dirty="0" smtClean="0">
                <a:solidFill>
                  <a:srgbClr val="000090"/>
                </a:solidFill>
              </a:rPr>
              <a:t>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allow instructors to replace </a:t>
            </a:r>
            <a:r>
              <a:rPr lang="en-US" dirty="0" smtClean="0"/>
              <a:t>traditional </a:t>
            </a:r>
            <a:r>
              <a:rPr lang="en-US" dirty="0"/>
              <a:t>classroom </a:t>
            </a:r>
            <a:r>
              <a:rPr lang="en-US" dirty="0" smtClean="0"/>
              <a:t>instruction </a:t>
            </a:r>
            <a:r>
              <a:rPr lang="en-US" dirty="0"/>
              <a:t>with PSPs that </a:t>
            </a:r>
            <a:r>
              <a:rPr lang="en-US" b="1" dirty="0">
                <a:solidFill>
                  <a:srgbClr val="0000FF"/>
                </a:solidFill>
              </a:rPr>
              <a:t>directly engage students with the mathematics</a:t>
            </a:r>
            <a:r>
              <a:rPr lang="en-US" dirty="0"/>
              <a:t> they are studying </a:t>
            </a:r>
            <a:br>
              <a:rPr lang="en-US" dirty="0"/>
            </a:br>
            <a:endParaRPr lang="en-US" sz="2400" dirty="0"/>
          </a:p>
          <a:p>
            <a:r>
              <a:rPr lang="en-US" dirty="0"/>
              <a:t>Students </a:t>
            </a:r>
            <a:r>
              <a:rPr lang="en-US" b="1" dirty="0">
                <a:solidFill>
                  <a:srgbClr val="0000FF"/>
                </a:solidFill>
              </a:rPr>
              <a:t>read source texts</a:t>
            </a:r>
            <a:r>
              <a:rPr lang="en-US" dirty="0"/>
              <a:t>, and through a </a:t>
            </a:r>
            <a:r>
              <a:rPr lang="en-US" b="1" dirty="0">
                <a:solidFill>
                  <a:srgbClr val="0000FF"/>
                </a:solidFill>
              </a:rPr>
              <a:t>series of exercises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that are woven throughout the project, </a:t>
            </a:r>
            <a:r>
              <a:rPr lang="en-US" b="1" dirty="0">
                <a:solidFill>
                  <a:srgbClr val="0000FF"/>
                </a:solidFill>
              </a:rPr>
              <a:t>develop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 fuller understanding</a:t>
            </a:r>
            <a:r>
              <a:rPr lang="en-US" dirty="0"/>
              <a:t> of the mathematics they are studying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786971"/>
              </p:ext>
            </p:extLst>
          </p:nvPr>
        </p:nvGraphicFramePr>
        <p:xfrm>
          <a:off x="457199" y="350943"/>
          <a:ext cx="8229600" cy="603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89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Full-Length PSPs (14)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94338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 Genetic Context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for Understanding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Trigonometric Functions 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The Exigency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of the Euclidean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Parallel Postulate and the Pythagorean Theorem  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Failure of the Euclidean Parallel Postulate and Distance in Hyperbolic Geometry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Richard Dedekind and the Creation of an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Ideal: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Early Developments in Ring Theory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Rigorous Debates over Debatable Rigor in Analysis (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Darboux’s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Monster Function)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Primes, Divisibility &amp;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Fermat Numbers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21823">
                <a:tc>
                  <a:txBody>
                    <a:bodyPr/>
                    <a:lstStyle/>
                    <a:p>
                      <a:pPr marL="27432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Bolzano's Definition of Continuity, his Bounded Set Theorem, and an Application to Continuous Functions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Investigating Difference Equations 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Investigations Into </a:t>
                      </a:r>
                      <a:r>
                        <a:rPr lang="en-US" sz="1400" dirty="0" err="1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d’Alembert’s</a:t>
                      </a: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 Definition of Limit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An Introduction to a Rigorous Definition of Derivative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Investigations Into Bolzano’s Formulation of the Least Upper Bound Property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The Mean Value Theorem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Abel and Cauchy on a Rigorous Approach to Infinite Series</a:t>
                      </a:r>
                    </a:p>
                  </a:txBody>
                  <a:tcPr marL="68580" marR="68580" marT="0" marB="0" anchor="ctr"/>
                </a:tc>
              </a:tr>
              <a:tr h="394338">
                <a:tc>
                  <a:txBody>
                    <a:bodyPr/>
                    <a:lstStyle/>
                    <a:p>
                      <a:pPr marL="27432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7495" algn="l"/>
                        </a:tabLst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cs typeface="Arial"/>
                        </a:rPr>
                        <a:t>The Definite Integrals of Cauchy and Riemann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8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73996"/>
              </p:ext>
            </p:extLst>
          </p:nvPr>
        </p:nvGraphicFramePr>
        <p:xfrm>
          <a:off x="572283" y="547371"/>
          <a:ext cx="8229600" cy="409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Mini-PSPs (9)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4569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Babylonian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Numeration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Why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Be So Critical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?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Nineteenth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Century Mathematics and the O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rigins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of Analysis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91440" algn="ctr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Topology from Analysis: Making the Connection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91440" algn="ctr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Connecting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Connectedness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91440" algn="ctr">
                        <a:lnSpc>
                          <a:spcPct val="115000"/>
                        </a:lnSpc>
                        <a:tabLst>
                          <a:tab pos="277495" algn="l"/>
                        </a:tabLst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The Cantor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Set Before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Cantor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137160" algn="just">
                        <a:lnSpc>
                          <a:spcPct val="115000"/>
                        </a:lnSpc>
                        <a:tabLst>
                          <a:tab pos="274320" algn="l"/>
                        </a:tabLs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Henri 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Lebesgue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and the Integral Concept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1371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200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Euler’s </a:t>
                      </a:r>
                      <a:r>
                        <a:rPr lang="en-US" sz="2000" dirty="0">
                          <a:solidFill>
                            <a:srgbClr val="7F7F7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Rediscovery of </a:t>
                      </a:r>
                      <a:r>
                        <a:rPr lang="en-US" sz="2000" i="1" dirty="0">
                          <a:solidFill>
                            <a:srgbClr val="7F7F7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 anchor="ctr"/>
                </a:tc>
              </a:tr>
              <a:tr h="424569">
                <a:tc>
                  <a:txBody>
                    <a:bodyPr/>
                    <a:lstStyle/>
                    <a:p>
                      <a:pPr marL="1371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2000" i="0" dirty="0" smtClean="0">
                          <a:solidFill>
                            <a:srgbClr val="7F7F7F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Euler’s Derivatives of the Sine and Cosine Functions</a:t>
                      </a:r>
                      <a:endParaRPr lang="en-US" sz="2000" i="0" dirty="0">
                        <a:solidFill>
                          <a:srgbClr val="7F7F7F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</a:rPr>
              <a:t>Topology Course Pilot Case Study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Setting: </a:t>
            </a:r>
            <a:r>
              <a:rPr lang="en-US" dirty="0" err="1" smtClean="0">
                <a:solidFill>
                  <a:srgbClr val="0000FF"/>
                </a:solidFill>
              </a:rPr>
              <a:t>Ursinus</a:t>
            </a:r>
            <a:r>
              <a:rPr lang="en-US" dirty="0" smtClean="0">
                <a:solidFill>
                  <a:srgbClr val="0000FF"/>
                </a:solidFill>
              </a:rPr>
              <a:t> College</a:t>
            </a:r>
          </a:p>
          <a:p>
            <a:pPr lvl="1"/>
            <a:r>
              <a:rPr lang="en-US" dirty="0" smtClean="0"/>
              <a:t>A small liberal arts, bachelor’s degree granting institution near Philadelphia, Pennsylvania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Topology Course: 8 students</a:t>
            </a:r>
          </a:p>
          <a:p>
            <a:pPr lvl="1"/>
            <a:r>
              <a:rPr lang="en-US" dirty="0" smtClean="0"/>
              <a:t>full data profile for 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Three mini-PSPs implemented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PSPs help to provide </a:t>
            </a:r>
            <a:r>
              <a:rPr lang="en-US" dirty="0" smtClean="0"/>
              <a:t>students </a:t>
            </a:r>
            <a:r>
              <a:rPr lang="en-US" dirty="0"/>
              <a:t>with motivation for subtle and nuanced mathematical definitions (in contrast to what typically occurs in traditional classrooms) </a:t>
            </a:r>
            <a:r>
              <a:rPr lang="mr-IN" dirty="0"/>
              <a:t>–</a:t>
            </a:r>
            <a:r>
              <a:rPr lang="en-US" dirty="0"/>
              <a:t> and the texts used exhibit the rationale behind these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917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1653</Words>
  <Application>Microsoft Macintosh PowerPoint</Application>
  <PresentationFormat>On-screen Show (4:3)</PresentationFormat>
  <Paragraphs>161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Primary Source Projects in an Undergraduate Mathematics Classroom: A Pilot Case in a Topology Course </vt:lpstr>
      <vt:lpstr>The TRIUMPHS Project</vt:lpstr>
      <vt:lpstr>The TRIUMPHS Project</vt:lpstr>
      <vt:lpstr>TRIUMPHS Project Website</vt:lpstr>
      <vt:lpstr>Aims and Scope of TRIUMPHS</vt:lpstr>
      <vt:lpstr>Aims and Scope, continued</vt:lpstr>
      <vt:lpstr>PowerPoint Presentation</vt:lpstr>
      <vt:lpstr>PowerPoint Presentation</vt:lpstr>
      <vt:lpstr>Topology Course Pilot Case Study</vt:lpstr>
      <vt:lpstr>Research Questions</vt:lpstr>
      <vt:lpstr>Data Sources</vt:lpstr>
      <vt:lpstr>Of Interest for this Pilot</vt:lpstr>
      <vt:lpstr>PowerPoint Presentation</vt:lpstr>
      <vt:lpstr>Definitions of Törner’s Aspects</vt:lpstr>
      <vt:lpstr>Aspects, continued</vt:lpstr>
      <vt:lpstr>Aspects, continued</vt:lpstr>
      <vt:lpstr>Aspects, continued</vt:lpstr>
      <vt:lpstr>Next Steps</vt:lpstr>
      <vt:lpstr>Thank you for your attention!</vt:lpstr>
      <vt:lpstr>The following slides are not…</vt:lpstr>
      <vt:lpstr>Three Key Project Activities</vt:lpstr>
      <vt:lpstr>Evaluation-with-Research Study</vt:lpstr>
      <vt:lpstr>Sites &amp; Data Collection Thus Far</vt:lpstr>
      <vt:lpstr>Meta-Discursive Rules (intensive pilot study, Fall 2016 – Spring 2017)</vt:lpstr>
    </vt:vector>
  </TitlesOfParts>
  <Company>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source projects in an undergraduate mathematics classroom: A pilot case in a topology course </dc:title>
  <dc:creator>Kathleen Clark</dc:creator>
  <cp:lastModifiedBy>Kathleen Clark</cp:lastModifiedBy>
  <cp:revision>48</cp:revision>
  <dcterms:created xsi:type="dcterms:W3CDTF">2017-01-23T21:55:26Z</dcterms:created>
  <dcterms:modified xsi:type="dcterms:W3CDTF">2017-04-01T18:31:47Z</dcterms:modified>
</cp:coreProperties>
</file>