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81" r:id="rId6"/>
    <p:sldId id="292" r:id="rId7"/>
    <p:sldId id="293" r:id="rId8"/>
    <p:sldId id="291" r:id="rId9"/>
    <p:sldId id="261" r:id="rId10"/>
    <p:sldId id="286" r:id="rId11"/>
    <p:sldId id="282" r:id="rId12"/>
    <p:sldId id="283" r:id="rId13"/>
    <p:sldId id="284" r:id="rId14"/>
    <p:sldId id="285" r:id="rId15"/>
    <p:sldId id="262" r:id="rId16"/>
    <p:sldId id="274" r:id="rId17"/>
    <p:sldId id="273" r:id="rId18"/>
    <p:sldId id="272" r:id="rId19"/>
    <p:sldId id="287" r:id="rId20"/>
    <p:sldId id="289" r:id="rId21"/>
    <p:sldId id="288" r:id="rId22"/>
    <p:sldId id="29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7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0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2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96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6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1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latin typeface="+mn-lt"/>
              </a:rPr>
              <a:t>TRIUMPHS</a:t>
            </a:r>
            <a:endParaRPr lang="en-US" sz="8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b="1" dirty="0"/>
              <a:t>Transforming Instruction in Undergraduate Mathematics via Primary Historical 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The TRIUMPHS Project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55" y="1399822"/>
            <a:ext cx="11119555" cy="5339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Design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The TRIUMPHS Project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55" y="1399822"/>
            <a:ext cx="11119555" cy="5339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Design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Write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The TRIUMPHS Project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55" y="1399822"/>
            <a:ext cx="11119555" cy="5339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Design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Write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Implement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The TRIUMPHS Project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55" y="1399822"/>
            <a:ext cx="11119555" cy="5339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Design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Write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Implement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9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The TRIUMPHS Project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55" y="1399822"/>
            <a:ext cx="11119555" cy="5339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Design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Write</a:t>
            </a:r>
          </a:p>
          <a:p>
            <a:pPr marL="0" indent="0" algn="ctr">
              <a:buNone/>
            </a:pPr>
            <a:r>
              <a:rPr lang="en-US" sz="4000" dirty="0" smtClean="0"/>
              <a:t>Primary Source Projects</a:t>
            </a:r>
          </a:p>
          <a:p>
            <a:pPr marL="0" indent="0">
              <a:buNone/>
            </a:pPr>
            <a:r>
              <a:rPr lang="en-US" sz="4000" dirty="0" smtClean="0"/>
              <a:t>Implement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5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" y="118058"/>
            <a:ext cx="4011930" cy="3343275"/>
          </a:xfrm>
        </p:spPr>
      </p:pic>
    </p:spTree>
    <p:extLst>
      <p:ext uri="{BB962C8B-B14F-4D97-AF65-F5344CB8AC3E}">
        <p14:creationId xmlns:p14="http://schemas.microsoft.com/office/powerpoint/2010/main" val="12562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" y="118058"/>
            <a:ext cx="4011930" cy="3343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82" y="118058"/>
            <a:ext cx="3335867" cy="42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" y="118058"/>
            <a:ext cx="4011930" cy="3343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82" y="118058"/>
            <a:ext cx="3335867" cy="4245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71" y="963878"/>
            <a:ext cx="3060530" cy="40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1" y="118058"/>
            <a:ext cx="4011930" cy="3343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82" y="118058"/>
            <a:ext cx="3335867" cy="4245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71" y="963878"/>
            <a:ext cx="3060530" cy="40119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50" y="3617601"/>
            <a:ext cx="2328341" cy="32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Problems and questions in the original context</a:t>
            </a:r>
          </a:p>
          <a:p>
            <a:pPr marL="0" indent="0">
              <a:buNone/>
            </a:pPr>
            <a:endParaRPr lang="en-US" sz="4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D:\Actual stuff\Latex\Talks\Baden 2015\Mug_and_Torus_morph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0" y="563122"/>
            <a:ext cx="5623190" cy="56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60" y="-140079"/>
            <a:ext cx="6331096" cy="66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Problems and questions in the original context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Motivation </a:t>
            </a:r>
            <a:r>
              <a:rPr lang="en-US" sz="4400" dirty="0"/>
              <a:t>for modern ideas</a:t>
            </a:r>
          </a:p>
          <a:p>
            <a:pPr marL="0" indent="0">
              <a:buNone/>
            </a:pPr>
            <a:endParaRPr lang="en-US" sz="4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Problems and questions in the original context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Motivation </a:t>
            </a:r>
            <a:r>
              <a:rPr lang="en-US" sz="4400" dirty="0"/>
              <a:t>for modern ideas</a:t>
            </a:r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r>
              <a:rPr lang="en-US" sz="4400" dirty="0" smtClean="0"/>
              <a:t>Guided reading with exercises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Learn more at </a:t>
            </a:r>
          </a:p>
          <a:p>
            <a:pPr algn="ctr"/>
            <a:endParaRPr lang="en-US" sz="4000" dirty="0"/>
          </a:p>
          <a:p>
            <a:pPr algn="ctr"/>
            <a:r>
              <a:rPr lang="en-US" sz="3200" dirty="0"/>
              <a:t>www.webpages.ursinus.edu/nscoville/TRIUMPHS.html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822" y="5173052"/>
            <a:ext cx="11932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material is based upon work supported in part by the National Science Foundation under Grants No. 1523494, 1523561, 1523747, 1523753, 1523898, 1524065, and 1524098. </a:t>
            </a:r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opinions, findings, and conclusions or recommendations expressed in this material are those of the authors and do not necessarily reflect the views of the National Science </a:t>
            </a:r>
            <a:r>
              <a:rPr lang="en-US" dirty="0" smtClean="0"/>
              <a:t>Foundation.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05" y="2115341"/>
            <a:ext cx="2763190" cy="28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356"/>
            <a:ext cx="5372100" cy="3248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555" y="105658"/>
            <a:ext cx="3286478" cy="3286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66" y="3613150"/>
            <a:ext cx="5610578" cy="32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7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4" y="1840089"/>
            <a:ext cx="11886288" cy="2923821"/>
          </a:xfrm>
        </p:spPr>
      </p:pic>
    </p:spTree>
    <p:extLst>
      <p:ext uri="{BB962C8B-B14F-4D97-AF65-F5344CB8AC3E}">
        <p14:creationId xmlns:p14="http://schemas.microsoft.com/office/powerpoint/2010/main" val="292300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 smtClean="0"/>
          </a:p>
          <a:p>
            <a:r>
              <a:rPr lang="en-US" sz="4800" dirty="0" smtClean="0"/>
              <a:t>Where </a:t>
            </a:r>
            <a:r>
              <a:rPr lang="en-US" sz="4800" dirty="0"/>
              <a:t>does it come from?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1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 smtClean="0"/>
          </a:p>
          <a:p>
            <a:r>
              <a:rPr lang="en-US" sz="4800" dirty="0" smtClean="0"/>
              <a:t>Where </a:t>
            </a:r>
            <a:r>
              <a:rPr lang="en-US" sz="4800" dirty="0"/>
              <a:t>does it come from?</a:t>
            </a:r>
          </a:p>
          <a:p>
            <a:endParaRPr lang="en-US" sz="4800" dirty="0"/>
          </a:p>
          <a:p>
            <a:r>
              <a:rPr lang="en-US" sz="4800" dirty="0"/>
              <a:t>Why THIS definition?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235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 smtClean="0"/>
          </a:p>
          <a:p>
            <a:r>
              <a:rPr lang="en-US" sz="4800" dirty="0" smtClean="0"/>
              <a:t>Where </a:t>
            </a:r>
            <a:r>
              <a:rPr lang="en-US" sz="4800" dirty="0"/>
              <a:t>does it come from?</a:t>
            </a:r>
          </a:p>
          <a:p>
            <a:endParaRPr lang="en-US" sz="4800" dirty="0"/>
          </a:p>
          <a:p>
            <a:r>
              <a:rPr lang="en-US" sz="4800" dirty="0"/>
              <a:t>Why THIS definition?</a:t>
            </a:r>
          </a:p>
          <a:p>
            <a:endParaRPr lang="en-US" sz="4800" dirty="0"/>
          </a:p>
          <a:p>
            <a:r>
              <a:rPr lang="en-US" sz="4800" dirty="0"/>
              <a:t>Why THESE nuances and subtleties?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251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 smtClean="0"/>
          </a:p>
          <a:p>
            <a:r>
              <a:rPr lang="en-US" sz="4800" dirty="0" smtClean="0"/>
              <a:t>Where </a:t>
            </a:r>
            <a:r>
              <a:rPr lang="en-US" sz="4800" dirty="0"/>
              <a:t>does it come from?</a:t>
            </a:r>
          </a:p>
          <a:p>
            <a:endParaRPr lang="en-US" sz="4800" dirty="0"/>
          </a:p>
          <a:p>
            <a:r>
              <a:rPr lang="en-US" sz="4800" dirty="0"/>
              <a:t>Why THIS definition?</a:t>
            </a:r>
          </a:p>
          <a:p>
            <a:endParaRPr lang="en-US" sz="4800" dirty="0"/>
          </a:p>
          <a:p>
            <a:r>
              <a:rPr lang="en-US" sz="4800" dirty="0"/>
              <a:t>Why THESE nuances and subtleties?</a:t>
            </a:r>
          </a:p>
          <a:p>
            <a:endParaRPr lang="en-US" sz="4800" dirty="0"/>
          </a:p>
          <a:p>
            <a:r>
              <a:rPr lang="en-US" sz="4800" i="1" dirty="0"/>
              <a:t>Mathematics </a:t>
            </a:r>
            <a:r>
              <a:rPr lang="en-US" sz="4800" i="1" dirty="0" smtClean="0"/>
              <a:t>less </a:t>
            </a:r>
            <a:r>
              <a:rPr lang="en-US" sz="4800" i="1" dirty="0"/>
              <a:t>clear and less motivated </a:t>
            </a:r>
          </a:p>
        </p:txBody>
      </p:sp>
    </p:spTree>
    <p:extLst>
      <p:ext uri="{BB962C8B-B14F-4D97-AF65-F5344CB8AC3E}">
        <p14:creationId xmlns:p14="http://schemas.microsoft.com/office/powerpoint/2010/main" val="198598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+mn-lt"/>
              </a:rPr>
              <a:t>The TRIUMPHS Project</a:t>
            </a:r>
            <a:endParaRPr lang="en-US" sz="6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755" y="1399822"/>
            <a:ext cx="11119555" cy="53396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200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TRIUMPHS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TRIUMPHS Project</vt:lpstr>
      <vt:lpstr>The TRIUMPHS Project</vt:lpstr>
      <vt:lpstr>The TRIUMPHS Project</vt:lpstr>
      <vt:lpstr>The TRIUMPHS Project</vt:lpstr>
      <vt:lpstr>The TRIUMPHS Project</vt:lpstr>
      <vt:lpstr>The TRIUMPHS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TRIUMPHS</dc:title>
  <dc:creator>Scoville, Nicholas</dc:creator>
  <cp:lastModifiedBy>Scoville, Nicholas</cp:lastModifiedBy>
  <cp:revision>22</cp:revision>
  <dcterms:created xsi:type="dcterms:W3CDTF">2017-03-29T14:29:41Z</dcterms:created>
  <dcterms:modified xsi:type="dcterms:W3CDTF">2017-04-11T11:09:58Z</dcterms:modified>
</cp:coreProperties>
</file>