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2"/>
  </p:notesMasterIdLst>
  <p:sldIdLst>
    <p:sldId id="256" r:id="rId2"/>
    <p:sldId id="293" r:id="rId3"/>
    <p:sldId id="261" r:id="rId4"/>
    <p:sldId id="266" r:id="rId5"/>
    <p:sldId id="275" r:id="rId6"/>
    <p:sldId id="291" r:id="rId7"/>
    <p:sldId id="267" r:id="rId8"/>
    <p:sldId id="282" r:id="rId9"/>
    <p:sldId id="286" r:id="rId10"/>
    <p:sldId id="284" r:id="rId11"/>
    <p:sldId id="276" r:id="rId12"/>
    <p:sldId id="279" r:id="rId13"/>
    <p:sldId id="265" r:id="rId14"/>
    <p:sldId id="287" r:id="rId15"/>
    <p:sldId id="289" r:id="rId16"/>
    <p:sldId id="290" r:id="rId17"/>
    <p:sldId id="288" r:id="rId18"/>
    <p:sldId id="292" r:id="rId19"/>
    <p:sldId id="269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04FE9-2DE5-0B41-88E9-EAC94A7A2522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99A59-06A7-B849-897A-79AF6E75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1F9CA3-105E-4857-9057-6DB6197DA786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gitalcommons.ursinus.edu/cgi/viewcontent.cgi?article=1000&amp;context=triumphs_analysi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ges.ursinus.edu/nscoville/sitetesterinformation.html" TargetMode="External"/><Relationship Id="rId4" Type="http://schemas.openxmlformats.org/officeDocument/2006/relationships/hyperlink" Target="http://webpages.ursinus.edu/nscoville/presentat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pages.ursinus.edu/nscoville/TRIUMPH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ges.ursinus.edu/nscoville/sitetesterinformation.html" TargetMode="External"/><Relationship Id="rId4" Type="http://schemas.openxmlformats.org/officeDocument/2006/relationships/hyperlink" Target="http://webpages.ursinus.edu/nscoville/presentat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pages.ursinus.edu/nscoville/TRIUMPH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klyved@cwu.edu" TargetMode="External"/><Relationship Id="rId4" Type="http://schemas.openxmlformats.org/officeDocument/2006/relationships/hyperlink" Target="mailto:kclark@f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anet.barnett@csupuebl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pages.ursinus.edu/nscoville/TRIUMPH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ges.ursinus.edu/nscoville/sitetesterinformation.html" TargetMode="External"/><Relationship Id="rId4" Type="http://schemas.openxmlformats.org/officeDocument/2006/relationships/hyperlink" Target="http://webpages.ursinus.edu/nscoville/presentat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pages.ursinus.edu/nscoville/TRIUMPH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gitalcommons.ursinus.edu/cgi/viewcontent.cgi?article=1000&amp;context=triumphs_geome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Arial"/>
                <a:cs typeface="Arial"/>
              </a:rPr>
              <a:t>The TRIUMPHS </a:t>
            </a:r>
            <a:r>
              <a:rPr lang="en-US" sz="3200" dirty="0" smtClean="0">
                <a:effectLst/>
                <a:latin typeface="Arial"/>
                <a:cs typeface="Arial"/>
              </a:rPr>
              <a:t>Project:</a:t>
            </a:r>
            <a:br>
              <a:rPr lang="en-US" sz="3200" dirty="0" smtClean="0">
                <a:effectLst/>
                <a:latin typeface="Arial"/>
                <a:cs typeface="Arial"/>
              </a:rPr>
            </a:br>
            <a:r>
              <a:rPr lang="en-US" sz="3200" dirty="0" smtClean="0">
                <a:effectLst/>
                <a:latin typeface="Arial"/>
                <a:cs typeface="Arial"/>
              </a:rPr>
              <a:t>Opportunities </a:t>
            </a:r>
            <a:r>
              <a:rPr lang="en-US" sz="3200" dirty="0">
                <a:effectLst/>
                <a:latin typeface="Arial"/>
                <a:cs typeface="Arial"/>
              </a:rPr>
              <a:t>for History, Research, and Change in Undergraduate Mathematics Classrooms 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228235" cy="190999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Kathy Clark &amp; </a:t>
            </a:r>
            <a:r>
              <a:rPr lang="en-US" dirty="0" err="1" smtClean="0">
                <a:solidFill>
                  <a:schemeClr val="tx1"/>
                </a:solidFill>
              </a:rPr>
              <a:t>Cihan</a:t>
            </a:r>
            <a:r>
              <a:rPr lang="en-US" dirty="0" smtClean="0">
                <a:solidFill>
                  <a:schemeClr val="tx1"/>
                </a:solidFill>
              </a:rPr>
              <a:t> Can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(Florida State University)</a:t>
            </a:r>
          </a:p>
          <a:p>
            <a:r>
              <a:rPr lang="en-US" b="1" dirty="0" smtClean="0"/>
              <a:t>HPM – Americas Meeting</a:t>
            </a:r>
          </a:p>
          <a:p>
            <a:r>
              <a:rPr lang="en-US" b="1" dirty="0" smtClean="0"/>
              <a:t>San Diego, CA</a:t>
            </a:r>
          </a:p>
          <a:p>
            <a:r>
              <a:rPr lang="en-US" dirty="0" smtClean="0"/>
              <a:t>16 October 2016</a:t>
            </a:r>
          </a:p>
        </p:txBody>
      </p:sp>
      <p:pic>
        <p:nvPicPr>
          <p:cNvPr id="6" name="Picture 5" descr="fsu-seal-full-col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1" y="4334889"/>
            <a:ext cx="1533527" cy="1533527"/>
          </a:xfrm>
          <a:prstGeom prst="rect">
            <a:avLst/>
          </a:prstGeom>
        </p:spPr>
      </p:pic>
      <p:pic>
        <p:nvPicPr>
          <p:cNvPr id="4" name="Picture 3" descr="logo_180x18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60" y="4431617"/>
            <a:ext cx="1436799" cy="14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9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189957"/>
              </p:ext>
            </p:extLst>
          </p:nvPr>
        </p:nvGraphicFramePr>
        <p:xfrm>
          <a:off x="457200" y="1358901"/>
          <a:ext cx="8216900" cy="457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900"/>
              </a:tblGrid>
              <a:tr h="428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Mini-PSPs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28441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Babylonian 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Numeration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809931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Why be so critical? Origins of Analysis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809931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Topology from Analysis: Making the Connection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28441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Connecting connectedness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28441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The Cantor set before Cantor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809931">
                <a:tc>
                  <a:txBody>
                    <a:bodyPr/>
                    <a:lstStyle/>
                    <a:p>
                      <a:pPr marL="137160" algn="just">
                        <a:lnSpc>
                          <a:spcPct val="115000"/>
                        </a:lnSpc>
                        <a:tabLst>
                          <a:tab pos="27432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Henri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Lebesgue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and the Integral Concept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28441">
                <a:tc>
                  <a:txBody>
                    <a:bodyPr/>
                    <a:lstStyle/>
                    <a:p>
                      <a:pPr marL="1371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Euler’s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Rediscovery of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62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Project Depository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Screen Shot 2016-10-16 at 9.52.16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" b="2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813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TRIUMPHS: Overall Plan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D</a:t>
            </a:r>
            <a:r>
              <a:rPr lang="en-US" b="1" dirty="0" smtClean="0"/>
              <a:t>evelop </a:t>
            </a:r>
            <a:r>
              <a:rPr lang="en-US" b="1" dirty="0"/>
              <a:t>and rigorously test classroom materials</a:t>
            </a:r>
            <a:r>
              <a:rPr lang="en-US" dirty="0"/>
              <a:t> to teach standard topics in the university undergraduate mathematics curriculum through primary historical sources,</a:t>
            </a:r>
          </a:p>
          <a:p>
            <a:pPr lvl="0"/>
            <a:r>
              <a:rPr lang="en-US" b="1" dirty="0" smtClean="0"/>
              <a:t>Train </a:t>
            </a:r>
            <a:r>
              <a:rPr lang="en-US" b="1" dirty="0"/>
              <a:t>faculty to implement them</a:t>
            </a:r>
            <a:r>
              <a:rPr lang="en-US" dirty="0"/>
              <a:t>, </a:t>
            </a:r>
            <a:r>
              <a:rPr lang="en-US" b="1" dirty="0"/>
              <a:t>to promote their use as widely as possible</a:t>
            </a:r>
            <a:r>
              <a:rPr lang="en-US" dirty="0"/>
              <a:t> through widespread dissemination via conference talks and training workshops, and</a:t>
            </a:r>
          </a:p>
          <a:p>
            <a:pPr lvl="0"/>
            <a:r>
              <a:rPr lang="en-US" b="1" dirty="0"/>
              <a:t>S</a:t>
            </a:r>
            <a:r>
              <a:rPr lang="en-US" b="1" dirty="0" smtClean="0"/>
              <a:t>tudy </a:t>
            </a:r>
            <a:r>
              <a:rPr lang="en-US" b="1" dirty="0"/>
              <a:t>diverse aspects of their implementation and efficacy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474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/>
                <a:cs typeface="Arial"/>
              </a:rPr>
              <a:t>TRIUMPHS </a:t>
            </a:r>
            <a:r>
              <a:rPr lang="en-US" sz="4400" dirty="0" smtClean="0">
                <a:latin typeface="Arial"/>
                <a:cs typeface="Arial"/>
              </a:rPr>
              <a:t>Project:</a:t>
            </a:r>
            <a:br>
              <a:rPr lang="en-US" sz="4400" dirty="0" smtClean="0">
                <a:latin typeface="Arial"/>
                <a:cs typeface="Arial"/>
              </a:rPr>
            </a:br>
            <a:r>
              <a:rPr lang="en-US" sz="4400" dirty="0" smtClean="0">
                <a:latin typeface="Arial"/>
                <a:cs typeface="Arial"/>
              </a:rPr>
              <a:t>Evaluation with Research 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Evaluation with Research (</a:t>
            </a:r>
            <a:r>
              <a:rPr lang="en-US" dirty="0" err="1" smtClean="0"/>
              <a:t>EwR</a:t>
            </a:r>
            <a:r>
              <a:rPr lang="en-US" dirty="0" smtClean="0"/>
              <a:t>) Component will provide </a:t>
            </a:r>
            <a:r>
              <a:rPr lang="en-US" dirty="0"/>
              <a:t>formative and summative evaluation for TRIUMPHS to aid in the </a:t>
            </a:r>
            <a:r>
              <a:rPr lang="en-US" dirty="0" smtClean="0"/>
              <a:t>understanding of: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r>
              <a:rPr lang="en-US" b="1" dirty="0" smtClean="0">
                <a:solidFill>
                  <a:srgbClr val="3366FF"/>
                </a:solidFill>
              </a:rPr>
              <a:t>*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How </a:t>
            </a:r>
            <a:r>
              <a:rPr lang="en-US" dirty="0"/>
              <a:t>student </a:t>
            </a:r>
            <a:r>
              <a:rPr lang="en-US" b="1" dirty="0" smtClean="0"/>
              <a:t>mathematical world views </a:t>
            </a:r>
            <a:r>
              <a:rPr lang="en-US" dirty="0" smtClean="0"/>
              <a:t>evolve;</a:t>
            </a:r>
            <a:br>
              <a:rPr lang="en-US" dirty="0" smtClean="0"/>
            </a:br>
            <a:endParaRPr lang="en-US" dirty="0" smtClean="0"/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r>
              <a:rPr lang="en-US" b="1" dirty="0" smtClean="0">
                <a:solidFill>
                  <a:srgbClr val="3366FF"/>
                </a:solidFill>
              </a:rPr>
              <a:t>*</a:t>
            </a:r>
            <a:r>
              <a:rPr lang="en-US" dirty="0" smtClean="0"/>
              <a:t> How / in what ways do individual PSPs may </a:t>
            </a:r>
            <a:r>
              <a:rPr lang="en-US" b="1" dirty="0"/>
              <a:t>promote student learning of the </a:t>
            </a:r>
            <a:r>
              <a:rPr lang="en-US" b="1" dirty="0" smtClean="0"/>
              <a:t>meta-discursive </a:t>
            </a:r>
            <a:r>
              <a:rPr lang="en-US" b="1" dirty="0"/>
              <a:t>rules </a:t>
            </a:r>
            <a:r>
              <a:rPr lang="en-US" dirty="0"/>
              <a:t>that govern mathematical practice; </a:t>
            </a:r>
            <a:r>
              <a:rPr lang="en-US" dirty="0" smtClean="0"/>
              <a:t>and</a:t>
            </a:r>
            <a:br>
              <a:rPr lang="en-US" dirty="0" smtClean="0"/>
            </a:br>
            <a:endParaRPr lang="en-US" dirty="0" smtClean="0"/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r>
              <a:rPr lang="en-US" b="1" dirty="0" smtClean="0">
                <a:solidFill>
                  <a:srgbClr val="3366FF"/>
                </a:solidFill>
              </a:rPr>
              <a:t>*</a:t>
            </a:r>
            <a:r>
              <a:rPr lang="en-US" b="1" dirty="0" smtClean="0">
                <a:solidFill>
                  <a:srgbClr val="18579B"/>
                </a:solidFill>
              </a:rPr>
              <a:t> </a:t>
            </a: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b="1" dirty="0"/>
              <a:t>support faculty in developing </a:t>
            </a:r>
            <a:r>
              <a:rPr lang="en-US" b="1" dirty="0" smtClean="0"/>
              <a:t>expertise </a:t>
            </a:r>
            <a:r>
              <a:rPr lang="en-US" b="1" dirty="0"/>
              <a:t>implementing</a:t>
            </a:r>
            <a:r>
              <a:rPr lang="en-US" dirty="0"/>
              <a:t> this instructional </a:t>
            </a:r>
            <a:r>
              <a:rPr lang="en-US" dirty="0" smtClean="0"/>
              <a:t>approach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5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/>
                <a:cs typeface="Arial"/>
              </a:rPr>
              <a:t>Sample Research Questions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900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 smtClean="0">
                <a:solidFill>
                  <a:srgbClr val="0000FF"/>
                </a:solidFill>
              </a:rPr>
              <a:t>“Student Change” Piece</a:t>
            </a:r>
          </a:p>
          <a:p>
            <a:r>
              <a:rPr lang="en-GB" dirty="0" smtClean="0"/>
              <a:t>RQ1a: </a:t>
            </a:r>
            <a:r>
              <a:rPr lang="en-US" i="1" dirty="0"/>
              <a:t>In what ways does the use of </a:t>
            </a:r>
            <a:r>
              <a:rPr lang="en-US" b="1" i="1" dirty="0"/>
              <a:t>PSPs influence mathematics</a:t>
            </a:r>
            <a:r>
              <a:rPr lang="en-US" i="1" dirty="0"/>
              <a:t> </a:t>
            </a:r>
            <a:r>
              <a:rPr lang="en-US" b="1" i="1" dirty="0" smtClean="0"/>
              <a:t>students</a:t>
            </a:r>
            <a:r>
              <a:rPr lang="en-US" b="1" i="1" dirty="0"/>
              <a:t>’ beliefs and perceptions </a:t>
            </a:r>
            <a:r>
              <a:rPr lang="en-US" i="1" dirty="0"/>
              <a:t>about mathematics?</a:t>
            </a:r>
          </a:p>
          <a:p>
            <a:r>
              <a:rPr lang="en-US" dirty="0" smtClean="0"/>
              <a:t>RQ1b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i="1" dirty="0"/>
              <a:t>In what ways does the use of PSPs </a:t>
            </a:r>
            <a:r>
              <a:rPr lang="en-US" b="1" i="1" dirty="0"/>
              <a:t>influence</a:t>
            </a:r>
            <a:r>
              <a:rPr lang="en-US" i="1" dirty="0"/>
              <a:t> </a:t>
            </a:r>
            <a:r>
              <a:rPr lang="en-US" b="1" i="1" dirty="0"/>
              <a:t>mathematics education </a:t>
            </a:r>
            <a:r>
              <a:rPr lang="en-US" b="1" i="1" dirty="0" smtClean="0"/>
              <a:t>students</a:t>
            </a:r>
            <a:r>
              <a:rPr lang="en-US" b="1" i="1" dirty="0"/>
              <a:t>’</a:t>
            </a:r>
            <a:r>
              <a:rPr lang="en-US" i="1" dirty="0"/>
              <a:t> beliefs and perceptions about mathematics?</a:t>
            </a:r>
          </a:p>
          <a:p>
            <a:r>
              <a:rPr lang="en-US" dirty="0" smtClean="0"/>
              <a:t>RQ1c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i="1" dirty="0"/>
              <a:t>In what ways does the use of PSPs </a:t>
            </a:r>
            <a:r>
              <a:rPr lang="en-US" b="1" i="1" dirty="0"/>
              <a:t>influence </a:t>
            </a:r>
            <a:r>
              <a:rPr lang="en-US" b="1" i="1" dirty="0" smtClean="0"/>
              <a:t>other students</a:t>
            </a:r>
            <a:r>
              <a:rPr lang="en-US" b="1" i="1" dirty="0"/>
              <a:t>’</a:t>
            </a:r>
            <a:r>
              <a:rPr lang="en-US" i="1" dirty="0"/>
              <a:t> </a:t>
            </a:r>
            <a:r>
              <a:rPr lang="en-US" i="1" dirty="0" smtClean="0"/>
              <a:t>(taking Calculus II and below) beliefs </a:t>
            </a:r>
            <a:r>
              <a:rPr lang="en-US" i="1" dirty="0"/>
              <a:t>and perceptions about mathematics? </a:t>
            </a:r>
          </a:p>
        </p:txBody>
      </p:sp>
    </p:spTree>
    <p:extLst>
      <p:ext uri="{BB962C8B-B14F-4D97-AF65-F5344CB8AC3E}">
        <p14:creationId xmlns:p14="http://schemas.microsoft.com/office/powerpoint/2010/main" val="51220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RQs, </a:t>
            </a:r>
            <a:r>
              <a:rPr lang="en-US" sz="4400" i="1" dirty="0" smtClean="0">
                <a:latin typeface="Arial"/>
                <a:cs typeface="Arial"/>
              </a:rPr>
              <a:t>continued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6355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RQ2a: </a:t>
            </a:r>
            <a:r>
              <a:rPr lang="en-GB" i="1" dirty="0"/>
              <a:t>What is the potential of a given PSP </a:t>
            </a:r>
            <a:r>
              <a:rPr lang="en-US" i="1" dirty="0"/>
              <a:t>(specifically the original source material within the PSP)</a:t>
            </a:r>
            <a:r>
              <a:rPr lang="en-GB" i="1" dirty="0"/>
              <a:t> to </a:t>
            </a:r>
            <a:r>
              <a:rPr lang="en-GB" b="1" i="1" dirty="0"/>
              <a:t>promote the learning of meta-discursive rules in mathematics</a:t>
            </a:r>
            <a:r>
              <a:rPr lang="en-GB" i="1" dirty="0"/>
              <a:t>?</a:t>
            </a:r>
            <a:r>
              <a:rPr lang="en-GB" dirty="0"/>
              <a:t> </a:t>
            </a:r>
          </a:p>
          <a:p>
            <a:r>
              <a:rPr lang="en-US" dirty="0" smtClean="0"/>
              <a:t>RQ2b</a:t>
            </a:r>
            <a:r>
              <a:rPr lang="en-US" i="1" dirty="0" smtClean="0"/>
              <a:t>: What </a:t>
            </a:r>
            <a:r>
              <a:rPr lang="en-US" i="1" dirty="0"/>
              <a:t>is the potential of a given PSP to </a:t>
            </a:r>
            <a:r>
              <a:rPr lang="en-US" b="1" i="1" dirty="0"/>
              <a:t>promote student reflection on </a:t>
            </a:r>
            <a:r>
              <a:rPr lang="en-US" b="1" i="1" dirty="0" smtClean="0"/>
              <a:t>meta-rules </a:t>
            </a:r>
            <a:r>
              <a:rPr lang="en-US" b="1" i="1" dirty="0"/>
              <a:t>in conception formation</a:t>
            </a:r>
            <a:r>
              <a:rPr lang="en-US" i="1" dirty="0"/>
              <a:t>? </a:t>
            </a:r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Sfard</a:t>
            </a:r>
            <a:r>
              <a:rPr lang="en-US" sz="1800" dirty="0" smtClean="0"/>
              <a:t> (2001): meta-rules include </a:t>
            </a:r>
            <a:r>
              <a:rPr lang="en-US" sz="1800" dirty="0"/>
              <a:t>those </a:t>
            </a:r>
            <a:r>
              <a:rPr lang="en-US" sz="1800" dirty="0" smtClean="0"/>
              <a:t>rules that </a:t>
            </a:r>
            <a:r>
              <a:rPr lang="en-US" sz="1800" dirty="0"/>
              <a:t>underlie </a:t>
            </a:r>
            <a:r>
              <a:rPr lang="en-US" sz="1800" dirty="0" smtClean="0"/>
              <a:t>the uniquely </a:t>
            </a:r>
            <a:r>
              <a:rPr lang="en-US" sz="1800" dirty="0"/>
              <a:t>mathematical ways of defining and proving; rules that regulate and </a:t>
            </a:r>
            <a:r>
              <a:rPr lang="en-US" sz="1800" dirty="0" smtClean="0"/>
              <a:t>guide interpersonal </a:t>
            </a:r>
            <a:r>
              <a:rPr lang="en-US" sz="1800" dirty="0"/>
              <a:t>exchange and self-communication; the way symbolic tools should be </a:t>
            </a:r>
            <a:r>
              <a:rPr lang="en-US" sz="1800" dirty="0" smtClean="0"/>
              <a:t>used in </a:t>
            </a:r>
            <a:r>
              <a:rPr lang="en-US" sz="1800" dirty="0"/>
              <a:t>the given type of communication</a:t>
            </a:r>
            <a:r>
              <a:rPr lang="en-US" sz="1800" dirty="0" smtClean="0"/>
              <a:t>, etc.]</a:t>
            </a:r>
          </a:p>
          <a:p>
            <a:r>
              <a:rPr lang="en-US" dirty="0"/>
              <a:t>RQ3: </a:t>
            </a:r>
            <a:r>
              <a:rPr lang="en-US" i="1" dirty="0"/>
              <a:t>In what ways does student engagement with PSPs influence </a:t>
            </a:r>
            <a:r>
              <a:rPr lang="en-US" b="1" i="1" dirty="0"/>
              <a:t>student retention in mathematics</a:t>
            </a:r>
            <a:r>
              <a:rPr lang="en-US" i="1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RQs, </a:t>
            </a:r>
            <a:r>
              <a:rPr lang="en-US" i="1" dirty="0">
                <a:latin typeface="Arial"/>
                <a:cs typeface="Arial"/>
              </a:rPr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7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00FF"/>
                </a:solidFill>
              </a:rPr>
              <a:t>“Faculty Expertise” Piece</a:t>
            </a:r>
          </a:p>
          <a:p>
            <a:r>
              <a:rPr lang="en-US" dirty="0" smtClean="0"/>
              <a:t>RQ4: </a:t>
            </a:r>
            <a:r>
              <a:rPr lang="en-US" i="1" dirty="0" smtClean="0"/>
              <a:t>What </a:t>
            </a:r>
            <a:r>
              <a:rPr lang="en-US" b="1" i="1" dirty="0"/>
              <a:t>faculty characteristics may predict or explain</a:t>
            </a:r>
            <a:r>
              <a:rPr lang="en-US" i="1" dirty="0"/>
              <a:t> which faculty and graduate students choose to attend training workshops and to implement PSPs? 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RQ6: </a:t>
            </a:r>
            <a:r>
              <a:rPr lang="en-US" i="1" dirty="0" smtClean="0"/>
              <a:t>I</a:t>
            </a:r>
            <a:r>
              <a:rPr lang="en-GB" i="1" dirty="0" smtClean="0"/>
              <a:t>n </a:t>
            </a:r>
            <a:r>
              <a:rPr lang="en-GB" i="1" dirty="0"/>
              <a:t>what ways does </a:t>
            </a:r>
            <a:r>
              <a:rPr lang="en-GB" i="1" dirty="0" smtClean="0"/>
              <a:t>the use of </a:t>
            </a:r>
            <a:r>
              <a:rPr lang="en-GB" b="1" i="1" dirty="0" smtClean="0"/>
              <a:t>PSPs change </a:t>
            </a:r>
            <a:r>
              <a:rPr lang="en-GB" b="1" i="1" dirty="0"/>
              <a:t>instructors’</a:t>
            </a:r>
            <a:r>
              <a:rPr lang="en-GB" i="1" dirty="0"/>
              <a:t> (and graduate teaching assistants’) </a:t>
            </a:r>
            <a:r>
              <a:rPr lang="en-GB" b="1" i="1" dirty="0"/>
              <a:t>approach to teaching </a:t>
            </a:r>
            <a:r>
              <a:rPr lang="en-GB" i="1" dirty="0"/>
              <a:t>other topics/courses?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32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/>
                <a:cs typeface="Arial"/>
              </a:rPr>
              <a:t>Data Sources</a:t>
            </a:r>
            <a:br>
              <a:rPr lang="en-US" sz="4800" dirty="0" smtClean="0">
                <a:latin typeface="Arial"/>
                <a:cs typeface="Arial"/>
              </a:rPr>
            </a:br>
            <a:r>
              <a:rPr lang="en-US" sz="3600" dirty="0" smtClean="0">
                <a:latin typeface="Arial"/>
                <a:cs typeface="Arial"/>
              </a:rPr>
              <a:t>(Sample for “Student Change” piece)</a:t>
            </a:r>
            <a:endParaRPr lang="en-US" sz="3600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314444"/>
              </p:ext>
            </p:extLst>
          </p:nvPr>
        </p:nvGraphicFramePr>
        <p:xfrm>
          <a:off x="457200" y="1752600"/>
          <a:ext cx="8331200" cy="493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0"/>
                <a:gridCol w="4165600"/>
              </a:tblGrid>
              <a:tr h="4388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Students</a:t>
                      </a:r>
                      <a:endParaRPr lang="en-US" sz="2400" baseline="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Instructor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388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Pre-Course Survey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Pre-Course Survey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388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     </a:t>
                      </a:r>
                      <a:r>
                        <a:rPr lang="en-US" sz="2000" b="1" dirty="0" smtClean="0">
                          <a:latin typeface="Arial"/>
                          <a:cs typeface="Arial"/>
                        </a:rPr>
                        <a:t>PSP</a:t>
                      </a:r>
                      <a:r>
                        <a:rPr lang="en-US" sz="2000" b="1" baseline="0" dirty="0" smtClean="0">
                          <a:latin typeface="Arial"/>
                          <a:cs typeface="Arial"/>
                        </a:rPr>
                        <a:t> student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8989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     Post-PSP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Survey (for max of 2 per course)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Post-Implementation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Report (per PSP)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388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Post-Course Survey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Post-Course Survey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8989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** Student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“matched set” requires each of the above. **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14095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"/>
                          <a:cs typeface="Arial"/>
                        </a:rPr>
                        <a:t>Note: Collect </a:t>
                      </a:r>
                      <a:r>
                        <a:rPr lang="en-US" sz="2000" b="1" baseline="0" dirty="0" smtClean="0">
                          <a:latin typeface="Arial"/>
                          <a:cs typeface="Arial"/>
                        </a:rPr>
                        <a:t>10% -20% of participating students’ work.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38830">
                <a:tc>
                  <a:txBody>
                    <a:bodyPr/>
                    <a:lstStyle/>
                    <a:p>
                      <a:r>
                        <a:rPr lang="en-US" sz="2000" b="0" i="1" dirty="0" smtClean="0">
                          <a:latin typeface="Arial"/>
                          <a:cs typeface="Arial"/>
                        </a:rPr>
                        <a:t>(Interviews possible.)</a:t>
                      </a:r>
                      <a:endParaRPr lang="en-US" sz="2000" b="0" i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(Interviews</a:t>
                      </a:r>
                      <a:r>
                        <a:rPr lang="en-US" sz="2000" i="1" baseline="0" dirty="0" smtClean="0">
                          <a:latin typeface="Arial"/>
                          <a:cs typeface="Arial"/>
                        </a:rPr>
                        <a:t> possible.)</a:t>
                      </a:r>
                      <a:endParaRPr lang="en-US" sz="2000" i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90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/>
                <a:cs typeface="Arial"/>
              </a:rPr>
              <a:t>TRIUMPHS Information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6600" cy="452596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500" dirty="0" smtClean="0">
                <a:hlinkClick r:id="rId2"/>
              </a:rPr>
              <a:t>Project website </a:t>
            </a:r>
            <a:r>
              <a:rPr lang="en-US" sz="3500" dirty="0" smtClean="0"/>
              <a:t>with projects </a:t>
            </a:r>
            <a:r>
              <a:rPr lang="en-US" sz="3500" dirty="0"/>
              <a:t>ready for </a:t>
            </a:r>
            <a:r>
              <a:rPr lang="en-US" sz="3500" dirty="0" smtClean="0"/>
              <a:t>use;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 smtClean="0">
                <a:sym typeface="Wingdings"/>
                <a:hlinkClick r:id="rId3"/>
              </a:rPr>
              <a:t> </a:t>
            </a:r>
            <a:r>
              <a:rPr lang="en-US" sz="3500" dirty="0" smtClean="0">
                <a:hlinkClick r:id="rId3"/>
              </a:rPr>
              <a:t>Site tester information</a:t>
            </a:r>
            <a:r>
              <a:rPr lang="en-US" sz="3500" dirty="0" smtClean="0"/>
              <a:t>;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>
                <a:hlinkClick r:id="rId4"/>
              </a:rPr>
              <a:t>Additional resources</a:t>
            </a:r>
            <a:r>
              <a:rPr lang="en-US" sz="35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5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/>
                <a:cs typeface="Arial"/>
              </a:rPr>
              <a:t>TRIUMPHS Information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6600" cy="452596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500" dirty="0" smtClean="0">
                <a:hlinkClick r:id="rId2"/>
              </a:rPr>
              <a:t>Project website </a:t>
            </a:r>
            <a:r>
              <a:rPr lang="en-US" sz="3500" dirty="0" smtClean="0"/>
              <a:t>with projects </a:t>
            </a:r>
            <a:r>
              <a:rPr lang="en-US" sz="3500" dirty="0"/>
              <a:t>ready for </a:t>
            </a:r>
            <a:r>
              <a:rPr lang="en-US" sz="3500" dirty="0" smtClean="0"/>
              <a:t>use;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>
                <a:hlinkClick r:id="rId3"/>
              </a:rPr>
              <a:t>Site tester information</a:t>
            </a:r>
            <a:r>
              <a:rPr lang="en-US" sz="3500" dirty="0" smtClean="0"/>
              <a:t>;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 smtClean="0">
                <a:sym typeface="Wingdings"/>
                <a:hlinkClick r:id="rId4"/>
              </a:rPr>
              <a:t> </a:t>
            </a:r>
            <a:r>
              <a:rPr lang="en-US" sz="3500" dirty="0" smtClean="0">
                <a:hlinkClick r:id="rId4"/>
              </a:rPr>
              <a:t>Additional resources</a:t>
            </a:r>
            <a:r>
              <a:rPr lang="en-US" sz="35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Presentation Overview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Introduction to the TRIUMPHS Project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Overview of the Project Activities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Examples of Primary Source Projects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Evaluation with Research (</a:t>
            </a:r>
            <a:r>
              <a:rPr lang="en-US" sz="2800" dirty="0" err="1" smtClean="0"/>
              <a:t>EwR</a:t>
            </a:r>
            <a:r>
              <a:rPr lang="en-US" sz="2800" dirty="0" smtClean="0"/>
              <a:t>) Components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Additional Information &amp; Resources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2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rial"/>
                <a:cs typeface="Arial"/>
              </a:rPr>
              <a:t>Thank you!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about being a site tester of a PSP? Contact Janet Barnett 	(</a:t>
            </a:r>
            <a:r>
              <a:rPr lang="en-US" dirty="0" smtClean="0">
                <a:hlinkClick r:id="rId2"/>
              </a:rPr>
              <a:t>janet.barnett@csupueblo.edu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Dominic </a:t>
            </a:r>
            <a:r>
              <a:rPr lang="en-US" dirty="0" err="1" smtClean="0"/>
              <a:t>Klyve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klyved@cwu.edu</a:t>
            </a:r>
            <a:r>
              <a:rPr lang="en-US" dirty="0" smtClean="0"/>
              <a:t>) 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i="1" dirty="0"/>
          </a:p>
          <a:p>
            <a:r>
              <a:rPr lang="en-US" dirty="0" smtClean="0"/>
              <a:t>Please direct questions/comments on the </a:t>
            </a:r>
            <a:r>
              <a:rPr lang="en-US" dirty="0" err="1" smtClean="0"/>
              <a:t>EwR</a:t>
            </a:r>
            <a:r>
              <a:rPr lang="en-US" dirty="0" smtClean="0"/>
              <a:t> aspect of TRIUMPHS to: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Kathy Clark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4"/>
              </a:rPr>
              <a:t>kclark@fsu.edu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6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TRIUMPHS </a:t>
            </a:r>
            <a:r>
              <a:rPr lang="en-US" dirty="0">
                <a:latin typeface="Arial"/>
                <a:cs typeface="Arial"/>
              </a:rPr>
              <a:t>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98532"/>
            <a:ext cx="8137525" cy="46387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/>
              <a:t>TRIUMPHS: </a:t>
            </a:r>
            <a:r>
              <a:rPr lang="en-US" sz="2800" b="1" dirty="0" err="1"/>
              <a:t>TR</a:t>
            </a:r>
            <a:r>
              <a:rPr lang="en-US" sz="2800" dirty="0" err="1"/>
              <a:t>ansforming</a:t>
            </a:r>
            <a:r>
              <a:rPr lang="en-US" sz="2800" dirty="0"/>
              <a:t> </a:t>
            </a:r>
            <a:r>
              <a:rPr lang="en-US" sz="2800" b="1" dirty="0"/>
              <a:t>I</a:t>
            </a:r>
            <a:r>
              <a:rPr lang="en-US" sz="2800" dirty="0"/>
              <a:t>nstruction in </a:t>
            </a:r>
            <a:r>
              <a:rPr lang="en-US" sz="2800" b="1" dirty="0"/>
              <a:t>U</a:t>
            </a:r>
            <a:r>
              <a:rPr lang="en-US" sz="2800" dirty="0"/>
              <a:t>ndergraduate </a:t>
            </a:r>
            <a:r>
              <a:rPr lang="en-US" sz="2800" b="1" dirty="0"/>
              <a:t>M</a:t>
            </a:r>
            <a:r>
              <a:rPr lang="en-US" sz="2800" dirty="0"/>
              <a:t>athematics via </a:t>
            </a:r>
            <a:r>
              <a:rPr lang="en-US" sz="2800" b="1" dirty="0"/>
              <a:t>P</a:t>
            </a:r>
            <a:r>
              <a:rPr lang="en-US" sz="2800" dirty="0"/>
              <a:t>rimary </a:t>
            </a:r>
            <a:r>
              <a:rPr lang="en-US" sz="2800" b="1" dirty="0"/>
              <a:t>H</a:t>
            </a:r>
            <a:r>
              <a:rPr lang="en-US" sz="2800" dirty="0"/>
              <a:t>istorical </a:t>
            </a:r>
            <a:r>
              <a:rPr lang="en-US" sz="2800" b="1" dirty="0" smtClean="0"/>
              <a:t>S</a:t>
            </a:r>
            <a:r>
              <a:rPr lang="en-US" sz="2800" dirty="0" smtClean="0"/>
              <a:t>ources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r>
              <a:rPr lang="en-US" b="1" dirty="0"/>
              <a:t>Janet H </a:t>
            </a:r>
            <a:r>
              <a:rPr lang="en-US" b="1" dirty="0" smtClean="0"/>
              <a:t>Barnett</a:t>
            </a:r>
            <a:r>
              <a:rPr lang="en-US" dirty="0" smtClean="0"/>
              <a:t>, </a:t>
            </a:r>
            <a:r>
              <a:rPr lang="en-US" i="1" dirty="0"/>
              <a:t>Colorado State University Pueblo</a:t>
            </a:r>
          </a:p>
          <a:p>
            <a:r>
              <a:rPr lang="en-US" b="1" dirty="0"/>
              <a:t>Kathleen M </a:t>
            </a:r>
            <a:r>
              <a:rPr lang="en-US" b="1" dirty="0" smtClean="0"/>
              <a:t>Clark</a:t>
            </a:r>
            <a:r>
              <a:rPr lang="en-US" dirty="0" smtClean="0"/>
              <a:t>, </a:t>
            </a:r>
            <a:r>
              <a:rPr lang="en-US" i="1" dirty="0"/>
              <a:t>Florida State University</a:t>
            </a:r>
          </a:p>
          <a:p>
            <a:r>
              <a:rPr lang="en-US" b="1" dirty="0"/>
              <a:t>Dominic </a:t>
            </a:r>
            <a:r>
              <a:rPr lang="en-US" b="1" dirty="0" err="1"/>
              <a:t>Klyve</a:t>
            </a:r>
            <a:r>
              <a:rPr lang="en-US" dirty="0"/>
              <a:t>, </a:t>
            </a:r>
            <a:r>
              <a:rPr lang="en-US" i="1" dirty="0"/>
              <a:t>Central Washington University</a:t>
            </a:r>
          </a:p>
          <a:p>
            <a:r>
              <a:rPr lang="en-US" b="1" dirty="0"/>
              <a:t>Jerry M </a:t>
            </a:r>
            <a:r>
              <a:rPr lang="en-US" b="1" dirty="0" err="1"/>
              <a:t>Lodder</a:t>
            </a:r>
            <a:r>
              <a:rPr lang="en-US" dirty="0"/>
              <a:t>, </a:t>
            </a:r>
            <a:r>
              <a:rPr lang="en-US" i="1" dirty="0"/>
              <a:t>New Mexico State University</a:t>
            </a:r>
          </a:p>
          <a:p>
            <a:r>
              <a:rPr lang="en-US" b="1" dirty="0"/>
              <a:t>Daniel </a:t>
            </a:r>
            <a:r>
              <a:rPr lang="en-US" b="1" dirty="0" smtClean="0"/>
              <a:t>Otero</a:t>
            </a:r>
            <a:r>
              <a:rPr lang="en-US" dirty="0" smtClean="0"/>
              <a:t>, </a:t>
            </a:r>
            <a:r>
              <a:rPr lang="en-US" i="1" dirty="0"/>
              <a:t>Xavier University</a:t>
            </a:r>
          </a:p>
          <a:p>
            <a:r>
              <a:rPr lang="en-US" b="1" dirty="0"/>
              <a:t>Nicholas A </a:t>
            </a:r>
            <a:r>
              <a:rPr lang="en-US" b="1" dirty="0" err="1" smtClean="0"/>
              <a:t>Scoville</a:t>
            </a:r>
            <a:r>
              <a:rPr lang="en-US" dirty="0" smtClean="0"/>
              <a:t>, </a:t>
            </a:r>
            <a:r>
              <a:rPr lang="en-US" i="1" dirty="0" err="1"/>
              <a:t>Ursinus</a:t>
            </a:r>
            <a:r>
              <a:rPr lang="en-US" i="1" dirty="0"/>
              <a:t> College</a:t>
            </a:r>
          </a:p>
          <a:p>
            <a:r>
              <a:rPr lang="en-US" b="1" dirty="0"/>
              <a:t>Diana White</a:t>
            </a:r>
            <a:r>
              <a:rPr lang="en-US" dirty="0"/>
              <a:t>, </a:t>
            </a:r>
            <a:r>
              <a:rPr lang="en-US" i="1" dirty="0"/>
              <a:t>University of Colorado Denver</a:t>
            </a:r>
          </a:p>
        </p:txBody>
      </p:sp>
    </p:spTree>
    <p:extLst>
      <p:ext uri="{BB962C8B-B14F-4D97-AF65-F5344CB8AC3E}">
        <p14:creationId xmlns:p14="http://schemas.microsoft.com/office/powerpoint/2010/main" val="216317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TRIUMPHS </a:t>
            </a:r>
            <a:r>
              <a:rPr lang="en-US" dirty="0" smtClean="0">
                <a:latin typeface="Arial"/>
                <a:cs typeface="Arial"/>
              </a:rPr>
              <a:t>Project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Funded by the National Science Foundation</a:t>
            </a:r>
          </a:p>
          <a:p>
            <a:r>
              <a:rPr lang="en-US" sz="2800" dirty="0" smtClean="0"/>
              <a:t>“Collaborative research project”</a:t>
            </a:r>
          </a:p>
          <a:p>
            <a:r>
              <a:rPr lang="en-US" sz="2800" dirty="0" smtClean="0"/>
              <a:t>Five-year, $1.5 million, 7 institution effort in the United States</a:t>
            </a:r>
          </a:p>
          <a:p>
            <a:r>
              <a:rPr lang="en-US" sz="2800" dirty="0" smtClean="0"/>
              <a:t>Began 1 August 2015</a:t>
            </a:r>
          </a:p>
          <a:p>
            <a:r>
              <a:rPr lang="en-US" sz="2800" dirty="0" smtClean="0"/>
              <a:t>Project </a:t>
            </a:r>
            <a:r>
              <a:rPr lang="en-US" sz="2800" dirty="0"/>
              <a:t>website: </a:t>
            </a:r>
            <a:r>
              <a:rPr lang="en-US" sz="2800" dirty="0">
                <a:hlinkClick r:id="rId2"/>
              </a:rPr>
              <a:t>http://webpages.ursinus.edu/nscoville/</a:t>
            </a:r>
            <a:r>
              <a:rPr lang="en-US" sz="2800" dirty="0" smtClean="0">
                <a:hlinkClick r:id="rId2"/>
              </a:rPr>
              <a:t>TRIUMPHS.html</a:t>
            </a: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Project Website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Screen Shot 2016-10-16 at 9.50.06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1" b="-3001"/>
          <a:stretch>
            <a:fillRect/>
          </a:stretch>
        </p:blipFill>
        <p:spPr>
          <a:xfrm>
            <a:off x="457200" y="17018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83929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"/>
                <a:cs typeface="Arial"/>
              </a:rPr>
              <a:t>TRIUMPHS Information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6600" cy="45259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500" b="1" dirty="0" smtClean="0">
                <a:sym typeface="Wingdings"/>
                <a:hlinkClick r:id="rId2"/>
              </a:rPr>
              <a:t> </a:t>
            </a:r>
            <a:r>
              <a:rPr lang="en-US" sz="3500" dirty="0" smtClean="0">
                <a:hlinkClick r:id="rId2"/>
              </a:rPr>
              <a:t>Project website </a:t>
            </a:r>
            <a:r>
              <a:rPr lang="en-US" sz="3500" dirty="0" smtClean="0"/>
              <a:t>with projects </a:t>
            </a:r>
            <a:r>
              <a:rPr lang="en-US" sz="3500" dirty="0"/>
              <a:t>ready for </a:t>
            </a:r>
            <a:r>
              <a:rPr lang="en-US" sz="3500" dirty="0" smtClean="0"/>
              <a:t>use;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>
                <a:hlinkClick r:id="rId3"/>
              </a:rPr>
              <a:t>Site tester information</a:t>
            </a:r>
            <a:r>
              <a:rPr lang="en-US" sz="3500" dirty="0" smtClean="0"/>
              <a:t>;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>
                <a:hlinkClick r:id="rId4"/>
              </a:rPr>
              <a:t>Additional resources</a:t>
            </a:r>
            <a:r>
              <a:rPr lang="en-US" sz="35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5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rial"/>
                <a:cs typeface="Arial"/>
              </a:rPr>
              <a:t>TRIUMPHS </a:t>
            </a:r>
            <a:r>
              <a:rPr lang="en-US" sz="4800" dirty="0" smtClean="0">
                <a:latin typeface="Arial"/>
                <a:cs typeface="Arial"/>
              </a:rPr>
              <a:t>Project:</a:t>
            </a:r>
            <a:br>
              <a:rPr lang="en-US" sz="4800" dirty="0" smtClean="0">
                <a:latin typeface="Arial"/>
                <a:cs typeface="Arial"/>
              </a:rPr>
            </a:br>
            <a:r>
              <a:rPr lang="en-US" sz="4400" dirty="0" smtClean="0">
                <a:latin typeface="Arial"/>
                <a:cs typeface="Arial"/>
              </a:rPr>
              <a:t>Aims, Topics, &amp; Materials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17700"/>
            <a:ext cx="8162925" cy="476249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Aim: to </a:t>
            </a:r>
            <a:r>
              <a:rPr lang="en-US" sz="2800" b="1" dirty="0"/>
              <a:t>develop</a:t>
            </a:r>
            <a:r>
              <a:rPr lang="en-US" sz="2800" dirty="0"/>
              <a:t>, </a:t>
            </a:r>
            <a:r>
              <a:rPr lang="en-US" sz="2800" b="1" dirty="0"/>
              <a:t>test/implement</a:t>
            </a:r>
            <a:r>
              <a:rPr lang="en-US" sz="2800" dirty="0"/>
              <a:t>, and </a:t>
            </a:r>
            <a:r>
              <a:rPr lang="en-US" sz="2800" b="1" dirty="0"/>
              <a:t>evaluate </a:t>
            </a:r>
            <a:r>
              <a:rPr lang="en-US" sz="2800" dirty="0"/>
              <a:t>classroom materials based on primary sources </a:t>
            </a:r>
            <a:r>
              <a:rPr lang="en-US" sz="2800" dirty="0" smtClean="0"/>
              <a:t>(“Primary Source Projects”; PSPs) for </a:t>
            </a:r>
            <a:r>
              <a:rPr lang="en-US" sz="2800" dirty="0"/>
              <a:t>teaching undergraduate mathematics </a:t>
            </a:r>
            <a:r>
              <a:rPr lang="en-US" sz="2800" dirty="0" smtClean="0"/>
              <a:t>courses</a:t>
            </a:r>
          </a:p>
          <a:p>
            <a:pPr lvl="1"/>
            <a:r>
              <a:rPr lang="en-US" sz="2400" dirty="0" smtClean="0"/>
              <a:t>Plan to create 20 full-length PSPs and 30 “mini” PSPs over the course of grant project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Topics addressed by the PSPs range </a:t>
            </a:r>
            <a:r>
              <a:rPr lang="en-US" sz="2800" dirty="0"/>
              <a:t>from </a:t>
            </a:r>
            <a:r>
              <a:rPr lang="en-US" sz="2800" b="1" dirty="0"/>
              <a:t>pre-calculus </a:t>
            </a:r>
            <a:r>
              <a:rPr lang="en-US" sz="2800" dirty="0"/>
              <a:t>and </a:t>
            </a:r>
            <a:r>
              <a:rPr lang="en-US" sz="2800" b="1" dirty="0"/>
              <a:t>elementary statistics</a:t>
            </a:r>
            <a:r>
              <a:rPr lang="en-US" sz="2800" dirty="0"/>
              <a:t> to </a:t>
            </a:r>
            <a:r>
              <a:rPr lang="en-US" sz="2800" b="1" dirty="0"/>
              <a:t>abstract algebra, analysis,</a:t>
            </a:r>
            <a:r>
              <a:rPr lang="en-US" sz="2800" dirty="0"/>
              <a:t> and </a:t>
            </a:r>
            <a:r>
              <a:rPr lang="en-US" sz="2800" b="1" dirty="0"/>
              <a:t>topology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0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/>
                <a:cs typeface="Arial"/>
              </a:rPr>
              <a:t>Aims, Topics, &amp; Materials…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materials allow instructors to replace standard classroom lectures with </a:t>
            </a:r>
            <a:r>
              <a:rPr lang="en-US" dirty="0" smtClean="0"/>
              <a:t>PSPs that </a:t>
            </a:r>
            <a:r>
              <a:rPr lang="en-US" b="1" dirty="0"/>
              <a:t>directly engage students with the mathematics</a:t>
            </a:r>
            <a:r>
              <a:rPr lang="en-US" dirty="0"/>
              <a:t> they are studying </a:t>
            </a:r>
            <a:br>
              <a:rPr lang="en-US" dirty="0"/>
            </a:br>
            <a:endParaRPr lang="en-US" sz="1800" dirty="0" smtClean="0"/>
          </a:p>
          <a:p>
            <a:r>
              <a:rPr lang="en-US" dirty="0" smtClean="0"/>
              <a:t>Students </a:t>
            </a:r>
            <a:r>
              <a:rPr lang="en-US" b="1" dirty="0"/>
              <a:t>read source texts</a:t>
            </a:r>
            <a:r>
              <a:rPr lang="en-US" dirty="0"/>
              <a:t>, and through a </a:t>
            </a:r>
            <a:r>
              <a:rPr lang="en-US" b="1" dirty="0"/>
              <a:t>series of exercises</a:t>
            </a:r>
            <a:r>
              <a:rPr lang="en-US" dirty="0"/>
              <a:t> that are woven throughout the project, </a:t>
            </a:r>
            <a:r>
              <a:rPr lang="en-US" b="1" dirty="0"/>
              <a:t>develop</a:t>
            </a:r>
            <a:r>
              <a:rPr lang="en-US" dirty="0"/>
              <a:t> a fuller </a:t>
            </a:r>
            <a:r>
              <a:rPr lang="en-US" b="1" dirty="0"/>
              <a:t>understanding</a:t>
            </a:r>
            <a:r>
              <a:rPr lang="en-US" dirty="0"/>
              <a:t> of the mathematics they are studying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0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Full-Length PSPs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073821"/>
              </p:ext>
            </p:extLst>
          </p:nvPr>
        </p:nvGraphicFramePr>
        <p:xfrm>
          <a:off x="457200" y="275844"/>
          <a:ext cx="8128000" cy="646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91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Full-Length PSPs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Understanding the Trigonometric Functions 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Investigating Difference Equations </a:t>
                      </a:r>
                    </a:p>
                  </a:txBody>
                  <a:tcPr marL="68580" marR="68580" marT="0" marB="0" anchor="ctr"/>
                </a:tc>
              </a:tr>
              <a:tr h="441171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hlinkClick r:id="rId2"/>
                        </a:rPr>
                        <a:t>Pythagorean Theorem and Exigency</a:t>
                      </a:r>
                    </a:p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hlinkClick r:id="rId2"/>
                        </a:rPr>
                        <a:t> of Parallel Postulate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Failure of the Parallel Postulate 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Dedekind and the Creation of Ideals 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Primes, Divisibility &amp; Factoring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Bolzano's Definition of Continuity, his Bounded Set Theorem, and an Application to Continuous Functions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Rigorous Debates over Debatable Rigor in Analysis (Monster Functions!)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Construction of Figurate Numbers 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Investigations Into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d’Alembert’s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Definition of Limit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An Introduction to a Rigorous Definition of Derivative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Investigations Into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Bolzano’s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Formulation of the Least Upper Bound Property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The Mean Value Theorem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Abel and Cauchy on a Rigorous Approach to Infinite Series</a:t>
                      </a:r>
                    </a:p>
                  </a:txBody>
                  <a:tcPr marL="68580" marR="68580" marT="0" marB="0" anchor="ctr"/>
                </a:tc>
              </a:tr>
              <a:tr h="391619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The Definite Integrals of Cauchy and Riemann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429</TotalTime>
  <Words>928</Words>
  <Application>Microsoft Macintosh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The TRIUMPHS Project: Opportunities for History, Research, and Change in Undergraduate Mathematics Classrooms </vt:lpstr>
      <vt:lpstr>Presentation Overview</vt:lpstr>
      <vt:lpstr>TRIUMPHS Project </vt:lpstr>
      <vt:lpstr>TRIUMPHS Project</vt:lpstr>
      <vt:lpstr>Project Website</vt:lpstr>
      <vt:lpstr>TRIUMPHS Information</vt:lpstr>
      <vt:lpstr>TRIUMPHS Project: Aims, Topics, &amp; Materials</vt:lpstr>
      <vt:lpstr>Aims, Topics, &amp; Materials…</vt:lpstr>
      <vt:lpstr>Full-Length PSPs</vt:lpstr>
      <vt:lpstr>PowerPoint Presentation</vt:lpstr>
      <vt:lpstr>Project Depository</vt:lpstr>
      <vt:lpstr>TRIUMPHS: Overall Plan</vt:lpstr>
      <vt:lpstr>TRIUMPHS Project: Evaluation with Research </vt:lpstr>
      <vt:lpstr>Sample Research Questions</vt:lpstr>
      <vt:lpstr>RQs, continued</vt:lpstr>
      <vt:lpstr>RQs, continued</vt:lpstr>
      <vt:lpstr>Data Sources (Sample for “Student Change” piece)</vt:lpstr>
      <vt:lpstr>TRIUMPHS Information</vt:lpstr>
      <vt:lpstr>TRIUMPHS Information</vt:lpstr>
      <vt:lpstr>Thank you!</vt:lpstr>
    </vt:vector>
  </TitlesOfParts>
  <Company>Florida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Group on the Relations Between History and Pedagogy of Mathematics (HPM): Examples of Research Inquiry in HPM</dc:title>
  <dc:creator>Kathy Clark</dc:creator>
  <cp:lastModifiedBy>Kathleen Clark</cp:lastModifiedBy>
  <cp:revision>52</cp:revision>
  <dcterms:created xsi:type="dcterms:W3CDTF">2016-07-29T06:53:20Z</dcterms:created>
  <dcterms:modified xsi:type="dcterms:W3CDTF">2017-04-01T18:33:40Z</dcterms:modified>
</cp:coreProperties>
</file>