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57" r:id="rId10"/>
    <p:sldId id="269" r:id="rId11"/>
    <p:sldId id="270" r:id="rId12"/>
    <p:sldId id="258" r:id="rId13"/>
    <p:sldId id="259" r:id="rId14"/>
    <p:sldId id="272" r:id="rId15"/>
    <p:sldId id="275" r:id="rId16"/>
    <p:sldId id="273" r:id="rId17"/>
    <p:sldId id="274" r:id="rId18"/>
    <p:sldId id="279" r:id="rId19"/>
    <p:sldId id="276" r:id="rId20"/>
    <p:sldId id="277" r:id="rId21"/>
    <p:sldId id="278" r:id="rId22"/>
    <p:sldId id="280" r:id="rId23"/>
    <p:sldId id="284" r:id="rId24"/>
    <p:sldId id="282" r:id="rId25"/>
    <p:sldId id="260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AE133-3A97-AB4C-80B1-8E58831D6121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F5BF2-E5F7-D842-8C20-4585090A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4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C7B3-4255-494C-AAC2-F4C549813061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09DF3-A3DE-F34C-A18F-3A4B017B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9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A81B5FF-B67C-4988-85EE-38BBF19176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E4AE503-62AE-4CA2-93AC-57D5EA9F0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5FF-B67C-4988-85EE-38BBF19176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503-62AE-4CA2-93AC-57D5EA9F0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1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5FF-B67C-4988-85EE-38BBF19176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503-62AE-4CA2-93AC-57D5EA9F0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9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5FF-B67C-4988-85EE-38BBF19176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503-62AE-4CA2-93AC-57D5EA9F0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5FF-B67C-4988-85EE-38BBF19176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503-62AE-4CA2-93AC-57D5EA9F0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5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5FF-B67C-4988-85EE-38BBF19176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503-62AE-4CA2-93AC-57D5EA9F0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5FF-B67C-4988-85EE-38BBF19176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503-62AE-4CA2-93AC-57D5EA9F0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5FF-B67C-4988-85EE-38BBF19176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503-62AE-4CA2-93AC-57D5EA9F0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5FF-B67C-4988-85EE-38BBF19176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E503-62AE-4CA2-93AC-57D5EA9F0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0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B5FF-B67C-4988-85EE-38BBF19176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E4AE503-62AE-4CA2-93AC-57D5EA9F0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A81B5FF-B67C-4988-85EE-38BBF19176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E4AE503-62AE-4CA2-93AC-57D5EA9F0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63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A81B5FF-B67C-4988-85EE-38BBF19176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E4AE503-62AE-4CA2-93AC-57D5EA9F0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2909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Primary </a:t>
            </a:r>
            <a:r>
              <a:rPr lang="en-US" b="1" dirty="0"/>
              <a:t>Sources in Every </a:t>
            </a:r>
            <a:r>
              <a:rPr lang="en-US" b="1" dirty="0" smtClean="0"/>
              <a:t>Classroom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35782"/>
            <a:ext cx="9144000" cy="247548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 interactive </a:t>
            </a:r>
            <a:r>
              <a:rPr lang="en-US" sz="2800" dirty="0" smtClean="0"/>
              <a:t>introduction</a:t>
            </a:r>
          </a:p>
          <a:p>
            <a:endParaRPr lang="en-US" sz="2800" dirty="0"/>
          </a:p>
          <a:p>
            <a:r>
              <a:rPr lang="en-US" sz="2800" dirty="0" smtClean="0"/>
              <a:t>Dr. Dominic Klyve</a:t>
            </a:r>
          </a:p>
          <a:p>
            <a:r>
              <a:rPr lang="en-US" sz="2800" dirty="0" smtClean="0"/>
              <a:t>William O. Douglas Honors College</a:t>
            </a:r>
          </a:p>
          <a:p>
            <a:r>
              <a:rPr lang="en-US" sz="2800" dirty="0" smtClean="0"/>
              <a:t>Central Washington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“You </a:t>
            </a:r>
            <a:r>
              <a:rPr lang="en-US" dirty="0"/>
              <a:t>get to learn not just the rules and theorems, but how and why they were developed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“For </a:t>
            </a:r>
            <a:r>
              <a:rPr lang="en-US" dirty="0"/>
              <a:t>me, being able to see how the thought processes were developed helps me understand how </a:t>
            </a:r>
            <a:r>
              <a:rPr lang="en-US" dirty="0" smtClean="0"/>
              <a:t>the actual </a:t>
            </a:r>
            <a:r>
              <a:rPr lang="en-US" dirty="0"/>
              <a:t>application of those processes work. Textbooks are like inventions without </a:t>
            </a:r>
            <a:r>
              <a:rPr lang="en-US" dirty="0" smtClean="0"/>
              <a:t>instruction manuals.”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“I </a:t>
            </a:r>
            <a:r>
              <a:rPr lang="en-US" dirty="0"/>
              <a:t>think historical sources help me understand the process of learning new techniques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gives you the sense of how math was formed which prepares you for how to think up </a:t>
            </a:r>
            <a:r>
              <a:rPr lang="en-US" dirty="0" smtClean="0"/>
              <a:t>new, innovative </a:t>
            </a:r>
            <a:r>
              <a:rPr lang="en-US" dirty="0"/>
              <a:t>mathematics for the future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now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Instructors who use historical modules tell us that they work well.</a:t>
            </a:r>
          </a:p>
          <a:p>
            <a:r>
              <a:rPr lang="en-US" dirty="0" smtClean="0"/>
              <a:t>Student comments are very positive!</a:t>
            </a:r>
          </a:p>
          <a:p>
            <a:r>
              <a:rPr lang="en-US" dirty="0" smtClean="0"/>
              <a:t>(Unfortunately, most existing results are anecdotal.)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7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believe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believe that no field can be fully understood without historical context.</a:t>
            </a:r>
          </a:p>
          <a:p>
            <a:r>
              <a:rPr lang="en-US" dirty="0" smtClean="0"/>
              <a:t>(Mathematics is no exception.)</a:t>
            </a:r>
          </a:p>
          <a:p>
            <a:r>
              <a:rPr lang="en-US" dirty="0" smtClean="0"/>
              <a:t>I believe that the study of primary sources has enormous benefits – in many disciplines, this has been standard for centuries.</a:t>
            </a:r>
          </a:p>
          <a:p>
            <a:r>
              <a:rPr lang="en-US" dirty="0" smtClean="0"/>
              <a:t>I believe that secondary sources are also tremendously valuable, and that our task as teachers is to find the best balance between the two.</a:t>
            </a:r>
          </a:p>
          <a:p>
            <a:endParaRPr lang="en-US" dirty="0"/>
          </a:p>
          <a:p>
            <a:r>
              <a:rPr lang="en-US" dirty="0" smtClean="0"/>
              <a:t>But I can’t prove any of this.  We need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353482"/>
            <a:ext cx="10772775" cy="1658198"/>
          </a:xfrm>
        </p:spPr>
        <p:txBody>
          <a:bodyPr/>
          <a:lstStyle/>
          <a:p>
            <a:r>
              <a:rPr lang="en-US" dirty="0" smtClean="0"/>
              <a:t>A work in progress -- TRIUMPHS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Our grant effort was funded in 2015 by the National Science Foundation of the United States.</a:t>
            </a:r>
          </a:p>
          <a:p>
            <a:pPr algn="ctr"/>
            <a:r>
              <a:rPr lang="en-US" sz="2800" b="1" i="1" dirty="0"/>
              <a:t>Transforming Instruction in Undergraduate Mathematics </a:t>
            </a:r>
            <a:r>
              <a:rPr lang="en-US" sz="2800" b="1" i="1" dirty="0" smtClean="0"/>
              <a:t>via </a:t>
            </a:r>
            <a:r>
              <a:rPr lang="en-US" sz="2800" b="1" i="1" dirty="0"/>
              <a:t>Primary Historical Sources </a:t>
            </a:r>
            <a:r>
              <a:rPr lang="en-US" sz="2800" b="1" dirty="0"/>
              <a:t>(TRIUMPHS)</a:t>
            </a:r>
            <a:endParaRPr lang="en-US" b="1" dirty="0"/>
          </a:p>
          <a:p>
            <a:r>
              <a:rPr lang="en-US" dirty="0" smtClean="0"/>
              <a:t>Our three-step plan:</a:t>
            </a:r>
            <a:endParaRPr lang="en-US" dirty="0"/>
          </a:p>
          <a:p>
            <a:r>
              <a:rPr lang="en-US" dirty="0" smtClean="0"/>
              <a:t>Step 1: Develop new projects</a:t>
            </a:r>
          </a:p>
          <a:p>
            <a:r>
              <a:rPr lang="en-US" dirty="0" smtClean="0"/>
              <a:t>Step 2: Test projects in many diverse institutions</a:t>
            </a:r>
          </a:p>
          <a:p>
            <a:r>
              <a:rPr lang="en-US" dirty="0" smtClean="0"/>
              <a:t>Step 3: Conduct Evaluation and Research of project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2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1: Develop </a:t>
            </a:r>
            <a:r>
              <a:rPr lang="en-US" b="1" dirty="0"/>
              <a:t>new </a:t>
            </a:r>
            <a:r>
              <a:rPr lang="en-US" b="1" dirty="0" smtClean="0"/>
              <a:t>projects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our new grant, we have developed or will develop 20 new projects.</a:t>
            </a:r>
          </a:p>
          <a:p>
            <a:r>
              <a:rPr lang="en-US" dirty="0" smtClean="0"/>
              <a:t>Content will cover material from almost every class taken by mathematics majors.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0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Primary-Source Projects (PSPs)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84011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A Genetic Context for Understanding the Trigonometric Functions.</a:t>
            </a:r>
            <a:r>
              <a:rPr lang="en-US" dirty="0"/>
              <a:t> Trigonometric functions </a:t>
            </a:r>
            <a:r>
              <a:rPr lang="en-US" dirty="0" smtClean="0"/>
              <a:t>from Hindu, Arabic, </a:t>
            </a:r>
            <a:r>
              <a:rPr lang="en-US" dirty="0"/>
              <a:t>and modern </a:t>
            </a:r>
            <a:r>
              <a:rPr lang="en-US" dirty="0" smtClean="0"/>
              <a:t>European </a:t>
            </a:r>
            <a:r>
              <a:rPr lang="en-US" dirty="0"/>
              <a:t>sources.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Determinants and Their Use in Solving Systems of Equations.</a:t>
            </a:r>
            <a:r>
              <a:rPr lang="en-US" dirty="0"/>
              <a:t> Linear algebra from the work of Colin </a:t>
            </a:r>
            <a:r>
              <a:rPr lang="en-US" dirty="0" smtClean="0"/>
              <a:t>Maclaurin, </a:t>
            </a:r>
            <a:r>
              <a:rPr lang="en-US" dirty="0"/>
              <a:t>Gabriel </a:t>
            </a:r>
            <a:r>
              <a:rPr lang="en-US" dirty="0" smtClean="0"/>
              <a:t>Cramer, </a:t>
            </a:r>
            <a:r>
              <a:rPr lang="en-US" dirty="0"/>
              <a:t>and </a:t>
            </a:r>
            <a:r>
              <a:rPr lang="en-US" dirty="0" smtClean="0"/>
              <a:t>Cauchy.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Solving a System of Linear Equations Using Elimination.</a:t>
            </a:r>
            <a:r>
              <a:rPr lang="en-US" dirty="0"/>
              <a:t> Elimination methods from ancient Chinese sources, including </a:t>
            </a:r>
            <a:r>
              <a:rPr lang="en-US" i="1" dirty="0"/>
              <a:t>The Nine Chapters on the Mathematical </a:t>
            </a:r>
            <a:r>
              <a:rPr lang="en-US" i="1" dirty="0" smtClean="0"/>
              <a:t>Art</a:t>
            </a:r>
            <a:r>
              <a:rPr lang="en-US" dirty="0" smtClean="0"/>
              <a:t>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Investigating Difference Equations Using Historical Sources.</a:t>
            </a:r>
            <a:r>
              <a:rPr lang="en-US" dirty="0"/>
              <a:t> Linear difference equations from the work of Abraham de </a:t>
            </a:r>
            <a:r>
              <a:rPr lang="en-US" dirty="0" err="1"/>
              <a:t>Moivre</a:t>
            </a:r>
            <a:r>
              <a:rPr lang="en-US" dirty="0"/>
              <a:t> [38] and Daniel </a:t>
            </a:r>
            <a:r>
              <a:rPr lang="en-US" dirty="0" smtClean="0"/>
              <a:t>Bernoulli.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Quantifying Certainty: The p-value.</a:t>
            </a:r>
            <a:r>
              <a:rPr lang="en-US" dirty="0"/>
              <a:t> Statistics and hypothesis testing from the work of R.A. </a:t>
            </a:r>
            <a:r>
              <a:rPr lang="en-US" dirty="0" smtClean="0"/>
              <a:t>Fisher, </a:t>
            </a:r>
            <a:r>
              <a:rPr lang="en-US" dirty="0"/>
              <a:t>K. </a:t>
            </a:r>
            <a:r>
              <a:rPr lang="en-US" dirty="0" smtClean="0"/>
              <a:t>Pearson, </a:t>
            </a:r>
            <a:r>
              <a:rPr lang="en-US" dirty="0"/>
              <a:t>and Georges-Louis Leclerc, Comte de </a:t>
            </a:r>
            <a:r>
              <a:rPr lang="en-US" dirty="0" smtClean="0"/>
              <a:t>Buffon.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Games and Probability.</a:t>
            </a:r>
            <a:r>
              <a:rPr lang="en-US" dirty="0"/>
              <a:t> Probability, and </a:t>
            </a:r>
            <a:r>
              <a:rPr lang="en-US" dirty="0" err="1"/>
              <a:t>Waldegrave’s</a:t>
            </a:r>
            <a:r>
              <a:rPr lang="en-US" dirty="0"/>
              <a:t> </a:t>
            </a:r>
            <a:r>
              <a:rPr lang="en-US" dirty="0" smtClean="0"/>
              <a:t>problem, </a:t>
            </a:r>
            <a:r>
              <a:rPr lang="en-US" dirty="0"/>
              <a:t>for card games.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The Pythagorean Theorem and the Exigency of the Parallel Postulate.</a:t>
            </a:r>
            <a:r>
              <a:rPr lang="en-US" dirty="0"/>
              <a:t> The parallel postulate and the Pythagorean Theorem from Book I of Euclid’s </a:t>
            </a:r>
            <a:r>
              <a:rPr lang="en-US" i="1" dirty="0" smtClean="0"/>
              <a:t>Elements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2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39" y="0"/>
            <a:ext cx="10772775" cy="1658198"/>
          </a:xfrm>
        </p:spPr>
        <p:txBody>
          <a:bodyPr/>
          <a:lstStyle/>
          <a:p>
            <a:r>
              <a:rPr lang="en-US" dirty="0" smtClean="0"/>
              <a:t>The Primary-Source </a:t>
            </a:r>
            <a:r>
              <a:rPr lang="en-US" dirty="0"/>
              <a:t>Projects (PSPs)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39" y="1399204"/>
            <a:ext cx="10753725" cy="5208630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b="1" dirty="0" smtClean="0"/>
              <a:t>The Failure of the Parallel Postulate.</a:t>
            </a:r>
            <a:r>
              <a:rPr lang="en-US" dirty="0" smtClean="0"/>
              <a:t> Adrien-Marie Legendre’s failed proof of the parallel postulate and hyperbolic geometry from the work of Johann </a:t>
            </a:r>
            <a:r>
              <a:rPr lang="en-US" dirty="0" err="1" smtClean="0"/>
              <a:t>Bolyai</a:t>
            </a:r>
            <a:r>
              <a:rPr lang="en-US" dirty="0" smtClean="0"/>
              <a:t> and Nikolai </a:t>
            </a:r>
            <a:r>
              <a:rPr lang="en-US" dirty="0" err="1" smtClean="0"/>
              <a:t>Lobachevksy</a:t>
            </a:r>
            <a:r>
              <a:rPr lang="en-US" dirty="0" smtClean="0"/>
              <a:t>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b="1" dirty="0" smtClean="0"/>
              <a:t>Topics in Abstract Algebra: Rings and Ideals.</a:t>
            </a:r>
            <a:r>
              <a:rPr lang="en-US" dirty="0" smtClean="0"/>
              <a:t> Rings and ideals from Richard Dedekind, Abraham </a:t>
            </a:r>
            <a:r>
              <a:rPr lang="en-US" dirty="0" err="1" smtClean="0"/>
              <a:t>Fraenkel</a:t>
            </a:r>
            <a:r>
              <a:rPr lang="en-US" dirty="0" smtClean="0"/>
              <a:t>, Emmy </a:t>
            </a:r>
            <a:r>
              <a:rPr lang="en-US" dirty="0" err="1" smtClean="0"/>
              <a:t>Noether</a:t>
            </a:r>
            <a:r>
              <a:rPr lang="en-US" dirty="0" smtClean="0"/>
              <a:t>, and Wolfgang </a:t>
            </a:r>
            <a:r>
              <a:rPr lang="en-US" dirty="0" err="1" smtClean="0"/>
              <a:t>Krull</a:t>
            </a:r>
            <a:r>
              <a:rPr lang="en-US" dirty="0" smtClean="0"/>
              <a:t>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b="1" dirty="0" smtClean="0"/>
              <a:t>Primes, Divisibility, and Factoring.</a:t>
            </a:r>
            <a:r>
              <a:rPr lang="en-US" dirty="0" smtClean="0"/>
              <a:t> Primality, divisibility, and factorization of integers from the writings of Euclid, Pierre de Fermat, and Euler.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b="1" dirty="0" smtClean="0"/>
              <a:t>The Pell Equation in Indian Mathematics.</a:t>
            </a:r>
            <a:r>
              <a:rPr lang="en-US" dirty="0" smtClean="0"/>
              <a:t> The Pell equation from Sanskrit sources and in the work of Joseph-Louis Lagrange.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b="1" dirty="0" smtClean="0"/>
              <a:t>The Greatest Common Divisor.</a:t>
            </a:r>
            <a:r>
              <a:rPr lang="en-US" dirty="0" smtClean="0"/>
              <a:t> Finding the greatest common divisor of two positive integers, from the ancient Chinese text </a:t>
            </a:r>
            <a:r>
              <a:rPr lang="en-US" i="1" dirty="0" smtClean="0"/>
              <a:t>The Nine Chapters on the Mathematical Art</a:t>
            </a:r>
            <a:r>
              <a:rPr lang="en-US" dirty="0" smtClean="0"/>
              <a:t>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b="1" dirty="0" smtClean="0"/>
              <a:t>Determining Primality.</a:t>
            </a:r>
            <a:r>
              <a:rPr lang="en-US" dirty="0" smtClean="0"/>
              <a:t> Primality testing, as found in the work of Euclid, Euler, Gauss, and others.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b="1" dirty="0" smtClean="0"/>
              <a:t>Proofs of the Intermediate Value Theorem by Cauchy and Bolzano.</a:t>
            </a:r>
            <a:r>
              <a:rPr lang="en-US" dirty="0" smtClean="0"/>
              <a:t>  Contrasting statements and proofs of the intermediate value theorem.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02718"/>
            <a:ext cx="10772775" cy="1658198"/>
          </a:xfrm>
        </p:spPr>
        <p:txBody>
          <a:bodyPr/>
          <a:lstStyle/>
          <a:p>
            <a:r>
              <a:rPr lang="en-US" dirty="0" smtClean="0"/>
              <a:t>The Primary-Source </a:t>
            </a:r>
            <a:r>
              <a:rPr lang="en-US" dirty="0"/>
              <a:t>Projects (PSPs)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92" y="1450963"/>
            <a:ext cx="10753725" cy="5044727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 startAt="15"/>
            </a:pPr>
            <a:r>
              <a:rPr lang="en-US" b="1" dirty="0"/>
              <a:t>Rigorous Debates over Debatable Rigor in Analysis.</a:t>
            </a:r>
            <a:r>
              <a:rPr lang="en-US" dirty="0"/>
              <a:t> Issues of continuity and differentiability of functions, from the works of </a:t>
            </a:r>
            <a:r>
              <a:rPr lang="en-US" dirty="0" err="1" smtClean="0"/>
              <a:t>Darboux</a:t>
            </a:r>
            <a:r>
              <a:rPr lang="en-US" dirty="0"/>
              <a:t>, </a:t>
            </a:r>
            <a:r>
              <a:rPr lang="en-US" dirty="0" err="1" smtClean="0"/>
              <a:t>Peano</a:t>
            </a:r>
            <a:r>
              <a:rPr lang="en-US" dirty="0"/>
              <a:t>, </a:t>
            </a:r>
            <a:r>
              <a:rPr lang="en-US" dirty="0" err="1" smtClean="0"/>
              <a:t>Houël</a:t>
            </a:r>
            <a:r>
              <a:rPr lang="en-US" dirty="0"/>
              <a:t>, and </a:t>
            </a:r>
            <a:r>
              <a:rPr lang="en-US" dirty="0" smtClean="0"/>
              <a:t>Jordan.</a:t>
            </a:r>
            <a:endParaRPr lang="en-US" dirty="0"/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5"/>
            </a:pPr>
            <a:r>
              <a:rPr lang="en-US" b="1" dirty="0"/>
              <a:t>The Origins of Complex Numbers.</a:t>
            </a:r>
            <a:r>
              <a:rPr lang="en-US" dirty="0"/>
              <a:t> Development of the complex numbers, from the work of Rafael </a:t>
            </a:r>
            <a:r>
              <a:rPr lang="en-US" dirty="0" err="1" smtClean="0"/>
              <a:t>Bombelli</a:t>
            </a:r>
            <a:r>
              <a:rPr lang="en-US" dirty="0" smtClean="0"/>
              <a:t>, Wessel, Argand, Gauss, </a:t>
            </a:r>
            <a:r>
              <a:rPr lang="en-US" dirty="0"/>
              <a:t>and </a:t>
            </a:r>
            <a:r>
              <a:rPr lang="en-US" dirty="0" smtClean="0"/>
              <a:t>Cauchy.</a:t>
            </a:r>
            <a:endParaRPr lang="en-US" dirty="0"/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5"/>
            </a:pPr>
            <a:r>
              <a:rPr lang="en-US" b="1" dirty="0"/>
              <a:t>Nearness Without Distance: Three Approaches.</a:t>
            </a:r>
            <a:r>
              <a:rPr lang="en-US" dirty="0"/>
              <a:t> Point-set topology and three notions of the “nearness of points,” from the work of </a:t>
            </a:r>
            <a:r>
              <a:rPr lang="en-US" dirty="0" smtClean="0"/>
              <a:t>Cantor, </a:t>
            </a:r>
            <a:r>
              <a:rPr lang="en-US" dirty="0" err="1" smtClean="0"/>
              <a:t>Hausdorff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 smtClean="0"/>
              <a:t>Kuratowski</a:t>
            </a:r>
            <a:r>
              <a:rPr lang="en-US" dirty="0" smtClean="0"/>
              <a:t>.</a:t>
            </a:r>
            <a:endParaRPr lang="en-US" dirty="0"/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5"/>
            </a:pPr>
            <a:r>
              <a:rPr lang="en-US" b="1" dirty="0"/>
              <a:t>Connectedness—its Evolution and Applications.</a:t>
            </a:r>
            <a:r>
              <a:rPr lang="en-US" dirty="0"/>
              <a:t> Ideas of the continuum, from the work of </a:t>
            </a:r>
            <a:r>
              <a:rPr lang="en-US" dirty="0" smtClean="0"/>
              <a:t>Cantor, Jordan, </a:t>
            </a:r>
            <a:r>
              <a:rPr lang="en-US" dirty="0" err="1" smtClean="0"/>
              <a:t>Schoenflies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 smtClean="0"/>
              <a:t>Lennes</a:t>
            </a:r>
            <a:r>
              <a:rPr lang="en-US" dirty="0" smtClean="0"/>
              <a:t>, </a:t>
            </a:r>
            <a:r>
              <a:rPr lang="en-US" dirty="0"/>
              <a:t>which led to the study of connectedness by </a:t>
            </a:r>
            <a:r>
              <a:rPr lang="en-US" dirty="0" smtClean="0"/>
              <a:t>Knaster </a:t>
            </a:r>
            <a:r>
              <a:rPr lang="en-US" dirty="0"/>
              <a:t>and </a:t>
            </a:r>
            <a:r>
              <a:rPr lang="en-US" dirty="0" err="1" smtClean="0"/>
              <a:t>Kuratowski</a:t>
            </a:r>
            <a:r>
              <a:rPr lang="en-US" dirty="0" smtClean="0"/>
              <a:t>.</a:t>
            </a:r>
            <a:endParaRPr lang="en-US" dirty="0"/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5"/>
            </a:pPr>
            <a:r>
              <a:rPr lang="en-US" b="1" dirty="0"/>
              <a:t>Construction of the Figurate Numbers.</a:t>
            </a:r>
            <a:r>
              <a:rPr lang="en-US" dirty="0"/>
              <a:t> Figurate numbers, patterns in their values, and relations to probability, from the work of </a:t>
            </a:r>
            <a:r>
              <a:rPr lang="en-US" dirty="0" err="1"/>
              <a:t>Nicomachus</a:t>
            </a:r>
            <a:r>
              <a:rPr lang="en-US" dirty="0"/>
              <a:t> </a:t>
            </a:r>
            <a:r>
              <a:rPr lang="en-US" dirty="0" smtClean="0"/>
              <a:t>and Fermat.</a:t>
            </a:r>
            <a:endParaRPr lang="en-US" dirty="0"/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5"/>
            </a:pPr>
            <a:r>
              <a:rPr lang="en-US" b="1" dirty="0"/>
              <a:t>Pascal’s Triangle and Mathematical Induction.</a:t>
            </a:r>
            <a:r>
              <a:rPr lang="en-US" dirty="0"/>
              <a:t> Pascal’s Triangle and Mathematical Induction, centered on excerpts from the writings of Blaise </a:t>
            </a:r>
            <a:r>
              <a:rPr lang="en-US" dirty="0" smtClean="0"/>
              <a:t>Pascal.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7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idea: the mini-PSP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barrier to faculty committing to use a project is time.</a:t>
            </a:r>
          </a:p>
          <a:p>
            <a:r>
              <a:rPr lang="en-US" dirty="0" smtClean="0"/>
              <a:t>Instructors worry that a project will take too much class time.</a:t>
            </a:r>
          </a:p>
          <a:p>
            <a:r>
              <a:rPr lang="en-US" dirty="0" smtClean="0"/>
              <a:t>To encourage them to try a project for the first time, we are writing “mini-Projects”, designed to take &lt;1 – 1.5 days of class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2: Test projects in many diverse </a:t>
            </a:r>
            <a:r>
              <a:rPr lang="en-US" b="1" dirty="0" smtClean="0"/>
              <a:t>institutions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399868"/>
            <a:ext cx="10753725" cy="3766185"/>
          </a:xfrm>
        </p:spPr>
        <p:txBody>
          <a:bodyPr/>
          <a:lstStyle/>
          <a:p>
            <a:r>
              <a:rPr lang="en-US" dirty="0" smtClean="0"/>
              <a:t>We know that the author of a project can effectively use the project in a classroom.</a:t>
            </a:r>
          </a:p>
          <a:p>
            <a:r>
              <a:rPr lang="en-US" dirty="0" smtClean="0"/>
              <a:t>A big question: can others?</a:t>
            </a:r>
          </a:p>
          <a:p>
            <a:r>
              <a:rPr lang="en-US" dirty="0" smtClean="0"/>
              <a:t>After development, we want many different teachers and professors to test our projects (site testers).</a:t>
            </a:r>
          </a:p>
        </p:txBody>
      </p:sp>
    </p:spTree>
    <p:extLst>
      <p:ext uri="{BB962C8B-B14F-4D97-AF65-F5344CB8AC3E}">
        <p14:creationId xmlns:p14="http://schemas.microsoft.com/office/powerpoint/2010/main" val="9011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personal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76763"/>
            <a:ext cx="9601200" cy="3581400"/>
          </a:xfrm>
        </p:spPr>
        <p:txBody>
          <a:bodyPr/>
          <a:lstStyle/>
          <a:p>
            <a:r>
              <a:rPr lang="en-US" dirty="0" smtClean="0"/>
              <a:t>When I first began teaching, I did so in the way that I was taught:</a:t>
            </a:r>
          </a:p>
          <a:p>
            <a:pPr lvl="1"/>
            <a:r>
              <a:rPr lang="en-US" dirty="0" smtClean="0"/>
              <a:t>I gave lectures!</a:t>
            </a:r>
          </a:p>
          <a:p>
            <a:r>
              <a:rPr lang="en-US" dirty="0" smtClean="0"/>
              <a:t>I have long had a love of the history of mathematics</a:t>
            </a:r>
          </a:p>
          <a:p>
            <a:r>
              <a:rPr lang="en-US" dirty="0" smtClean="0"/>
              <a:t>This history was included in my courses – a little bit</a:t>
            </a:r>
          </a:p>
          <a:p>
            <a:endParaRPr lang="en-US" dirty="0"/>
          </a:p>
          <a:p>
            <a:r>
              <a:rPr lang="en-US" dirty="0" smtClean="0"/>
              <a:t>In 2002, I discovered the Euler Society, and soon became deeply involved in work on primary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2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testers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Fifty faculty at 30 institutions have already agreed to </a:t>
            </a:r>
            <a:r>
              <a:rPr lang="en-US" dirty="0" smtClean="0"/>
              <a:t>serve as site testers.</a:t>
            </a:r>
          </a:p>
          <a:p>
            <a:r>
              <a:rPr lang="en-US" dirty="0" smtClean="0"/>
              <a:t>They will all collect data from their class, write about and evaluate their experience, and receive a small stipend.</a:t>
            </a:r>
          </a:p>
          <a:p>
            <a:r>
              <a:rPr lang="en-US" dirty="0" smtClean="0"/>
              <a:t>This spring 12 faculty members at 12 </a:t>
            </a:r>
            <a:r>
              <a:rPr lang="en-US" smtClean="0"/>
              <a:t>American universities will test projects.</a:t>
            </a:r>
          </a:p>
          <a:p>
            <a:r>
              <a:rPr lang="en-US" dirty="0" smtClean="0"/>
              <a:t>We will recruit more through a series of workshops aimed at training people in the use of projects.</a:t>
            </a:r>
            <a:endParaRPr lang="en-US" dirty="0"/>
          </a:p>
          <a:p>
            <a:r>
              <a:rPr lang="en-US" dirty="0"/>
              <a:t>International testing could be fun, too….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6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4" y="557652"/>
            <a:ext cx="10772775" cy="1658198"/>
          </a:xfrm>
        </p:spPr>
        <p:txBody>
          <a:bodyPr>
            <a:normAutofit/>
          </a:bodyPr>
          <a:lstStyle/>
          <a:p>
            <a:r>
              <a:rPr lang="en-US" b="1" dirty="0"/>
              <a:t>Step 3: Conduct Evaluation and </a:t>
            </a:r>
            <a:r>
              <a:rPr lang="en-US" b="1" dirty="0" smtClean="0"/>
              <a:t>Research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417121"/>
            <a:ext cx="10753725" cy="3766185"/>
          </a:xfrm>
        </p:spPr>
        <p:txBody>
          <a:bodyPr/>
          <a:lstStyle/>
          <a:p>
            <a:r>
              <a:rPr lang="en-US" dirty="0" smtClean="0"/>
              <a:t>Research on whether these projects are effective is crucial.</a:t>
            </a:r>
          </a:p>
          <a:p>
            <a:r>
              <a:rPr lang="en-US" dirty="0" smtClean="0"/>
              <a:t>This is a big part of our grant effort.</a:t>
            </a:r>
          </a:p>
          <a:p>
            <a:r>
              <a:rPr lang="en-US" dirty="0" smtClean="0"/>
              <a:t>We are </a:t>
            </a:r>
            <a:r>
              <a:rPr lang="en-US" dirty="0"/>
              <a:t>very interested in the impact of the use of PSPs on changing undergraduate students’ perceptions of the nature of mathematics over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also wish to develop and improve students’ ability to create and articulate mathematical arguments.</a:t>
            </a:r>
          </a:p>
        </p:txBody>
      </p:sp>
    </p:spTree>
    <p:extLst>
      <p:ext uri="{BB962C8B-B14F-4D97-AF65-F5344CB8AC3E}">
        <p14:creationId xmlns:p14="http://schemas.microsoft.com/office/powerpoint/2010/main" val="39996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746537"/>
            <a:ext cx="10772775" cy="1658198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en-US" dirty="0" smtClean="0"/>
              <a:t>Questions (students)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</a:t>
            </a:r>
            <a:r>
              <a:rPr lang="en-US" dirty="0"/>
              <a:t>a result of engaging with PSPs, what changes do students report in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their </a:t>
            </a:r>
            <a:r>
              <a:rPr lang="en-US" dirty="0"/>
              <a:t>articulation of the challenges and benefits of learning from primary sources, 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their </a:t>
            </a:r>
            <a:r>
              <a:rPr lang="en-US" dirty="0"/>
              <a:t>understanding of the nature of mathematics, </a:t>
            </a:r>
            <a:r>
              <a:rPr lang="en-US" dirty="0" smtClean="0"/>
              <a:t>	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their </a:t>
            </a:r>
            <a:r>
              <a:rPr lang="en-US" dirty="0"/>
              <a:t>attitudes and beliefs about doing and learning mathematics, and 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their </a:t>
            </a:r>
            <a:r>
              <a:rPr lang="en-US" dirty="0"/>
              <a:t>likelihood of more formal study of </a:t>
            </a:r>
            <a:r>
              <a:rPr lang="en-US" dirty="0" smtClean="0"/>
              <a:t>mathematics?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students completing at least one PSP go on to complete: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additional </a:t>
            </a:r>
            <a:r>
              <a:rPr lang="en-US" dirty="0"/>
              <a:t>course work in mathematics, and 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a </a:t>
            </a:r>
            <a:r>
              <a:rPr lang="en-US" dirty="0"/>
              <a:t>mathematics or mathematics education degree?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Questions (faculty)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 </a:t>
            </a:r>
            <a:r>
              <a:rPr lang="en-US" dirty="0" smtClean="0"/>
              <a:t>What </a:t>
            </a:r>
            <a:r>
              <a:rPr lang="en-US" dirty="0"/>
              <a:t>faculty characteristics may predict or explain which faculty and graduate students choose to attend training workshops and to implement PSPs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lvl="0"/>
            <a:r>
              <a:rPr lang="en-US" dirty="0" smtClean="0"/>
              <a:t>4. What </a:t>
            </a:r>
            <a:r>
              <a:rPr lang="en-US" dirty="0"/>
              <a:t>elements of the workshops and ongoing support for authors and site testers are critical to the success of faculty implementation of the PSP(s) and ongoing faculty engagement in a community of like-minded practitioners?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42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Instruments being developed include:</a:t>
            </a:r>
          </a:p>
          <a:p>
            <a:endParaRPr lang="en-US" dirty="0" smtClean="0"/>
          </a:p>
          <a:p>
            <a:r>
              <a:rPr lang="en-US" dirty="0" smtClean="0"/>
              <a:t>Pre-PSP Surveys</a:t>
            </a:r>
          </a:p>
          <a:p>
            <a:r>
              <a:rPr lang="en-US" dirty="0" smtClean="0"/>
              <a:t>Post-PSP Surveys</a:t>
            </a:r>
          </a:p>
          <a:p>
            <a:r>
              <a:rPr lang="en-US" dirty="0" smtClean="0"/>
              <a:t>Student Work Artifacts</a:t>
            </a:r>
          </a:p>
          <a:p>
            <a:r>
              <a:rPr lang="en-US" dirty="0" smtClean="0"/>
              <a:t>Student Retention data</a:t>
            </a:r>
          </a:p>
          <a:p>
            <a:r>
              <a:rPr lang="en-US" dirty="0" smtClean="0"/>
              <a:t>Interview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 Leonhard Euler's </a:t>
            </a:r>
            <a:r>
              <a:rPr lang="en-US" i="1" dirty="0" err="1" smtClean="0"/>
              <a:t>Observationes</a:t>
            </a:r>
            <a:r>
              <a:rPr lang="en-US" i="1" dirty="0" smtClean="0"/>
              <a:t> de </a:t>
            </a:r>
            <a:r>
              <a:rPr lang="en-US" i="1" dirty="0" err="1" smtClean="0"/>
              <a:t>themornate</a:t>
            </a:r>
            <a:r>
              <a:rPr lang="en-US" i="1" dirty="0" smtClean="0"/>
              <a:t> </a:t>
            </a:r>
            <a:r>
              <a:rPr lang="en-US" i="1" dirty="0" err="1" smtClean="0"/>
              <a:t>quodam</a:t>
            </a:r>
            <a:r>
              <a:rPr lang="en-US" i="1" dirty="0" smtClean="0"/>
              <a:t> </a:t>
            </a:r>
            <a:r>
              <a:rPr lang="en-US" i="1" dirty="0" err="1" smtClean="0"/>
              <a:t>Fermatiano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777" y="2353981"/>
            <a:ext cx="10753725" cy="376618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1727, Leonhard Euler wrote first his paper on number theory. </a:t>
            </a:r>
          </a:p>
          <a:p>
            <a:endParaRPr lang="en-US" dirty="0"/>
          </a:p>
          <a:p>
            <a:r>
              <a:rPr lang="en-US" dirty="0" smtClean="0"/>
              <a:t>It concerns primes, divisibility, and factoring.</a:t>
            </a:r>
          </a:p>
          <a:p>
            <a:endParaRPr lang="en-US" dirty="0"/>
          </a:p>
          <a:p>
            <a:r>
              <a:rPr lang="en-US" dirty="0" smtClean="0"/>
              <a:t>It contains brilliant observations, deep insight, and silly </a:t>
            </a:r>
            <a:r>
              <a:rPr lang="en-US" dirty="0" smtClean="0"/>
              <a:t>mistakes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75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know more?  Interested in participating?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I'd love to hear from you!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Dominic </a:t>
            </a:r>
            <a:r>
              <a:rPr lang="en-US" dirty="0" err="1" smtClean="0"/>
              <a:t>Klyve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Central Washington University</a:t>
            </a:r>
          </a:p>
          <a:p>
            <a:pPr marL="0" indent="0">
              <a:buNone/>
            </a:pPr>
            <a:r>
              <a:rPr lang="en-US" dirty="0" err="1" smtClean="0"/>
              <a:t>k</a:t>
            </a:r>
            <a:r>
              <a:rPr lang="en-US" dirty="0" err="1" smtClean="0"/>
              <a:t>lyved@cwu.edu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57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644523"/>
            <a:ext cx="10772775" cy="1658198"/>
          </a:xfrm>
        </p:spPr>
        <p:txBody>
          <a:bodyPr/>
          <a:lstStyle/>
          <a:p>
            <a:r>
              <a:rPr lang="en-US" dirty="0" smtClean="0"/>
              <a:t>The Euler Archive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6670"/>
            <a:ext cx="10753725" cy="37661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5" y="1915444"/>
            <a:ext cx="11353798" cy="6386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0" y="1734460"/>
            <a:ext cx="5489460" cy="5765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230" y="541805"/>
            <a:ext cx="6605770" cy="68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Discrete Math with Primary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61411"/>
          </a:xfrm>
        </p:spPr>
        <p:txBody>
          <a:bodyPr>
            <a:normAutofit/>
          </a:bodyPr>
          <a:lstStyle/>
          <a:p>
            <a:r>
              <a:rPr lang="en-US" dirty="0" smtClean="0"/>
              <a:t>In 2006, I joined a group submitting a grant proposal to the National Science Foundation: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Discrete Mathematics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Computer Science via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r>
              <a:rPr lang="en-US" dirty="0" smtClean="0"/>
              <a:t>Its leaders (including David Pengelley, </a:t>
            </a:r>
            <a:r>
              <a:rPr lang="en-US" dirty="0"/>
              <a:t>Jerry Lodder, and </a:t>
            </a:r>
            <a:r>
              <a:rPr lang="en-US" dirty="0" err="1"/>
              <a:t>Guram</a:t>
            </a:r>
            <a:r>
              <a:rPr lang="en-US" dirty="0"/>
              <a:t> </a:t>
            </a:r>
            <a:r>
              <a:rPr lang="en-US" dirty="0" err="1" smtClean="0"/>
              <a:t>Bezhanishvili</a:t>
            </a:r>
            <a:r>
              <a:rPr lang="en-US" dirty="0" smtClean="0"/>
              <a:t>) had a radical idea: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Don’t just include some history in your math class – use the primary sources to teach the math!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They developed several good projects, and noticed many good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2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6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Why?  The goals of teaching with primary </a:t>
            </a:r>
            <a:r>
              <a:rPr lang="en-US" dirty="0"/>
              <a:t>sources </a:t>
            </a:r>
            <a:r>
              <a:rPr lang="en-US" sz="3200" dirty="0"/>
              <a:t>(From </a:t>
            </a:r>
            <a:r>
              <a:rPr lang="en-US" sz="3200" dirty="0" err="1"/>
              <a:t>Laudenbacher</a:t>
            </a:r>
            <a:r>
              <a:rPr lang="en-US" sz="3200" dirty="0"/>
              <a:t>, et al</a:t>
            </a:r>
            <a:r>
              <a:rPr lang="en-US" sz="3200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32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Motivate </a:t>
            </a:r>
            <a:r>
              <a:rPr lang="en-US" dirty="0"/>
              <a:t>abstract concepts.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See </a:t>
            </a:r>
            <a:r>
              <a:rPr lang="en-US" dirty="0"/>
              <a:t>the creative, artistic aspect, and intellectual fascination of mathematics.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Witness </a:t>
            </a:r>
            <a:r>
              <a:rPr lang="en-US" dirty="0"/>
              <a:t>mathematicians struggle, see the nature of mathematical practice and </a:t>
            </a:r>
            <a:r>
              <a:rPr lang="en-US" dirty="0" smtClean="0"/>
              <a:t>  tradition, i.e</a:t>
            </a:r>
            <a:r>
              <a:rPr lang="en-US" dirty="0"/>
              <a:t>., research, publication, discussion.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Sequence </a:t>
            </a:r>
            <a:r>
              <a:rPr lang="en-US" dirty="0"/>
              <a:t>of sources showing a chain of attempts to solve a problem, seeing </a:t>
            </a:r>
            <a:r>
              <a:rPr lang="en-US" dirty="0" smtClean="0"/>
              <a:t>the obstacles </a:t>
            </a:r>
            <a:r>
              <a:rPr lang="en-US" dirty="0"/>
              <a:t>that need clearing.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Bring </a:t>
            </a:r>
            <a:r>
              <a:rPr lang="en-US" dirty="0"/>
              <a:t>students close to the experience of mathematical creation, false starts, </a:t>
            </a:r>
            <a:r>
              <a:rPr lang="en-US" dirty="0" smtClean="0"/>
              <a:t>triumphs.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See </a:t>
            </a:r>
            <a:r>
              <a:rPr lang="en-US" dirty="0"/>
              <a:t>the roots of modern problems, ideas, concepts.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See </a:t>
            </a:r>
            <a:r>
              <a:rPr lang="en-US" dirty="0"/>
              <a:t>the direction of mathematical development, flow, failures and </a:t>
            </a:r>
            <a:r>
              <a:rPr lang="en-US" dirty="0" smtClean="0"/>
              <a:t>successes.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2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goals – the next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goals listed are </a:t>
            </a:r>
            <a:r>
              <a:rPr lang="en-US" sz="2800" i="1" dirty="0" smtClean="0"/>
              <a:t>passive</a:t>
            </a:r>
            <a:r>
              <a:rPr lang="en-US" sz="2800" dirty="0" smtClean="0"/>
              <a:t> (“motivate, see, witness”).</a:t>
            </a:r>
          </a:p>
          <a:p>
            <a:r>
              <a:rPr lang="en-US" sz="2800" dirty="0" smtClean="0"/>
              <a:t>Barnett et al. have identified other goals which they incorporate into historical student projects.  These include: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75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Active goals for primary source 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81" y="1363805"/>
            <a:ext cx="11169074" cy="516630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Hone </a:t>
            </a:r>
            <a:r>
              <a:rPr lang="en-US" dirty="0"/>
              <a:t>students’ verbal and deductive skills through reading.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practice moving from verbal descriptions of problems to precise </a:t>
            </a:r>
            <a:r>
              <a:rPr lang="en-US" dirty="0" smtClean="0"/>
              <a:t>mathematical formulations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Promote </a:t>
            </a:r>
            <a:r>
              <a:rPr lang="en-US" dirty="0"/>
              <a:t>understanding of the present-day paradigm of the subject through </a:t>
            </a:r>
            <a:r>
              <a:rPr lang="en-US" dirty="0" smtClean="0"/>
              <a:t>a historical </a:t>
            </a:r>
            <a:r>
              <a:rPr lang="en-US" dirty="0"/>
              <a:t>source which requires no knowledge of that paradigm.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Promote </a:t>
            </a:r>
            <a:r>
              <a:rPr lang="en-US" dirty="0"/>
              <a:t>reflection on present-day standards and paradigm of subject.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/>
              <a:t>attention to subtleties, which modern texts may take for </a:t>
            </a:r>
            <a:r>
              <a:rPr lang="en-US" dirty="0" smtClean="0"/>
              <a:t>granted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Encourage </a:t>
            </a:r>
            <a:r>
              <a:rPr lang="en-US" dirty="0"/>
              <a:t>more authentic (vs. routine) student proof efforts through exposure </a:t>
            </a:r>
            <a:r>
              <a:rPr lang="en-US" dirty="0" smtClean="0"/>
              <a:t>to original </a:t>
            </a:r>
            <a:r>
              <a:rPr lang="en-US" dirty="0"/>
              <a:t>problems in which the concepts arose.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Engender </a:t>
            </a:r>
            <a:r>
              <a:rPr lang="en-US" dirty="0"/>
              <a:t>cognitive dissonance (</a:t>
            </a:r>
            <a:r>
              <a:rPr lang="en-US" dirty="0" err="1" smtClean="0"/>
              <a:t>dépaysement</a:t>
            </a:r>
            <a:r>
              <a:rPr lang="en-US" dirty="0"/>
              <a:t>) when comparing a historical </a:t>
            </a:r>
            <a:r>
              <a:rPr lang="en-US" dirty="0" smtClean="0"/>
              <a:t>source with a </a:t>
            </a:r>
            <a:r>
              <a:rPr lang="en-US" dirty="0"/>
              <a:t>modern textbook </a:t>
            </a:r>
            <a:r>
              <a:rPr lang="en-US" dirty="0" smtClean="0"/>
              <a:t>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7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Introduction of </a:t>
            </a:r>
            <a:r>
              <a:rPr lang="en-US" i="1" dirty="0"/>
              <a:t>Guided Reading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270298"/>
            <a:ext cx="10753725" cy="3766185"/>
          </a:xfrm>
        </p:spPr>
        <p:txBody>
          <a:bodyPr/>
          <a:lstStyle/>
          <a:p>
            <a:r>
              <a:rPr lang="en-US" dirty="0" smtClean="0"/>
              <a:t>In the 2006 grant, authors developed projects based primary sources.</a:t>
            </a:r>
          </a:p>
          <a:p>
            <a:endParaRPr lang="en-US" dirty="0" smtClean="0"/>
          </a:p>
          <a:p>
            <a:r>
              <a:rPr lang="en-US" dirty="0" smtClean="0"/>
              <a:t>These projects required students to do significant exploratory and problem-solving work. </a:t>
            </a:r>
          </a:p>
          <a:p>
            <a:endParaRPr lang="en-US" dirty="0"/>
          </a:p>
          <a:p>
            <a:r>
              <a:rPr lang="en-US" dirty="0" smtClean="0"/>
              <a:t>Did they accomplish their goals?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4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now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Instructors who use historical modules tell us that they work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Student comments are very positive!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02060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2790</TotalTime>
  <Words>1744</Words>
  <Application>Microsoft Macintosh PowerPoint</Application>
  <PresentationFormat>Widescreen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Times New Roman</vt:lpstr>
      <vt:lpstr>Calibri Light</vt:lpstr>
      <vt:lpstr>Mangal</vt:lpstr>
      <vt:lpstr>Arial</vt:lpstr>
      <vt:lpstr>Metropolitan</vt:lpstr>
      <vt:lpstr>Primary Sources in Every Classroom</vt:lpstr>
      <vt:lpstr>A personal journey</vt:lpstr>
      <vt:lpstr>The Euler Archive</vt:lpstr>
      <vt:lpstr>Teaching Discrete Math with Primary Sources</vt:lpstr>
      <vt:lpstr>Why?  The goals of teaching with primary sources (From Laudenbacher, et al.)</vt:lpstr>
      <vt:lpstr>Active goals – the next generation</vt:lpstr>
      <vt:lpstr>Active goals for primary source teaching</vt:lpstr>
      <vt:lpstr>The Introduction of Guided Reading Modules</vt:lpstr>
      <vt:lpstr>What we now know</vt:lpstr>
      <vt:lpstr>Student Comments</vt:lpstr>
      <vt:lpstr>What we now know</vt:lpstr>
      <vt:lpstr>What I believe</vt:lpstr>
      <vt:lpstr>A work in progress -- TRIUMPHS</vt:lpstr>
      <vt:lpstr>Step 1: Develop new projects</vt:lpstr>
      <vt:lpstr>The Primary-Source Projects (PSPs)</vt:lpstr>
      <vt:lpstr>The Primary-Source Projects (PSPs)</vt:lpstr>
      <vt:lpstr>The Primary-Source Projects (PSPs)</vt:lpstr>
      <vt:lpstr>A new idea: the mini-PSP</vt:lpstr>
      <vt:lpstr>Step 2: Test projects in many diverse institutions</vt:lpstr>
      <vt:lpstr>Site testers</vt:lpstr>
      <vt:lpstr>Step 3: Conduct Evaluation and Research</vt:lpstr>
      <vt:lpstr>Evaluation Questions (students)</vt:lpstr>
      <vt:lpstr>Evaluation Questions (faculty)</vt:lpstr>
      <vt:lpstr>Research Methods</vt:lpstr>
      <vt:lpstr>An example:  Leonhard Euler's Observationes de themornate quodam Fermatiano </vt:lpstr>
      <vt:lpstr>Want to know more?  Interested in participating?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with Primary Sources</dc:title>
  <dc:creator>Dominic Klyve</dc:creator>
  <cp:lastModifiedBy>Dominic's iPad</cp:lastModifiedBy>
  <cp:revision>49</cp:revision>
  <dcterms:created xsi:type="dcterms:W3CDTF">2015-11-03T01:18:48Z</dcterms:created>
  <dcterms:modified xsi:type="dcterms:W3CDTF">2017-01-16T16:19:55Z</dcterms:modified>
</cp:coreProperties>
</file>