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57200" marR="0" indent="-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066800" marR="0" indent="-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676400" marR="0" indent="-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286000" marR="0" indent="-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895600" marR="0" indent="-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505200" marR="0" indent="-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114800" marR="0" indent="-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724400" marR="0" indent="-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334000" marR="0" indent="-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-BFA Results Comparison and Time Overhead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T-BFA Results Comparison and Time Overheads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04" name="Rowhammer is a hardware vulnerability that enables attackers to induce bit-flips in DRAM by rapidly accessing adjacent memory rows…"/>
          <p:cNvSpPr txBox="1"/>
          <p:nvPr>
            <p:ph type="body" idx="1"/>
          </p:nvPr>
        </p:nvSpPr>
        <p:spPr>
          <a:xfrm>
            <a:off x="1206500" y="2746663"/>
            <a:ext cx="21971000" cy="8222674"/>
          </a:xfrm>
          <a:prstGeom prst="rect">
            <a:avLst/>
          </a:prstGeom>
        </p:spPr>
        <p:txBody>
          <a:bodyPr/>
          <a:lstStyle/>
          <a:p>
            <a:pPr/>
            <a:r>
              <a:t>Rowhammer is a hardware vulnerability that enables attackers to induce bit-flips in DRAM by rapidly accessing adjacent memory rows</a:t>
            </a:r>
          </a:p>
          <a:p>
            <a:pPr/>
            <a:r>
              <a:t>GPUs are increasingly used for ML inference and high-performance computing, making them a critical target for security evaluation</a:t>
            </a:r>
          </a:p>
          <a:p>
            <a:pPr/>
            <a:r>
              <a:t>No prior work had demonstrated a successful Rowhammer attack on discrete GPUs with GDDR6 memory due to proprietary architectures and high-speed memory behavior.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n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Contribution</a:t>
            </a:r>
          </a:p>
        </p:txBody>
      </p:sp>
      <p:sp>
        <p:nvSpPr>
          <p:cNvPr id="207" name="First Practical GPU Rowhammer Attack: The paper demonstrates the first successful Rowhammer attack on NVIDIA GPUs (specifically the A6000 with GDDR6), showing bit-flips across four DRAM banks.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 marL="666750" indent="-666750">
              <a:buSzPct val="100000"/>
              <a:buAutoNum type="arabicPeriod" startAt="1"/>
            </a:pPr>
            <a:r>
              <a:rPr b="1"/>
              <a:t>First Practical GPU Rowhammer Attack</a:t>
            </a:r>
            <a:r>
              <a:t>: The paper demonstrates the first successful Rowhammer attack on NVIDIA GPUs (specifically the A6000 with GDDR6), showing bit-flips across four DRAM banks.</a:t>
            </a:r>
          </a:p>
          <a:p>
            <a:pPr marL="666750" indent="-666750">
              <a:buSzPct val="100000"/>
              <a:buAutoNum type="arabicPeriod" startAt="1"/>
            </a:pPr>
            <a:r>
              <a:rPr b="1"/>
              <a:t>Reverse Engineering of DRAM Row Mapping</a:t>
            </a:r>
            <a:r>
              <a:t>: The authors develop a method to reverse-engineer the virtual address to DRAM bank/row mapping using row-buffer conflict latency measurements.</a:t>
            </a:r>
          </a:p>
          <a:p>
            <a:pPr marL="666750" indent="-666750">
              <a:buSzPct val="100000"/>
              <a:buAutoNum type="arabicPeriod" startAt="1"/>
            </a:pPr>
            <a:r>
              <a:rPr b="1"/>
              <a:t>GPU-Specific Hammering Techniques</a:t>
            </a:r>
            <a:r>
              <a:t>: They implement high-intensity, synchronized, multi-warp hammering kernels tailored to the GPU’s parallel architecture, achieving up to 620K activations per refresh window.</a:t>
            </a:r>
          </a:p>
          <a:p>
            <a:pPr marL="666750" indent="-666750">
              <a:buSzPct val="100000"/>
              <a:buAutoNum type="arabicPeriod" startAt="1"/>
            </a:pPr>
            <a:r>
              <a:rPr b="1"/>
              <a:t>Real-World Exploit on ML Models</a:t>
            </a:r>
            <a:r>
              <a:t>: The authors show that even a single bit-flip in FP16 weights can degrade model accuracy by up to 80%, affecting popular models like ResNet50 and InceptionV3.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210" name="Building Activation Primitives: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b="1" sz="4158"/>
            </a:pPr>
            <a:r>
              <a:t>Building Activation Primitives: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3564"/>
            </a:pPr>
            <a:r>
              <a:rPr b="1"/>
              <a:t>Goal: </a:t>
            </a:r>
            <a:r>
              <a:t>Rapidly activate specific DRAM rows to induce bit-flips</a:t>
            </a:r>
          </a:p>
          <a:p>
            <a:pPr marL="452627" indent="-452627" defTabSz="2413955">
              <a:spcBef>
                <a:spcPts val="4400"/>
              </a:spcBef>
              <a:defRPr b="1" sz="3564"/>
            </a:pPr>
            <a:r>
              <a:t>Cache Eviction:</a:t>
            </a:r>
          </a:p>
          <a:p>
            <a:pPr lvl="1" marL="1056132" indent="-452627" defTabSz="2413955">
              <a:spcBef>
                <a:spcPts val="4400"/>
              </a:spcBef>
              <a:defRPr sz="3564"/>
            </a:pPr>
            <a:r>
              <a:t>Use the discard PTX instruction to evict addresses from L2 cache</a:t>
            </a:r>
          </a:p>
          <a:p>
            <a:pPr lvl="1" marL="1056132" indent="-452627" defTabSz="2413955">
              <a:spcBef>
                <a:spcPts val="4400"/>
              </a:spcBef>
              <a:defRPr sz="3564"/>
            </a:pPr>
            <a:r>
              <a:t>Combine it with .volatile load modifier to avoid L1 cache</a:t>
            </a:r>
          </a:p>
          <a:p>
            <a:pPr lvl="1" marL="1056132" indent="-452627" defTabSz="2413955">
              <a:spcBef>
                <a:spcPts val="4400"/>
              </a:spcBef>
              <a:defRPr sz="3564"/>
            </a:pPr>
            <a:r>
              <a:t>This ensures memory loads go to DRAM every time, triggering row activations</a:t>
            </a:r>
          </a:p>
          <a:p>
            <a:pPr marL="452627" indent="-452627" defTabSz="2413955">
              <a:spcBef>
                <a:spcPts val="4400"/>
              </a:spcBef>
              <a:defRPr b="1" sz="3564"/>
            </a:pPr>
            <a:r>
              <a:t>Row-Buffer Conflict:</a:t>
            </a:r>
          </a:p>
          <a:p>
            <a:pPr lvl="1" marL="1056132" indent="-452627" defTabSz="2413955">
              <a:spcBef>
                <a:spcPts val="4400"/>
              </a:spcBef>
              <a:defRPr sz="3564"/>
            </a:pPr>
            <a:r>
              <a:t>To activate a row, the previously accessed row in the same bank must be evicted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213" name="Reverse Engineering Row and Bank Mapping: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4200"/>
            </a:pPr>
            <a:r>
              <a:t>Reverse Engineering Row and Bank Mapping:</a:t>
            </a:r>
          </a:p>
          <a:p>
            <a:pPr marL="0" indent="0">
              <a:buSzTx/>
              <a:buNone/>
            </a:pPr>
            <a:r>
              <a:rPr b="1"/>
              <a:t>Goal: </a:t>
            </a:r>
            <a:r>
              <a:t>Identify which virtual addresses map to the same DRAM bank and row</a:t>
            </a:r>
          </a:p>
          <a:p>
            <a:pPr marL="0" indent="0">
              <a:buSzTx/>
              <a:buNone/>
            </a:pPr>
            <a:r>
              <a:rPr b="1"/>
              <a:t>Problem: </a:t>
            </a:r>
            <a:r>
              <a:t>On GPUs, physical addresses are not exposed (unlike CPUs), so traditional DRAM reverse engineering methods don’t apply.</a:t>
            </a:r>
          </a:p>
          <a:p>
            <a:pPr marL="0" indent="0">
              <a:buSzTx/>
              <a:buNone/>
              <a:defRPr b="1"/>
            </a:pPr>
            <a:r>
              <a:t>Solution: 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Use </a:t>
            </a:r>
            <a:r>
              <a:t>row-buffer conflict timing</a:t>
            </a:r>
          </a:p>
          <a:p>
            <a:pPr lvl="1"/>
            <a:r>
              <a:t>When two addresses from the same bank but different rows are accessed back-to-back, a row-buffer conflict occurs, which increases access latency.</a:t>
            </a:r>
          </a:p>
        </p:txBody>
      </p:sp>
      <p:pic>
        <p:nvPicPr>
          <p:cNvPr id="214" name="Screenshot 2025-07-23 at 2.16.09 PM.png" descr="Screenshot 2025-07-23 at 2.16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0578" y="293332"/>
            <a:ext cx="10807701" cy="370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  <p:bldP build="whole" bldLvl="1" animBg="1" rev="0" advAuto="0" spid="21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ccuracy Comparison"/>
          <p:cNvSpPr txBox="1"/>
          <p:nvPr>
            <p:ph type="title"/>
          </p:nvPr>
        </p:nvSpPr>
        <p:spPr>
          <a:xfrm>
            <a:off x="1520995" y="1295775"/>
            <a:ext cx="11799439" cy="1312389"/>
          </a:xfrm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Accuracy Comparison</a:t>
            </a:r>
          </a:p>
        </p:txBody>
      </p:sp>
      <p:pic>
        <p:nvPicPr>
          <p:cNvPr id="174" name="Acc3.png" descr="Acc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67905" y="7319264"/>
            <a:ext cx="8890002" cy="596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Acc2.png" descr="Acc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56805" y="1225682"/>
            <a:ext cx="8712201" cy="596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Acc1.png" descr="Acc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8505" y="7226885"/>
            <a:ext cx="8981869" cy="615375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Each tested for 5 rounds"/>
          <p:cNvSpPr txBox="1"/>
          <p:nvPr>
            <p:ph type="body" sz="quarter" idx="1"/>
          </p:nvPr>
        </p:nvSpPr>
        <p:spPr>
          <a:xfrm>
            <a:off x="1876673" y="3377740"/>
            <a:ext cx="9779001" cy="166488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3600"/>
            </a:lvl1pPr>
          </a:lstStyle>
          <a:p>
            <a:pPr/>
            <a:r>
              <a:t>Each tested for 5 rounds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2"/>
      <p:bldP build="whole" bldLvl="1" animBg="1" rev="0" advAuto="0" spid="177" grpId="1"/>
      <p:bldP build="whole" bldLvl="1" animBg="1" rev="0" advAuto="0" spid="175" grpId="3"/>
      <p:bldP build="whole" bldLvl="1" animBg="1" rev="0" advAuto="0" spid="174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SR Comparison"/>
          <p:cNvSpPr txBox="1"/>
          <p:nvPr>
            <p:ph type="title"/>
          </p:nvPr>
        </p:nvSpPr>
        <p:spPr>
          <a:xfrm>
            <a:off x="1520995" y="1295775"/>
            <a:ext cx="11799439" cy="1312389"/>
          </a:xfrm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ASR Comparison</a:t>
            </a:r>
          </a:p>
        </p:txBody>
      </p:sp>
      <p:sp>
        <p:nvSpPr>
          <p:cNvPr id="180" name="Each tested for 5 rounds"/>
          <p:cNvSpPr txBox="1"/>
          <p:nvPr>
            <p:ph type="body" sz="quarter" idx="1"/>
          </p:nvPr>
        </p:nvSpPr>
        <p:spPr>
          <a:xfrm>
            <a:off x="1876673" y="3377740"/>
            <a:ext cx="9779001" cy="166488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3600"/>
            </a:lvl1pPr>
          </a:lstStyle>
          <a:p>
            <a:pPr/>
            <a:r>
              <a:t>Each tested for 5 rounds</a:t>
            </a:r>
          </a:p>
        </p:txBody>
      </p:sp>
      <p:pic>
        <p:nvPicPr>
          <p:cNvPr id="181" name="ASR3.png" descr="AS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9266" y="7380029"/>
            <a:ext cx="8826501" cy="596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ASR2.png" descr="ASR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02812" y="1225682"/>
            <a:ext cx="8826501" cy="596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ASR1.png" descr="ASR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6189" y="7380029"/>
            <a:ext cx="8826501" cy="596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2"/>
      <p:bldP build="whole" bldLvl="1" animBg="1" rev="0" advAuto="0" spid="182" grpId="3"/>
      <p:bldP build="whole" bldLvl="1" animBg="1" rev="0" advAuto="0" spid="181" grpId="4"/>
      <p:bldP build="whole" bldLvl="1" animBg="1" rev="0" advAuto="0" spid="18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me Overhe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Overheads</a:t>
            </a:r>
          </a:p>
        </p:txBody>
      </p:sp>
      <p:graphicFrame>
        <p:nvGraphicFramePr>
          <p:cNvPr id="186" name="Table 1"/>
          <p:cNvGraphicFramePr/>
          <p:nvPr/>
        </p:nvGraphicFramePr>
        <p:xfrm>
          <a:off x="3439958" y="4010575"/>
          <a:ext cx="17516784" cy="570755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4376021"/>
                <a:gridCol w="4376021"/>
                <a:gridCol w="4376021"/>
                <a:gridCol w="4376021"/>
              </a:tblGrid>
              <a:tr h="1423712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Attack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Avg Bit-Flip Time (Sec)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Avg Intra-Layer TIme (sec)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Avg Inter-Layer Time (Sec)*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E5E5E"/>
                      </a:solidFill>
                      <a:miter lim="400000"/>
                    </a:lnR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</a:tr>
              <a:tr h="1423712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Type 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-135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2438338"/>
                      <a:r>
                        <a:rPr sz="3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</a:rPr>
                        <a:t>e.g. 0.0042
</a:t>
                      </a:r>
                    </a:p>
                  </a:txBody>
                  <a:tcPr marL="50800" marR="50800" marT="50800" marB="50800" anchor="b" anchorCtr="0" horzOverflow="overflow"/>
                </a:tc>
                <a:tc>
                  <a:txBody>
                    <a:bodyPr/>
                    <a:lstStyle/>
                    <a:p>
                      <a:pPr defTabSz="2438338"/>
                      <a:r>
                        <a:rPr sz="3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</a:rPr>
                        <a:t>e.g. 0.0400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2438338"/>
                      <a:r>
                        <a:rPr sz="3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</a:rPr>
                        <a:t>e.g. 0.57
</a:t>
                      </a:r>
                    </a:p>
                  </a:txBody>
                  <a:tcPr marL="50800" marR="50800" marT="50800" marB="50800" anchor="b" anchorCtr="0" horzOverflow="overflow"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</a:tr>
              <a:tr h="1423712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Type II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-135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2438338"/>
                      <a:r>
                        <a:rPr sz="3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</a:rPr>
                        <a:t>e.g. 0.0041
</a:t>
                      </a:r>
                    </a:p>
                  </a:txBody>
                  <a:tcPr marL="50800" marR="50800" marT="50800" marB="50800" anchor="b" anchorCtr="0" horzOverflow="overflow"/>
                </a:tc>
                <a:tc>
                  <a:txBody>
                    <a:bodyPr/>
                    <a:lstStyle/>
                    <a:p>
                      <a:pPr defTabSz="2438338"/>
                      <a:r>
                        <a:rPr sz="3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</a:rPr>
                        <a:t>e.g. 0.0380
</a:t>
                      </a:r>
                    </a:p>
                  </a:txBody>
                  <a:tcPr marL="50800" marR="50800" marT="50800" marB="50800" anchor="b" anchorCtr="0" horzOverflow="overflow"/>
                </a:tc>
                <a:tc>
                  <a:txBody>
                    <a:bodyPr/>
                    <a:lstStyle/>
                    <a:p>
                      <a:pPr defTabSz="2438338"/>
                      <a:r>
                        <a:rPr sz="3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</a:rPr>
                        <a:t>e.g. 0.47
</a:t>
                      </a:r>
                    </a:p>
                  </a:txBody>
                  <a:tcPr marL="50800" marR="50800" marT="50800" marB="50800" anchor="b" anchorCtr="0" horzOverflow="overflow"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</a:tr>
              <a:tr h="1423712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Type III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E5E5E"/>
                      </a:solidFill>
                      <a:miter lim="400000"/>
                    </a:lnB>
                    <a:solidFill>
                      <a:schemeClr val="accent1">
                        <a:lumOff val="-135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2438338"/>
                      <a:r>
                        <a:rPr sz="3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</a:rPr>
                        <a:t>e.g. 0.0056
</a:t>
                      </a:r>
                    </a:p>
                  </a:txBody>
                  <a:tcPr marL="50800" marR="50800" marT="50800" marB="50800" anchor="b" anchorCtr="0" horzOverflow="overflow"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2438338"/>
                      <a:r>
                        <a:rPr sz="3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</a:rPr>
                        <a:t>e.g. 0.0495
</a:t>
                      </a:r>
                    </a:p>
                  </a:txBody>
                  <a:tcPr marL="50800" marR="50800" marT="50800" marB="50800" anchor="b" anchorCtr="0" horzOverflow="overflow"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2438338"/>
                      <a:r>
                        <a:rPr sz="3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</a:rPr>
                        <a:t>e.g. 0.92
</a:t>
                      </a:r>
                    </a:p>
                  </a:txBody>
                  <a:tcPr marL="50800" marR="50800" marT="50800" marB="50800" anchor="b" anchorCtr="0" horzOverflow="overflow">
                    <a:lnR w="12700">
                      <a:solidFill>
                        <a:srgbClr val="5E5E5E"/>
                      </a:solidFill>
                      <a:miter lim="400000"/>
                    </a:lnR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</a:tr>
              <a:tr h="829665">
                <a:tc gridSpan="4">
                  <a:txBody>
                    <a:bodyPr/>
                    <a:lstStyle/>
                    <a:p>
                      <a:pPr defTabSz="2438338">
                        <a:defRPr b="0" sz="2400">
                          <a:solidFill>
                            <a:srgbClr val="5E5E5E"/>
                          </a:solidFill>
                        </a:defRPr>
                      </a:pPr>
                      <a:r>
                        <a:t>*The average inter-layer time is the total time taken for the entire loop, which is the sum of all intra-layers and their corresponding bit flips.</a:t>
                      </a:r>
                    </a:p>
                  </a:txBody>
                  <a:tcPr marL="50800" marR="50800" marT="138599" marB="50800" anchor="ctr" anchorCtr="0" horzOverflow="overflow">
                    <a:lnL/>
                    <a:lnR/>
                    <a:lnT/>
                    <a:lnB/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L2R &amp; CZ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FL2R &amp; CZR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91" name="CZR: how to reconstruct missing bits in quantized weights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CZR</a:t>
            </a:r>
            <a:r>
              <a:t>: how to reconstruct missing bits in quantized weights</a:t>
            </a:r>
          </a:p>
          <a:p>
            <a:pPr/>
            <a:r>
              <a:rPr b="1"/>
              <a:t>FL2R</a:t>
            </a:r>
            <a:r>
              <a:t>: how to pick the most impactful bits to flip.</a:t>
            </a:r>
          </a:p>
          <a:p>
            <a:pPr marL="0" indent="0" defTabSz="825500">
              <a:lnSpc>
                <a:spcPct val="100000"/>
              </a:lnSpc>
              <a:spcBef>
                <a:spcPts val="500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Quantized Weights &amp; Two’s-Complement Refresher:</a:t>
            </a:r>
          </a:p>
          <a:p>
            <a:pPr/>
            <a:r>
              <a:t>Quantized DNN stores weights as fixed-width ints (e.g. 8-bit)</a:t>
            </a:r>
          </a:p>
          <a:p>
            <a:pPr/>
            <a:r>
              <a:t>Two’s-complement: MSB is sign; remaining bits give magnitude</a:t>
            </a:r>
          </a:p>
          <a:p>
            <a:pPr/>
            <a:r>
              <a:t>Partial recovery → some bits zeroed out, some unknown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ZR: Closer-to-Zero Re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CZR: Closer-to-Zero Reconstruction</a:t>
            </a:r>
          </a:p>
        </p:txBody>
      </p:sp>
      <p:sp>
        <p:nvSpPr>
          <p:cNvPr id="194" name="For each weight: look at which bits are recovered vs. masked…"/>
          <p:cNvSpPr txBox="1"/>
          <p:nvPr>
            <p:ph type="body" idx="1"/>
          </p:nvPr>
        </p:nvSpPr>
        <p:spPr>
          <a:xfrm>
            <a:off x="1206500" y="2729994"/>
            <a:ext cx="21971000" cy="8867957"/>
          </a:xfrm>
          <a:prstGeom prst="rect">
            <a:avLst/>
          </a:prstGeom>
        </p:spPr>
        <p:txBody>
          <a:bodyPr/>
          <a:lstStyle/>
          <a:p>
            <a:pPr marL="666750" indent="-666750">
              <a:buSzPct val="100000"/>
              <a:buAutoNum type="arabicPeriod" startAt="1"/>
            </a:pPr>
            <a:r>
              <a:rPr b="1"/>
              <a:t>For each weight:</a:t>
            </a:r>
            <a:r>
              <a:t> look at which bits are recovered vs. masked</a:t>
            </a:r>
          </a:p>
          <a:p>
            <a:pPr marL="666750" indent="-666750">
              <a:buSzPct val="100000"/>
              <a:buAutoNum type="arabicPeriod" startAt="1"/>
              <a:defRPr b="1"/>
            </a:pPr>
            <a:r>
              <a:t>If sign bit is known:</a:t>
            </a:r>
          </a:p>
          <a:p>
            <a:pPr lvl="1"/>
            <a:r>
              <a:t>Positive → set all unknowns to 0</a:t>
            </a:r>
          </a:p>
          <a:p>
            <a:pPr lvl="1"/>
            <a:r>
              <a:t>Negative → set all unknowns to 1</a:t>
            </a:r>
          </a:p>
          <a:p>
            <a:pPr marL="666750" indent="-666750">
              <a:buSzPct val="100000"/>
              <a:buAutoNum type="arabicPeriod" startAt="1"/>
              <a:defRPr b="1"/>
            </a:pPr>
            <a:r>
              <a:t>If sign bit is unknown:</a:t>
            </a:r>
          </a:p>
          <a:p>
            <a:pPr lvl="1"/>
            <a:r>
              <a:t>Build two candidates: assume sign=0 vs. sign=1</a:t>
            </a:r>
          </a:p>
          <a:p>
            <a:pPr lvl="1"/>
            <a:r>
              <a:t>Convert both to signed ints; pick the one whose absolute value is smaller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L2R: Filter-wise  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FL2R: Filter-wise </a:t>
            </a:r>
            <a14:m>
              <m:oMath>
                <m:sSub>
                  <m:e>
                    <m:r>
                      <a:rPr xmlns:a="http://schemas.openxmlformats.org/drawingml/2006/main" sz="8450" i="1">
                        <a:solidFill>
                          <a:srgbClr val="004D8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8450" i="1">
                        <a:solidFill>
                          <a:srgbClr val="004D8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Ranking</a:t>
            </a:r>
            <a:endParaRPr>
              <a:solidFill>
                <a:srgbClr val="004D80"/>
              </a:solidFill>
            </a:endParaRPr>
          </a:p>
        </p:txBody>
      </p:sp>
      <p:sp>
        <p:nvSpPr>
          <p:cNvPr id="197" name="Why L₂? captures overall energy of each filter…"/>
          <p:cNvSpPr txBox="1"/>
          <p:nvPr>
            <p:ph type="body" idx="1"/>
          </p:nvPr>
        </p:nvSpPr>
        <p:spPr>
          <a:xfrm>
            <a:off x="1206500" y="2729994"/>
            <a:ext cx="21971000" cy="8867957"/>
          </a:xfrm>
          <a:prstGeom prst="rect">
            <a:avLst/>
          </a:prstGeom>
        </p:spPr>
        <p:txBody>
          <a:bodyPr/>
          <a:lstStyle/>
          <a:p>
            <a:pPr marL="452627" indent="-452627" defTabSz="2413955">
              <a:spcBef>
                <a:spcPts val="4400"/>
              </a:spcBef>
              <a:defRPr sz="3564"/>
            </a:pPr>
            <a:r>
              <a:rPr b="1"/>
              <a:t>Why L₂? </a:t>
            </a:r>
            <a:r>
              <a:t>captures overall energy of each filter</a:t>
            </a:r>
          </a:p>
          <a:p>
            <a:pPr marL="452627" indent="-452627" defTabSz="2413955">
              <a:spcBef>
                <a:spcPts val="4400"/>
              </a:spcBef>
              <a:defRPr sz="3564"/>
            </a:pPr>
            <a:r>
              <a:rPr b="1"/>
              <a:t>Normalized per-filter:</a:t>
            </a:r>
            <a:r>
              <a:t> divide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Sup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p>
                </m:sSubSup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by filter size to compare filters fairly</a:t>
            </a:r>
          </a:p>
          <a:p>
            <a:pPr marL="0" indent="0" defTabSz="817244">
              <a:lnSpc>
                <a:spcPct val="100000"/>
              </a:lnSpc>
              <a:spcBef>
                <a:spcPts val="2900"/>
              </a:spcBef>
              <a:buSzTx/>
              <a:buNone/>
              <a:defRPr b="1" sz="5445">
                <a:solidFill>
                  <a:schemeClr val="accent1"/>
                </a:solidFill>
              </a:defRPr>
            </a:pPr>
            <a:r>
              <a:t>Loop:</a:t>
            </a:r>
          </a:p>
          <a:p>
            <a:pPr marL="452627" indent="-452627" defTabSz="2413955">
              <a:spcBef>
                <a:spcPts val="4400"/>
              </a:spcBef>
              <a:defRPr sz="3564"/>
            </a:pPr>
            <a:r>
              <a:t>Find filter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with highest normalized </a:t>
            </a:r>
            <a14:m>
              <m:oMath>
                <m:sSub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</a:p>
          <a:p>
            <a:pPr marL="452627" indent="-452627" defTabSz="2413955">
              <a:spcBef>
                <a:spcPts val="4400"/>
              </a:spcBef>
              <a:defRPr sz="3564"/>
            </a:pPr>
            <a:r>
              <a:t>Within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locate the single parameter with max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</a:p>
          <a:p>
            <a:pPr marL="452627" indent="-452627" defTabSz="2413955">
              <a:spcBef>
                <a:spcPts val="4400"/>
              </a:spcBef>
              <a:defRPr sz="3564"/>
            </a:pPr>
            <a:r>
              <a:t>Flip its sign bit (MSB) → simulate attack step</a:t>
            </a:r>
          </a:p>
          <a:p>
            <a:pPr marL="452627" indent="-452627" defTabSz="2413955">
              <a:spcBef>
                <a:spcPts val="4400"/>
              </a:spcBef>
              <a:defRPr sz="3564"/>
            </a:pPr>
            <a:r>
              <a:t>Recompute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’s </a:t>
            </a:r>
            <a14:m>
              <m:oMath>
                <m:sSub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in the “working” copy</a:t>
            </a:r>
          </a:p>
          <a:p>
            <a:pPr marL="452627" indent="-452627" defTabSz="2413955">
              <a:spcBef>
                <a:spcPts val="4400"/>
              </a:spcBef>
              <a:defRPr sz="3564"/>
            </a:pPr>
            <a:r>
              <a:t>Repeat until you’ve selected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flips</a:t>
            </a:r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resenter: Amirmohammad Pournaghshban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Presenter: Amirmohammad Pournaghshband</a:t>
            </a:r>
          </a:p>
        </p:txBody>
      </p:sp>
      <p:sp>
        <p:nvSpPr>
          <p:cNvPr id="200" name="GPUHammer: Rowhammer Attacks on GPU Memories are Practical (2025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225" sz="11252"/>
            </a:lvl1pPr>
          </a:lstStyle>
          <a:p>
            <a:pPr/>
            <a:r>
              <a:t>GPUHammer: Rowhammer Attacks on GPU Memories are Practical (2025)</a:t>
            </a:r>
          </a:p>
        </p:txBody>
      </p:sp>
      <p:sp>
        <p:nvSpPr>
          <p:cNvPr id="201" name="Chris S. Lin, Joyce Qu, Gururaj Saileshwa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Chris S. Lin, Joyce Qu, Gururaj Saileshwar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