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8" name="Shape 188"/>
          <p:cNvSpPr/>
          <p:nvPr>
            <p:ph type="sldImg"/>
          </p:nvPr>
        </p:nvSpPr>
        <p:spPr>
          <a:xfrm>
            <a:off x="1143000" y="685800"/>
            <a:ext cx="4572000" cy="3429000"/>
          </a:xfrm>
          <a:prstGeom prst="rect">
            <a:avLst/>
          </a:prstGeom>
        </p:spPr>
        <p:txBody>
          <a:bodyPr/>
          <a:lstStyle/>
          <a:p>
            <a:pPr/>
          </a:p>
        </p:txBody>
      </p:sp>
      <p:sp>
        <p:nvSpPr>
          <p:cNvPr id="189" name="Shape 18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4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4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69" name="Slide Title"/>
          <p:cNvSpPr txBox="1"/>
          <p:nvPr>
            <p:ph type="title" hasCustomPrompt="1"/>
          </p:nvPr>
        </p:nvSpPr>
        <p:spPr>
          <a:prstGeom prst="rect">
            <a:avLst/>
          </a:prstGeom>
        </p:spPr>
        <p:txBody>
          <a:bodyPr/>
          <a:lstStyle/>
          <a:p>
            <a:pPr/>
            <a:r>
              <a:t>Slide Title</a:t>
            </a:r>
          </a:p>
        </p:txBody>
      </p:sp>
      <p:sp>
        <p:nvSpPr>
          <p:cNvPr id="17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71" name="Body Level One…"/>
          <p:cNvSpPr txBox="1"/>
          <p:nvPr>
            <p:ph type="body" idx="1" hasCustomPrompt="1"/>
          </p:nvPr>
        </p:nvSpPr>
        <p:spPr>
          <a:prstGeom prst="rect">
            <a:avLst/>
          </a:prstGeom>
        </p:spPr>
        <p:txBody>
          <a:bodyPr/>
          <a:lstStyle>
            <a:lvl1pPr marL="457200" indent="-457200">
              <a:spcBef>
                <a:spcPts val="0"/>
              </a:spcBef>
              <a:defRPr sz="3600"/>
            </a:lvl1pPr>
            <a:lvl2pPr marL="1066800" indent="-457200">
              <a:spcBef>
                <a:spcPts val="0"/>
              </a:spcBef>
              <a:defRPr sz="3600"/>
            </a:lvl2pPr>
            <a:lvl3pPr marL="1676400" indent="-457200">
              <a:spcBef>
                <a:spcPts val="0"/>
              </a:spcBef>
              <a:defRPr sz="3600"/>
            </a:lvl3pPr>
            <a:lvl4pPr marL="2286000" indent="-457200">
              <a:spcBef>
                <a:spcPts val="0"/>
              </a:spcBef>
              <a:defRPr sz="3600"/>
            </a:lvl4pPr>
            <a:lvl5pPr marL="2895600" indent="-457200">
              <a:spcBef>
                <a:spcPts val="0"/>
              </a:spcBef>
              <a:defRPr sz="3600"/>
            </a:lvl5pPr>
          </a:lstStyle>
          <a:p>
            <a:pPr/>
            <a:r>
              <a:t>Slide bullet text</a:t>
            </a:r>
          </a:p>
          <a:p>
            <a:pPr lvl="1"/>
            <a:r>
              <a:t/>
            </a:r>
          </a:p>
          <a:p>
            <a:pPr lvl="2"/>
            <a:r>
              <a:t/>
            </a:r>
          </a:p>
          <a:p>
            <a:pPr lvl="3"/>
            <a:r>
              <a:t/>
            </a:r>
          </a:p>
          <a:p>
            <a:pPr lvl="4"/>
            <a:r>
              <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79" name="Slide Title"/>
          <p:cNvSpPr txBox="1"/>
          <p:nvPr>
            <p:ph type="title" hasCustomPrompt="1"/>
          </p:nvPr>
        </p:nvSpPr>
        <p:spPr>
          <a:prstGeom prst="rect">
            <a:avLst/>
          </a:prstGeom>
        </p:spPr>
        <p:txBody>
          <a:bodyPr/>
          <a:lstStyle/>
          <a:p>
            <a:pPr/>
            <a:r>
              <a:t>Slide Title</a:t>
            </a:r>
          </a:p>
        </p:txBody>
      </p:sp>
      <p:sp>
        <p:nvSpPr>
          <p:cNvPr id="1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81" name="Body Level One…"/>
          <p:cNvSpPr txBox="1"/>
          <p:nvPr>
            <p:ph type="body" idx="1" hasCustomPrompt="1"/>
          </p:nvPr>
        </p:nvSpPr>
        <p:spPr>
          <a:prstGeom prst="rect">
            <a:avLst/>
          </a:prstGeom>
        </p:spPr>
        <p:txBody>
          <a:bodyPr/>
          <a:lstStyle>
            <a:lvl1pPr marL="457200" indent="-457200">
              <a:spcBef>
                <a:spcPts val="2000"/>
              </a:spcBef>
              <a:defRPr sz="3600"/>
            </a:lvl1pPr>
            <a:lvl2pPr marL="1066800" indent="-457200">
              <a:spcBef>
                <a:spcPts val="2000"/>
              </a:spcBef>
              <a:defRPr sz="3600"/>
            </a:lvl2pPr>
            <a:lvl3pPr marL="1676400" indent="-457200">
              <a:spcBef>
                <a:spcPts val="2000"/>
              </a:spcBef>
              <a:defRPr sz="3600"/>
            </a:lvl3pPr>
            <a:lvl4pPr marL="2286000" indent="-457200">
              <a:spcBef>
                <a:spcPts val="2000"/>
              </a:spcBef>
              <a:defRPr sz="3600"/>
            </a:lvl4pPr>
            <a:lvl5pPr marL="2895600" indent="-457200">
              <a:spcBef>
                <a:spcPts val="2000"/>
              </a:spcBef>
              <a:defRPr sz="3600"/>
            </a:lvl5pPr>
          </a:lstStyle>
          <a:p>
            <a:pPr/>
            <a:r>
              <a:t>Slide bullet text</a:t>
            </a:r>
          </a:p>
          <a:p>
            <a:pPr lvl="1"/>
            <a:r>
              <a:t/>
            </a:r>
          </a:p>
          <a:p>
            <a:pPr lvl="2"/>
            <a:r>
              <a:t/>
            </a:r>
          </a:p>
          <a:p>
            <a:pPr lvl="3"/>
            <a:r>
              <a:t/>
            </a:r>
          </a:p>
          <a:p>
            <a:pPr lvl="4"/>
            <a:r>
              <a:t/>
            </a: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00000"/>
            </a:gs>
            <a:gs pos="100000">
              <a:srgbClr val="003959"/>
            </a:gs>
          </a:gsLst>
          <a:lin ang="5400000" scaled="0"/>
        </a:gradFill>
      </p:bgPr>
    </p:bg>
    <p:spTree>
      <p:nvGrpSpPr>
        <p:cNvPr id="1" name=""/>
        <p:cNvGrpSpPr/>
        <p:nvPr/>
      </p:nvGrpSpPr>
      <p:grpSpPr>
        <a:xfrm>
          <a:off x="0" y="0"/>
          <a:ext cx="0" cy="0"/>
          <a:chOff x="0" y="0"/>
          <a:chExt cx="0" cy="0"/>
        </a:xfrm>
      </p:grpSpPr>
      <p:pic>
        <p:nvPicPr>
          <p:cNvPr id="191" name="Close-up of a hot air balloon viewed from below" descr="Close-up of a hot air balloon viewed from below"/>
          <p:cNvPicPr>
            <a:picLocks noChangeAspect="1"/>
          </p:cNvPicPr>
          <p:nvPr>
            <p:ph type="pic" idx="21"/>
          </p:nvPr>
        </p:nvPicPr>
        <p:blipFill>
          <a:blip r:embed="rId2">
            <a:extLst/>
          </a:blip>
          <a:srcRect l="0" t="0" r="0" b="0"/>
          <a:stretch>
            <a:fillRect/>
          </a:stretch>
        </p:blipFill>
        <p:spPr>
          <a:xfrm>
            <a:off x="6731000" y="4732265"/>
            <a:ext cx="10922001" cy="4251645"/>
          </a:xfrm>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Introduction"/>
          <p:cNvSpPr txBox="1"/>
          <p:nvPr>
            <p:ph type="title"/>
          </p:nvPr>
        </p:nvSpPr>
        <p:spPr>
          <a:prstGeom prst="rect">
            <a:avLst/>
          </a:prstGeom>
        </p:spPr>
        <p:txBody>
          <a:bodyPr/>
          <a:lstStyle/>
          <a:p>
            <a:pPr/>
            <a:r>
              <a:t>Introduction</a:t>
            </a:r>
          </a:p>
        </p:txBody>
      </p:sp>
      <p:sp>
        <p:nvSpPr>
          <p:cNvPr id="221" name="Previous attacks rely on flipping a small number of bits in DNN weights, but they assume access to training/testing data — often unavailable in sensitive settings.…"/>
          <p:cNvSpPr txBox="1"/>
          <p:nvPr>
            <p:ph type="body" idx="1"/>
          </p:nvPr>
        </p:nvSpPr>
        <p:spPr>
          <a:xfrm>
            <a:off x="1206500" y="3040288"/>
            <a:ext cx="21971000" cy="8256012"/>
          </a:xfrm>
          <a:prstGeom prst="rect">
            <a:avLst/>
          </a:prstGeom>
        </p:spPr>
        <p:txBody>
          <a:bodyPr/>
          <a:lstStyle/>
          <a:p>
            <a:pPr>
              <a:spcBef>
                <a:spcPts val="3000"/>
              </a:spcBef>
            </a:pPr>
            <a:r>
              <a:t>Previous attacks rely on flipping a small number of bits in DNN weights, but they assume access to training/testing data — often unavailable in sensitive settings.</a:t>
            </a:r>
          </a:p>
          <a:p>
            <a:pPr>
              <a:spcBef>
                <a:spcPts val="3000"/>
              </a:spcBef>
            </a:pPr>
            <a:r>
              <a:rPr b="1"/>
              <a:t>Motivation</a:t>
            </a:r>
            <a:r>
              <a:t>: Many applications (e.g., in healthcare) don’t allow data access due to privacy and regulatory restrictions. There is a need for attacks that do </a:t>
            </a:r>
            <a:r>
              <a:rPr b="1"/>
              <a:t>not require any data</a:t>
            </a:r>
            <a:r>
              <a:t> — </a:t>
            </a:r>
            <a:r>
              <a:rPr b="1"/>
              <a:t>“blind” attacks</a:t>
            </a:r>
            <a:r>
              <a:t>.</a:t>
            </a:r>
          </a:p>
          <a:p>
            <a:pPr marL="0" indent="0" defTabSz="825500">
              <a:lnSpc>
                <a:spcPct val="100000"/>
              </a:lnSpc>
              <a:spcBef>
                <a:spcPts val="3000"/>
              </a:spcBef>
              <a:buSzTx/>
              <a:buNone/>
              <a:defRPr b="1"/>
            </a:pPr>
            <a:r>
              <a:t>Contribution:</a:t>
            </a:r>
          </a:p>
          <a:p>
            <a:pPr>
              <a:spcBef>
                <a:spcPts val="3000"/>
              </a:spcBef>
            </a:pPr>
            <a:r>
              <a:t>Introduced the first Blind Data Bit-Flip Attack (BDFA) — performs parameter attacks </a:t>
            </a:r>
            <a:r>
              <a:t>without access to any real data</a:t>
            </a:r>
            <a:r>
              <a:t>.</a:t>
            </a:r>
          </a:p>
          <a:p>
            <a:pPr>
              <a:spcBef>
                <a:spcPts val="3000"/>
              </a:spcBef>
            </a:pPr>
            <a:r>
              <a:t>Synthetic Data Generation: </a:t>
            </a:r>
            <a:r>
              <a:rPr>
                <a:solidFill>
                  <a:schemeClr val="accent1">
                    <a:hueOff val="114395"/>
                    <a:lumOff val="-24975"/>
                  </a:schemeClr>
                </a:solidFill>
              </a:rPr>
              <a:t>Input normalization, Batch normalization statistics, Targeted output label</a:t>
            </a:r>
            <a:endParaRPr>
              <a:solidFill>
                <a:schemeClr val="accent1">
                  <a:hueOff val="114395"/>
                  <a:lumOff val="-24975"/>
                </a:schemeClr>
              </a:solidFill>
            </a:endParaRPr>
          </a:p>
          <a:p>
            <a:pPr>
              <a:spcBef>
                <a:spcPts val="3000"/>
              </a:spcBef>
            </a:pPr>
            <a:r>
              <a:t>Achieve similar or better performance than white-box BFA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1"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Methodology"/>
          <p:cNvSpPr txBox="1"/>
          <p:nvPr>
            <p:ph type="title"/>
          </p:nvPr>
        </p:nvSpPr>
        <p:spPr>
          <a:prstGeom prst="rect">
            <a:avLst/>
          </a:prstGeom>
        </p:spPr>
        <p:txBody>
          <a:bodyPr/>
          <a:lstStyle/>
          <a:p>
            <a:pPr/>
            <a:r>
              <a:t>Methodology</a:t>
            </a:r>
          </a:p>
        </p:txBody>
      </p:sp>
      <p:sp>
        <p:nvSpPr>
          <p:cNvPr id="224" name="Bit-Flip Attack (BFA):…"/>
          <p:cNvSpPr txBox="1"/>
          <p:nvPr>
            <p:ph type="body" idx="1"/>
          </p:nvPr>
        </p:nvSpPr>
        <p:spPr>
          <a:xfrm>
            <a:off x="1206500" y="3040288"/>
            <a:ext cx="21971000" cy="8256012"/>
          </a:xfrm>
          <a:prstGeom prst="rect">
            <a:avLst/>
          </a:prstGeom>
        </p:spPr>
        <p:txBody>
          <a:bodyPr/>
          <a:lstStyle/>
          <a:p>
            <a:pPr defTabSz="825500">
              <a:lnSpc>
                <a:spcPct val="100000"/>
              </a:lnSpc>
              <a:spcBef>
                <a:spcPts val="0"/>
              </a:spcBef>
              <a:defRPr b="1"/>
            </a:pPr>
            <a:r>
              <a:t>Bit-Flip Attack (BFA): </a:t>
            </a:r>
          </a:p>
          <a:p>
            <a:pPr lvl="1"/>
            <a:r>
              <a:t>Uses gradients to rank parameter bits for flipping	</a:t>
            </a:r>
          </a:p>
          <a:p>
            <a:pPr lvl="1"/>
            <a:r>
              <a:t>Requires real input/output data</a:t>
            </a:r>
          </a:p>
          <a:p>
            <a:pPr defTabSz="825500">
              <a:lnSpc>
                <a:spcPct val="100000"/>
              </a:lnSpc>
              <a:spcBef>
                <a:spcPts val="1500"/>
              </a:spcBef>
              <a:defRPr b="1"/>
            </a:pPr>
            <a:r>
              <a:t>Blind Data Bit-Flip Attack (BDFA):</a:t>
            </a:r>
          </a:p>
          <a:p>
            <a:pPr lvl="1" defTabSz="825500">
              <a:lnSpc>
                <a:spcPct val="100000"/>
              </a:lnSpc>
              <a:spcBef>
                <a:spcPts val="1500"/>
              </a:spcBef>
              <a:defRPr b="1"/>
            </a:pPr>
            <a:r>
              <a:t>Synthetic Data Generation</a:t>
            </a:r>
            <a:r>
              <a:rPr>
                <a:latin typeface="Helvetica"/>
                <a:ea typeface="Helvetica"/>
                <a:cs typeface="Helvetica"/>
                <a:sym typeface="Helvetica"/>
              </a:rPr>
              <a:t>:</a:t>
            </a:r>
            <a:endParaRPr>
              <a:latin typeface="Helvetica"/>
              <a:ea typeface="Helvetica"/>
              <a:cs typeface="Helvetica"/>
              <a:sym typeface="Helvetica"/>
            </a:endParaRPr>
          </a:p>
          <a:p>
            <a:pPr lvl="2"/>
            <a:r>
              <a:t>Input Normalization: Start with random data, normalized (mean=0, std=1)</a:t>
            </a:r>
          </a:p>
          <a:p>
            <a:pPr lvl="2"/>
            <a:r>
              <a:t>BatchNorm Statistics: Optimize synthetic data to match BN layer stats (mean &amp; std)</a:t>
            </a:r>
          </a:p>
          <a:p>
            <a:pPr lvl="2"/>
            <a:r>
              <a:t>Label Similarity: Randomly assign labels and backpropagate to minimize model loss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2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2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4"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A Semi Black-Box Adversarial Bit-Flip Attack with Limited…"/>
          <p:cNvSpPr txBox="1"/>
          <p:nvPr>
            <p:ph type="ctrTitle"/>
          </p:nvPr>
        </p:nvSpPr>
        <p:spPr>
          <a:prstGeom prst="rect">
            <a:avLst/>
          </a:prstGeom>
        </p:spPr>
        <p:txBody>
          <a:bodyPr/>
          <a:lstStyle/>
          <a:p>
            <a:pPr defTabSz="2365188">
              <a:defRPr spc="-225" sz="11252"/>
            </a:pPr>
            <a:r>
              <a:t>A Semi Black-Box Adversarial Bit-Flip Attack with Limited</a:t>
            </a:r>
          </a:p>
          <a:p>
            <a:pPr defTabSz="2365188">
              <a:defRPr spc="-225" sz="11252"/>
            </a:pPr>
            <a:r>
              <a:t>DNN Model Information (2024)</a:t>
            </a:r>
          </a:p>
        </p:txBody>
      </p:sp>
      <p:sp>
        <p:nvSpPr>
          <p:cNvPr id="227" name="Behnam Ghavami et al."/>
          <p:cNvSpPr txBox="1"/>
          <p:nvPr>
            <p:ph type="subTitle" sz="quarter" idx="1"/>
          </p:nvPr>
        </p:nvSpPr>
        <p:spPr>
          <a:prstGeom prst="rect">
            <a:avLst/>
          </a:prstGeom>
        </p:spPr>
        <p:txBody>
          <a:bodyPr/>
          <a:lstStyle/>
          <a:p>
            <a:pPr/>
            <a:r>
              <a:t>Behnam Ghavami et al.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ethodology"/>
          <p:cNvSpPr txBox="1"/>
          <p:nvPr>
            <p:ph type="title"/>
          </p:nvPr>
        </p:nvSpPr>
        <p:spPr>
          <a:prstGeom prst="rect">
            <a:avLst/>
          </a:prstGeom>
        </p:spPr>
        <p:txBody>
          <a:bodyPr/>
          <a:lstStyle/>
          <a:p>
            <a:pPr/>
            <a:r>
              <a:t>Methodology</a:t>
            </a:r>
          </a:p>
        </p:txBody>
      </p:sp>
      <p:sp>
        <p:nvSpPr>
          <p:cNvPr id="230" name="Architecture Extraction: Uses cache side-channel attacks (e.g., Flush+Reload) to extract layer structure."/>
          <p:cNvSpPr txBox="1"/>
          <p:nvPr>
            <p:ph type="body" sz="half" idx="1"/>
          </p:nvPr>
        </p:nvSpPr>
        <p:spPr>
          <a:xfrm>
            <a:off x="1206500" y="2729994"/>
            <a:ext cx="21668145" cy="4767626"/>
          </a:xfrm>
          <a:prstGeom prst="rect">
            <a:avLst/>
          </a:prstGeom>
        </p:spPr>
        <p:txBody>
          <a:bodyPr/>
          <a:lstStyle>
            <a:lvl1pPr marL="0" indent="0" defTabSz="825500">
              <a:lnSpc>
                <a:spcPct val="100000"/>
              </a:lnSpc>
              <a:buSzTx/>
              <a:buNone/>
              <a:defRPr b="1" sz="5500">
                <a:solidFill>
                  <a:schemeClr val="accent1"/>
                </a:solidFill>
              </a:defRPr>
            </a:lvl1pPr>
          </a:lstStyle>
          <a:p>
            <a:pPr/>
            <a:r>
              <a:t>Architecture Extraction: Uses cache side-channel attacks (e.g., Flush+Reload) to extract layer structure.</a:t>
            </a:r>
          </a:p>
        </p:txBody>
      </p:sp>
      <p:pic>
        <p:nvPicPr>
          <p:cNvPr id="231" name="Screenshot 2025-07-09 at 8.02.13 AM.png" descr="Screenshot 2025-07-09 at 8.02.13 AM.png"/>
          <p:cNvPicPr>
            <a:picLocks noChangeAspect="1"/>
          </p:cNvPicPr>
          <p:nvPr/>
        </p:nvPicPr>
        <p:blipFill>
          <a:blip r:embed="rId2">
            <a:extLst/>
          </a:blip>
          <a:srcRect l="1469" t="1469" r="1469" b="1469"/>
          <a:stretch>
            <a:fillRect/>
          </a:stretch>
        </p:blipFill>
        <p:spPr>
          <a:xfrm>
            <a:off x="2125364" y="6680673"/>
            <a:ext cx="19385711" cy="51058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0"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Methodology"/>
          <p:cNvSpPr txBox="1"/>
          <p:nvPr>
            <p:ph type="title"/>
          </p:nvPr>
        </p:nvSpPr>
        <p:spPr>
          <a:prstGeom prst="rect">
            <a:avLst/>
          </a:prstGeom>
        </p:spPr>
        <p:txBody>
          <a:bodyPr/>
          <a:lstStyle/>
          <a:p>
            <a:pPr/>
            <a:r>
              <a:t>Methodology</a:t>
            </a:r>
          </a:p>
        </p:txBody>
      </p:sp>
      <p:sp>
        <p:nvSpPr>
          <p:cNvPr id="234" name="Partial Parameter Recovery:…"/>
          <p:cNvSpPr txBox="1"/>
          <p:nvPr>
            <p:ph type="body" sz="half" idx="1"/>
          </p:nvPr>
        </p:nvSpPr>
        <p:spPr>
          <a:xfrm>
            <a:off x="1206500" y="2729994"/>
            <a:ext cx="21668145" cy="4767626"/>
          </a:xfrm>
          <a:prstGeom prst="rect">
            <a:avLst/>
          </a:prstGeom>
        </p:spPr>
        <p:txBody>
          <a:bodyPr/>
          <a:lstStyle/>
          <a:p>
            <a:pPr marL="0" indent="0" defTabSz="825500">
              <a:lnSpc>
                <a:spcPct val="100000"/>
              </a:lnSpc>
              <a:buSzTx/>
              <a:buNone/>
              <a:defRPr b="1" sz="5500">
                <a:solidFill>
                  <a:schemeClr val="accent1"/>
                </a:solidFill>
              </a:defRPr>
            </a:pPr>
            <a:r>
              <a:t>Partial Parameter Recovery</a:t>
            </a:r>
            <a:r>
              <a:rPr b="0">
                <a:latin typeface="Helvetica"/>
                <a:ea typeface="Helvetica"/>
                <a:cs typeface="Helvetica"/>
                <a:sym typeface="Helvetica"/>
              </a:rPr>
              <a:t>:</a:t>
            </a:r>
            <a:endParaRPr b="0">
              <a:latin typeface="Helvetica"/>
              <a:ea typeface="Helvetica"/>
              <a:cs typeface="Helvetica"/>
              <a:sym typeface="Helvetica"/>
            </a:endParaRPr>
          </a:p>
          <a:p>
            <a:pPr marL="0" indent="0" defTabSz="825500">
              <a:lnSpc>
                <a:spcPct val="100000"/>
              </a:lnSpc>
              <a:buSzTx/>
              <a:buNone/>
              <a:defRPr b="1" sz="5500">
                <a:solidFill>
                  <a:schemeClr val="accent1"/>
                </a:solidFill>
              </a:defRPr>
            </a:pPr>
            <a:r>
              <a:t>Applies double-sided rowhammer attacks to recover a portion of weights.</a:t>
            </a:r>
          </a:p>
        </p:txBody>
      </p:sp>
      <p:pic>
        <p:nvPicPr>
          <p:cNvPr id="235" name="Screenshot 2025-07-09 at 8.02.13 AM.png" descr="Screenshot 2025-07-09 at 8.02.13 AM.png"/>
          <p:cNvPicPr>
            <a:picLocks noChangeAspect="1"/>
          </p:cNvPicPr>
          <p:nvPr/>
        </p:nvPicPr>
        <p:blipFill>
          <a:blip r:embed="rId2">
            <a:extLst/>
          </a:blip>
          <a:srcRect l="1469" t="1469" r="1469" b="1469"/>
          <a:stretch>
            <a:fillRect/>
          </a:stretch>
        </p:blipFill>
        <p:spPr>
          <a:xfrm>
            <a:off x="2125364" y="6680673"/>
            <a:ext cx="19385711" cy="51058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4"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Methodology"/>
          <p:cNvSpPr txBox="1"/>
          <p:nvPr>
            <p:ph type="title"/>
          </p:nvPr>
        </p:nvSpPr>
        <p:spPr>
          <a:prstGeom prst="rect">
            <a:avLst/>
          </a:prstGeom>
        </p:spPr>
        <p:txBody>
          <a:bodyPr/>
          <a:lstStyle/>
          <a:p>
            <a:pPr/>
            <a:r>
              <a:t>Methodology</a:t>
            </a:r>
          </a:p>
        </p:txBody>
      </p:sp>
      <p:sp>
        <p:nvSpPr>
          <p:cNvPr id="238" name="Issue 1:…"/>
          <p:cNvSpPr txBox="1"/>
          <p:nvPr>
            <p:ph type="body" sz="half" idx="1"/>
          </p:nvPr>
        </p:nvSpPr>
        <p:spPr>
          <a:xfrm>
            <a:off x="1477849" y="2485665"/>
            <a:ext cx="21428302" cy="4517857"/>
          </a:xfrm>
          <a:prstGeom prst="rect">
            <a:avLst/>
          </a:prstGeom>
        </p:spPr>
        <p:txBody>
          <a:bodyPr/>
          <a:lstStyle/>
          <a:p>
            <a:pPr marL="0" indent="0" defTabSz="602615">
              <a:lnSpc>
                <a:spcPct val="100000"/>
              </a:lnSpc>
              <a:buSzTx/>
              <a:buNone/>
              <a:defRPr b="1" sz="4015">
                <a:solidFill>
                  <a:schemeClr val="accent1"/>
                </a:solidFill>
              </a:defRPr>
            </a:pPr>
            <a:r>
              <a:t>Issue 1:</a:t>
            </a:r>
          </a:p>
          <a:p>
            <a:pPr marL="0" indent="0" defTabSz="602615">
              <a:lnSpc>
                <a:spcPct val="100000"/>
              </a:lnSpc>
              <a:buSzTx/>
              <a:buNone/>
              <a:defRPr b="1" sz="4015">
                <a:solidFill>
                  <a:schemeClr val="accent1"/>
                </a:solidFill>
              </a:defRPr>
            </a:pPr>
            <a:r>
              <a:t>Conventional BFAs need full parameter information to</a:t>
            </a:r>
          </a:p>
          <a:p>
            <a:pPr marL="0" indent="0" defTabSz="602615">
              <a:lnSpc>
                <a:spcPct val="100000"/>
              </a:lnSpc>
              <a:buSzTx/>
              <a:buNone/>
              <a:defRPr b="1" sz="4015">
                <a:solidFill>
                  <a:schemeClr val="accent1"/>
                </a:solidFill>
              </a:defRPr>
            </a:pPr>
            <a:r>
              <a:t>compute loss gradients and locate vulnerable weight bits.</a:t>
            </a:r>
          </a:p>
          <a:p>
            <a:pPr marL="0" indent="0" defTabSz="602615">
              <a:lnSpc>
                <a:spcPct val="100000"/>
              </a:lnSpc>
              <a:buSzTx/>
              <a:buNone/>
              <a:defRPr b="1" sz="4015">
                <a:solidFill>
                  <a:schemeClr val="accent1"/>
                </a:solidFill>
              </a:defRPr>
            </a:pPr>
          </a:p>
          <a:p>
            <a:pPr marL="0" indent="0" defTabSz="602615">
              <a:lnSpc>
                <a:spcPct val="100000"/>
              </a:lnSpc>
              <a:buSzTx/>
              <a:buNone/>
              <a:defRPr b="1" sz="4015">
                <a:solidFill>
                  <a:schemeClr val="accent1"/>
                </a:solidFill>
              </a:defRPr>
            </a:pPr>
            <a:r>
              <a:t>Issue 2: Gradient computation requires a portion of the</a:t>
            </a:r>
          </a:p>
          <a:p>
            <a:pPr marL="0" indent="0" defTabSz="602615">
              <a:lnSpc>
                <a:spcPct val="100000"/>
              </a:lnSpc>
              <a:buSzTx/>
              <a:buNone/>
              <a:defRPr b="1" sz="4015">
                <a:solidFill>
                  <a:schemeClr val="accent1"/>
                </a:solidFill>
              </a:defRPr>
            </a:pPr>
            <a:r>
              <a:t>training/inference dataset, which is inaccessible in a real</a:t>
            </a:r>
          </a:p>
          <a:p>
            <a:pPr marL="0" indent="0" defTabSz="602615">
              <a:lnSpc>
                <a:spcPct val="100000"/>
              </a:lnSpc>
              <a:buSzTx/>
              <a:buNone/>
              <a:defRPr b="1" sz="4015">
                <a:solidFill>
                  <a:schemeClr val="accent1"/>
                </a:solidFill>
              </a:defRPr>
            </a:pPr>
            <a:r>
              <a:t>threat model.</a:t>
            </a:r>
          </a:p>
        </p:txBody>
      </p:sp>
      <p:pic>
        <p:nvPicPr>
          <p:cNvPr id="239" name="Screenshot 2025-07-09 at 8.16.23 AM.png" descr="Screenshot 2025-07-09 at 8.16.23 AM.png"/>
          <p:cNvPicPr>
            <a:picLocks noChangeAspect="1"/>
          </p:cNvPicPr>
          <p:nvPr/>
        </p:nvPicPr>
        <p:blipFill>
          <a:blip r:embed="rId2">
            <a:extLst/>
          </a:blip>
          <a:stretch>
            <a:fillRect/>
          </a:stretch>
        </p:blipFill>
        <p:spPr>
          <a:xfrm>
            <a:off x="12092646" y="6853277"/>
            <a:ext cx="10636267" cy="572585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3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8"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Methodology"/>
          <p:cNvSpPr txBox="1"/>
          <p:nvPr>
            <p:ph type="title"/>
          </p:nvPr>
        </p:nvSpPr>
        <p:spPr>
          <a:prstGeom prst="rect">
            <a:avLst/>
          </a:prstGeom>
        </p:spPr>
        <p:txBody>
          <a:bodyPr/>
          <a:lstStyle/>
          <a:p>
            <a:pPr/>
            <a:r>
              <a:t>Methodology</a:t>
            </a:r>
          </a:p>
        </p:txBody>
      </p:sp>
      <p:sp>
        <p:nvSpPr>
          <p:cNvPr id="242" name="Vulnerable Bit Search:…"/>
          <p:cNvSpPr txBox="1"/>
          <p:nvPr>
            <p:ph type="body" sz="half" idx="1"/>
          </p:nvPr>
        </p:nvSpPr>
        <p:spPr>
          <a:xfrm>
            <a:off x="1477849" y="2485665"/>
            <a:ext cx="21428302" cy="4517857"/>
          </a:xfrm>
          <a:prstGeom prst="rect">
            <a:avLst/>
          </a:prstGeom>
        </p:spPr>
        <p:txBody>
          <a:bodyPr/>
          <a:lstStyle/>
          <a:p>
            <a:pPr marL="0" indent="0" defTabSz="825500">
              <a:lnSpc>
                <a:spcPct val="100000"/>
              </a:lnSpc>
              <a:spcBef>
                <a:spcPts val="3000"/>
              </a:spcBef>
              <a:buSzTx/>
              <a:buNone/>
              <a:defRPr b="1" sz="4600">
                <a:solidFill>
                  <a:schemeClr val="accent1"/>
                </a:solidFill>
              </a:defRPr>
            </a:pPr>
            <a:r>
              <a:t>Vulnerable Bit Search</a:t>
            </a:r>
            <a:r>
              <a:rPr b="0">
                <a:latin typeface="Helvetica"/>
                <a:ea typeface="Helvetica"/>
                <a:cs typeface="Helvetica"/>
                <a:sym typeface="Helvetica"/>
              </a:rPr>
              <a:t>:</a:t>
            </a:r>
            <a:endParaRPr b="0">
              <a:latin typeface="Helvetica"/>
              <a:ea typeface="Helvetica"/>
              <a:cs typeface="Helvetica"/>
              <a:sym typeface="Helvetica"/>
            </a:endParaRPr>
          </a:p>
          <a:p>
            <a:pPr marL="584200" indent="-584200" defTabSz="825500">
              <a:lnSpc>
                <a:spcPct val="100000"/>
              </a:lnSpc>
              <a:spcBef>
                <a:spcPts val="3000"/>
              </a:spcBef>
              <a:defRPr b="1" sz="4600">
                <a:solidFill>
                  <a:schemeClr val="accent1"/>
                </a:solidFill>
              </a:defRPr>
            </a:pPr>
            <a:r>
              <a:rPr b="0">
                <a:latin typeface="Helvetica"/>
                <a:ea typeface="Helvetica"/>
                <a:cs typeface="Helvetica"/>
                <a:sym typeface="Helvetica"/>
              </a:rPr>
              <a:t>Uses </a:t>
            </a:r>
            <a:r>
              <a:t>Normalized Filter-wise L2-norm Ranking (FL2R)</a:t>
            </a:r>
            <a:r>
              <a:rPr b="0">
                <a:latin typeface="Helvetica"/>
                <a:ea typeface="Helvetica"/>
                <a:cs typeface="Helvetica"/>
                <a:sym typeface="Helvetica"/>
              </a:rPr>
              <a:t> to find critical bits.</a:t>
            </a:r>
            <a:endParaRPr b="0">
              <a:latin typeface="Helvetica"/>
              <a:ea typeface="Helvetica"/>
              <a:cs typeface="Helvetica"/>
              <a:sym typeface="Helvetica"/>
            </a:endParaRPr>
          </a:p>
          <a:p>
            <a:pPr marL="584200" indent="-584200" defTabSz="825500">
              <a:lnSpc>
                <a:spcPct val="100000"/>
              </a:lnSpc>
              <a:spcBef>
                <a:spcPts val="3000"/>
              </a:spcBef>
              <a:defRPr b="1" sz="4600">
                <a:solidFill>
                  <a:schemeClr val="accent1"/>
                </a:solidFill>
              </a:defRPr>
            </a:pPr>
            <a:r>
              <a:rPr b="0">
                <a:latin typeface="Helvetica"/>
                <a:ea typeface="Helvetica"/>
                <a:cs typeface="Helvetica"/>
                <a:sym typeface="Helvetica"/>
              </a:rPr>
              <a:t>Extended with </a:t>
            </a:r>
            <a:r>
              <a:t>Closer-to-Zero Reconstruction (CZR)</a:t>
            </a:r>
            <a:r>
              <a:rPr b="0">
                <a:latin typeface="Helvetica"/>
                <a:ea typeface="Helvetica"/>
                <a:cs typeface="Helvetica"/>
                <a:sym typeface="Helvetica"/>
              </a:rPr>
              <a:t> for missing values.</a:t>
            </a:r>
          </a:p>
        </p:txBody>
      </p:sp>
      <p:pic>
        <p:nvPicPr>
          <p:cNvPr id="243" name="Screenshot 2025-07-09 at 8.02.13 AM.png" descr="Screenshot 2025-07-09 at 8.02.13 AM.png"/>
          <p:cNvPicPr>
            <a:picLocks noChangeAspect="1"/>
          </p:cNvPicPr>
          <p:nvPr/>
        </p:nvPicPr>
        <p:blipFill>
          <a:blip r:embed="rId2">
            <a:extLst/>
          </a:blip>
          <a:srcRect l="1469" t="1469" r="1469" b="1469"/>
          <a:stretch>
            <a:fillRect/>
          </a:stretch>
        </p:blipFill>
        <p:spPr>
          <a:xfrm>
            <a:off x="2125364" y="6975562"/>
            <a:ext cx="18266080" cy="481094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Methodology"/>
          <p:cNvSpPr txBox="1"/>
          <p:nvPr>
            <p:ph type="title"/>
          </p:nvPr>
        </p:nvSpPr>
        <p:spPr>
          <a:prstGeom prst="rect">
            <a:avLst/>
          </a:prstGeom>
        </p:spPr>
        <p:txBody>
          <a:bodyPr/>
          <a:lstStyle/>
          <a:p>
            <a:pPr/>
            <a:r>
              <a:t>Methodology</a:t>
            </a:r>
          </a:p>
        </p:txBody>
      </p:sp>
      <p:sp>
        <p:nvSpPr>
          <p:cNvPr id="246" name="FL2R (Filter-wise L2-Norm Ranking)…"/>
          <p:cNvSpPr txBox="1"/>
          <p:nvPr>
            <p:ph type="body" sz="half" idx="1"/>
          </p:nvPr>
        </p:nvSpPr>
        <p:spPr>
          <a:xfrm>
            <a:off x="1477849" y="2485665"/>
            <a:ext cx="21428302" cy="4517857"/>
          </a:xfrm>
          <a:prstGeom prst="rect">
            <a:avLst/>
          </a:prstGeom>
        </p:spPr>
        <p:txBody>
          <a:bodyPr/>
          <a:lstStyle/>
          <a:p>
            <a:pPr marL="0" indent="0">
              <a:spcBef>
                <a:spcPts val="2000"/>
              </a:spcBef>
              <a:buSzTx/>
              <a:buNone/>
            </a:pPr>
            <a:r>
              <a:t>FL2R (Filter-wise L2-Norm Ranking)</a:t>
            </a:r>
            <a:endParaRPr sz="2100"/>
          </a:p>
          <a:p>
            <a:pPr>
              <a:spcBef>
                <a:spcPts val="2000"/>
              </a:spcBef>
            </a:pPr>
            <a:r>
              <a:t>A </a:t>
            </a:r>
            <a:r>
              <a:rPr b="1"/>
              <a:t>data-free</a:t>
            </a:r>
            <a:r>
              <a:t> method to find vulnerable bits in a DNN.</a:t>
            </a:r>
          </a:p>
          <a:p>
            <a:pPr>
              <a:spcBef>
                <a:spcPts val="2000"/>
              </a:spcBef>
            </a:pPr>
            <a:r>
              <a:t>Calculates the </a:t>
            </a:r>
            <a:r>
              <a:rPr b="1"/>
              <a:t>normalized L2-norm</a:t>
            </a:r>
            <a:r>
              <a:t> (magnitude) of each filter’s weights.</a:t>
            </a:r>
          </a:p>
          <a:p>
            <a:pPr>
              <a:spcBef>
                <a:spcPts val="2000"/>
              </a:spcBef>
            </a:pPr>
            <a:r>
              <a:t>Assumes filters with </a:t>
            </a:r>
            <a:r>
              <a:rPr b="1"/>
              <a:t>larger L2-norms</a:t>
            </a:r>
            <a:r>
              <a:t> contribute more to the model’s output.</a:t>
            </a:r>
          </a:p>
          <a:p>
            <a:pPr>
              <a:spcBef>
                <a:spcPts val="2000"/>
              </a:spcBef>
            </a:pPr>
            <a:r>
              <a:t>Ranks filters by importance, then identifies and flips the </a:t>
            </a:r>
            <a:r>
              <a:rPr b="1"/>
              <a:t>most significant bit</a:t>
            </a:r>
            <a:r>
              <a:t> of the </a:t>
            </a:r>
            <a:r>
              <a:rPr b="1"/>
              <a:t>largest weights</a:t>
            </a:r>
            <a:r>
              <a:t> to cause maximum damage.</a:t>
            </a:r>
          </a:p>
        </p:txBody>
      </p:sp>
      <p:sp>
        <p:nvSpPr>
          <p:cNvPr id="247" name="CZR (Closer to Zero Reconstruction)…"/>
          <p:cNvSpPr txBox="1"/>
          <p:nvPr/>
        </p:nvSpPr>
        <p:spPr>
          <a:xfrm>
            <a:off x="1477849" y="7103524"/>
            <a:ext cx="21428302" cy="45178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2000"/>
              </a:spcBef>
              <a:defRPr sz="3600">
                <a:solidFill>
                  <a:schemeClr val="accent1">
                    <a:hueOff val="114395"/>
                    <a:lumOff val="-24975"/>
                  </a:schemeClr>
                </a:solidFill>
              </a:defRPr>
            </a:pPr>
            <a:r>
              <a:t>CZR (Closer to Zero Reconstruction)</a:t>
            </a:r>
            <a:endParaRPr sz="2100"/>
          </a:p>
          <a:p>
            <a:pPr marL="457200" indent="-457200">
              <a:spcBef>
                <a:spcPts val="2000"/>
              </a:spcBef>
              <a:buSzPct val="123000"/>
              <a:buChar char="•"/>
              <a:defRPr sz="3600">
                <a:solidFill>
                  <a:schemeClr val="accent1">
                    <a:hueOff val="114395"/>
                    <a:lumOff val="-24975"/>
                  </a:schemeClr>
                </a:solidFill>
              </a:defRPr>
            </a:pPr>
            <a:r>
              <a:rPr>
                <a:latin typeface="Helvetica"/>
                <a:ea typeface="Helvetica"/>
                <a:cs typeface="Helvetica"/>
                <a:sym typeface="Helvetica"/>
              </a:rPr>
              <a:t>A method to </a:t>
            </a:r>
            <a:r>
              <a:t>estimate missing weight bits</a:t>
            </a:r>
            <a:r>
              <a:rPr>
                <a:latin typeface="Helvetica"/>
                <a:ea typeface="Helvetica"/>
                <a:cs typeface="Helvetica"/>
                <a:sym typeface="Helvetica"/>
              </a:rPr>
              <a:t> in </a:t>
            </a:r>
            <a:r>
              <a:t>partially recovered models</a:t>
            </a:r>
            <a:r>
              <a:rPr>
                <a:latin typeface="Helvetica"/>
                <a:ea typeface="Helvetica"/>
                <a:cs typeface="Helvetica"/>
                <a:sym typeface="Helvetica"/>
              </a:rPr>
              <a:t>.</a:t>
            </a:r>
            <a:endParaRPr>
              <a:latin typeface="Helvetica"/>
              <a:ea typeface="Helvetica"/>
              <a:cs typeface="Helvetica"/>
              <a:sym typeface="Helvetica"/>
            </a:endParaRPr>
          </a:p>
          <a:p>
            <a:pPr marL="457200" indent="-457200">
              <a:spcBef>
                <a:spcPts val="2000"/>
              </a:spcBef>
              <a:buSzPct val="123000"/>
              <a:buChar char="•"/>
              <a:defRPr sz="3600">
                <a:solidFill>
                  <a:schemeClr val="accent1">
                    <a:hueOff val="114395"/>
                    <a:lumOff val="-24975"/>
                  </a:schemeClr>
                </a:solidFill>
              </a:defRPr>
            </a:pPr>
            <a:r>
              <a:t>Based on the observation that most DNN weights are </a:t>
            </a:r>
            <a:r>
              <a:rPr b="1"/>
              <a:t>close to zero</a:t>
            </a:r>
            <a:r>
              <a:t>.</a:t>
            </a:r>
          </a:p>
          <a:p>
            <a:pPr marL="457200" indent="-457200">
              <a:spcBef>
                <a:spcPts val="2000"/>
              </a:spcBef>
              <a:buSzPct val="123000"/>
              <a:buChar char="•"/>
              <a:defRPr sz="3600">
                <a:solidFill>
                  <a:schemeClr val="accent1">
                    <a:hueOff val="114395"/>
                    <a:lumOff val="-24975"/>
                  </a:schemeClr>
                </a:solidFill>
              </a:defRPr>
            </a:pPr>
            <a:r>
              <a:t>Predicts unknown bits to make weights as </a:t>
            </a:r>
            <a:r>
              <a:rPr b="1"/>
              <a:t>small (close to zero)</a:t>
            </a:r>
            <a:r>
              <a:t> as possible.</a:t>
            </a:r>
          </a:p>
          <a:p>
            <a:pPr marL="457200" indent="-457200">
              <a:spcBef>
                <a:spcPts val="2000"/>
              </a:spcBef>
              <a:buSzPct val="123000"/>
              <a:buChar char="•"/>
              <a:defRPr sz="3600">
                <a:solidFill>
                  <a:schemeClr val="accent1">
                    <a:hueOff val="114395"/>
                    <a:lumOff val="-24975"/>
                  </a:schemeClr>
                </a:solidFill>
              </a:defRPr>
            </a:pPr>
            <a:r>
              <a:t>Improves the reliability of FL2R when </a:t>
            </a:r>
            <a:r>
              <a:rPr b="1"/>
              <a:t>full parameter values aren’t available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4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247">
                                            <p:bg/>
                                          </p:spTgt>
                                        </p:tgtEl>
                                        <p:attrNameLst>
                                          <p:attrName>style.visibility</p:attrName>
                                        </p:attrNameLst>
                                      </p:cBhvr>
                                      <p:to>
                                        <p:strVal val="visible"/>
                                      </p:to>
                                    </p:set>
                                  </p:childTnLst>
                                </p:cTn>
                              </p:par>
                              <p:par>
                                <p:cTn id="29" presetClass="entr" nodeType="withEffect" presetSubtype="0" presetID="1" grpId="2" fill="hold">
                                  <p:stCondLst>
                                    <p:cond delay="0"/>
                                  </p:stCondLst>
                                  <p:iterate type="el" backwards="0">
                                    <p:tmAbs val="0"/>
                                  </p:iterate>
                                  <p:childTnLst>
                                    <p:set>
                                      <p:cBhvr>
                                        <p:cTn id="30" fill="hold"/>
                                        <p:tgtEl>
                                          <p:spTgt spid="24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24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24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24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24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7" grpId="2"/>
      <p:bldP build="p" bldLvl="5" animBg="1" rev="0" advAuto="0" spid="246"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Methodology"/>
          <p:cNvSpPr txBox="1"/>
          <p:nvPr>
            <p:ph type="title"/>
          </p:nvPr>
        </p:nvSpPr>
        <p:spPr>
          <a:prstGeom prst="rect">
            <a:avLst/>
          </a:prstGeom>
        </p:spPr>
        <p:txBody>
          <a:bodyPr/>
          <a:lstStyle/>
          <a:p>
            <a:pPr/>
            <a:r>
              <a:t>Methodology</a:t>
            </a:r>
          </a:p>
        </p:txBody>
      </p:sp>
      <p:sp>
        <p:nvSpPr>
          <p:cNvPr id="250" name="Bit-Flip Injection:…"/>
          <p:cNvSpPr txBox="1"/>
          <p:nvPr>
            <p:ph type="body" sz="half" idx="1"/>
          </p:nvPr>
        </p:nvSpPr>
        <p:spPr>
          <a:xfrm>
            <a:off x="1477849" y="2485665"/>
            <a:ext cx="21428302" cy="4517857"/>
          </a:xfrm>
          <a:prstGeom prst="rect">
            <a:avLst/>
          </a:prstGeom>
        </p:spPr>
        <p:txBody>
          <a:bodyPr/>
          <a:lstStyle/>
          <a:p>
            <a:pPr marL="0" indent="0" defTabSz="825500">
              <a:lnSpc>
                <a:spcPct val="100000"/>
              </a:lnSpc>
              <a:buSzTx/>
              <a:buNone/>
              <a:defRPr b="1" sz="5500">
                <a:solidFill>
                  <a:schemeClr val="accent1"/>
                </a:solidFill>
              </a:defRPr>
            </a:pPr>
            <a:r>
              <a:t>Bit-Flip Injection</a:t>
            </a:r>
            <a:r>
              <a:rPr>
                <a:latin typeface="Helvetica"/>
                <a:ea typeface="Helvetica"/>
                <a:cs typeface="Helvetica"/>
                <a:sym typeface="Helvetica"/>
              </a:rPr>
              <a:t>:</a:t>
            </a:r>
            <a:endParaRPr>
              <a:latin typeface="Helvetica"/>
              <a:ea typeface="Helvetica"/>
              <a:cs typeface="Helvetica"/>
              <a:sym typeface="Helvetica"/>
            </a:endParaRPr>
          </a:p>
          <a:p>
            <a:pPr marL="698500" indent="-698500" defTabSz="825500">
              <a:lnSpc>
                <a:spcPct val="100000"/>
              </a:lnSpc>
              <a:defRPr b="1" sz="5500">
                <a:solidFill>
                  <a:schemeClr val="accent1"/>
                </a:solidFill>
              </a:defRPr>
            </a:pPr>
            <a:r>
              <a:t>Performs targeted bit-flips using rowhammer in memory to corrupt model behavior.</a:t>
            </a:r>
          </a:p>
        </p:txBody>
      </p:sp>
      <p:pic>
        <p:nvPicPr>
          <p:cNvPr id="251" name="Screenshot 2025-07-09 at 8.02.13 AM.png" descr="Screenshot 2025-07-09 at 8.02.13 AM.png"/>
          <p:cNvPicPr>
            <a:picLocks noChangeAspect="1"/>
          </p:cNvPicPr>
          <p:nvPr/>
        </p:nvPicPr>
        <p:blipFill>
          <a:blip r:embed="rId2">
            <a:extLst/>
          </a:blip>
          <a:srcRect l="1469" t="1469" r="1469" b="1469"/>
          <a:stretch>
            <a:fillRect/>
          </a:stretch>
        </p:blipFill>
        <p:spPr>
          <a:xfrm>
            <a:off x="2620412" y="6802871"/>
            <a:ext cx="18266080" cy="481094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0"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Related Papers"/>
          <p:cNvSpPr txBox="1"/>
          <p:nvPr>
            <p:ph type="title"/>
          </p:nvPr>
        </p:nvSpPr>
        <p:spPr>
          <a:xfrm>
            <a:off x="1077617" y="409756"/>
            <a:ext cx="18516077" cy="2121710"/>
          </a:xfrm>
          <a:prstGeom prst="rect">
            <a:avLst/>
          </a:prstGeom>
        </p:spPr>
        <p:txBody>
          <a:bodyPr/>
          <a:lstStyle/>
          <a:p>
            <a:pPr/>
            <a:r>
              <a:t>Related Papers</a:t>
            </a:r>
          </a:p>
        </p:txBody>
      </p:sp>
      <p:sp>
        <p:nvSpPr>
          <p:cNvPr id="254" name="HyperTheft: Thieving Model Weights (2024)…"/>
          <p:cNvSpPr txBox="1"/>
          <p:nvPr>
            <p:ph type="body" idx="4294967295"/>
          </p:nvPr>
        </p:nvSpPr>
        <p:spPr>
          <a:xfrm>
            <a:off x="1206500" y="3310023"/>
            <a:ext cx="21971000" cy="8964979"/>
          </a:xfrm>
          <a:prstGeom prst="rect">
            <a:avLst/>
          </a:prstGeom>
        </p:spPr>
        <p:txBody>
          <a:bodyPr/>
          <a:lstStyle/>
          <a:p>
            <a:pPr>
              <a:defRPr>
                <a:solidFill>
                  <a:srgbClr val="FFFFFF"/>
                </a:solidFill>
              </a:defRPr>
            </a:pPr>
            <a:r>
              <a:t>HyperTheft: Thieving Model Weights (2024)</a:t>
            </a:r>
          </a:p>
          <a:p>
            <a:pPr>
              <a:defRPr>
                <a:solidFill>
                  <a:srgbClr val="FFFFFF"/>
                </a:solidFill>
              </a:defRPr>
            </a:pPr>
            <a:r>
              <a:t>GPUHammer: Rowhammer Attacks on GPU (2025)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00000"/>
            </a:gs>
            <a:gs pos="100000">
              <a:srgbClr val="003959"/>
            </a:gs>
          </a:gsLst>
          <a:lin ang="5400000" scaled="0"/>
        </a:gradFill>
      </p:bgPr>
    </p:bg>
    <p:spTree>
      <p:nvGrpSpPr>
        <p:cNvPr id="1" name=""/>
        <p:cNvGrpSpPr/>
        <p:nvPr/>
      </p:nvGrpSpPr>
      <p:grpSpPr>
        <a:xfrm>
          <a:off x="0" y="0"/>
          <a:ext cx="0" cy="0"/>
          <a:chOff x="0" y="0"/>
          <a:chExt cx="0" cy="0"/>
        </a:xfrm>
      </p:grpSpPr>
      <p:pic>
        <p:nvPicPr>
          <p:cNvPr id="193" name="Screenshot 2025-08-06 at 12.51.03 AM.png" descr="Screenshot 2025-08-06 at 12.51.03 AM.png"/>
          <p:cNvPicPr>
            <a:picLocks noChangeAspect="1"/>
          </p:cNvPicPr>
          <p:nvPr/>
        </p:nvPicPr>
        <p:blipFill>
          <a:blip r:embed="rId2">
            <a:extLst/>
          </a:blip>
          <a:stretch>
            <a:fillRect/>
          </a:stretch>
        </p:blipFill>
        <p:spPr>
          <a:xfrm>
            <a:off x="3886200" y="1327150"/>
            <a:ext cx="16611600" cy="110617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BFA: Targeted Bit-Flip Adversarial…"/>
          <p:cNvSpPr txBox="1"/>
          <p:nvPr>
            <p:ph type="ctrTitle"/>
          </p:nvPr>
        </p:nvSpPr>
        <p:spPr>
          <a:prstGeom prst="rect">
            <a:avLst/>
          </a:prstGeom>
        </p:spPr>
        <p:txBody>
          <a:bodyPr/>
          <a:lstStyle/>
          <a:p>
            <a:pPr defTabSz="2365188">
              <a:defRPr spc="-225" sz="11252"/>
            </a:pPr>
            <a:r>
              <a:t>T-BFA: Targeted Bit-Flip Adversarial</a:t>
            </a:r>
          </a:p>
          <a:p>
            <a:pPr defTabSz="2365188">
              <a:defRPr spc="-225" sz="11252"/>
            </a:pPr>
            <a:r>
              <a:t>Weight Attack (2021)</a:t>
            </a:r>
          </a:p>
        </p:txBody>
      </p:sp>
      <p:sp>
        <p:nvSpPr>
          <p:cNvPr id="196" name="Adnan Siraj Rakin et al."/>
          <p:cNvSpPr txBox="1"/>
          <p:nvPr>
            <p:ph type="subTitle" sz="quarter" idx="1"/>
          </p:nvPr>
        </p:nvSpPr>
        <p:spPr>
          <a:prstGeom prst="rect">
            <a:avLst/>
          </a:prstGeom>
        </p:spPr>
        <p:txBody>
          <a:bodyPr/>
          <a:lstStyle/>
          <a:p>
            <a:pPr/>
            <a:r>
              <a:t>Adnan Siraj Rakin et al.</a:t>
            </a:r>
          </a:p>
        </p:txBody>
      </p:sp>
      <p:sp>
        <p:nvSpPr>
          <p:cNvPr id="197" name="Presenter: Amirmohammad Pournaghshband"/>
          <p:cNvSpPr txBox="1"/>
          <p:nvPr/>
        </p:nvSpPr>
        <p:spPr>
          <a:xfrm>
            <a:off x="1201340" y="11847162"/>
            <a:ext cx="21971003"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3600">
                <a:solidFill>
                  <a:srgbClr val="FFFFFF"/>
                </a:solidFill>
              </a:defRPr>
            </a:lvl1pPr>
          </a:lstStyle>
          <a:p>
            <a:pPr/>
            <a:r>
              <a:t>Presenter: Amirmohammad Pournaghshband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BFA Methodology"/>
          <p:cNvSpPr txBox="1"/>
          <p:nvPr>
            <p:ph type="title"/>
          </p:nvPr>
        </p:nvSpPr>
        <p:spPr>
          <a:prstGeom prst="rect">
            <a:avLst/>
          </a:prstGeom>
        </p:spPr>
        <p:txBody>
          <a:bodyPr/>
          <a:lstStyle/>
          <a:p>
            <a:pPr/>
            <a:r>
              <a:t>T-BFA Methodology</a:t>
            </a:r>
          </a:p>
        </p:txBody>
      </p:sp>
      <p:sp>
        <p:nvSpPr>
          <p:cNvPr id="200" name="Vulnerable bit find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Vulnerable bit finding</a:t>
            </a:r>
          </a:p>
        </p:txBody>
      </p:sp>
      <p:sp>
        <p:nvSpPr>
          <p:cNvPr id="201" name="Intra-layer: Identifying the weight-bit with the highest gradient and flipping along the direction of bit-gradient…"/>
          <p:cNvSpPr txBox="1"/>
          <p:nvPr>
            <p:ph type="body" sz="half" idx="1"/>
          </p:nvPr>
        </p:nvSpPr>
        <p:spPr>
          <a:xfrm>
            <a:off x="1206500" y="3579891"/>
            <a:ext cx="9531612" cy="8924625"/>
          </a:xfrm>
          <a:prstGeom prst="rect">
            <a:avLst/>
          </a:prstGeom>
        </p:spPr>
        <p:txBody>
          <a:bodyPr/>
          <a:lstStyle/>
          <a:p>
            <a:pPr marL="452627" indent="-452627" defTabSz="2413955">
              <a:spcBef>
                <a:spcPts val="1900"/>
              </a:spcBef>
              <a:defRPr sz="3564"/>
            </a:pPr>
            <a:r>
              <a:rPr b="1">
                <a:solidFill>
                  <a:schemeClr val="accent1">
                    <a:hueOff val="114395"/>
                    <a:lumOff val="-24975"/>
                  </a:schemeClr>
                </a:solidFill>
              </a:rPr>
              <a:t>Intra-layer</a:t>
            </a:r>
            <a:r>
              <a:rPr>
                <a:solidFill>
                  <a:schemeClr val="accent1">
                    <a:hueOff val="114395"/>
                    <a:lumOff val="-24975"/>
                  </a:schemeClr>
                </a:solidFill>
              </a:rPr>
              <a:t>: Identifying the weight-bit with the highest gradient and flipping along the direction of bit-gradient</a:t>
            </a:r>
            <a:endParaRPr>
              <a:solidFill>
                <a:schemeClr val="accent1">
                  <a:hueOff val="114395"/>
                  <a:lumOff val="-24975"/>
                </a:schemeClr>
              </a:solidFill>
            </a:endParaRPr>
          </a:p>
          <a:p>
            <a:pPr marL="452627" indent="-452627" defTabSz="2413955">
              <a:spcBef>
                <a:spcPts val="1900"/>
              </a:spcBef>
              <a:defRPr sz="3564">
                <a:solidFill>
                  <a:schemeClr val="accent1">
                    <a:hueOff val="114395"/>
                    <a:lumOff val="-24975"/>
                  </a:schemeClr>
                </a:solidFill>
              </a:defRPr>
            </a:pPr>
            <a:r>
              <a:t>By performing a gradient-based search</a:t>
            </a:r>
          </a:p>
          <a:p>
            <a:pPr marL="452627" indent="-452627" defTabSz="2413955">
              <a:spcBef>
                <a:spcPts val="1900"/>
              </a:spcBef>
              <a:defRPr sz="3564">
                <a:solidFill>
                  <a:schemeClr val="accent1">
                    <a:hueOff val="114395"/>
                    <a:lumOff val="-24975"/>
                  </a:schemeClr>
                </a:solidFill>
              </a:defRPr>
            </a:pPr>
            <a:r>
              <a:t>For every bit in the quantized weights of a given layer, compute the gradient of the targeted attack loss with respect to that bit.</a:t>
            </a:r>
          </a:p>
          <a:p>
            <a:pPr marL="452627" indent="-452627" defTabSz="2413955">
              <a:spcBef>
                <a:spcPts val="1900"/>
              </a:spcBef>
              <a:defRPr sz="3564">
                <a:solidFill>
                  <a:schemeClr val="accent1">
                    <a:hueOff val="114395"/>
                    <a:lumOff val="-24975"/>
                  </a:schemeClr>
                </a:solidFill>
              </a:defRPr>
            </a:pPr>
            <a:r>
              <a:t>This gives a measure of how much the loss would change if that bit were flipped.</a:t>
            </a:r>
          </a:p>
          <a:p>
            <a:pPr marL="452627" indent="-452627" defTabSz="2413955">
              <a:spcBef>
                <a:spcPts val="1900"/>
              </a:spcBef>
              <a:defRPr sz="3564"/>
            </a:pPr>
          </a:p>
          <a:p>
            <a:pPr marL="452627" indent="-452627" defTabSz="2413955">
              <a:spcBef>
                <a:spcPts val="1900"/>
              </a:spcBef>
              <a:defRPr sz="3564">
                <a:solidFill>
                  <a:schemeClr val="accent1">
                    <a:hueOff val="114395"/>
                    <a:lumOff val="-24975"/>
                  </a:schemeClr>
                </a:solidFill>
              </a:defRPr>
            </a:pPr>
            <a:r>
              <a:rPr b="1"/>
              <a:t>Inter-layer</a:t>
            </a:r>
            <a:r>
              <a:t>: the inter-layer search performs straight-forward comparison to identify the winner weight-bit candidate with minimal profiled loss as the weight-bit to attack in iteration </a:t>
            </a:r>
            <a14:m>
              <m:oMath>
                <m:r>
                  <a:rPr xmlns:a="http://schemas.openxmlformats.org/drawingml/2006/main" sz="4300" i="1">
                    <a:solidFill>
                      <a:srgbClr val="004C7F"/>
                    </a:solidFill>
                    <a:latin typeface="Cambria Math" panose="02040503050406030204" pitchFamily="18" charset="0"/>
                  </a:rPr>
                  <m:t>k</m:t>
                </m:r>
              </m:oMath>
            </a14:m>
            <a:endParaRPr sz="3600">
              <a:solidFill>
                <a:srgbClr val="004D80"/>
              </a:solidFill>
            </a:endParaRPr>
          </a:p>
        </p:txBody>
      </p:sp>
      <p:pic>
        <p:nvPicPr>
          <p:cNvPr id="202" name="Screenshot 2025-08-05 at 6.52.43 PM.png" descr="Screenshot 2025-08-05 at 6.52.43 PM.png"/>
          <p:cNvPicPr>
            <a:picLocks noChangeAspect="1"/>
          </p:cNvPicPr>
          <p:nvPr/>
        </p:nvPicPr>
        <p:blipFill>
          <a:blip r:embed="rId2">
            <a:extLst/>
          </a:blip>
          <a:stretch>
            <a:fillRect/>
          </a:stretch>
        </p:blipFill>
        <p:spPr>
          <a:xfrm>
            <a:off x="11252040" y="5381990"/>
            <a:ext cx="12744018" cy="532042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P build="whole" bldLvl="1" animBg="1" rev="0" advAuto="0" spid="202"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DeepHammer: Depleting the Intelligence of Deep Neural Networks through Targeted Chain of Bit Flips (2020)"/>
          <p:cNvSpPr txBox="1"/>
          <p:nvPr>
            <p:ph type="ctrTitle"/>
          </p:nvPr>
        </p:nvSpPr>
        <p:spPr>
          <a:prstGeom prst="rect">
            <a:avLst/>
          </a:prstGeom>
        </p:spPr>
        <p:txBody>
          <a:bodyPr/>
          <a:lstStyle>
            <a:lvl1pPr defTabSz="1926287">
              <a:defRPr spc="-183" sz="9164"/>
            </a:lvl1pPr>
          </a:lstStyle>
          <a:p>
            <a:pPr/>
            <a:r>
              <a:t>DeepHammer: Depleting the Intelligence of Deep Neural Networks through Targeted Chain of Bit Flips (2020)</a:t>
            </a:r>
          </a:p>
        </p:txBody>
      </p:sp>
      <p:sp>
        <p:nvSpPr>
          <p:cNvPr id="205" name="Fan Yao, Adnan Siraj Rakin, Deliang Fan"/>
          <p:cNvSpPr txBox="1"/>
          <p:nvPr>
            <p:ph type="subTitle" sz="quarter" idx="1"/>
          </p:nvPr>
        </p:nvSpPr>
        <p:spPr>
          <a:prstGeom prst="rect">
            <a:avLst/>
          </a:prstGeom>
        </p:spPr>
        <p:txBody>
          <a:bodyPr/>
          <a:lstStyle/>
          <a:p>
            <a:pPr/>
            <a:r>
              <a:t>Fan Yao, Adnan Siraj Rakin, Deliang Fan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Methodology"/>
          <p:cNvSpPr txBox="1"/>
          <p:nvPr>
            <p:ph type="title"/>
          </p:nvPr>
        </p:nvSpPr>
        <p:spPr>
          <a:prstGeom prst="rect">
            <a:avLst/>
          </a:prstGeom>
        </p:spPr>
        <p:txBody>
          <a:bodyPr/>
          <a:lstStyle/>
          <a:p>
            <a:pPr/>
            <a:r>
              <a:t>Methodology</a:t>
            </a:r>
          </a:p>
        </p:txBody>
      </p:sp>
      <p:sp>
        <p:nvSpPr>
          <p:cNvPr id="208" name="Gradient-based bit ranking (GBR): In this step, we create a ranking of most vulnerable bits in the network based on its gradient values…"/>
          <p:cNvSpPr txBox="1"/>
          <p:nvPr>
            <p:ph type="body" sz="half" idx="1"/>
          </p:nvPr>
        </p:nvSpPr>
        <p:spPr>
          <a:xfrm>
            <a:off x="1206500" y="2698627"/>
            <a:ext cx="12754455" cy="9805889"/>
          </a:xfrm>
          <a:prstGeom prst="rect">
            <a:avLst/>
          </a:prstGeom>
        </p:spPr>
        <p:txBody>
          <a:bodyPr/>
          <a:lstStyle/>
          <a:p>
            <a:pPr>
              <a:defRPr sz="3600"/>
            </a:pPr>
            <a:r>
              <a:rPr b="1">
                <a:solidFill>
                  <a:schemeClr val="accent1">
                    <a:hueOff val="114395"/>
                    <a:lumOff val="-24975"/>
                  </a:schemeClr>
                </a:solidFill>
              </a:rPr>
              <a:t>Gradient-based bit ranking (GBR):</a:t>
            </a:r>
            <a:r>
              <a:t> In this step, we create a ranking of most vulnerable bits in the network based on its gradient values</a:t>
            </a:r>
          </a:p>
          <a:p>
            <a:pPr>
              <a:defRPr sz="3600"/>
            </a:pPr>
            <a:r>
              <a:rPr b="1">
                <a:solidFill>
                  <a:schemeClr val="accent1">
                    <a:hueOff val="114395"/>
                    <a:lumOff val="-24975"/>
                  </a:schemeClr>
                </a:solidFill>
              </a:rPr>
              <a:t>Flip-aware bit search (FBS): </a:t>
            </a:r>
            <a:r>
              <a:t>In this step, we perform flip-aware bit search to discover a chain of bit flips that can degrade the inference accuracy to the desired level on the target hardware platform</a:t>
            </a:r>
          </a:p>
        </p:txBody>
      </p:sp>
      <p:pic>
        <p:nvPicPr>
          <p:cNvPr id="209" name="Screenshot 2025-08-05 at 8.41.58 PM.png" descr="Screenshot 2025-08-05 at 8.41.58 PM.png"/>
          <p:cNvPicPr>
            <a:picLocks noChangeAspect="1"/>
          </p:cNvPicPr>
          <p:nvPr/>
        </p:nvPicPr>
        <p:blipFill>
          <a:blip r:embed="rId2">
            <a:extLst/>
          </a:blip>
          <a:stretch>
            <a:fillRect/>
          </a:stretch>
        </p:blipFill>
        <p:spPr>
          <a:xfrm>
            <a:off x="14620022" y="4132546"/>
            <a:ext cx="8430371" cy="545090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argeted Attack Against Deep Neural Networks via Flipping Limited Weight Bits (2021)"/>
          <p:cNvSpPr txBox="1"/>
          <p:nvPr>
            <p:ph type="ctrTitle"/>
          </p:nvPr>
        </p:nvSpPr>
        <p:spPr>
          <a:prstGeom prst="rect">
            <a:avLst/>
          </a:prstGeom>
        </p:spPr>
        <p:txBody>
          <a:bodyPr/>
          <a:lstStyle>
            <a:lvl1pPr defTabSz="2365188">
              <a:defRPr spc="-225" sz="11252"/>
            </a:lvl1pPr>
          </a:lstStyle>
          <a:p>
            <a:pPr/>
            <a:r>
              <a:t>Targeted Attack Against Deep Neural Networks via Flipping Limited Weight Bits (2021)</a:t>
            </a:r>
          </a:p>
        </p:txBody>
      </p:sp>
      <p:sp>
        <p:nvSpPr>
          <p:cNvPr id="212" name="Jiawang Bai et al."/>
          <p:cNvSpPr txBox="1"/>
          <p:nvPr>
            <p:ph type="subTitle" sz="quarter" idx="1"/>
          </p:nvPr>
        </p:nvSpPr>
        <p:spPr>
          <a:prstGeom prst="rect">
            <a:avLst/>
          </a:prstGeom>
        </p:spPr>
        <p:txBody>
          <a:bodyPr/>
          <a:lstStyle/>
          <a:p>
            <a:pPr/>
            <a:r>
              <a:t>Jiawang Bai et al.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Methodology"/>
          <p:cNvSpPr txBox="1"/>
          <p:nvPr>
            <p:ph type="title"/>
          </p:nvPr>
        </p:nvSpPr>
        <p:spPr>
          <a:prstGeom prst="rect">
            <a:avLst/>
          </a:prstGeom>
        </p:spPr>
        <p:txBody>
          <a:bodyPr/>
          <a:lstStyle/>
          <a:p>
            <a:pPr/>
            <a:r>
              <a:t>Methodology</a:t>
            </a:r>
          </a:p>
        </p:txBody>
      </p:sp>
      <p:sp>
        <p:nvSpPr>
          <p:cNvPr id="215" name="Efficient (targeted) and stealthy…"/>
          <p:cNvSpPr txBox="1"/>
          <p:nvPr>
            <p:ph type="body" idx="1"/>
          </p:nvPr>
        </p:nvSpPr>
        <p:spPr>
          <a:prstGeom prst="rect">
            <a:avLst/>
          </a:prstGeom>
        </p:spPr>
        <p:txBody>
          <a:bodyPr/>
          <a:lstStyle/>
          <a:p>
            <a:pPr>
              <a:defRPr sz="3600">
                <a:latin typeface="Helvetica"/>
                <a:ea typeface="Helvetica"/>
                <a:cs typeface="Helvetica"/>
                <a:sym typeface="Helvetica"/>
              </a:defRPr>
            </a:pPr>
            <a:r>
              <a:t>Efficient (targeted) and stealthy </a:t>
            </a:r>
          </a:p>
          <a:p>
            <a:pPr>
              <a:defRPr sz="3600">
                <a:latin typeface="Helvetica"/>
                <a:ea typeface="Helvetica"/>
                <a:cs typeface="Helvetica"/>
                <a:sym typeface="Helvetica"/>
              </a:defRPr>
            </a:pPr>
            <a:r>
              <a:t>This method identifies vulnerable bits to flip by formulating the attack as an </a:t>
            </a:r>
            <a:r>
              <a:rPr b="1"/>
              <a:t>optimization problem</a:t>
            </a:r>
            <a:r>
              <a:t> rather than relying on simple heuristics or exhaustive search.</a:t>
            </a:r>
          </a:p>
          <a:p>
            <a:pPr>
              <a:defRPr sz="3600">
                <a:latin typeface="Helvetica"/>
                <a:ea typeface="Helvetica"/>
                <a:cs typeface="Helvetica"/>
                <a:sym typeface="Helvetica"/>
              </a:defRPr>
            </a:pPr>
            <a:r>
              <a:t>During optimization, the algorithm determines which bits, if flipped, will most effectively increase the logit of the target class and decrease the logit of the true class for the chosen sample, while affecting other samples as little as possible.</a:t>
            </a:r>
          </a:p>
          <a:p>
            <a:pPr>
              <a:defRPr sz="3600">
                <a:latin typeface="Helvetica"/>
                <a:ea typeface="Helvetica"/>
                <a:cs typeface="Helvetica"/>
                <a:sym typeface="Helvetica"/>
              </a:defRPr>
            </a:pPr>
            <a:r>
              <a:t>Instead of flipping bits at random or by heuristic importance, the method uses mathematical optimization to systematically and efficiently identify the set of bits whose modification will best achieve the desired attack effect with minimal collateral damage to overall model accuracy.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Blind Data Adversarial Bit-flip Attack against Deep Neural…"/>
          <p:cNvSpPr txBox="1"/>
          <p:nvPr>
            <p:ph type="ctrTitle"/>
          </p:nvPr>
        </p:nvSpPr>
        <p:spPr>
          <a:prstGeom prst="rect">
            <a:avLst/>
          </a:prstGeom>
        </p:spPr>
        <p:txBody>
          <a:bodyPr/>
          <a:lstStyle/>
          <a:p>
            <a:pPr defTabSz="2048204">
              <a:defRPr spc="-194" sz="9743"/>
            </a:pPr>
            <a:r>
              <a:rPr b="0">
                <a:latin typeface="Geeza Pro Bold"/>
                <a:ea typeface="Geeza Pro Bold"/>
                <a:cs typeface="Geeza Pro Bold"/>
                <a:sym typeface="Geeza Pro Bold"/>
              </a:rPr>
              <a:t>Blind Data Adversarial Bit-flip Attack against Deep Neural</a:t>
            </a:r>
            <a:endParaRPr b="0">
              <a:latin typeface="Geeza Pro Bold"/>
              <a:ea typeface="Geeza Pro Bold"/>
              <a:cs typeface="Geeza Pro Bold"/>
              <a:sym typeface="Geeza Pro Bold"/>
            </a:endParaRPr>
          </a:p>
          <a:p>
            <a:pPr defTabSz="2048204">
              <a:defRPr spc="-194" sz="9743"/>
            </a:pPr>
            <a:r>
              <a:rPr b="0">
                <a:latin typeface="Geeza Pro Bold"/>
                <a:ea typeface="Geeza Pro Bold"/>
                <a:cs typeface="Geeza Pro Bold"/>
                <a:sym typeface="Geeza Pro Bold"/>
              </a:rPr>
              <a:t>Networks (2022)</a:t>
            </a:r>
          </a:p>
        </p:txBody>
      </p:sp>
      <p:sp>
        <p:nvSpPr>
          <p:cNvPr id="218" name="Behnam Ghavami et al."/>
          <p:cNvSpPr txBox="1"/>
          <p:nvPr>
            <p:ph type="subTitle" sz="quarter" idx="1"/>
          </p:nvPr>
        </p:nvSpPr>
        <p:spPr>
          <a:prstGeom prst="rect">
            <a:avLst/>
          </a:prstGeom>
        </p:spPr>
        <p:txBody>
          <a:bodyPr/>
          <a:lstStyle/>
          <a:p>
            <a:pPr/>
            <a:r>
              <a:t>Behnam Ghavami et al.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