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0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57200" marR="0" indent="-457200" algn="l" defTabSz="2438338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066800" marR="0" indent="-457200" algn="l" defTabSz="2438338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676400" marR="0" indent="-457200" algn="l" defTabSz="2438338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286000" marR="0" indent="-457200" algn="l" defTabSz="2438338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895600" marR="0" indent="-457200" algn="l" defTabSz="2438338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505200" marR="0" indent="-457200" algn="l" defTabSz="2438338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114800" marR="0" indent="-457200" algn="l" defTabSz="2438338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724400" marR="0" indent="-457200" algn="l" defTabSz="2438338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334000" marR="0" indent="-457200" algn="l" defTabSz="2438338" rtl="0" latinLnBrk="0">
        <a:lnSpc>
          <a:spcPct val="90000"/>
        </a:lnSpc>
        <a:spcBef>
          <a:spcPts val="20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esenter: Amirmohammad Pournaghshban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Presenter: Amirmohammad Pournaghshband</a:t>
            </a:r>
          </a:p>
        </p:txBody>
      </p:sp>
      <p:sp>
        <p:nvSpPr>
          <p:cNvPr id="172" name="Bit-Flip Attack: Crushing Neural Network with Progressive Bit Search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096971">
              <a:defRPr spc="-199" sz="9976"/>
            </a:pPr>
            <a:r>
              <a:rPr b="0">
                <a:latin typeface="Geeza Pro Bold"/>
                <a:ea typeface="Geeza Pro Bold"/>
                <a:cs typeface="Geeza Pro Bold"/>
                <a:sym typeface="Geeza Pro Bold"/>
              </a:rPr>
              <a:t>Bit-Flip Attack: Crushing Neural Network with Progressive Bit Search</a:t>
            </a:r>
            <a:endParaRPr b="0">
              <a:latin typeface="Geeza Pro Bold"/>
              <a:ea typeface="Geeza Pro Bold"/>
              <a:cs typeface="Geeza Pro Bold"/>
              <a:sym typeface="Geeza Pro Bold"/>
            </a:endParaRPr>
          </a:p>
          <a:p>
            <a:pPr defTabSz="2096971">
              <a:defRPr spc="-199" sz="9976"/>
            </a:pPr>
            <a:r>
              <a:rPr b="0">
                <a:latin typeface="Geeza Pro Bold"/>
                <a:ea typeface="Geeza Pro Bold"/>
                <a:cs typeface="Geeza Pro Bold"/>
                <a:sym typeface="Geeza Pro Bold"/>
              </a:rPr>
              <a:t>(2019)</a:t>
            </a:r>
          </a:p>
        </p:txBody>
      </p:sp>
      <p:sp>
        <p:nvSpPr>
          <p:cNvPr id="173" name="Adnan Siraj Rakin†, Zhezhi He† and Deliang Fa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Adnan Siraj Rakin</a:t>
            </a:r>
            <a:r>
              <a:rPr sz="797"/>
              <a:t>†</a:t>
            </a:r>
            <a:r>
              <a:t>, Zhezhi He</a:t>
            </a:r>
            <a:r>
              <a:rPr sz="797"/>
              <a:t>† </a:t>
            </a:r>
            <a:r>
              <a:t>and Deliang Fan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212" name="Previous attacks rely on flipping a small number of bits in DNN weights, but they assume access to training/testing data — often unavailable in sensitive settings.…"/>
          <p:cNvSpPr txBox="1"/>
          <p:nvPr>
            <p:ph type="body" idx="1"/>
          </p:nvPr>
        </p:nvSpPr>
        <p:spPr>
          <a:xfrm>
            <a:off x="1206500" y="3040288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0"/>
              </a:spcBef>
            </a:pPr>
            <a:r>
              <a:t>Previous attacks rely on flipping a small number of bits in DNN weights, but they assume access to training/testing data — often unavailable in sensitive settings.</a:t>
            </a:r>
          </a:p>
          <a:p>
            <a:pPr>
              <a:spcBef>
                <a:spcPts val="3000"/>
              </a:spcBef>
            </a:pPr>
            <a:r>
              <a:rPr b="1"/>
              <a:t>Motivation</a:t>
            </a:r>
            <a:r>
              <a:t>: Many applications (e.g., in healthcare) don’t allow data access due to privacy and regulatory restrictions. There is a need for attacks that do </a:t>
            </a:r>
            <a:r>
              <a:rPr b="1"/>
              <a:t>not require any data</a:t>
            </a:r>
            <a:r>
              <a:t> — </a:t>
            </a:r>
            <a:r>
              <a:rPr b="1"/>
              <a:t>“blind” attacks</a:t>
            </a:r>
            <a:r>
              <a:t>.</a:t>
            </a:r>
          </a:p>
          <a:p>
            <a:pPr marL="0" indent="0" defTabSz="825500">
              <a:lnSpc>
                <a:spcPct val="100000"/>
              </a:lnSpc>
              <a:spcBef>
                <a:spcPts val="3000"/>
              </a:spcBef>
              <a:buSzTx/>
              <a:buNone/>
              <a:defRPr b="1"/>
            </a:pPr>
            <a:r>
              <a:t>Contribution:</a:t>
            </a:r>
          </a:p>
          <a:p>
            <a:pPr>
              <a:spcBef>
                <a:spcPts val="3000"/>
              </a:spcBef>
            </a:pPr>
            <a:r>
              <a:t>Introduced the first Blind Data Bit-Flip Attack (BDFA) — performs parameter attacks </a:t>
            </a:r>
            <a:r>
              <a:t>without access to any real data</a:t>
            </a:r>
            <a:r>
              <a:t>.</a:t>
            </a:r>
          </a:p>
          <a:p>
            <a:pPr>
              <a:spcBef>
                <a:spcPts val="3000"/>
              </a:spcBef>
            </a:pPr>
            <a:r>
              <a:t>Synthetic Data Generation: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Input normalization, Batch normalization statistics, Targeted output label</a:t>
            </a:r>
            <a:endParaRPr>
              <a:solidFill>
                <a:schemeClr val="accent1">
                  <a:hueOff val="114395"/>
                  <a:lumOff val="-24975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t>Achieve similar or better performance than white-box BFA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215" name="Bit-Flip Attack (BFA):…"/>
          <p:cNvSpPr txBox="1"/>
          <p:nvPr>
            <p:ph type="body" idx="1"/>
          </p:nvPr>
        </p:nvSpPr>
        <p:spPr>
          <a:xfrm>
            <a:off x="1206500" y="3040288"/>
            <a:ext cx="21971000" cy="8256012"/>
          </a:xfrm>
          <a:prstGeom prst="rect">
            <a:avLst/>
          </a:prstGeom>
        </p:spPr>
        <p:txBody>
          <a:bodyPr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/>
            </a:pPr>
            <a:r>
              <a:t>Bit-Flip Attack (BFA): </a:t>
            </a:r>
          </a:p>
          <a:p>
            <a:pPr lvl="1"/>
            <a:r>
              <a:t>Uses gradients to rank parameter bits for flipping	</a:t>
            </a:r>
          </a:p>
          <a:p>
            <a:pPr lvl="1"/>
            <a:r>
              <a:t>Requires real input/output data</a:t>
            </a:r>
          </a:p>
          <a:p>
            <a:pPr defTabSz="825500">
              <a:lnSpc>
                <a:spcPct val="100000"/>
              </a:lnSpc>
              <a:spcBef>
                <a:spcPts val="1500"/>
              </a:spcBef>
              <a:defRPr b="1"/>
            </a:pPr>
            <a:r>
              <a:t>Blind Data Bit-Flip Attack (BDFA):</a:t>
            </a:r>
          </a:p>
          <a:p>
            <a:pPr lvl="1" defTabSz="825500">
              <a:lnSpc>
                <a:spcPct val="100000"/>
              </a:lnSpc>
              <a:spcBef>
                <a:spcPts val="1500"/>
              </a:spcBef>
              <a:defRPr b="1"/>
            </a:pPr>
            <a:r>
              <a:t>Synthetic Data Generation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: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lvl="2"/>
            <a:r>
              <a:t>Input Normalization: Start with random data, normalized (mean=0, std=1)</a:t>
            </a:r>
          </a:p>
          <a:p>
            <a:pPr lvl="2"/>
            <a:r>
              <a:t>BatchNorm Statistics: Optimize synthetic data to match BN layer stats (mean &amp; std)</a:t>
            </a:r>
          </a:p>
          <a:p>
            <a:pPr lvl="2"/>
            <a:r>
              <a:t>Label Similarity: Randomly assign labels and backpropagate to minimize model loss</a:t>
            </a:r>
          </a:p>
          <a:p>
            <a:pPr lvl="2"/>
            <a:r>
              <a:t>Combined Loss Function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:</a:t>
            </a:r>
          </a:p>
        </p:txBody>
      </p:sp>
      <p:pic>
        <p:nvPicPr>
          <p:cNvPr id="216" name="Screenshot 2025-07-16 at 8.12.22 AM.png" descr="Screenshot 2025-07-16 at 8.12.2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79932" y="9830476"/>
            <a:ext cx="8824135" cy="998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2"/>
      <p:bldP build="p" bldLvl="5" animBg="1" rev="0" advAuto="0" spid="21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219" name="Setup:…"/>
          <p:cNvSpPr txBox="1"/>
          <p:nvPr>
            <p:ph type="body" sz="half" idx="1"/>
          </p:nvPr>
        </p:nvSpPr>
        <p:spPr>
          <a:xfrm>
            <a:off x="1206500" y="3040288"/>
            <a:ext cx="21971000" cy="4238411"/>
          </a:xfrm>
          <a:prstGeom prst="rect">
            <a:avLst/>
          </a:prstGeom>
        </p:spPr>
        <p:txBody>
          <a:bodyPr/>
          <a:lstStyle/>
          <a:p>
            <a:pPr marL="443484" indent="-443484" defTabSz="800735">
              <a:lnSpc>
                <a:spcPct val="100000"/>
              </a:lnSpc>
              <a:spcBef>
                <a:spcPts val="0"/>
              </a:spcBef>
              <a:defRPr b="1" sz="3492"/>
            </a:pPr>
            <a:r>
              <a:t>Setup:</a:t>
            </a:r>
          </a:p>
          <a:p>
            <a:pPr lvl="1" marL="1034796" indent="-443484" defTabSz="2365188">
              <a:spcBef>
                <a:spcPts val="1900"/>
              </a:spcBef>
              <a:defRPr sz="3492"/>
            </a:pPr>
            <a:r>
              <a:t>Datasets: CIFAR-10, CIFAR-100</a:t>
            </a:r>
          </a:p>
          <a:p>
            <a:pPr lvl="1" marL="1034796" indent="-443484" defTabSz="2365188">
              <a:spcBef>
                <a:spcPts val="1900"/>
              </a:spcBef>
              <a:defRPr sz="3492"/>
            </a:pPr>
            <a:r>
              <a:t>Models: ResNet50, VGG16</a:t>
            </a:r>
          </a:p>
          <a:p>
            <a:pPr lvl="1" marL="1034796" indent="-443484" defTabSz="2365188">
              <a:spcBef>
                <a:spcPts val="1900"/>
              </a:spcBef>
              <a:defRPr sz="3492"/>
            </a:pPr>
            <a:r>
              <a:t>All weights are quantized to 8 bits</a:t>
            </a:r>
          </a:p>
          <a:p>
            <a:pPr lvl="1" marL="1034796" indent="-443484" defTabSz="2365188">
              <a:spcBef>
                <a:spcPts val="1900"/>
              </a:spcBef>
              <a:defRPr sz="3492"/>
            </a:pPr>
          </a:p>
        </p:txBody>
      </p:sp>
      <p:pic>
        <p:nvPicPr>
          <p:cNvPr id="220" name="Screenshot 2025-07-16 at 9.04.25 AM.png" descr="Screenshot 2025-07-16 at 9.04.2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0521" y="3075177"/>
            <a:ext cx="9766301" cy="29337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CIFAR-100:…"/>
          <p:cNvSpPr txBox="1"/>
          <p:nvPr/>
        </p:nvSpPr>
        <p:spPr>
          <a:xfrm>
            <a:off x="1206500" y="6698392"/>
            <a:ext cx="11633311" cy="624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b="1"/>
            </a:pPr>
            <a:r>
              <a:t>CIFAR-100:</a:t>
            </a:r>
          </a:p>
          <a:p>
            <a:pPr lvl="1" marL="1066800" indent="-457200">
              <a:buSzPct val="123000"/>
              <a:buChar char="•"/>
            </a:pPr>
            <a:r>
              <a:t>ResNet50: Accuracy drops from 75.96% to </a:t>
            </a:r>
            <a:r>
              <a:rPr b="1"/>
              <a:t>13.94% (4 bits)</a:t>
            </a:r>
            <a:r>
              <a:t>, </a:t>
            </a:r>
            <a:r>
              <a:rPr b="1"/>
              <a:t>3.6% (30 bits)</a:t>
            </a:r>
            <a:endParaRPr b="1"/>
          </a:p>
          <a:p>
            <a:pPr lvl="1" marL="1066800" indent="-457200">
              <a:buSzPct val="123000"/>
              <a:buChar char="•"/>
            </a:pPr>
            <a:r>
              <a:t>VGG16: Accuracy drops to </a:t>
            </a:r>
            <a:r>
              <a:rPr b="1"/>
              <a:t>11.05% (30 bits)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b="1"/>
            </a:pPr>
            <a:r>
              <a:t>CIFAR-10:</a:t>
            </a:r>
          </a:p>
          <a:p>
            <a:pPr lvl="1" marL="1066800" indent="-457200">
              <a:buSzPct val="123000"/>
              <a:buChar char="•"/>
            </a:pPr>
            <a:r>
              <a:t>ResNet50: Drops to </a:t>
            </a:r>
            <a:r>
              <a:rPr b="1"/>
              <a:t>15.08% (30 bits)</a:t>
            </a:r>
            <a:endParaRPr b="1"/>
          </a:p>
          <a:p>
            <a:pPr lvl="1" marL="1066800" indent="-457200">
              <a:buSzPct val="123000"/>
              <a:buChar char="•"/>
            </a:pPr>
            <a:r>
              <a:t>VGG16: Drops to </a:t>
            </a:r>
            <a:r>
              <a:rPr b="1"/>
              <a:t>24.3% (30 bits)</a:t>
            </a:r>
          </a:p>
        </p:txBody>
      </p:sp>
      <p:pic>
        <p:nvPicPr>
          <p:cNvPr id="222" name="Screenshot 2025-07-16 at 9.11.12 AM.png" descr="Screenshot 2025-07-16 at 9.11.1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07612" y="7933324"/>
            <a:ext cx="9753601" cy="328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21" grpId="3"/>
      <p:bldP build="whole" bldLvl="1" animBg="1" rev="0" advAuto="0" spid="222" grpId="4"/>
      <p:bldP build="whole" bldLvl="1" animBg="1" rev="0" advAuto="0" spid="220" grpId="2"/>
      <p:bldP build="p" bldLvl="5" animBg="1" rev="0" advAuto="0" spid="21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pic>
        <p:nvPicPr>
          <p:cNvPr id="225" name="Screenshot 2025-07-16 at 9.11.37 AM.png" descr="Screenshot 2025-07-16 at 9.11.3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4670" y="2854643"/>
            <a:ext cx="9817101" cy="902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76" name="We propose a Bit-Flip Attack (BFA) together with Progressive Bit Search (PBS) technique…"/>
          <p:cNvSpPr txBox="1"/>
          <p:nvPr>
            <p:ph type="body" idx="1"/>
          </p:nvPr>
        </p:nvSpPr>
        <p:spPr>
          <a:xfrm>
            <a:off x="1080971" y="2729994"/>
            <a:ext cx="21971001" cy="8256012"/>
          </a:xfrm>
          <a:prstGeom prst="rect">
            <a:avLst/>
          </a:prstGeom>
        </p:spPr>
        <p:txBody>
          <a:bodyPr/>
          <a:lstStyle/>
          <a:p>
            <a:pPr lvl="1"/>
            <a:r>
              <a:t>We propose a Bit-Flip Attack (BFA) together with Progressive Bit Search (PBS) technique</a:t>
            </a:r>
          </a:p>
          <a:p>
            <a:pPr lvl="1"/>
            <a:r>
              <a:t>Our proposed PBS combines gradient ranking and progressive search to locate the most vulnerable bits</a:t>
            </a:r>
          </a:p>
          <a:p>
            <a:pPr lvl="1" marL="0" indent="457200">
              <a:buSzTx/>
              <a:buNone/>
            </a:pPr>
          </a:p>
          <a:p>
            <a:pPr lvl="1"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pPr>
            <a:r>
              <a:t>Related work:</a:t>
            </a:r>
          </a:p>
          <a:p>
            <a:pPr lvl="1"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pPr>
          </a:p>
          <a:p>
            <a:pPr lvl="1" marL="0" indent="457200">
              <a:buSzTx/>
              <a:buNone/>
            </a:pPr>
            <a:r>
              <a:t>Row-Hammer Attack (RHA): to modify the data stored in DRAM memory cell by just flipping one bit at a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79" name="is stored in the format of twos complement, which is denoted as…"/>
          <p:cNvSpPr txBox="1"/>
          <p:nvPr>
            <p:ph type="body" idx="1"/>
          </p:nvPr>
        </p:nvSpPr>
        <p:spPr>
          <a:xfrm>
            <a:off x="1386764" y="4136862"/>
            <a:ext cx="21610472" cy="8036091"/>
          </a:xfrm>
          <a:prstGeom prst="rect">
            <a:avLst/>
          </a:prstGeom>
        </p:spPr>
        <p:txBody>
          <a:bodyPr/>
          <a:lstStyle/>
          <a:p>
            <a:pPr lvl="1"/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W</m:t>
                </m:r>
              </m:oMath>
            </a14:m>
            <a:r>
              <a:t> is stored in the format of twos complement, which is denoted as </a:t>
            </a: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</a:p>
          <a:p>
            <a:pPr lvl="1"/>
            <a:r>
              <a:t>Perturbed weights two’s complement representation is </a:t>
            </a:r>
            <a14:m>
              <m:oMath>
                <m:sSup>
                  <m:e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e>
                  <m:sup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sup>
                </m:sSup>
              </m:oMath>
            </a14:m>
            <a:r>
              <a:t>.</a:t>
            </a:r>
          </a:p>
        </p:txBody>
      </p:sp>
      <p:pic>
        <p:nvPicPr>
          <p:cNvPr id="180" name="Screenshot 2025-07-15 at 9.58.54 PM.png" descr="Screenshot 2025-07-15 at 9.58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7965" y="7189059"/>
            <a:ext cx="9702801" cy="2374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9" grpId="2"/>
      <p:bldP build="whole" bldLvl="1" animBg="1" rev="0" advAuto="0" spid="18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83" name="Bit-Flip Attack:…"/>
          <p:cNvSpPr txBox="1"/>
          <p:nvPr>
            <p:ph type="body" idx="1"/>
          </p:nvPr>
        </p:nvSpPr>
        <p:spPr>
          <a:xfrm>
            <a:off x="1386764" y="2932998"/>
            <a:ext cx="21610472" cy="9239955"/>
          </a:xfrm>
          <a:prstGeom prst="rect">
            <a:avLst/>
          </a:prstGeom>
        </p:spPr>
        <p:txBody>
          <a:bodyPr/>
          <a:lstStyle/>
          <a:p>
            <a:pPr lvl="1"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pPr>
            <a:r>
              <a:t>Bit-Flip Attack: </a:t>
            </a:r>
          </a:p>
          <a:p>
            <a:pPr lvl="1"/>
            <a:r>
              <a:t>flip the bits along its gradient ascending direction w.r.t the loss of DNN.</a:t>
            </a:r>
          </a:p>
          <a:p>
            <a:pPr lvl="1"/>
          </a:p>
          <a:p>
            <a:pPr lvl="1"/>
            <a:r>
              <a:t>Naive Bit-Flip Attempt: since the bit value is constrained between 0 and 1 flipping the bit could lead to data overflow</a:t>
            </a:r>
          </a:p>
          <a:p>
            <a:pPr lvl="1"/>
            <a:r>
              <a:t>We mathematically redefine the BFA as follows:</a:t>
            </a:r>
          </a:p>
          <a:p>
            <a:pPr lvl="1"/>
          </a:p>
          <a:p>
            <a:pPr lvl="1"/>
            <a:r>
              <a:t>Bit-wise xor operator: </a:t>
            </a:r>
          </a:p>
          <a:p>
            <a:pPr lvl="1"/>
          </a:p>
          <a:p>
            <a:pPr lvl="1"/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is the mask which indicates </a:t>
            </a:r>
          </a:p>
          <a:p>
            <a:pPr lvl="1"/>
            <a:r>
              <a:t>whether to perform the bit-flip operation.</a:t>
            </a:r>
          </a:p>
        </p:txBody>
      </p:sp>
      <p:pic>
        <p:nvPicPr>
          <p:cNvPr id="184" name="Screenshot 2025-07-15 at 10.13.20 PM.png" descr="Screenshot 2025-07-15 at 10.13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79454" y="3463814"/>
            <a:ext cx="5003801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Screenshot 2025-07-15 at 10.16.24 PM.png" descr="Screenshot 2025-07-15 at 10.16.2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55913" y="6489700"/>
            <a:ext cx="5816601" cy="736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Screenshot 2025-07-15 at 10.18.49 PM.png" descr="Screenshot 2025-07-15 at 10.18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42262" y="7918091"/>
            <a:ext cx="2501067" cy="585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Screenshot 2025-07-15 at 10.19.33 PM.png" descr="Screenshot 2025-07-15 at 10.19.33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956873" y="7651129"/>
            <a:ext cx="8914835" cy="4556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5"/>
      <p:bldP build="whole" bldLvl="1" animBg="1" rev="0" advAuto="0" spid="185" grpId="3"/>
      <p:bldP build="whole" bldLvl="1" animBg="1" rev="0" advAuto="0" spid="184" grpId="2"/>
      <p:bldP build="p" bldLvl="5" animBg="1" rev="0" advAuto="0" spid="183" grpId="1"/>
      <p:bldP build="whole" bldLvl="1" animBg="1" rev="0" advAuto="0" spid="186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90" name="Progressive Bit Search:…"/>
          <p:cNvSpPr txBox="1"/>
          <p:nvPr>
            <p:ph type="body" sz="half" idx="1"/>
          </p:nvPr>
        </p:nvSpPr>
        <p:spPr>
          <a:xfrm>
            <a:off x="1386764" y="2932998"/>
            <a:ext cx="12689642" cy="9239955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pPr>
            <a:r>
              <a:t>Progressive Bit Search: </a:t>
            </a:r>
          </a:p>
          <a:p>
            <a:pPr lvl="1" defTabSz="825500">
              <a:lnSpc>
                <a:spcPct val="100000"/>
              </a:lnSpc>
              <a:spcBef>
                <a:spcPts val="0"/>
              </a:spcBef>
            </a:pPr>
            <a:r>
              <a:t>In-layer Search: Electing the </a:t>
            </a:r>
            <a14:m>
              <m:oMath>
                <m:sSub>
                  <m:e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</m:oMath>
            </a14:m>
            <a:r>
              <a:t> most vulnerable bits in the selected layer. Record the inference loss if those elected bits are flipped</a:t>
            </a:r>
          </a:p>
          <a:p>
            <a:pPr lvl="1" defTabSz="825500">
              <a:lnSpc>
                <a:spcPct val="100000"/>
              </a:lnSpc>
              <a:spcBef>
                <a:spcPts val="0"/>
              </a:spcBef>
            </a:pPr>
            <a:r>
              <a:t>“Top” function returns the pointer pointing at the storage of those elected </a:t>
            </a:r>
            <a14:m>
              <m:oMath>
                <m:sSub>
                  <m:e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e>
                  <m:sub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b</m:t>
                    </m:r>
                  </m:sub>
                </m:sSub>
              </m:oMath>
            </a14:m>
            <a:r>
              <a:t> vulnerable bits</a:t>
            </a:r>
          </a:p>
          <a:p>
            <a:pPr lvl="1" defTabSz="825500">
              <a:lnSpc>
                <a:spcPct val="100000"/>
              </a:lnSpc>
              <a:spcBef>
                <a:spcPts val="0"/>
              </a:spcBef>
            </a:pPr>
          </a:p>
          <a:p>
            <a:pPr lvl="1" defTabSz="825500">
              <a:lnSpc>
                <a:spcPct val="100000"/>
              </a:lnSpc>
              <a:spcBef>
                <a:spcPts val="0"/>
              </a:spcBef>
            </a:pPr>
          </a:p>
          <a:p>
            <a:pPr lvl="1" defTabSz="825500">
              <a:lnSpc>
                <a:spcPct val="100000"/>
              </a:lnSpc>
              <a:spcBef>
                <a:spcPts val="0"/>
              </a:spcBef>
            </a:pPr>
          </a:p>
          <a:p>
            <a:pPr lvl="1" defTabSz="825500">
              <a:lnSpc>
                <a:spcPct val="100000"/>
              </a:lnSpc>
              <a:spcBef>
                <a:spcPts val="0"/>
              </a:spcBef>
            </a:pPr>
          </a:p>
          <a:p>
            <a:pPr lvl="1" defTabSz="825500">
              <a:lnSpc>
                <a:spcPct val="100000"/>
              </a:lnSpc>
              <a:spcBef>
                <a:spcPts val="0"/>
              </a:spcBef>
            </a:pPr>
            <a:r>
              <a:t>We apply the BFA on those elected bits</a:t>
            </a:r>
          </a:p>
          <a:p>
            <a:pPr lvl="1" defTabSz="825500">
              <a:lnSpc>
                <a:spcPct val="100000"/>
              </a:lnSpc>
              <a:spcBef>
                <a:spcPts val="0"/>
              </a:spcBef>
            </a:pPr>
          </a:p>
          <a:p>
            <a:pPr lvl="1" defTabSz="825500">
              <a:lnSpc>
                <a:spcPct val="100000"/>
              </a:lnSpc>
              <a:spcBef>
                <a:spcPts val="0"/>
              </a:spcBef>
            </a:pPr>
            <a:r>
              <a:t>Evaluate the loss increment caused by BFA in Eq. (</a:t>
            </a:r>
            <a:r>
              <a:rPr>
                <a:solidFill>
                  <a:srgbClr val="EA3323"/>
                </a:solidFill>
              </a:rPr>
              <a:t>10</a:t>
            </a:r>
            <a:r>
              <a:t>)</a:t>
            </a:r>
          </a:p>
        </p:txBody>
      </p:sp>
      <p:pic>
        <p:nvPicPr>
          <p:cNvPr id="191" name="Screenshot 2025-07-15 at 10.23.37 PM.png" descr="Screenshot 2025-07-15 at 10.23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9173" y="2495550"/>
            <a:ext cx="10172701" cy="872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Screenshot 2025-07-15 at 10.27.25 PM.png" descr="Screenshot 2025-07-15 at 10.27.25 PM.png"/>
          <p:cNvPicPr>
            <a:picLocks noChangeAspect="1"/>
          </p:cNvPicPr>
          <p:nvPr/>
        </p:nvPicPr>
        <p:blipFill>
          <a:blip r:embed="rId3">
            <a:extLst/>
          </a:blip>
          <a:srcRect l="4352" t="4352" r="4352" b="4352"/>
          <a:stretch>
            <a:fillRect/>
          </a:stretch>
        </p:blipFill>
        <p:spPr>
          <a:xfrm>
            <a:off x="6065904" y="6841775"/>
            <a:ext cx="7747001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Screenshot 2025-07-15 at 10.31.36 PM.png" descr="Screenshot 2025-07-15 at 10.31.3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68479" y="10839143"/>
            <a:ext cx="5016501" cy="1181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3"/>
      <p:bldP build="p" bldLvl="5" animBg="1" rev="0" advAuto="0" spid="190" grpId="2"/>
      <p:bldP build="whole" bldLvl="1" animBg="1" rev="0" advAuto="0" spid="191" grpId="1"/>
      <p:bldP build="whole" bldLvl="1" animBg="1" rev="0" advAuto="0" spid="193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96" name="Progressive Bit Search:…"/>
          <p:cNvSpPr txBox="1"/>
          <p:nvPr>
            <p:ph type="body" sz="half" idx="1"/>
          </p:nvPr>
        </p:nvSpPr>
        <p:spPr>
          <a:xfrm>
            <a:off x="1386764" y="2932998"/>
            <a:ext cx="12689642" cy="9239955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pPr>
            <a:r>
              <a:t>Progressive Bit Search: </a:t>
            </a:r>
          </a:p>
          <a:p>
            <a:pPr lvl="1" defTabSz="825500">
              <a:lnSpc>
                <a:spcPct val="100000"/>
              </a:lnSpc>
              <a:spcBef>
                <a:spcPts val="1000"/>
              </a:spcBef>
            </a:pPr>
            <a:r>
              <a:t>Cross-layer Search: The cross-layer search first independently conduct the in-layer search on each layer</a:t>
            </a:r>
          </a:p>
          <a:p>
            <a:pPr lvl="1" defTabSz="825500">
              <a:lnSpc>
                <a:spcPct val="100000"/>
              </a:lnSpc>
              <a:spcBef>
                <a:spcPts val="1000"/>
              </a:spcBef>
            </a:pPr>
            <a:r>
              <a:t>Generate the loss set as </a:t>
            </a: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Sup>
                  <m:e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p>
                </m:sSubSup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Sup>
                  <m:e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  <m:sup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p>
                </m:sSubSup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sSubSup>
                  <m:e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e>
                  <m:sub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</m:sub>
                  <m:sup>
                    <m:r>
                      <a:rPr xmlns:a="http://schemas.openxmlformats.org/drawingml/2006/main" sz="4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p>
                </m:sSubSup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</a:p>
          <a:p>
            <a:pPr lvl="1" defTabSz="825500">
              <a:lnSpc>
                <a:spcPct val="100000"/>
              </a:lnSpc>
              <a:spcBef>
                <a:spcPts val="1000"/>
              </a:spcBef>
            </a:pPr>
            <a:r>
              <a:t>Identify the layer </a:t>
            </a: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t> with maximum loss and reperform the BFA (without restore) on the bits elected in </a:t>
            </a: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t>th layer.</a:t>
            </a:r>
          </a:p>
          <a:p>
            <a:pPr lvl="1" defTabSz="825500">
              <a:lnSpc>
                <a:spcPct val="100000"/>
              </a:lnSpc>
              <a:spcBef>
                <a:spcPts val="1000"/>
              </a:spcBef>
            </a:p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pPr>
            <a:r>
              <a:t>Time Complexity of BFA with PBS:</a:t>
            </a:r>
          </a:p>
          <a:p>
            <a:pPr/>
            <a:r>
              <a:t>For each iteration of PBS to identify single most vulnerable bit, the time complexity is </a:t>
            </a:r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O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.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/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L</m:t>
                </m:r>
              </m:oMath>
            </a14:m>
            <a:r>
              <a:t> is the number of total convolution and linear layers</a:t>
            </a:r>
          </a:p>
          <a:p>
            <a:pPr/>
            <a14:m>
              <m:oMath>
                <m:r>
                  <a:rPr xmlns:a="http://schemas.openxmlformats.org/drawingml/2006/main" sz="4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is the number of bits with highest gradient ranking that will be checked in PBS method</a:t>
            </a:r>
          </a:p>
        </p:txBody>
      </p:sp>
      <p:pic>
        <p:nvPicPr>
          <p:cNvPr id="197" name="Screenshot 2025-07-15 at 10.23.37 PM.png" descr="Screenshot 2025-07-15 at 10.23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29173" y="2495550"/>
            <a:ext cx="10172701" cy="872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2"/>
      <p:bldP build="whole" bldLvl="1" animBg="1" rev="0" advAuto="0" spid="19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200" name="Datasets:…"/>
          <p:cNvSpPr txBox="1"/>
          <p:nvPr>
            <p:ph type="body" sz="half" idx="1"/>
          </p:nvPr>
        </p:nvSpPr>
        <p:spPr>
          <a:xfrm>
            <a:off x="1386764" y="2478868"/>
            <a:ext cx="21847800" cy="4937218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1500"/>
              </a:spcBef>
              <a:buSzTx/>
              <a:buNone/>
              <a:defRPr b="1"/>
            </a:pPr>
            <a:r>
              <a:t>Datasets: </a:t>
            </a:r>
          </a:p>
          <a:p>
            <a:pPr lvl="1" defTabSz="825500">
              <a:lnSpc>
                <a:spcPct val="100000"/>
              </a:lnSpc>
              <a:spcBef>
                <a:spcPts val="1500"/>
              </a:spcBef>
            </a:pPr>
            <a:r>
              <a:t>ImageNet</a:t>
            </a:r>
          </a:p>
          <a:p>
            <a:pPr lvl="1" defTabSz="825500">
              <a:lnSpc>
                <a:spcPct val="100000"/>
              </a:lnSpc>
              <a:spcBef>
                <a:spcPts val="1500"/>
              </a:spcBef>
            </a:pPr>
            <a:r>
              <a:t>CIFAR_10</a:t>
            </a:r>
          </a:p>
          <a:p>
            <a:pPr lvl="1" defTabSz="825500">
              <a:lnSpc>
                <a:spcPct val="100000"/>
              </a:lnSpc>
              <a:spcBef>
                <a:spcPts val="1500"/>
              </a:spcBef>
            </a:pPr>
            <a:r>
              <a:t>For CIFAR-10, experiments are conducted on a series of residual network (ResNet-20/32/44/56), where the weights are quantized into 4/6/8 bit-width with retraining.</a:t>
            </a:r>
          </a:p>
        </p:txBody>
      </p:sp>
      <p:pic>
        <p:nvPicPr>
          <p:cNvPr id="201" name="Screenshot 2025-07-15 at 10.50.03 PM.png" descr="Screenshot 2025-07-15 at 10.50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2394" y="6768147"/>
            <a:ext cx="21356540" cy="5516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0" grpId="1"/>
      <p:bldP build="whole" bldLvl="1" animBg="1" rev="0" advAuto="0" spid="20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204" name="ImageNet:…"/>
          <p:cNvSpPr txBox="1"/>
          <p:nvPr>
            <p:ph type="body" sz="half" idx="1"/>
          </p:nvPr>
        </p:nvSpPr>
        <p:spPr>
          <a:xfrm>
            <a:off x="1292617" y="2494559"/>
            <a:ext cx="10591138" cy="9484333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1500"/>
              </a:spcBef>
              <a:buSzTx/>
              <a:buNone/>
              <a:defRPr b="1"/>
            </a:pPr>
            <a:r>
              <a:t>ImageNet: </a:t>
            </a:r>
          </a:p>
          <a:p>
            <a:pPr/>
            <a:r>
              <a:t>Since ImageNet dataset has 1000 different classes of objects, a classification accuracy of 0.1% can be considered as random output</a:t>
            </a:r>
          </a:p>
        </p:txBody>
      </p:sp>
      <p:pic>
        <p:nvPicPr>
          <p:cNvPr id="205" name="Screenshot 2025-07-15 at 10.53.42 PM.png" descr="Screenshot 2025-07-15 at 10.53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41563" y="3191775"/>
            <a:ext cx="9512301" cy="808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resenter: Amirmohammad Pournaghshban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Presenter: Amirmohammad Pournaghshband</a:t>
            </a:r>
          </a:p>
        </p:txBody>
      </p:sp>
      <p:sp>
        <p:nvSpPr>
          <p:cNvPr id="208" name="Blind Data Adversarial Bit-flip Attack against Deep Neural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048204">
              <a:defRPr spc="-194" sz="9743"/>
            </a:pPr>
            <a:r>
              <a:rPr b="0">
                <a:latin typeface="Geeza Pro Bold"/>
                <a:ea typeface="Geeza Pro Bold"/>
                <a:cs typeface="Geeza Pro Bold"/>
                <a:sym typeface="Geeza Pro Bold"/>
              </a:rPr>
              <a:t>Blind Data Adversarial Bit-flip Attack against Deep Neural</a:t>
            </a:r>
            <a:endParaRPr b="0">
              <a:latin typeface="Geeza Pro Bold"/>
              <a:ea typeface="Geeza Pro Bold"/>
              <a:cs typeface="Geeza Pro Bold"/>
              <a:sym typeface="Geeza Pro Bold"/>
            </a:endParaRPr>
          </a:p>
          <a:p>
            <a:pPr defTabSz="2048204">
              <a:defRPr spc="-194" sz="9743"/>
            </a:pPr>
            <a:r>
              <a:rPr b="0">
                <a:latin typeface="Geeza Pro Bold"/>
                <a:ea typeface="Geeza Pro Bold"/>
                <a:cs typeface="Geeza Pro Bold"/>
                <a:sym typeface="Geeza Pro Bold"/>
              </a:rPr>
              <a:t>Networks (2022)</a:t>
            </a:r>
          </a:p>
        </p:txBody>
      </p:sp>
      <p:sp>
        <p:nvSpPr>
          <p:cNvPr id="209" name="Behnam Ghavami, Mani Sadati, Mohammad Shahidzadeh, Zhenman Fang, Lesley Shann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Behnam Ghavami, Mani Sadati, Mohammad Shahidzadeh, Zhenman Fang, Lesley Shannon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