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mirmohammad Pournaghshba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Amirmohammad Pournaghshband</a:t>
            </a:r>
          </a:p>
        </p:txBody>
      </p:sp>
      <p:sp>
        <p:nvSpPr>
          <p:cNvPr id="172" name="Architecture Extraction and Partial Parameters Extraction + Reconstru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225" sz="11252"/>
            </a:lvl1pPr>
          </a:lstStyle>
          <a:p>
            <a:pPr/>
            <a:r>
              <a:t>Architecture Extraction and Partial Parameters Extraction + Reconstruction</a:t>
            </a:r>
          </a:p>
        </p:txBody>
      </p:sp>
      <p:sp>
        <p:nvSpPr>
          <p:cNvPr id="173" name="Black-Box-Attack Essential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Black-Box-Attack Essentials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rchitecture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Extraction</a:t>
            </a:r>
          </a:p>
        </p:txBody>
      </p:sp>
      <p:sp>
        <p:nvSpPr>
          <p:cNvPr id="176" name="Using “DeepRecon”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Using “DeepRecon”</a:t>
            </a:r>
          </a:p>
        </p:txBody>
      </p:sp>
      <p:sp>
        <p:nvSpPr>
          <p:cNvPr id="177" name="During forward/backward propagation, the victim DNN model computes the prediction using the functions in the DL framework…"/>
          <p:cNvSpPr txBox="1"/>
          <p:nvPr>
            <p:ph type="body" sz="half" idx="1"/>
          </p:nvPr>
        </p:nvSpPr>
        <p:spPr>
          <a:xfrm>
            <a:off x="1206500" y="4248504"/>
            <a:ext cx="8726252" cy="825601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During forward/backward propagation, the victim DNN model computes the prediction using the functions in the DL framework</a:t>
            </a:r>
          </a:p>
          <a:p>
            <a:pPr>
              <a:defRPr sz="3200"/>
            </a:pPr>
            <a:r>
              <a:t>Since the attacker and victim share an instruction cache, the attacker can invalidate the cache lines that store the functions</a:t>
            </a:r>
          </a:p>
          <a:p>
            <a:pPr>
              <a:defRPr sz="3200"/>
            </a:pPr>
            <a:r>
              <a:t>Then monitor if the victim calls these functions by measuring the access time</a:t>
            </a:r>
          </a:p>
          <a:p>
            <a:pPr>
              <a:defRPr sz="3200"/>
            </a:pPr>
            <a:r>
              <a:t>Based on the mapping between the functions and the architecture attributes, the attacker reconstructs the architecture of the victim’s DNN</a:t>
            </a:r>
          </a:p>
        </p:txBody>
      </p:sp>
      <p:pic>
        <p:nvPicPr>
          <p:cNvPr id="178" name="Screenshot 2025-08-26 at 8.53.19 PM.png" descr="Screenshot 2025-08-26 at 8.53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43766" y="4999204"/>
            <a:ext cx="13908228" cy="6754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rchitecture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Extraction</a:t>
            </a:r>
          </a:p>
        </p:txBody>
      </p:sp>
      <p:sp>
        <p:nvSpPr>
          <p:cNvPr id="181" name="Flush+Reloa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Flush+Reload</a:t>
            </a:r>
          </a:p>
        </p:txBody>
      </p:sp>
      <p:sp>
        <p:nvSpPr>
          <p:cNvPr id="182" name="The attacker and victim share the same DL framework libr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The attacker and victim share the same DL framework library</a:t>
            </a:r>
          </a:p>
          <a:p>
            <a:pPr>
              <a:defRPr sz="3200"/>
            </a:pPr>
            <a:r>
              <a:t>Attacker flushes a cache line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(clflush instruction)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>
              <a:defRPr sz="32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The v</a:t>
            </a:r>
            <a:r>
              <a:t>ictim runs and may access that same memory location</a:t>
            </a:r>
          </a:p>
          <a:p>
            <a:pPr>
              <a:defRPr sz="3200"/>
            </a:pPr>
            <a:r>
              <a:t>Attacker reloads and times access:</a:t>
            </a:r>
          </a:p>
          <a:p>
            <a:pPr lvl="1" marL="914400" indent="-304800">
              <a:spcBef>
                <a:spcPts val="2000"/>
              </a:spcBef>
              <a:defRPr sz="3000"/>
            </a:pPr>
            <a:r>
              <a:t>Fast access → victim used it (it was in cache)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 marL="914400" indent="-304800">
              <a:spcBef>
                <a:spcPts val="2000"/>
              </a:spcBef>
              <a:defRPr sz="3000"/>
            </a:pPr>
            <a:r>
              <a:t>Slow access → victim did not use it.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rchitecture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Extraction</a:t>
            </a:r>
          </a:p>
        </p:txBody>
      </p:sp>
      <p:sp>
        <p:nvSpPr>
          <p:cNvPr id="185" name="Short attack: They repeat this with 10 random queries and report the average. This simulates a scenario where the spy process can only “peek” occasionally.…"/>
          <p:cNvSpPr txBox="1"/>
          <p:nvPr>
            <p:ph type="body" sz="half" idx="1"/>
          </p:nvPr>
        </p:nvSpPr>
        <p:spPr>
          <a:xfrm>
            <a:off x="1206500" y="2850393"/>
            <a:ext cx="21971000" cy="5064489"/>
          </a:xfrm>
          <a:prstGeom prst="rect">
            <a:avLst/>
          </a:prstGeom>
        </p:spPr>
        <p:txBody>
          <a:bodyPr/>
          <a:lstStyle/>
          <a:p>
            <a:pPr>
              <a:defRPr b="1" sz="3200"/>
            </a:pPr>
            <a:r>
              <a:t>Short attack: </a:t>
            </a:r>
            <a:r>
              <a:rPr b="0"/>
              <a:t>They repeat this with 10 </a:t>
            </a:r>
            <a:r>
              <a:rPr b="0" i="1"/>
              <a:t>random</a:t>
            </a:r>
            <a:r>
              <a:rPr b="0"/>
              <a:t> queries and report the </a:t>
            </a:r>
            <a:r>
              <a:rPr b="0" i="1"/>
              <a:t>average</a:t>
            </a:r>
            <a:r>
              <a:rPr b="0"/>
              <a:t>. This simulates a scenario where the spy process can only “peek” occasionally.</a:t>
            </a:r>
            <a:endParaRPr b="0"/>
          </a:p>
          <a:p>
            <a:pPr>
              <a:defRPr b="1" sz="3200"/>
            </a:pPr>
            <a:r>
              <a:t>Long attack: </a:t>
            </a:r>
            <a:r>
              <a:rPr b="0"/>
              <a:t>The attacker stays co-located and observes the victim for a longer, continuous period — e.g., 10 queries in a row.</a:t>
            </a:r>
          </a:p>
        </p:txBody>
      </p:sp>
      <p:pic>
        <p:nvPicPr>
          <p:cNvPr id="186" name="Screenshot 2025-08-26 at 8.54.52 PM.png" descr="Screenshot 2025-08-26 at 8.54.52 PM.png"/>
          <p:cNvPicPr>
            <a:picLocks noChangeAspect="1"/>
          </p:cNvPicPr>
          <p:nvPr/>
        </p:nvPicPr>
        <p:blipFill>
          <a:blip r:embed="rId2">
            <a:extLst/>
          </a:blip>
          <a:srcRect l="1981" t="1981" r="1981" b="1981"/>
          <a:stretch>
            <a:fillRect/>
          </a:stretch>
        </p:blipFill>
        <p:spPr>
          <a:xfrm>
            <a:off x="5676899" y="7157456"/>
            <a:ext cx="13030384" cy="42553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rchitecture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Extraction</a:t>
            </a:r>
          </a:p>
        </p:txBody>
      </p:sp>
      <p:sp>
        <p:nvSpPr>
          <p:cNvPr id="189" name="Challeng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190" name="The OS and software versions being used in the attack are outdate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The OS and software versions being used in the attack are outdated:</a:t>
            </a:r>
          </a:p>
          <a:p>
            <a:pPr lvl="1">
              <a:spcBef>
                <a:spcPts val="1500"/>
              </a:spcBef>
              <a:defRPr sz="2400"/>
            </a:pPr>
            <a:r>
              <a:t>Ubuntu 16.04</a:t>
            </a:r>
          </a:p>
          <a:p>
            <a:pPr lvl="1">
              <a:spcBef>
                <a:spcPts val="1500"/>
              </a:spcBef>
              <a:defRPr sz="2400"/>
            </a:pPr>
            <a:r>
              <a:t>Python 2.7.15-rc1</a:t>
            </a:r>
          </a:p>
          <a:p>
            <a:pPr lvl="1">
              <a:spcBef>
                <a:spcPts val="1500"/>
              </a:spcBef>
              <a:defRPr sz="2400"/>
            </a:pPr>
            <a:r>
              <a:t>TensorFlow 1.10.0</a:t>
            </a:r>
          </a:p>
          <a:p>
            <a:pPr lvl="1">
              <a:spcBef>
                <a:spcPts val="1500"/>
              </a:spcBef>
              <a:defRPr sz="2400"/>
            </a:pPr>
            <a:r>
              <a:t>Mastik v0.0.2</a:t>
            </a:r>
          </a:p>
          <a:p>
            <a:pPr>
              <a:spcBef>
                <a:spcPts val="1500"/>
              </a:spcBef>
              <a:defRPr sz="3200"/>
            </a:pPr>
            <a:r>
              <a:t>We must use two different users on the same VM (CPU architecture problem!) or cluster</a:t>
            </a:r>
          </a:p>
          <a:p>
            <a:pPr>
              <a:spcBef>
                <a:spcPts val="1500"/>
              </a:spcBef>
              <a:defRPr sz="3200"/>
            </a:pPr>
          </a:p>
          <a:p>
            <a:pPr marL="0" indent="0">
              <a:spcBef>
                <a:spcPts val="1500"/>
              </a:spcBef>
              <a:buSzTx/>
              <a:buNone/>
              <a:defRPr b="1" sz="3200"/>
            </a:pPr>
            <a:r>
              <a:t>Possible Solutions:</a:t>
            </a:r>
          </a:p>
          <a:p>
            <a:pPr lvl="1" marL="1016000" indent="-406400">
              <a:spcBef>
                <a:spcPts val="1500"/>
              </a:spcBef>
              <a:tabLst>
                <a:tab pos="609600" algn="l"/>
                <a:tab pos="1016000" algn="l"/>
              </a:tabLst>
              <a:defRPr sz="3200"/>
            </a:pPr>
            <a:r>
              <a:t>To continue with this outdated method (particularly since our paper is not focused on this topic)</a:t>
            </a:r>
          </a:p>
          <a:p>
            <a:pPr lvl="1" marL="1016000" indent="-406400">
              <a:spcBef>
                <a:spcPts val="1500"/>
              </a:spcBef>
              <a:tabLst>
                <a:tab pos="609600" algn="l"/>
                <a:tab pos="1016000" algn="l"/>
              </a:tabLst>
              <a:defRPr sz="3200"/>
            </a:pPr>
            <a:r>
              <a:t>We can consider studying newer papers, such as DeepCache-2024.</a:t>
            </a:r>
            <a:br>
              <a:rPr b="1"/>
            </a:b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artial Parameter Extra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Partial Parameter Extraction</a:t>
            </a:r>
          </a:p>
        </p:txBody>
      </p:sp>
      <p:sp>
        <p:nvSpPr>
          <p:cNvPr id="193" name="Using DeepSte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Using DeepSteal</a:t>
            </a:r>
          </a:p>
        </p:txBody>
      </p:sp>
      <p:sp>
        <p:nvSpPr>
          <p:cNvPr id="194" name="HammerLea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  <a:defRPr b="1" sz="3200"/>
            </a:pPr>
            <a:r>
              <a:t>HammerLeak</a:t>
            </a:r>
          </a:p>
          <a:p>
            <a:pPr lvl="1" marL="1193800" indent="-584200">
              <a:defRPr sz="3200"/>
            </a:pPr>
            <a:r>
              <a:t>Uses rowhammer as a side-channel attack</a:t>
            </a:r>
          </a:p>
          <a:p>
            <a:pPr lvl="1" marL="1193800" indent="-584200">
              <a:defRPr sz="3200"/>
            </a:pPr>
            <a:r>
              <a:t>Improved leakage vs. classic RAMBleed</a:t>
            </a:r>
          </a:p>
          <a:p>
            <a:pPr marL="0" indent="0">
              <a:buSzTx/>
              <a:buNone/>
              <a:defRPr b="1" sz="3200"/>
            </a:pPr>
            <a:r>
              <a:t>Con: We use the rowhammer attack at least once before the bit-flip attack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Reconstruction</a:t>
            </a:r>
          </a:p>
        </p:txBody>
      </p:sp>
      <p:sp>
        <p:nvSpPr>
          <p:cNvPr id="197" name="Mean Clustering Train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Mean Clustering Training</a:t>
            </a:r>
          </a:p>
        </p:txBody>
      </p:sp>
      <p:sp>
        <p:nvSpPr>
          <p:cNvPr id="198" name="Mean Clustering Training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  <a:defRPr b="1" sz="3200"/>
            </a:pPr>
            <a:r>
              <a:t>Mean Clustering Training:</a:t>
            </a:r>
          </a:p>
          <a:p>
            <a:pPr lvl="1" marL="1778000" indent="-889000">
              <a:buSzPct val="100000"/>
              <a:buAutoNum type="arabicPeriod" startAt="1"/>
              <a:defRPr sz="3200"/>
            </a:pPr>
            <a:r>
              <a:t>Fully recovered weights </a:t>
            </a:r>
            <a:r>
              <a:rPr b="1"/>
              <a:t>→</a:t>
            </a:r>
            <a:r>
              <a:t> freeze them (no training needed)</a:t>
            </a:r>
          </a:p>
          <a:p>
            <a:pPr lvl="1" marL="1778000" indent="-889000">
              <a:buSzPct val="100000"/>
              <a:buAutoNum type="arabicPeriod" startAt="1"/>
              <a:defRPr sz="3200"/>
            </a:pPr>
            <a:r>
              <a:t>Partially recovered weights </a:t>
            </a:r>
            <a:r>
              <a:rPr b="1"/>
              <a:t>→</a:t>
            </a:r>
            <a:r>
              <a:t> train them, but </a:t>
            </a:r>
            <a:r>
              <a:rPr i="1"/>
              <a:t>penalize</a:t>
            </a:r>
            <a:r>
              <a:t> them to stay near the leaked range</a:t>
            </a:r>
          </a:p>
          <a:p>
            <a:pPr lvl="1" marL="1778000" indent="-889000">
              <a:buSzPct val="100000"/>
              <a:buAutoNum type="arabicPeriod" startAt="1"/>
              <a:defRPr sz="3200"/>
            </a:pPr>
            <a:r>
              <a:t>No info at all </a:t>
            </a:r>
            <a:r>
              <a:rPr b="1"/>
              <a:t>→</a:t>
            </a:r>
            <a:r>
              <a:t> train normally, no extra constraints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Reconstruction</a:t>
            </a:r>
          </a:p>
        </p:txBody>
      </p:sp>
      <p:sp>
        <p:nvSpPr>
          <p:cNvPr id="201" name="CZ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CZR</a:t>
            </a:r>
          </a:p>
        </p:txBody>
      </p:sp>
      <p:sp>
        <p:nvSpPr>
          <p:cNvPr id="202" name="CZR (Closer to Zero Reconstruc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218888">
              <a:spcBef>
                <a:spcPts val="1800"/>
              </a:spcBef>
              <a:buSzTx/>
              <a:buNone/>
              <a:defRPr sz="3276"/>
            </a:pPr>
            <a:r>
              <a:t>CZR (Closer to Zero Reconstruction)</a:t>
            </a:r>
            <a:endParaRPr sz="1911"/>
          </a:p>
          <a:p>
            <a:pPr marL="416052" indent="-416052" defTabSz="2218888">
              <a:spcBef>
                <a:spcPts val="1800"/>
              </a:spcBef>
              <a:defRPr sz="3276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A method to </a:t>
            </a:r>
            <a:r>
              <a:t>estimate missing weight bits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in </a:t>
            </a:r>
            <a:r>
              <a:t>partially recovered models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.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416052" indent="-416052" defTabSz="2218888">
              <a:spcBef>
                <a:spcPts val="1800"/>
              </a:spcBef>
              <a:defRPr sz="3276"/>
            </a:pPr>
            <a:r>
              <a:t>Based on the observation that most DNN weights are </a:t>
            </a:r>
            <a:r>
              <a:rPr b="1"/>
              <a:t>close to zero</a:t>
            </a:r>
            <a:r>
              <a:t>.</a:t>
            </a:r>
          </a:p>
          <a:p>
            <a:pPr marL="416052" indent="-416052" defTabSz="2218888">
              <a:spcBef>
                <a:spcPts val="1800"/>
              </a:spcBef>
              <a:defRPr sz="3276"/>
            </a:pPr>
            <a:r>
              <a:t>Predicts unknown bits to make weights as </a:t>
            </a:r>
            <a:r>
              <a:rPr b="1"/>
              <a:t>small (close to zero)</a:t>
            </a:r>
            <a:r>
              <a:t> as possible.</a:t>
            </a:r>
          </a:p>
          <a:p>
            <a:pPr marL="416052" indent="-416052" defTabSz="2218888">
              <a:spcBef>
                <a:spcPts val="1800"/>
              </a:spcBef>
              <a:defRPr sz="3276"/>
            </a:pPr>
            <a:r>
              <a:t>Improves the reliability of FL2R when </a:t>
            </a:r>
            <a:r>
              <a:rPr b="1"/>
              <a:t>full parameter values aren’t available</a:t>
            </a:r>
            <a:r>
              <a:t>.</a:t>
            </a:r>
          </a:p>
        </p:txBody>
      </p:sp>
      <p:pic>
        <p:nvPicPr>
          <p:cNvPr id="203" name="Screenshot 2025-07-09 at 8.02.13 AM.png" descr="Screenshot 2025-07-09 at 8.02.13 AM.png"/>
          <p:cNvPicPr>
            <a:picLocks noChangeAspect="1"/>
          </p:cNvPicPr>
          <p:nvPr/>
        </p:nvPicPr>
        <p:blipFill>
          <a:blip r:embed="rId2">
            <a:extLst/>
          </a:blip>
          <a:srcRect l="1469" t="1469" r="1469" b="1469"/>
          <a:stretch>
            <a:fillRect/>
          </a:stretch>
        </p:blipFill>
        <p:spPr>
          <a:xfrm>
            <a:off x="1206500" y="4248504"/>
            <a:ext cx="18266079" cy="4810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Reconstruction</a:t>
            </a:r>
          </a:p>
        </p:txBody>
      </p:sp>
      <p:sp>
        <p:nvSpPr>
          <p:cNvPr id="206" name="CZ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CZR</a:t>
            </a:r>
          </a:p>
        </p:txBody>
      </p:sp>
      <p:sp>
        <p:nvSpPr>
          <p:cNvPr id="207" name="This means that the smallest positive number is 0 or 000000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304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This means that the smallest positive number is 0 or 00000000</a:t>
            </a:r>
          </a:p>
          <a:p>
            <a:pPr marL="579119" indent="-579119" defTabSz="2316421">
              <a:spcBef>
                <a:spcPts val="4200"/>
              </a:spcBef>
              <a:defRPr sz="304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The biggest negative number is -1 or 11111111</a:t>
            </a:r>
          </a:p>
          <a:p>
            <a:pPr marL="563033" indent="-563033" defTabSz="2316421">
              <a:spcBef>
                <a:spcPts val="4200"/>
              </a:spcBef>
              <a:buSzPct val="100000"/>
              <a:buAutoNum type="arabicPeriod" startAt="1"/>
              <a:defRPr sz="3040"/>
            </a:pPr>
            <a:r>
              <a:t>The parameters with the recovered sign bit of 0 (a positive weight)</a:t>
            </a:r>
          </a:p>
          <a:p>
            <a:pPr lvl="1" marL="965200" indent="-386079" defTabSz="2316421">
              <a:spcBef>
                <a:spcPts val="4200"/>
              </a:spcBef>
              <a:defRPr sz="3040"/>
            </a:pPr>
            <a:r>
              <a:t>For a positive parameter, all of the unextracted bits in that parameter will be set to zero</a:t>
            </a:r>
          </a:p>
          <a:p>
            <a:pPr marL="563033" indent="-563033" defTabSz="2316421">
              <a:spcBef>
                <a:spcPts val="4200"/>
              </a:spcBef>
              <a:buSzPct val="100000"/>
              <a:buAutoNum type="arabicPeriod" startAt="1"/>
              <a:defRPr sz="3040"/>
            </a:pPr>
            <a:r>
              <a:t>The parameters with the recovered sign bit of 1 (a negative weight)</a:t>
            </a:r>
          </a:p>
          <a:p>
            <a:pPr lvl="1" marL="965200" indent="-386079" defTabSz="2316421">
              <a:spcBef>
                <a:spcPts val="4200"/>
              </a:spcBef>
              <a:defRPr sz="3040"/>
            </a:pPr>
            <a:r>
              <a:t>For a negative parameter, all unknown bits will be set to one</a:t>
            </a:r>
          </a:p>
          <a:p>
            <a:pPr marL="563033" indent="-563033" defTabSz="2316421">
              <a:spcBef>
                <a:spcPts val="4200"/>
              </a:spcBef>
              <a:buSzPct val="100000"/>
              <a:buAutoNum type="arabicPeriod" startAt="1"/>
              <a:defRPr sz="3040"/>
            </a:pPr>
            <a:r>
              <a:t>The parameters with an unrecovered sign bit: </a:t>
            </a:r>
          </a:p>
          <a:p>
            <a:pPr lvl="1" marL="965200" indent="-386079" defTabSz="2316421">
              <a:spcBef>
                <a:spcPts val="4200"/>
              </a:spcBef>
              <a:defRPr sz="3040"/>
            </a:pPr>
            <a:r>
              <a:t>We consider the sign bit once positive and once negative, and reconstruct the other unknown bits</a:t>
            </a:r>
          </a:p>
          <a:p>
            <a:pPr lvl="1" marL="965200" indent="-386079" defTabSz="2316421">
              <a:spcBef>
                <a:spcPts val="4200"/>
              </a:spcBef>
              <a:defRPr sz="3040"/>
            </a:pPr>
            <a:r>
              <a:t>We consider the one with the lower absolute value as the reconstructed parameter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0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