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2438338" rtl="0" fontAlgn="auto" latinLnBrk="0" hangingPunct="0">
      <a:lnSpc>
        <a:spcPct val="9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a:defRPr>
    </a:lvl1pPr>
    <a:lvl2pPr marL="0" marR="0" indent="457200" algn="l" defTabSz="2438338" rtl="0" fontAlgn="auto" latinLnBrk="0" hangingPunct="0">
      <a:lnSpc>
        <a:spcPct val="9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a:defRPr>
    </a:lvl2pPr>
    <a:lvl3pPr marL="0" marR="0" indent="914400" algn="l" defTabSz="2438338" rtl="0" fontAlgn="auto" latinLnBrk="0" hangingPunct="0">
      <a:lnSpc>
        <a:spcPct val="9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a:defRPr>
    </a:lvl3pPr>
    <a:lvl4pPr marL="0" marR="0" indent="1371600" algn="l" defTabSz="2438338" rtl="0" fontAlgn="auto" latinLnBrk="0" hangingPunct="0">
      <a:lnSpc>
        <a:spcPct val="9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a:defRPr>
    </a:lvl4pPr>
    <a:lvl5pPr marL="0" marR="0" indent="1828800" algn="l" defTabSz="2438338" rtl="0" fontAlgn="auto" latinLnBrk="0" hangingPunct="0">
      <a:lnSpc>
        <a:spcPct val="9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a:defRPr>
    </a:lvl5pPr>
    <a:lvl6pPr marL="0" marR="0" indent="2286000" algn="l" defTabSz="2438338" rtl="0" fontAlgn="auto" latinLnBrk="0" hangingPunct="0">
      <a:lnSpc>
        <a:spcPct val="9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a:defRPr>
    </a:lvl6pPr>
    <a:lvl7pPr marL="0" marR="0" indent="2743200" algn="l" defTabSz="2438338" rtl="0" fontAlgn="auto" latinLnBrk="0" hangingPunct="0">
      <a:lnSpc>
        <a:spcPct val="9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a:defRPr>
    </a:lvl7pPr>
    <a:lvl8pPr marL="0" marR="0" indent="3200400" algn="l" defTabSz="2438338" rtl="0" fontAlgn="auto" latinLnBrk="0" hangingPunct="0">
      <a:lnSpc>
        <a:spcPct val="9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a:defRPr>
    </a:lvl8pPr>
    <a:lvl9pPr marL="0" marR="0" indent="3657600" algn="l" defTabSz="2438338" rtl="0" fontAlgn="auto" latinLnBrk="0" hangingPunct="0">
      <a:lnSpc>
        <a:spcPct val="9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8" name="Shape 168"/>
          <p:cNvSpPr/>
          <p:nvPr>
            <p:ph type="sldImg"/>
          </p:nvPr>
        </p:nvSpPr>
        <p:spPr>
          <a:xfrm>
            <a:off x="1143000" y="685800"/>
            <a:ext cx="4572000" cy="3429000"/>
          </a:xfrm>
          <a:prstGeom prst="rect">
            <a:avLst/>
          </a:prstGeom>
        </p:spPr>
        <p:txBody>
          <a:bodyPr/>
          <a:lstStyle/>
          <a:p>
            <a:pPr/>
          </a:p>
        </p:txBody>
      </p:sp>
      <p:sp>
        <p:nvSpPr>
          <p:cNvPr id="169" name="Shape 16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bg>
      <p:bgPr>
        <a:solidFill>
          <a:srgbClr val="003462"/>
        </a:solidFill>
      </p:bgPr>
    </p:bg>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47162"/>
            <a:ext cx="21971003" cy="636979"/>
          </a:xfrm>
          <a:prstGeom prst="rect">
            <a:avLst/>
          </a:prstGeom>
        </p:spPr>
        <p:txBody>
          <a:bodyPr lIns="45719" tIns="45719" rIns="45719" bIns="45719"/>
          <a:lstStyle>
            <a:lvl1pPr marL="0" indent="0" defTabSz="825500">
              <a:lnSpc>
                <a:spcPct val="100000"/>
              </a:lnSpc>
              <a:buSzTx/>
              <a:buNone/>
              <a:defRPr b="1">
                <a:solidFill>
                  <a:srgbClr val="FFFFFF"/>
                </a:solidFill>
              </a:defRPr>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solidFill>
                  <a:srgbClr val="FFFFFF"/>
                </a:solidFill>
              </a:defRPr>
            </a:lvl1pPr>
          </a:lstStyle>
          <a:p>
            <a:pPr/>
            <a:r>
              <a:t>Presentation Title</a:t>
            </a:r>
          </a:p>
        </p:txBody>
      </p:sp>
      <p:sp>
        <p:nvSpPr>
          <p:cNvPr id="13" name="Body Level One…"/>
          <p:cNvSpPr txBox="1"/>
          <p:nvPr>
            <p:ph type="body" sz="quarter" idx="1" hasCustomPrompt="1"/>
          </p:nvPr>
        </p:nvSpPr>
        <p:spPr>
          <a:xfrm>
            <a:off x="1201342" y="7210490"/>
            <a:ext cx="21971001" cy="1905001"/>
          </a:xfrm>
          <a:prstGeom prst="rect">
            <a:avLst/>
          </a:prstGeom>
        </p:spPr>
        <p:txBody>
          <a:bodyPr/>
          <a:lstStyle>
            <a:lvl1pPr marL="0" indent="0" defTabSz="825500">
              <a:lnSpc>
                <a:spcPct val="100000"/>
              </a:lnSpc>
              <a:buSzTx/>
              <a:buNone/>
              <a:defRPr b="1" sz="5500">
                <a:solidFill>
                  <a:schemeClr val="accent1"/>
                </a:solidFill>
              </a:defRPr>
            </a:lvl1pPr>
            <a:lvl2pPr marL="0" indent="457200" defTabSz="825500">
              <a:lnSpc>
                <a:spcPct val="100000"/>
              </a:lnSpc>
              <a:buSzTx/>
              <a:buNone/>
              <a:defRPr b="1" sz="5500">
                <a:solidFill>
                  <a:schemeClr val="accent1"/>
                </a:solidFill>
              </a:defRPr>
            </a:lvl2pPr>
            <a:lvl3pPr marL="0" indent="914400" defTabSz="825500">
              <a:lnSpc>
                <a:spcPct val="100000"/>
              </a:lnSpc>
              <a:buSzTx/>
              <a:buNone/>
              <a:defRPr b="1" sz="5500">
                <a:solidFill>
                  <a:schemeClr val="accent1"/>
                </a:solidFill>
              </a:defRPr>
            </a:lvl3pPr>
            <a:lvl4pPr marL="0" indent="1371600" defTabSz="825500">
              <a:lnSpc>
                <a:spcPct val="100000"/>
              </a:lnSpc>
              <a:buSzTx/>
              <a:buNone/>
              <a:defRPr b="1" sz="5500">
                <a:solidFill>
                  <a:schemeClr val="accent1"/>
                </a:solidFill>
              </a:defRPr>
            </a:lvl4pPr>
            <a:lvl5pPr marL="0" indent="1828800" defTabSz="825500">
              <a:lnSpc>
                <a:spcPct val="100000"/>
              </a:lnSpc>
              <a:buSzTx/>
              <a:buNone/>
              <a:defRPr b="1" sz="5500">
                <a:solidFill>
                  <a:schemeClr val="accent1"/>
                </a:solidFill>
              </a:defRPr>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99" name="Slide Title"/>
          <p:cNvSpPr txBox="1"/>
          <p:nvPr>
            <p:ph type="title" hasCustomPrompt="1"/>
          </p:nvPr>
        </p:nvSpPr>
        <p:spPr>
          <a:xfrm>
            <a:off x="1206500" y="952500"/>
            <a:ext cx="21971000" cy="1434949"/>
          </a:xfrm>
          <a:prstGeom prst="rect">
            <a:avLst/>
          </a:prstGeom>
        </p:spPr>
        <p:txBody>
          <a:bodyPr/>
          <a:lstStyle/>
          <a:p>
            <a:pPr/>
            <a:r>
              <a:t>Slide Title</a:t>
            </a:r>
          </a:p>
        </p:txBody>
      </p:sp>
      <p:sp>
        <p:nvSpPr>
          <p:cNvPr id="100" name="Slide Subtitle"/>
          <p:cNvSpPr txBox="1"/>
          <p:nvPr>
            <p:ph type="body" sz="quarter" idx="21" hasCustomPrompt="1"/>
          </p:nvPr>
        </p:nvSpPr>
        <p:spPr>
          <a:xfrm>
            <a:off x="1206500" y="2247900"/>
            <a:ext cx="21971000" cy="934779"/>
          </a:xfrm>
          <a:prstGeom prst="rect">
            <a:avLst/>
          </a:prstGeom>
        </p:spPr>
        <p:txBody>
          <a:bodyPr lIns="45719" tIns="45719" rIns="45719" bIns="45719"/>
          <a:lstStyle>
            <a:lvl1pPr marL="0" indent="0" defTabSz="825500">
              <a:lnSpc>
                <a:spcPct val="100000"/>
              </a:lnSpc>
              <a:buSzTx/>
              <a:buNone/>
              <a:defRPr b="1" sz="5500"/>
            </a:lvl1pPr>
          </a:lstStyle>
          <a:p>
            <a:pPr/>
            <a:r>
              <a:t>Slide Subtitle</a:t>
            </a:r>
          </a:p>
        </p:txBody>
      </p:sp>
      <p:sp>
        <p:nvSpPr>
          <p:cNvPr id="10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108" name="Agenda Title"/>
          <p:cNvSpPr txBox="1"/>
          <p:nvPr>
            <p:ph type="title" hasCustomPrompt="1"/>
          </p:nvPr>
        </p:nvSpPr>
        <p:spPr>
          <a:xfrm>
            <a:off x="1206500" y="952500"/>
            <a:ext cx="21971000" cy="1435100"/>
          </a:xfrm>
          <a:prstGeom prst="rect">
            <a:avLst/>
          </a:prstGeom>
        </p:spPr>
        <p:txBody>
          <a:bodyPr/>
          <a:lstStyle/>
          <a:p>
            <a:pPr/>
            <a:r>
              <a:t>Agenda Title</a:t>
            </a:r>
          </a:p>
        </p:txBody>
      </p:sp>
      <p:sp>
        <p:nvSpPr>
          <p:cNvPr id="109" name="Agenda Subtitle"/>
          <p:cNvSpPr txBox="1"/>
          <p:nvPr>
            <p:ph type="body" sz="quarter" idx="21" hasCustomPrompt="1"/>
          </p:nvPr>
        </p:nvSpPr>
        <p:spPr>
          <a:xfrm>
            <a:off x="1206500" y="2247900"/>
            <a:ext cx="21971000" cy="934779"/>
          </a:xfrm>
          <a:prstGeom prst="rect">
            <a:avLst/>
          </a:prstGeom>
        </p:spPr>
        <p:txBody>
          <a:bodyPr lIns="45719" tIns="45719" rIns="45719" bIns="45719"/>
          <a:lstStyle>
            <a:lvl1pPr marL="0" indent="0" defTabSz="825500">
              <a:lnSpc>
                <a:spcPct val="100000"/>
              </a:lnSpc>
              <a:buSzTx/>
              <a:buNone/>
              <a:defRPr b="1" sz="5500"/>
            </a:lvl1pPr>
          </a:lstStyle>
          <a:p>
            <a:pPr/>
            <a:r>
              <a:t>Agenda Subtitle</a:t>
            </a:r>
          </a:p>
        </p:txBody>
      </p:sp>
      <p:sp>
        <p:nvSpPr>
          <p:cNvPr id="11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1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11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1pPr>
            <a:lvl2pPr marL="0" indent="457200" algn="ctr">
              <a:lnSpc>
                <a:spcPct val="80000"/>
              </a:lnSpc>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2pPr>
            <a:lvl3pPr marL="0" indent="914400" algn="ctr">
              <a:lnSpc>
                <a:spcPct val="80000"/>
              </a:lnSpc>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3pPr>
            <a:lvl4pPr marL="0" indent="1371600" algn="ctr">
              <a:lnSpc>
                <a:spcPct val="80000"/>
              </a:lnSpc>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4pPr>
            <a:lvl5pPr marL="0" indent="1828800" algn="ctr">
              <a:lnSpc>
                <a:spcPct val="80000"/>
              </a:lnSpc>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1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2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buSzTx/>
              <a:buNone/>
              <a:defRPr b="1" spc="-250" sz="25000">
                <a:solidFill>
                  <a:schemeClr val="accent1">
                    <a:hueOff val="114395"/>
                    <a:lumOff val="-24975"/>
                  </a:schemeClr>
                </a:solidFill>
              </a:defRPr>
            </a:lvl1pPr>
            <a:lvl2pPr marL="0" indent="457200" algn="ctr">
              <a:lnSpc>
                <a:spcPct val="80000"/>
              </a:lnSpc>
              <a:buSzTx/>
              <a:buNone/>
              <a:defRPr b="1" spc="-250" sz="25000">
                <a:solidFill>
                  <a:schemeClr val="accent1">
                    <a:hueOff val="114395"/>
                    <a:lumOff val="-24975"/>
                  </a:schemeClr>
                </a:solidFill>
              </a:defRPr>
            </a:lvl2pPr>
            <a:lvl3pPr marL="0" indent="914400" algn="ctr">
              <a:lnSpc>
                <a:spcPct val="80000"/>
              </a:lnSpc>
              <a:buSzTx/>
              <a:buNone/>
              <a:defRPr b="1" spc="-250" sz="25000">
                <a:solidFill>
                  <a:schemeClr val="accent1">
                    <a:hueOff val="114395"/>
                    <a:lumOff val="-24975"/>
                  </a:schemeClr>
                </a:solidFill>
              </a:defRPr>
            </a:lvl3pPr>
            <a:lvl4pPr marL="0" indent="1371600" algn="ctr">
              <a:lnSpc>
                <a:spcPct val="80000"/>
              </a:lnSpc>
              <a:buSzTx/>
              <a:buNone/>
              <a:defRPr b="1" spc="-250" sz="25000">
                <a:solidFill>
                  <a:schemeClr val="accent1">
                    <a:hueOff val="114395"/>
                    <a:lumOff val="-24975"/>
                  </a:schemeClr>
                </a:solidFill>
              </a:defRPr>
            </a:lvl4pPr>
            <a:lvl5pPr marL="0" indent="1828800" algn="ctr">
              <a:lnSpc>
                <a:spcPct val="80000"/>
              </a:lnSpc>
              <a:buSzTx/>
              <a:buNone/>
              <a:defRPr b="1" spc="-250" sz="25000">
                <a:solidFill>
                  <a:schemeClr val="accent1">
                    <a:hueOff val="114395"/>
                    <a:lumOff val="-24975"/>
                  </a:schemeClr>
                </a:solidFill>
              </a:defRPr>
            </a:lvl5pPr>
          </a:lstStyle>
          <a:p>
            <a:pPr/>
            <a:r>
              <a:t>100%</a:t>
            </a:r>
          </a:p>
          <a:p>
            <a:pPr lvl="1"/>
            <a:r>
              <a:t/>
            </a:r>
          </a:p>
          <a:p>
            <a:pPr lvl="2"/>
            <a:r>
              <a:t/>
            </a:r>
          </a:p>
          <a:p>
            <a:pPr lvl="3"/>
            <a:r>
              <a:t/>
            </a:r>
          </a:p>
          <a:p>
            <a:pPr lvl="4"/>
            <a:r>
              <a:t/>
            </a:r>
          </a:p>
        </p:txBody>
      </p:sp>
      <p:sp>
        <p:nvSpPr>
          <p:cNvPr id="12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buSzTx/>
              <a:buNone/>
              <a:defRPr b="1" sz="5500"/>
            </a:lvl1pPr>
          </a:lstStyle>
          <a:p>
            <a:pPr/>
            <a:r>
              <a:t>Fact information</a:t>
            </a:r>
          </a:p>
        </p:txBody>
      </p:sp>
      <p:sp>
        <p:nvSpPr>
          <p:cNvPr id="1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35" name="Attribution"/>
          <p:cNvSpPr txBox="1"/>
          <p:nvPr>
            <p:ph type="body" sz="quarter" idx="21" hasCustomPrompt="1"/>
          </p:nvPr>
        </p:nvSpPr>
        <p:spPr>
          <a:xfrm>
            <a:off x="2480825" y="10675453"/>
            <a:ext cx="20149252" cy="636979"/>
          </a:xfrm>
          <a:prstGeom prst="rect">
            <a:avLst/>
          </a:prstGeom>
        </p:spPr>
        <p:txBody>
          <a:bodyPr lIns="45719" tIns="45719" rIns="45719" bIns="45719"/>
          <a:lstStyle>
            <a:lvl1pPr marL="0" indent="0" defTabSz="825500">
              <a:lnSpc>
                <a:spcPct val="100000"/>
              </a:lnSpc>
              <a:buSzTx/>
              <a:buNone/>
              <a:defRPr b="1"/>
            </a:lvl1pPr>
          </a:lstStyle>
          <a:p>
            <a:pPr/>
            <a:r>
              <a:t>Attribution</a:t>
            </a:r>
          </a:p>
        </p:txBody>
      </p:sp>
      <p:sp>
        <p:nvSpPr>
          <p:cNvPr id="136" name="Body Level One…"/>
          <p:cNvSpPr txBox="1"/>
          <p:nvPr>
            <p:ph type="body" sz="half" idx="1" hasCustomPrompt="1"/>
          </p:nvPr>
        </p:nvSpPr>
        <p:spPr>
          <a:xfrm>
            <a:off x="1753923" y="4939860"/>
            <a:ext cx="20876154" cy="3836280"/>
          </a:xfrm>
          <a:prstGeom prst="rect">
            <a:avLst/>
          </a:prstGeom>
        </p:spPr>
        <p:txBody>
          <a:bodyPr/>
          <a:lstStyle>
            <a:lvl1pPr marL="638923" indent="-469900">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1pPr>
            <a:lvl2pPr marL="638923" indent="-12700">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2pPr>
            <a:lvl3pPr marL="638923" indent="444500">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3pPr>
            <a:lvl4pPr marL="638923" indent="901700">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4pPr>
            <a:lvl5pPr marL="638923" indent="1358900">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44" name="Hot air balloons viewed from below against a blue sky"/>
          <p:cNvSpPr/>
          <p:nvPr>
            <p:ph type="pic" sz="quarter" idx="21"/>
          </p:nvPr>
        </p:nvSpPr>
        <p:spPr>
          <a:xfrm>
            <a:off x="15436504" y="1270000"/>
            <a:ext cx="8167167" cy="5422900"/>
          </a:xfrm>
          <a:prstGeom prst="rect">
            <a:avLst/>
          </a:prstGeom>
        </p:spPr>
        <p:txBody>
          <a:bodyPr lIns="91439" tIns="45719" rIns="91439" bIns="45719">
            <a:noAutofit/>
          </a:bodyPr>
          <a:lstStyle/>
          <a:p>
            <a:pPr/>
          </a:p>
        </p:txBody>
      </p:sp>
      <p:sp>
        <p:nvSpPr>
          <p:cNvPr id="145" name="Close-up of the top of a hot air balloon viewed from above"/>
          <p:cNvSpPr/>
          <p:nvPr>
            <p:ph type="pic" sz="quarter" idx="22"/>
          </p:nvPr>
        </p:nvSpPr>
        <p:spPr>
          <a:xfrm>
            <a:off x="15461772" y="7085972"/>
            <a:ext cx="8148414" cy="5432276"/>
          </a:xfrm>
          <a:prstGeom prst="rect">
            <a:avLst/>
          </a:prstGeom>
        </p:spPr>
        <p:txBody>
          <a:bodyPr lIns="91439" tIns="45719" rIns="91439" bIns="45719">
            <a:noAutofit/>
          </a:bodyPr>
          <a:lstStyle/>
          <a:p>
            <a:pPr/>
          </a:p>
        </p:txBody>
      </p:sp>
      <p:sp>
        <p:nvSpPr>
          <p:cNvPr id="146" name="Hot air balloons viewed from below against a blue sky"/>
          <p:cNvSpPr/>
          <p:nvPr>
            <p:ph type="pic" idx="23"/>
          </p:nvPr>
        </p:nvSpPr>
        <p:spPr>
          <a:xfrm>
            <a:off x="-124635" y="1270000"/>
            <a:ext cx="16859219" cy="11239479"/>
          </a:xfrm>
          <a:prstGeom prst="rect">
            <a:avLst/>
          </a:prstGeom>
        </p:spPr>
        <p:txBody>
          <a:bodyPr lIns="91439" tIns="45719" rIns="91439" bIns="45719">
            <a:noAutofit/>
          </a:bodyPr>
          <a:lstStyle/>
          <a:p>
            <a:pPr/>
          </a:p>
        </p:txBody>
      </p:sp>
      <p:sp>
        <p:nvSpPr>
          <p:cNvPr id="1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54" name="Hot air balloons viewed from below against a blue sky"/>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15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6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Close-up of the top of a hot air balloon viewed from above"/>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solidFill>
                  <a:srgbClr val="FFFFFF"/>
                </a:solidFill>
              </a:defRPr>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buSzTx/>
              <a:buNone/>
              <a:defRPr b="1"/>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buSzTx/>
              <a:buNone/>
              <a:defRPr b="1" sz="5500">
                <a:solidFill>
                  <a:srgbClr val="FFFFFF"/>
                </a:solidFill>
              </a:defRPr>
            </a:lvl1pPr>
            <a:lvl2pPr marL="0" indent="457200" defTabSz="825500">
              <a:lnSpc>
                <a:spcPct val="100000"/>
              </a:lnSpc>
              <a:buSzTx/>
              <a:buNone/>
              <a:defRPr b="1" sz="5500">
                <a:solidFill>
                  <a:srgbClr val="FFFFFF"/>
                </a:solidFill>
              </a:defRPr>
            </a:lvl2pPr>
            <a:lvl3pPr marL="0" indent="914400" defTabSz="825500">
              <a:lnSpc>
                <a:spcPct val="100000"/>
              </a:lnSpc>
              <a:buSzTx/>
              <a:buNone/>
              <a:defRPr b="1" sz="5500">
                <a:solidFill>
                  <a:srgbClr val="FFFFFF"/>
                </a:solidFill>
              </a:defRPr>
            </a:lvl3pPr>
            <a:lvl4pPr marL="0" indent="1371600" defTabSz="825500">
              <a:lnSpc>
                <a:spcPct val="100000"/>
              </a:lnSpc>
              <a:buSzTx/>
              <a:buNone/>
              <a:defRPr b="1" sz="5500">
                <a:solidFill>
                  <a:srgbClr val="FFFFFF"/>
                </a:solidFill>
              </a:defRPr>
            </a:lvl4pPr>
            <a:lvl5pPr marL="0" indent="1828800" defTabSz="825500">
              <a:lnSpc>
                <a:spcPct val="100000"/>
              </a:lnSpc>
              <a:buSzTx/>
              <a:buNone/>
              <a:defRPr b="1" sz="5500">
                <a:solidFill>
                  <a:srgbClr val="FFFFFF"/>
                </a:solidFill>
              </a:defRPr>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Close-up of a hot air balloon viewed from below"/>
          <p:cNvSpPr/>
          <p:nvPr>
            <p:ph type="pic" idx="21"/>
          </p:nvPr>
        </p:nvSpPr>
        <p:spPr>
          <a:xfrm>
            <a:off x="9226574" y="1270000"/>
            <a:ext cx="16840152" cy="11184435"/>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buSzTx/>
              <a:buNone/>
              <a:defRPr b="1" sz="5500"/>
            </a:lvl1pPr>
            <a:lvl2pPr marL="0" indent="457200" defTabSz="825500">
              <a:lnSpc>
                <a:spcPct val="100000"/>
              </a:lnSpc>
              <a:buSzTx/>
              <a:buNone/>
              <a:defRPr b="1" sz="5500"/>
            </a:lvl2pPr>
            <a:lvl3pPr marL="0" indent="914400" defTabSz="825500">
              <a:lnSpc>
                <a:spcPct val="100000"/>
              </a:lnSpc>
              <a:buSzTx/>
              <a:buNone/>
              <a:defRPr b="1" sz="5500"/>
            </a:lvl3pPr>
            <a:lvl4pPr marL="0" indent="1371600" defTabSz="825500">
              <a:lnSpc>
                <a:spcPct val="100000"/>
              </a:lnSpc>
              <a:buSzTx/>
              <a:buNone/>
              <a:defRPr b="1" sz="5500"/>
            </a:lvl4pPr>
            <a:lvl5pPr marL="0" indent="1828800" defTabSz="825500">
              <a:lnSpc>
                <a:spcPct val="100000"/>
              </a:lnSpc>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247900"/>
            <a:ext cx="9779000" cy="934779"/>
          </a:xfrm>
          <a:prstGeom prst="rect">
            <a:avLst/>
          </a:prstGeom>
        </p:spPr>
        <p:txBody>
          <a:bodyPr lIns="45719" tIns="45719" rIns="45719" bIns="45719"/>
          <a:lstStyle>
            <a:lvl1pPr marL="0" indent="0" defTabSz="825500">
              <a:lnSpc>
                <a:spcPct val="100000"/>
              </a:lnSpc>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Hot air balloons viewed from below against a blue sky"/>
          <p:cNvSpPr/>
          <p:nvPr>
            <p:ph type="pic" idx="22"/>
          </p:nvPr>
        </p:nvSpPr>
        <p:spPr>
          <a:xfrm>
            <a:off x="8432800" y="1263848"/>
            <a:ext cx="16850011" cy="11188205"/>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952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Small">
    <p:spTree>
      <p:nvGrpSpPr>
        <p:cNvPr id="1" name=""/>
        <p:cNvGrpSpPr/>
        <p:nvPr/>
      </p:nvGrpSpPr>
      <p:grpSpPr>
        <a:xfrm>
          <a:off x="0" y="0"/>
          <a:ext cx="0" cy="0"/>
          <a:chOff x="0" y="0"/>
          <a:chExt cx="0" cy="0"/>
        </a:xfrm>
      </p:grpSpPr>
      <p:sp>
        <p:nvSpPr>
          <p:cNvPr id="71" name="Slide Subtitle"/>
          <p:cNvSpPr txBox="1"/>
          <p:nvPr>
            <p:ph type="body" sz="quarter" idx="21" hasCustomPrompt="1"/>
          </p:nvPr>
        </p:nvSpPr>
        <p:spPr>
          <a:xfrm>
            <a:off x="1206500" y="2247900"/>
            <a:ext cx="9779000" cy="934779"/>
          </a:xfrm>
          <a:prstGeom prst="rect">
            <a:avLst/>
          </a:prstGeom>
        </p:spPr>
        <p:txBody>
          <a:bodyPr lIns="45719" tIns="45719" rIns="45719" bIns="45719"/>
          <a:lstStyle>
            <a:lvl1pPr marL="0" indent="0" defTabSz="825500">
              <a:lnSpc>
                <a:spcPct val="100000"/>
              </a:lnSpc>
              <a:buSzTx/>
              <a:buNone/>
              <a:defRPr b="1" sz="5500"/>
            </a:lvl1pPr>
          </a:lstStyle>
          <a:p>
            <a:pPr/>
            <a:r>
              <a:t>Slide Subtitle</a:t>
            </a:r>
          </a:p>
        </p:txBody>
      </p:sp>
      <p:sp>
        <p:nvSpPr>
          <p:cNvPr id="72"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73" name="Slide Title"/>
          <p:cNvSpPr txBox="1"/>
          <p:nvPr>
            <p:ph type="title" hasCustomPrompt="1"/>
          </p:nvPr>
        </p:nvSpPr>
        <p:spPr>
          <a:xfrm>
            <a:off x="1206500" y="952500"/>
            <a:ext cx="9779000" cy="1435100"/>
          </a:xfrm>
          <a:prstGeom prst="rect">
            <a:avLst/>
          </a:prstGeom>
        </p:spPr>
        <p:txBody>
          <a:bodyPr/>
          <a:lstStyle/>
          <a:p>
            <a:pPr/>
            <a:r>
              <a:t>Slide Title</a:t>
            </a:r>
          </a:p>
        </p:txBody>
      </p:sp>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Large">
    <p:spTree>
      <p:nvGrpSpPr>
        <p:cNvPr id="1" name=""/>
        <p:cNvGrpSpPr/>
        <p:nvPr/>
      </p:nvGrpSpPr>
      <p:grpSpPr>
        <a:xfrm>
          <a:off x="0" y="0"/>
          <a:ext cx="0" cy="0"/>
          <a:chOff x="0" y="0"/>
          <a:chExt cx="0" cy="0"/>
        </a:xfrm>
      </p:grpSpPr>
      <p:sp>
        <p:nvSpPr>
          <p:cNvPr id="81" name="Slide Subtitle"/>
          <p:cNvSpPr txBox="1"/>
          <p:nvPr>
            <p:ph type="body" sz="quarter" idx="21" hasCustomPrompt="1"/>
          </p:nvPr>
        </p:nvSpPr>
        <p:spPr>
          <a:xfrm>
            <a:off x="1206500" y="2247900"/>
            <a:ext cx="9779000" cy="934779"/>
          </a:xfrm>
          <a:prstGeom prst="rect">
            <a:avLst/>
          </a:prstGeom>
        </p:spPr>
        <p:txBody>
          <a:bodyPr lIns="45719" tIns="45719" rIns="45719" bIns="45719"/>
          <a:lstStyle>
            <a:lvl1pPr marL="0" indent="0" defTabSz="825500">
              <a:lnSpc>
                <a:spcPct val="100000"/>
              </a:lnSpc>
              <a:buSzTx/>
              <a:buNone/>
              <a:defRPr b="1" sz="5500"/>
            </a:lvl1pPr>
          </a:lstStyle>
          <a:p>
            <a:pPr/>
            <a:r>
              <a:t>Slide Subtitle</a:t>
            </a:r>
          </a:p>
        </p:txBody>
      </p:sp>
      <p:sp>
        <p:nvSpPr>
          <p:cNvPr id="82"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83" name="Slide Title"/>
          <p:cNvSpPr txBox="1"/>
          <p:nvPr>
            <p:ph type="title" hasCustomPrompt="1"/>
          </p:nvPr>
        </p:nvSpPr>
        <p:spPr>
          <a:xfrm>
            <a:off x="1206500" y="952500"/>
            <a:ext cx="9779000" cy="1435100"/>
          </a:xfrm>
          <a:prstGeom prst="rect">
            <a:avLst/>
          </a:prstGeom>
        </p:spPr>
        <p:txBody>
          <a:bodyPr/>
          <a:lstStyle/>
          <a:p>
            <a:pPr/>
            <a:r>
              <a:t>Slide Title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bg>
      <p:bgPr>
        <a:solidFill>
          <a:srgbClr val="003462"/>
        </a:solidFill>
      </p:bgPr>
    </p:bg>
    <p:spTree>
      <p:nvGrpSpPr>
        <p:cNvPr id="1" name=""/>
        <p:cNvGrpSpPr/>
        <p:nvPr/>
      </p:nvGrpSpPr>
      <p:grpSpPr>
        <a:xfrm>
          <a:off x="0" y="0"/>
          <a:ext cx="0" cy="0"/>
          <a:chOff x="0" y="0"/>
          <a:chExt cx="0" cy="0"/>
        </a:xfrm>
      </p:grpSpPr>
      <p:sp>
        <p:nvSpPr>
          <p:cNvPr id="91" name="Section Title"/>
          <p:cNvSpPr txBox="1"/>
          <p:nvPr>
            <p:ph type="title" hasCustomPrompt="1"/>
          </p:nvPr>
        </p:nvSpPr>
        <p:spPr>
          <a:xfrm>
            <a:off x="1206496" y="4533900"/>
            <a:ext cx="21971004" cy="4648200"/>
          </a:xfrm>
          <a:prstGeom prst="rect">
            <a:avLst/>
          </a:prstGeom>
        </p:spPr>
        <p:txBody>
          <a:bodyPr anchor="ctr"/>
          <a:lstStyle>
            <a:lvl1pPr>
              <a:defRPr b="0" spc="-232" sz="11600">
                <a:solidFill>
                  <a:srgbClr val="FFFFFF"/>
                </a:solidFill>
                <a:latin typeface="Helvetica Neue Medium"/>
                <a:ea typeface="Helvetica Neue Medium"/>
                <a:cs typeface="Helvetica Neue Medium"/>
                <a:sym typeface="Helvetica Neue Medium"/>
              </a:defRPr>
            </a:lvl1pPr>
          </a:lstStyle>
          <a:p>
            <a:pPr/>
            <a:r>
              <a:t>Section Title</a:t>
            </a:r>
          </a:p>
        </p:txBody>
      </p:sp>
      <p:sp>
        <p:nvSpPr>
          <p:cNvPr id="92" name="Slide Number"/>
          <p:cNvSpPr txBox="1"/>
          <p:nvPr>
            <p:ph type="sldNum" sz="quarter" idx="2"/>
          </p:nvPr>
        </p:nvSpPr>
        <p:spPr>
          <a:xfrm>
            <a:off x="12001499" y="13085233"/>
            <a:ext cx="368505" cy="374600"/>
          </a:xfrm>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952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algn="ctr" defTabSz="584200">
              <a:lnSpc>
                <a:spcPct val="100000"/>
              </a:lnSpc>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9pPr>
    </p:titleStyle>
    <p:bodyStyle>
      <a:lvl1pPr marL="457200" marR="0" indent="-457200" algn="l" defTabSz="2438338" rtl="0" latinLnBrk="0">
        <a:lnSpc>
          <a:spcPct val="90000"/>
        </a:lnSpc>
        <a:spcBef>
          <a:spcPts val="0"/>
        </a:spcBef>
        <a:spcAft>
          <a:spcPts val="0"/>
        </a:spcAft>
        <a:buClrTx/>
        <a:buSzPct val="123000"/>
        <a:buFontTx/>
        <a:buChar char="•"/>
        <a:tabLst/>
        <a:defRPr b="0" baseline="0" cap="none" i="0" spc="0" strike="noStrike" sz="3600" u="none">
          <a:solidFill>
            <a:srgbClr val="000000"/>
          </a:solidFill>
          <a:uFillTx/>
          <a:latin typeface="+mn-lt"/>
          <a:ea typeface="+mn-ea"/>
          <a:cs typeface="+mn-cs"/>
          <a:sym typeface="Helvetica Neue"/>
        </a:defRPr>
      </a:lvl1pPr>
      <a:lvl2pPr marL="1066800" marR="0" indent="-457200" algn="l" defTabSz="2438338" rtl="0" latinLnBrk="0">
        <a:lnSpc>
          <a:spcPct val="90000"/>
        </a:lnSpc>
        <a:spcBef>
          <a:spcPts val="0"/>
        </a:spcBef>
        <a:spcAft>
          <a:spcPts val="0"/>
        </a:spcAft>
        <a:buClrTx/>
        <a:buSzPct val="123000"/>
        <a:buFontTx/>
        <a:buChar char="•"/>
        <a:tabLst/>
        <a:defRPr b="0" baseline="0" cap="none" i="0" spc="0" strike="noStrike" sz="3600" u="none">
          <a:solidFill>
            <a:srgbClr val="000000"/>
          </a:solidFill>
          <a:uFillTx/>
          <a:latin typeface="+mn-lt"/>
          <a:ea typeface="+mn-ea"/>
          <a:cs typeface="+mn-cs"/>
          <a:sym typeface="Helvetica Neue"/>
        </a:defRPr>
      </a:lvl2pPr>
      <a:lvl3pPr marL="1676400" marR="0" indent="-457200" algn="l" defTabSz="2438338" rtl="0" latinLnBrk="0">
        <a:lnSpc>
          <a:spcPct val="90000"/>
        </a:lnSpc>
        <a:spcBef>
          <a:spcPts val="0"/>
        </a:spcBef>
        <a:spcAft>
          <a:spcPts val="0"/>
        </a:spcAft>
        <a:buClrTx/>
        <a:buSzPct val="123000"/>
        <a:buFontTx/>
        <a:buChar char="•"/>
        <a:tabLst/>
        <a:defRPr b="0" baseline="0" cap="none" i="0" spc="0" strike="noStrike" sz="3600" u="none">
          <a:solidFill>
            <a:srgbClr val="000000"/>
          </a:solidFill>
          <a:uFillTx/>
          <a:latin typeface="+mn-lt"/>
          <a:ea typeface="+mn-ea"/>
          <a:cs typeface="+mn-cs"/>
          <a:sym typeface="Helvetica Neue"/>
        </a:defRPr>
      </a:lvl3pPr>
      <a:lvl4pPr marL="2286000" marR="0" indent="-457200" algn="l" defTabSz="2438338" rtl="0" latinLnBrk="0">
        <a:lnSpc>
          <a:spcPct val="90000"/>
        </a:lnSpc>
        <a:spcBef>
          <a:spcPts val="0"/>
        </a:spcBef>
        <a:spcAft>
          <a:spcPts val="0"/>
        </a:spcAft>
        <a:buClrTx/>
        <a:buSzPct val="123000"/>
        <a:buFontTx/>
        <a:buChar char="•"/>
        <a:tabLst/>
        <a:defRPr b="0" baseline="0" cap="none" i="0" spc="0" strike="noStrike" sz="3600" u="none">
          <a:solidFill>
            <a:srgbClr val="000000"/>
          </a:solidFill>
          <a:uFillTx/>
          <a:latin typeface="+mn-lt"/>
          <a:ea typeface="+mn-ea"/>
          <a:cs typeface="+mn-cs"/>
          <a:sym typeface="Helvetica Neue"/>
        </a:defRPr>
      </a:lvl4pPr>
      <a:lvl5pPr marL="2895600" marR="0" indent="-457200" algn="l" defTabSz="2438338" rtl="0" latinLnBrk="0">
        <a:lnSpc>
          <a:spcPct val="90000"/>
        </a:lnSpc>
        <a:spcBef>
          <a:spcPts val="0"/>
        </a:spcBef>
        <a:spcAft>
          <a:spcPts val="0"/>
        </a:spcAft>
        <a:buClrTx/>
        <a:buSzPct val="123000"/>
        <a:buFontTx/>
        <a:buChar char="•"/>
        <a:tabLst/>
        <a:defRPr b="0" baseline="0" cap="none" i="0" spc="0" strike="noStrike" sz="3600" u="none">
          <a:solidFill>
            <a:srgbClr val="000000"/>
          </a:solidFill>
          <a:uFillTx/>
          <a:latin typeface="+mn-lt"/>
          <a:ea typeface="+mn-ea"/>
          <a:cs typeface="+mn-cs"/>
          <a:sym typeface="Helvetica Neue"/>
        </a:defRPr>
      </a:lvl5pPr>
      <a:lvl6pPr marL="3505200" marR="0" indent="-457200" algn="l" defTabSz="2438338" rtl="0" latinLnBrk="0">
        <a:lnSpc>
          <a:spcPct val="90000"/>
        </a:lnSpc>
        <a:spcBef>
          <a:spcPts val="0"/>
        </a:spcBef>
        <a:spcAft>
          <a:spcPts val="0"/>
        </a:spcAft>
        <a:buClrTx/>
        <a:buSzPct val="123000"/>
        <a:buFontTx/>
        <a:buChar char="•"/>
        <a:tabLst/>
        <a:defRPr b="0" baseline="0" cap="none" i="0" spc="0" strike="noStrike" sz="3600" u="none">
          <a:solidFill>
            <a:srgbClr val="000000"/>
          </a:solidFill>
          <a:uFillTx/>
          <a:latin typeface="+mn-lt"/>
          <a:ea typeface="+mn-ea"/>
          <a:cs typeface="+mn-cs"/>
          <a:sym typeface="Helvetica Neue"/>
        </a:defRPr>
      </a:lvl6pPr>
      <a:lvl7pPr marL="4114800" marR="0" indent="-457200" algn="l" defTabSz="2438338" rtl="0" latinLnBrk="0">
        <a:lnSpc>
          <a:spcPct val="90000"/>
        </a:lnSpc>
        <a:spcBef>
          <a:spcPts val="0"/>
        </a:spcBef>
        <a:spcAft>
          <a:spcPts val="0"/>
        </a:spcAft>
        <a:buClrTx/>
        <a:buSzPct val="123000"/>
        <a:buFontTx/>
        <a:buChar char="•"/>
        <a:tabLst/>
        <a:defRPr b="0" baseline="0" cap="none" i="0" spc="0" strike="noStrike" sz="3600" u="none">
          <a:solidFill>
            <a:srgbClr val="000000"/>
          </a:solidFill>
          <a:uFillTx/>
          <a:latin typeface="+mn-lt"/>
          <a:ea typeface="+mn-ea"/>
          <a:cs typeface="+mn-cs"/>
          <a:sym typeface="Helvetica Neue"/>
        </a:defRPr>
      </a:lvl7pPr>
      <a:lvl8pPr marL="4724400" marR="0" indent="-457200" algn="l" defTabSz="2438338" rtl="0" latinLnBrk="0">
        <a:lnSpc>
          <a:spcPct val="90000"/>
        </a:lnSpc>
        <a:spcBef>
          <a:spcPts val="0"/>
        </a:spcBef>
        <a:spcAft>
          <a:spcPts val="0"/>
        </a:spcAft>
        <a:buClrTx/>
        <a:buSzPct val="123000"/>
        <a:buFontTx/>
        <a:buChar char="•"/>
        <a:tabLst/>
        <a:defRPr b="0" baseline="0" cap="none" i="0" spc="0" strike="noStrike" sz="3600" u="none">
          <a:solidFill>
            <a:srgbClr val="000000"/>
          </a:solidFill>
          <a:uFillTx/>
          <a:latin typeface="+mn-lt"/>
          <a:ea typeface="+mn-ea"/>
          <a:cs typeface="+mn-cs"/>
          <a:sym typeface="Helvetica Neue"/>
        </a:defRPr>
      </a:lvl8pPr>
      <a:lvl9pPr marL="5334000" marR="0" indent="-457200" algn="l" defTabSz="2438338" rtl="0" latinLnBrk="0">
        <a:lnSpc>
          <a:spcPct val="90000"/>
        </a:lnSpc>
        <a:spcBef>
          <a:spcPts val="0"/>
        </a:spcBef>
        <a:spcAft>
          <a:spcPts val="0"/>
        </a:spcAft>
        <a:buClrTx/>
        <a:buSzPct val="123000"/>
        <a:buFontTx/>
        <a:buChar char="•"/>
        <a:tabLst/>
        <a:defRPr b="0" baseline="0" cap="none" i="0" spc="0" strike="noStrike" sz="36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 Id="rId3" Type="http://schemas.openxmlformats.org/officeDocument/2006/relationships/image" Target="../media/image1.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2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6.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7.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7.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8.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7.png"/></Relationships>

</file>

<file path=ppt/slides/_rels/slide2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7.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s>

</file>

<file path=ppt/slides/_rels/slide3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9.png"/></Relationships>

</file>

<file path=ppt/slides/_rels/slide3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0.png"/></Relationships>

</file>

<file path=ppt/slides/_rels/slide3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1.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 Id="rId3" Type="http://schemas.openxmlformats.org/officeDocument/2006/relationships/image" Target="../media/image3.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 Id="rId3" Type="http://schemas.openxmlformats.org/officeDocument/2006/relationships/image" Target="../media/image3.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 Id="rId3" Type="http://schemas.openxmlformats.org/officeDocument/2006/relationships/image" Target="../media/image1.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 Id="rId3" Type="http://schemas.openxmlformats.org/officeDocument/2006/relationships/image" Target="../media/image3.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Abeer Matar A Almalky et al. - 2025"/>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Abeer Matar A Almalky et al. - 2025</a:t>
            </a:r>
          </a:p>
        </p:txBody>
      </p:sp>
      <p:sp>
        <p:nvSpPr>
          <p:cNvPr id="172" name="How Vulnerable are Large Language Models (LLMs) against…"/>
          <p:cNvSpPr txBox="1"/>
          <p:nvPr>
            <p:ph type="ctrTitle"/>
          </p:nvPr>
        </p:nvSpPr>
        <p:spPr>
          <a:prstGeom prst="rect">
            <a:avLst/>
          </a:prstGeom>
        </p:spPr>
        <p:txBody>
          <a:bodyPr/>
          <a:lstStyle/>
          <a:p>
            <a:pPr defTabSz="2365188">
              <a:defRPr spc="-225" sz="11252"/>
            </a:pPr>
            <a:r>
              <a:t>How Vulnerable are Large Language Models (LLMs) against</a:t>
            </a:r>
          </a:p>
          <a:p>
            <a:pPr defTabSz="2365188">
              <a:defRPr spc="-225" sz="11252"/>
            </a:pPr>
            <a:r>
              <a:t>Adversarial Bit-Flip Attacks?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7" name="Close-up of a hot air balloon viewed from below" descr="Close-up of a hot air balloon viewed from below"/>
          <p:cNvPicPr>
            <a:picLocks noChangeAspect="1"/>
          </p:cNvPicPr>
          <p:nvPr>
            <p:ph type="pic" idx="21"/>
          </p:nvPr>
        </p:nvPicPr>
        <p:blipFill>
          <a:blip r:embed="rId2">
            <a:extLst/>
          </a:blip>
          <a:srcRect l="0" t="0" r="0" b="0"/>
          <a:stretch>
            <a:fillRect/>
          </a:stretch>
        </p:blipFill>
        <p:spPr>
          <a:xfrm>
            <a:off x="1538684" y="2579112"/>
            <a:ext cx="21306578" cy="3840746"/>
          </a:xfrm>
          <a:prstGeom prst="rect">
            <a:avLst/>
          </a:prstGeom>
        </p:spPr>
      </p:pic>
      <p:sp>
        <p:nvSpPr>
          <p:cNvPr id="208" name="Results"/>
          <p:cNvSpPr txBox="1"/>
          <p:nvPr>
            <p:ph type="title"/>
          </p:nvPr>
        </p:nvSpPr>
        <p:spPr>
          <a:xfrm>
            <a:off x="1180724" y="483533"/>
            <a:ext cx="5814496" cy="1552224"/>
          </a:xfrm>
          <a:prstGeom prst="rect">
            <a:avLst/>
          </a:prstGeom>
        </p:spPr>
        <p:txBody>
          <a:bodyPr/>
          <a:lstStyle/>
          <a:p>
            <a:pPr/>
            <a:r>
              <a:t>Results</a:t>
            </a:r>
          </a:p>
        </p:txBody>
      </p:sp>
      <p:sp>
        <p:nvSpPr>
          <p:cNvPr id="209" name="Observations:…"/>
          <p:cNvSpPr txBox="1"/>
          <p:nvPr>
            <p:ph type="body" sz="half" idx="1"/>
          </p:nvPr>
        </p:nvSpPr>
        <p:spPr>
          <a:xfrm>
            <a:off x="1424915" y="7760430"/>
            <a:ext cx="21534170" cy="3978668"/>
          </a:xfrm>
          <a:prstGeom prst="rect">
            <a:avLst/>
          </a:prstGeom>
        </p:spPr>
        <p:txBody>
          <a:bodyPr/>
          <a:lstStyle/>
          <a:p>
            <a:pPr defTabSz="2438338">
              <a:lnSpc>
                <a:spcPct val="90000"/>
              </a:lnSpc>
              <a:spcBef>
                <a:spcPts val="2000"/>
              </a:spcBef>
              <a:defRPr b="0" sz="3600">
                <a:solidFill>
                  <a:schemeClr val="accent1">
                    <a:hueOff val="114395"/>
                    <a:lumOff val="-24975"/>
                  </a:schemeClr>
                </a:solidFill>
              </a:defRPr>
            </a:pPr>
            <a:r>
              <a:t>Observations:</a:t>
            </a:r>
          </a:p>
          <a:p>
            <a:pPr marL="457200" indent="-457200" defTabSz="2438338">
              <a:lnSpc>
                <a:spcPct val="90000"/>
              </a:lnSpc>
              <a:spcBef>
                <a:spcPts val="2000"/>
              </a:spcBef>
              <a:buSzPct val="123000"/>
              <a:buChar char="•"/>
              <a:defRPr b="0" sz="3600">
                <a:solidFill>
                  <a:schemeClr val="accent1">
                    <a:hueOff val="114395"/>
                    <a:lumOff val="-24975"/>
                  </a:schemeClr>
                </a:solidFill>
              </a:defRPr>
            </a:pPr>
            <a:r>
              <a:t>Deep-TROJ is generally effective in inserting Trojan behavior into LLMs, achieving a high attack success rate when the input trigger is present.</a:t>
            </a:r>
          </a:p>
          <a:p>
            <a:pPr marL="457200" indent="-457200" defTabSz="2438338">
              <a:lnSpc>
                <a:spcPct val="90000"/>
              </a:lnSpc>
              <a:spcBef>
                <a:spcPts val="2000"/>
              </a:spcBef>
              <a:buSzPct val="123000"/>
              <a:buChar char="•"/>
              <a:defRPr b="0" sz="3600">
                <a:solidFill>
                  <a:schemeClr val="accent1">
                    <a:hueOff val="114395"/>
                    <a:lumOff val="-24975"/>
                  </a:schemeClr>
                </a:solidFill>
              </a:defRPr>
            </a:pPr>
            <a:r>
              <a:t>At the same time, after the Deep-TROJ attack, the model’s benign accuracy without the trigger word drops significantly, making the attack practically ineffective.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20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07" grpId="1"/>
      <p:bldP build="whole" bldLvl="1" animBg="1" rev="0" advAuto="0" spid="209" grpId="2"/>
    </p:bldLst>
  </p:timing>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Adnan Siraj Rakin et al. - 2021"/>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Adnan Siraj Rakin et al. - 2021</a:t>
            </a:r>
          </a:p>
        </p:txBody>
      </p:sp>
      <p:sp>
        <p:nvSpPr>
          <p:cNvPr id="212" name="T-BFA: Targeted Bit-Flip Adversarial…"/>
          <p:cNvSpPr txBox="1"/>
          <p:nvPr>
            <p:ph type="ctrTitle"/>
          </p:nvPr>
        </p:nvSpPr>
        <p:spPr>
          <a:prstGeom prst="rect">
            <a:avLst/>
          </a:prstGeom>
        </p:spPr>
        <p:txBody>
          <a:bodyPr/>
          <a:lstStyle/>
          <a:p>
            <a:pPr defTabSz="2365188">
              <a:defRPr spc="-225" sz="11252"/>
            </a:pPr>
            <a:r>
              <a:t>T-BFA: Targeted Bit-Flip Adversarial</a:t>
            </a:r>
          </a:p>
          <a:p>
            <a:pPr defTabSz="2365188">
              <a:defRPr spc="-225" sz="11252"/>
            </a:pPr>
            <a:r>
              <a:t>Weight Attack</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Introduction"/>
          <p:cNvSpPr txBox="1"/>
          <p:nvPr>
            <p:ph type="title"/>
          </p:nvPr>
        </p:nvSpPr>
        <p:spPr>
          <a:prstGeom prst="rect">
            <a:avLst/>
          </a:prstGeom>
        </p:spPr>
        <p:txBody>
          <a:bodyPr/>
          <a:lstStyle/>
          <a:p>
            <a:pPr/>
            <a:r>
              <a:t>Introduction</a:t>
            </a:r>
          </a:p>
        </p:txBody>
      </p:sp>
      <p:sp>
        <p:nvSpPr>
          <p:cNvPr id="215" name="N-to-1 attack where inputs from N source classes are hijacked to 1 target class…"/>
          <p:cNvSpPr txBox="1"/>
          <p:nvPr>
            <p:ph type="body" sz="half" idx="1"/>
          </p:nvPr>
        </p:nvSpPr>
        <p:spPr>
          <a:xfrm>
            <a:off x="1206500" y="2729994"/>
            <a:ext cx="21321217" cy="3450116"/>
          </a:xfrm>
          <a:prstGeom prst="rect">
            <a:avLst/>
          </a:prstGeom>
        </p:spPr>
        <p:txBody>
          <a:bodyPr/>
          <a:lstStyle/>
          <a:p>
            <a:pPr>
              <a:spcBef>
                <a:spcPts val="2000"/>
              </a:spcBef>
            </a:pPr>
            <a:r>
              <a:t>N-to-1 attack where inputs from N source classes are hijacked to 1 target class</a:t>
            </a:r>
          </a:p>
          <a:p>
            <a:pPr>
              <a:spcBef>
                <a:spcPts val="2000"/>
              </a:spcBef>
            </a:pPr>
            <a:r>
              <a:t>1-to-1 attack where inputs from 1 source class are mis-classified into 1 target class</a:t>
            </a:r>
          </a:p>
          <a:p>
            <a:pPr>
              <a:spcBef>
                <a:spcPts val="2000"/>
              </a:spcBef>
            </a:pPr>
            <a:r>
              <a:t>1-to-1 stealthy attack where not only inputs from 1 source class are hijacked to 1 target class, but also the other class classification function remains the same</a:t>
            </a:r>
          </a:p>
        </p:txBody>
      </p:sp>
      <p:pic>
        <p:nvPicPr>
          <p:cNvPr id="216" name="Screenshot 2025-07-08 at 10.07.18 PM.png" descr="Screenshot 2025-07-08 at 10.07.18 PM.png"/>
          <p:cNvPicPr>
            <a:picLocks noChangeAspect="1"/>
          </p:cNvPicPr>
          <p:nvPr/>
        </p:nvPicPr>
        <p:blipFill>
          <a:blip r:embed="rId2">
            <a:extLst/>
          </a:blip>
          <a:stretch>
            <a:fillRect/>
          </a:stretch>
        </p:blipFill>
        <p:spPr>
          <a:xfrm>
            <a:off x="3491250" y="6911285"/>
            <a:ext cx="17401500" cy="5730438"/>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215">
                                            <p:bg/>
                                          </p:spTgt>
                                        </p:tgtEl>
                                        <p:attrNameLst>
                                          <p:attrName>style.visibility</p:attrName>
                                        </p:attrNameLst>
                                      </p:cBhvr>
                                      <p:to>
                                        <p:strVal val="visible"/>
                                      </p:to>
                                    </p:set>
                                  </p:childTnLst>
                                </p:cTn>
                              </p:par>
                              <p:par>
                                <p:cTn id="11" presetClass="entr" nodeType="withEffect" presetSubtype="0" presetID="1" grpId="2" fill="hold">
                                  <p:stCondLst>
                                    <p:cond delay="0"/>
                                  </p:stCondLst>
                                  <p:iterate type="el" backwards="0">
                                    <p:tmAbs val="0"/>
                                  </p:iterate>
                                  <p:childTnLst>
                                    <p:set>
                                      <p:cBhvr>
                                        <p:cTn id="12" fill="hold"/>
                                        <p:tgtEl>
                                          <p:spTgt spid="215">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2" fill="hold">
                                  <p:stCondLst>
                                    <p:cond delay="0"/>
                                  </p:stCondLst>
                                  <p:iterate type="el" backwards="0">
                                    <p:tmAbs val="0"/>
                                  </p:iterate>
                                  <p:childTnLst>
                                    <p:set>
                                      <p:cBhvr>
                                        <p:cTn id="16" fill="hold"/>
                                        <p:tgtEl>
                                          <p:spTgt spid="215">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2" fill="hold">
                                  <p:stCondLst>
                                    <p:cond delay="0"/>
                                  </p:stCondLst>
                                  <p:iterate type="el" backwards="0">
                                    <p:tmAbs val="0"/>
                                  </p:iterate>
                                  <p:childTnLst>
                                    <p:set>
                                      <p:cBhvr>
                                        <p:cTn id="20" fill="hold"/>
                                        <p:tgtEl>
                                          <p:spTgt spid="215">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16" grpId="1"/>
      <p:bldP build="p" bldLvl="5" animBg="1" rev="0" advAuto="0" spid="215" grpId="2"/>
    </p:bldLst>
  </p:timing>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8" name="Contribution"/>
          <p:cNvSpPr txBox="1"/>
          <p:nvPr>
            <p:ph type="title"/>
          </p:nvPr>
        </p:nvSpPr>
        <p:spPr>
          <a:prstGeom prst="rect">
            <a:avLst/>
          </a:prstGeom>
        </p:spPr>
        <p:txBody>
          <a:bodyPr/>
          <a:lstStyle/>
          <a:p>
            <a:pPr/>
            <a:r>
              <a:t>Contribution</a:t>
            </a:r>
          </a:p>
        </p:txBody>
      </p:sp>
      <p:sp>
        <p:nvSpPr>
          <p:cNvPr id="219" name="Prior un-targeted bit-flip based adversarial weight attacks in, mainly focus on reducing the overall prediction accuracy to be as low as random guess.…"/>
          <p:cNvSpPr txBox="1"/>
          <p:nvPr>
            <p:ph type="body" idx="1"/>
          </p:nvPr>
        </p:nvSpPr>
        <p:spPr>
          <a:xfrm>
            <a:off x="1531391" y="3343254"/>
            <a:ext cx="21321218" cy="7029492"/>
          </a:xfrm>
          <a:prstGeom prst="rect">
            <a:avLst/>
          </a:prstGeom>
        </p:spPr>
        <p:txBody>
          <a:bodyPr/>
          <a:lstStyle/>
          <a:p>
            <a:pPr>
              <a:spcBef>
                <a:spcPts val="2000"/>
              </a:spcBef>
            </a:pPr>
            <a:r>
              <a:t>Prior un-targeted bit-flip based adversarial weight attacks in, mainly focus on reducing the overall prediction accuracy to be as low as random guess.</a:t>
            </a:r>
          </a:p>
          <a:p>
            <a:pPr>
              <a:spcBef>
                <a:spcPts val="2000"/>
              </a:spcBef>
            </a:pPr>
            <a:r>
              <a:t>It gives the attacker precise control on the malicious objective and behavior</a:t>
            </a:r>
          </a:p>
          <a:p>
            <a:pPr>
              <a:spcBef>
                <a:spcPts val="2000"/>
              </a:spcBef>
            </a:pPr>
            <a:r>
              <a:t>A carefully crafted targeted adversarial attack objective can cause a devastating effect on the DNN output</a:t>
            </a:r>
          </a:p>
          <a:p>
            <a:pPr>
              <a:spcBef>
                <a:spcPts val="2000"/>
              </a:spcBef>
            </a:pPr>
            <a:r>
              <a:t>A DNN with quantized weights is naturally noise resilient weight quantization is becoming a must-optimization for optimal efficiency and speed in many computing platforms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19">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1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1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19">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19">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19" grpId="1"/>
    </p:bldLst>
  </p:timing>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1" name="Untargeted-BFA"/>
          <p:cNvSpPr txBox="1"/>
          <p:nvPr>
            <p:ph type="title"/>
          </p:nvPr>
        </p:nvSpPr>
        <p:spPr>
          <a:prstGeom prst="rect">
            <a:avLst/>
          </a:prstGeom>
        </p:spPr>
        <p:txBody>
          <a:bodyPr/>
          <a:lstStyle/>
          <a:p>
            <a:pPr/>
            <a:r>
              <a:t>Untargeted-BFA</a:t>
            </a:r>
          </a:p>
        </p:txBody>
      </p:sp>
      <p:sp>
        <p:nvSpPr>
          <p:cNvPr id="222" name="In-layer Search: BFA will flip the top   ranked bits (e.g., typically  =1) based on the gradient of every bit in each of the   DNN layers. After flipping these bits at a given layer, the attacker evaluates the loss  , and restores these flipped bits to t"/>
          <p:cNvSpPr txBox="1"/>
          <p:nvPr>
            <p:ph type="body" idx="1"/>
          </p:nvPr>
        </p:nvSpPr>
        <p:spPr>
          <a:xfrm>
            <a:off x="1531391" y="3343254"/>
            <a:ext cx="21321218" cy="7029492"/>
          </a:xfrm>
          <a:prstGeom prst="rect">
            <a:avLst/>
          </a:prstGeom>
        </p:spPr>
        <p:txBody>
          <a:bodyPr/>
          <a:lstStyle/>
          <a:p>
            <a:pPr>
              <a:spcBef>
                <a:spcPts val="2000"/>
              </a:spcBef>
            </a:pPr>
            <a:r>
              <a:rPr>
                <a:solidFill>
                  <a:schemeClr val="accent1">
                    <a:hueOff val="114395"/>
                    <a:lumOff val="-24975"/>
                  </a:schemeClr>
                </a:solidFill>
              </a:rPr>
              <a:t>In-layer Search:</a:t>
            </a:r>
            <a:r>
              <a:t> BFA will flip the top </a:t>
            </a:r>
            <a14:m>
              <m:oMath>
                <m:r>
                  <a:rPr xmlns:a="http://schemas.openxmlformats.org/drawingml/2006/main" sz="4300" i="1">
                    <a:solidFill>
                      <a:srgbClr val="000000"/>
                    </a:solidFill>
                    <a:latin typeface="Cambria Math" panose="02040503050406030204" pitchFamily="18" charset="0"/>
                  </a:rPr>
                  <m:t>n</m:t>
                </m:r>
              </m:oMath>
            </a14:m>
            <a:r>
              <a:t> ranked bits (e.g., typically </a:t>
            </a:r>
            <a14:m>
              <m:oMath>
                <m:r>
                  <a:rPr xmlns:a="http://schemas.openxmlformats.org/drawingml/2006/main" sz="4300" i="1">
                    <a:solidFill>
                      <a:srgbClr val="000000"/>
                    </a:solidFill>
                    <a:latin typeface="Cambria Math" panose="02040503050406030204" pitchFamily="18" charset="0"/>
                  </a:rPr>
                  <m:t>n</m:t>
                </m:r>
              </m:oMath>
            </a14:m>
            <a:r>
              <a:t>=1) based on the gradient of every bit in each of the </a:t>
            </a:r>
            <a14:m>
              <m:oMath>
                <m:r>
                  <a:rPr xmlns:a="http://schemas.openxmlformats.org/drawingml/2006/main" sz="4300" i="1">
                    <a:solidFill>
                      <a:srgbClr val="000000"/>
                    </a:solidFill>
                    <a:latin typeface="Cambria Math" panose="02040503050406030204" pitchFamily="18" charset="0"/>
                  </a:rPr>
                  <m:t>l</m:t>
                </m:r>
              </m:oMath>
            </a14:m>
            <a:r>
              <a:t> DNN layers. After flipping these bits at a given layer, the attacker evaluates the loss </a:t>
            </a:r>
            <a14:m>
              <m:oMath>
                <m:r>
                  <a:rPr xmlns:a="http://schemas.openxmlformats.org/drawingml/2006/main" sz="4300" i="1">
                    <a:solidFill>
                      <a:srgbClr val="000000"/>
                    </a:solidFill>
                    <a:latin typeface="Cambria Math" panose="02040503050406030204" pitchFamily="18" charset="0"/>
                  </a:rPr>
                  <m:t>L</m:t>
                </m:r>
              </m:oMath>
            </a14:m>
            <a:r>
              <a:t>, and restores these flipped bits to the original state. Set of </a:t>
            </a:r>
            <a14:m>
              <m:oMath>
                <m:r>
                  <a:rPr xmlns:a="http://schemas.openxmlformats.org/drawingml/2006/main" sz="4300" i="1">
                    <a:solidFill>
                      <a:srgbClr val="000000"/>
                    </a:solidFill>
                    <a:latin typeface="Cambria Math" panose="02040503050406030204" pitchFamily="18" charset="0"/>
                  </a:rPr>
                  <m:t>L</m:t>
                </m:r>
              </m:oMath>
            </a14:m>
            <a:r>
              <a:t> is produced after that. </a:t>
            </a:r>
          </a:p>
          <a:p>
            <a:pPr>
              <a:spcBef>
                <a:spcPts val="2000"/>
              </a:spcBef>
            </a:pPr>
            <a:r>
              <a:rPr>
                <a:solidFill>
                  <a:schemeClr val="accent1">
                    <a:hueOff val="114395"/>
                    <a:lumOff val="-24975"/>
                  </a:schemeClr>
                </a:solidFill>
              </a:rPr>
              <a:t>Corss-layer Search:</a:t>
            </a:r>
            <a:r>
              <a:t> he attacker identifies the attack layer with maximum loss</a:t>
            </a:r>
          </a:p>
          <a:p>
            <a:pPr>
              <a:spcBef>
                <a:spcPts val="2000"/>
              </a:spcBef>
            </a:pPr>
          </a:p>
          <a:p>
            <a:pPr>
              <a:spcBef>
                <a:spcPts val="2000"/>
              </a:spcBef>
              <a:buSzPct val="40000"/>
              <a:buBlip>
                <a:blip r:embed="rId2"/>
              </a:buBlip>
              <a:defRPr>
                <a:solidFill>
                  <a:schemeClr val="accent1">
                    <a:hueOff val="114395"/>
                    <a:lumOff val="-24975"/>
                  </a:schemeClr>
                </a:solidFill>
              </a:defRPr>
            </a:pPr>
            <a:r>
              <a:t>Evaluate the attack efficiency by Hamming distance between post attacked bits and prior attack bits.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22">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2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2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2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22">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22" grpId="1"/>
    </p:bldLst>
  </p:timing>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4" name="Targeted-BFA"/>
          <p:cNvSpPr txBox="1"/>
          <p:nvPr>
            <p:ph type="title"/>
          </p:nvPr>
        </p:nvSpPr>
        <p:spPr>
          <a:prstGeom prst="rect">
            <a:avLst/>
          </a:prstGeom>
        </p:spPr>
        <p:txBody>
          <a:bodyPr/>
          <a:lstStyle/>
          <a:p>
            <a:pPr/>
            <a:r>
              <a:t>Targeted-BFA</a:t>
            </a:r>
          </a:p>
        </p:txBody>
      </p:sp>
      <p:sp>
        <p:nvSpPr>
          <p:cNvPr id="225" name="Type-I (N-to-1 Attack): The objective of this T-BFA variant is to force the entire dataset   with all N classes (as source classes) to one adversary-selected target class.…"/>
          <p:cNvSpPr txBox="1"/>
          <p:nvPr>
            <p:ph type="body" idx="1"/>
          </p:nvPr>
        </p:nvSpPr>
        <p:spPr>
          <a:xfrm>
            <a:off x="1531391" y="3343254"/>
            <a:ext cx="21321218" cy="9221098"/>
          </a:xfrm>
          <a:prstGeom prst="rect">
            <a:avLst/>
          </a:prstGeom>
        </p:spPr>
        <p:txBody>
          <a:bodyPr/>
          <a:lstStyle/>
          <a:p>
            <a:pPr>
              <a:spcBef>
                <a:spcPts val="15000"/>
              </a:spcBef>
            </a:pPr>
            <a:r>
              <a:rPr>
                <a:solidFill>
                  <a:schemeClr val="accent1">
                    <a:hueOff val="114395"/>
                    <a:lumOff val="-24975"/>
                  </a:schemeClr>
                </a:solidFill>
              </a:rPr>
              <a:t>Type-I (N-to-1 Attack):</a:t>
            </a:r>
            <a:r>
              <a:t> The objective of this T-BFA variant is to force the entire dataset </a:t>
            </a:r>
            <a14:m>
              <m:oMath>
                <m:r>
                  <a:rPr xmlns:a="http://schemas.openxmlformats.org/drawingml/2006/main" sz="4300" i="1">
                    <a:solidFill>
                      <a:srgbClr val="000000"/>
                    </a:solidFill>
                    <a:latin typeface="Cambria Math" panose="02040503050406030204" pitchFamily="18" charset="0"/>
                  </a:rPr>
                  <m:t>X</m:t>
                </m:r>
              </m:oMath>
            </a14:m>
            <a:r>
              <a:t> with all N classes (as source classes) to one adversary-selected target class.</a:t>
            </a:r>
          </a:p>
          <a:p>
            <a:pPr>
              <a:spcBef>
                <a:spcPts val="15000"/>
              </a:spcBef>
            </a:pPr>
            <a:r>
              <a:rPr>
                <a:solidFill>
                  <a:schemeClr val="accent1">
                    <a:hueOff val="114395"/>
                    <a:lumOff val="-24975"/>
                  </a:schemeClr>
                </a:solidFill>
              </a:rPr>
              <a:t>Type-II(1-to-1 Attack):</a:t>
            </a:r>
            <a:r>
              <a:t> focuses on the mis-classification of input data </a:t>
            </a:r>
            <a14:m>
              <m:oMath>
                <m:sSub>
                  <m:e>
                    <m:r>
                      <a:rPr xmlns:a="http://schemas.openxmlformats.org/drawingml/2006/main" sz="4300" i="1">
                        <a:solidFill>
                          <a:srgbClr val="000000"/>
                        </a:solidFill>
                        <a:latin typeface="Cambria Math" panose="02040503050406030204" pitchFamily="18" charset="0"/>
                      </a:rPr>
                      <m:t>X</m:t>
                    </m:r>
                  </m:e>
                  <m:sub>
                    <m:r>
                      <a:rPr xmlns:a="http://schemas.openxmlformats.org/drawingml/2006/main" sz="4300" i="1">
                        <a:solidFill>
                          <a:srgbClr val="000000"/>
                        </a:solidFill>
                        <a:latin typeface="Cambria Math" panose="02040503050406030204" pitchFamily="18" charset="0"/>
                      </a:rPr>
                      <m:t>p</m:t>
                    </m:r>
                  </m:sub>
                </m:sSub>
              </m:oMath>
            </a14:m>
            <a:r>
              <a:rPr sz="662"/>
              <a:t> </a:t>
            </a:r>
            <a:r>
              <a:t>of single </a:t>
            </a:r>
            <a14:m>
              <m:oMath>
                <m:r>
                  <a:rPr xmlns:a="http://schemas.openxmlformats.org/drawingml/2006/main" sz="4300" i="1">
                    <a:solidFill>
                      <a:srgbClr val="000000"/>
                    </a:solidFill>
                    <a:latin typeface="Cambria Math" panose="02040503050406030204" pitchFamily="18" charset="0"/>
                  </a:rPr>
                  <m:t>p</m:t>
                </m:r>
              </m:oMath>
            </a14:m>
            <a:r>
              <a:t>-indexed source category into the </a:t>
            </a:r>
            <a14:m>
              <m:oMath>
                <m:r>
                  <a:rPr xmlns:a="http://schemas.openxmlformats.org/drawingml/2006/main" sz="4300" i="1">
                    <a:solidFill>
                      <a:srgbClr val="000000"/>
                    </a:solidFill>
                    <a:latin typeface="Cambria Math" panose="02040503050406030204" pitchFamily="18" charset="0"/>
                  </a:rPr>
                  <m:t>q</m:t>
                </m:r>
              </m:oMath>
            </a14:m>
            <a:r>
              <a:t>-indexed target category, without caring about the impact on the remaining categories</a:t>
            </a:r>
          </a:p>
          <a:p>
            <a:pPr>
              <a:spcBef>
                <a:spcPts val="15000"/>
              </a:spcBef>
            </a:pPr>
            <a:r>
              <a:rPr>
                <a:solidFill>
                  <a:schemeClr val="accent1">
                    <a:hueOff val="114395"/>
                    <a:lumOff val="-24975"/>
                  </a:schemeClr>
                </a:solidFill>
              </a:rPr>
              <a:t>Type-III(1-to-1 Stealthy Attack):</a:t>
            </a:r>
            <a:r>
              <a:t> All the input data from p-indexed category X</a:t>
            </a:r>
            <a:r>
              <a:rPr sz="662"/>
              <a:t>p </a:t>
            </a:r>
            <a:r>
              <a:t>are classi-fied into q-indexed target category, </a:t>
            </a:r>
            <a:r>
              <a:rPr>
                <a:solidFill>
                  <a:schemeClr val="accent5">
                    <a:hueOff val="-82419"/>
                    <a:satOff val="-9513"/>
                    <a:lumOff val="-16343"/>
                  </a:schemeClr>
                </a:solidFill>
              </a:rPr>
              <a:t>AND</a:t>
            </a:r>
            <a:r>
              <a:t> it needs to maintain correct predictions of the input data excluded from the source category</a:t>
            </a:r>
          </a:p>
        </p:txBody>
      </p:sp>
      <p:pic>
        <p:nvPicPr>
          <p:cNvPr id="226" name="Screenshot 2025-07-08 at 11.04.21 PM.png" descr="Screenshot 2025-07-08 at 11.04.21 PM.png"/>
          <p:cNvPicPr>
            <a:picLocks noChangeAspect="1"/>
          </p:cNvPicPr>
          <p:nvPr/>
        </p:nvPicPr>
        <p:blipFill>
          <a:blip r:embed="rId2">
            <a:extLst/>
          </a:blip>
          <a:stretch>
            <a:fillRect/>
          </a:stretch>
        </p:blipFill>
        <p:spPr>
          <a:xfrm>
            <a:off x="8954839" y="5034245"/>
            <a:ext cx="5883906" cy="834367"/>
          </a:xfrm>
          <a:prstGeom prst="rect">
            <a:avLst/>
          </a:prstGeom>
          <a:ln w="12700">
            <a:miter lim="400000"/>
          </a:ln>
        </p:spPr>
      </p:pic>
      <p:pic>
        <p:nvPicPr>
          <p:cNvPr id="227" name="Screenshot 2025-07-08 at 11.04.39 PM.png" descr="Screenshot 2025-07-08 at 11.04.39 PM.png"/>
          <p:cNvPicPr>
            <a:picLocks noChangeAspect="1"/>
          </p:cNvPicPr>
          <p:nvPr/>
        </p:nvPicPr>
        <p:blipFill>
          <a:blip r:embed="rId3">
            <a:extLst/>
          </a:blip>
          <a:stretch>
            <a:fillRect/>
          </a:stretch>
        </p:blipFill>
        <p:spPr>
          <a:xfrm>
            <a:off x="7271076" y="8288099"/>
            <a:ext cx="9251431" cy="983905"/>
          </a:xfrm>
          <a:prstGeom prst="rect">
            <a:avLst/>
          </a:prstGeom>
          <a:ln w="12700">
            <a:miter lim="400000"/>
          </a:ln>
        </p:spPr>
      </p:pic>
      <p:pic>
        <p:nvPicPr>
          <p:cNvPr id="228" name="Screenshot 2025-07-08 at 11.04.55 PM.png" descr="Screenshot 2025-07-08 at 11.04.55 PM.png"/>
          <p:cNvPicPr>
            <a:picLocks noChangeAspect="1"/>
          </p:cNvPicPr>
          <p:nvPr/>
        </p:nvPicPr>
        <p:blipFill>
          <a:blip r:embed="rId4">
            <a:extLst/>
          </a:blip>
          <a:stretch>
            <a:fillRect/>
          </a:stretch>
        </p:blipFill>
        <p:spPr>
          <a:xfrm>
            <a:off x="7959791" y="11308336"/>
            <a:ext cx="7874001" cy="196850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25">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2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2" fill="hold">
                                  <p:stCondLst>
                                    <p:cond delay="0"/>
                                  </p:stCondLst>
                                  <p:iterate type="el" backwards="0">
                                    <p:tmAbs val="0"/>
                                  </p:iterate>
                                  <p:childTnLst>
                                    <p:set>
                                      <p:cBhvr>
                                        <p:cTn id="12" fill="hold"/>
                                        <p:tgtEl>
                                          <p:spTgt spid="2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25">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3" fill="hold">
                                  <p:stCondLst>
                                    <p:cond delay="0"/>
                                  </p:stCondLst>
                                  <p:iterate type="el" backwards="0">
                                    <p:tmAbs val="0"/>
                                  </p:iterate>
                                  <p:childTnLst>
                                    <p:set>
                                      <p:cBhvr>
                                        <p:cTn id="20" fill="hold"/>
                                        <p:tgtEl>
                                          <p:spTgt spid="2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225">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4" fill="hold">
                                  <p:stCondLst>
                                    <p:cond delay="0"/>
                                  </p:stCondLst>
                                  <p:iterate type="el" backwards="0">
                                    <p:tmAbs val="0"/>
                                  </p:iterate>
                                  <p:childTnLst>
                                    <p:set>
                                      <p:cBhvr>
                                        <p:cTn id="28" fill="hold"/>
                                        <p:tgtEl>
                                          <p:spTgt spid="22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28" grpId="4"/>
      <p:bldP build="whole" bldLvl="1" animBg="1" rev="0" advAuto="0" spid="226" grpId="2"/>
      <p:bldP build="p" bldLvl="5" animBg="1" rev="0" advAuto="0" spid="225" grpId="1"/>
      <p:bldP build="whole" bldLvl="1" animBg="1" rev="0" advAuto="0" spid="227" grpId="3"/>
    </p:bldLst>
  </p:timing>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0" name="Valnerable Weight Bits Searching Algorithm of T-BFA"/>
          <p:cNvSpPr txBox="1"/>
          <p:nvPr>
            <p:ph type="title"/>
          </p:nvPr>
        </p:nvSpPr>
        <p:spPr>
          <a:prstGeom prst="rect">
            <a:avLst/>
          </a:prstGeom>
        </p:spPr>
        <p:txBody>
          <a:bodyPr/>
          <a:lstStyle>
            <a:lvl1pPr defTabSz="2048204">
              <a:defRPr spc="-142" sz="7140"/>
            </a:lvl1pPr>
          </a:lstStyle>
          <a:p>
            <a:pPr/>
            <a:r>
              <a:t>Valnerable Weight Bits Searching Algorithm of T-BFA</a:t>
            </a:r>
          </a:p>
        </p:txBody>
      </p:sp>
      <p:pic>
        <p:nvPicPr>
          <p:cNvPr id="231" name="Screenshot 2025-07-08 at 11.07.20 PM.png" descr="Screenshot 2025-07-08 at 11.07.20 PM.png"/>
          <p:cNvPicPr>
            <a:picLocks noChangeAspect="1"/>
          </p:cNvPicPr>
          <p:nvPr/>
        </p:nvPicPr>
        <p:blipFill>
          <a:blip r:embed="rId2">
            <a:extLst/>
          </a:blip>
          <a:stretch>
            <a:fillRect/>
          </a:stretch>
        </p:blipFill>
        <p:spPr>
          <a:xfrm>
            <a:off x="2781300" y="5723928"/>
            <a:ext cx="18821400" cy="7162801"/>
          </a:xfrm>
          <a:prstGeom prst="rect">
            <a:avLst/>
          </a:prstGeom>
          <a:ln w="12700">
            <a:miter lim="400000"/>
          </a:ln>
        </p:spPr>
      </p:pic>
      <p:sp>
        <p:nvSpPr>
          <p:cNvPr id="232" name="Intra-layer: Identifying the weight-bit with the highest gradient and flipping along the direction of bit-gradient…"/>
          <p:cNvSpPr txBox="1"/>
          <p:nvPr>
            <p:ph type="body" sz="quarter" idx="1"/>
          </p:nvPr>
        </p:nvSpPr>
        <p:spPr>
          <a:xfrm>
            <a:off x="1531391" y="2577906"/>
            <a:ext cx="21321218" cy="2953779"/>
          </a:xfrm>
          <a:prstGeom prst="rect">
            <a:avLst/>
          </a:prstGeom>
        </p:spPr>
        <p:txBody>
          <a:bodyPr/>
          <a:lstStyle/>
          <a:p>
            <a:pPr marL="425195" indent="-425195" defTabSz="2267655">
              <a:spcBef>
                <a:spcPts val="1800"/>
              </a:spcBef>
              <a:defRPr sz="3348"/>
            </a:pPr>
            <a:r>
              <a:rPr b="1">
                <a:solidFill>
                  <a:schemeClr val="accent1">
                    <a:hueOff val="114395"/>
                    <a:lumOff val="-24975"/>
                  </a:schemeClr>
                </a:solidFill>
              </a:rPr>
              <a:t>Intra-layer</a:t>
            </a:r>
            <a:r>
              <a:rPr>
                <a:solidFill>
                  <a:schemeClr val="accent1">
                    <a:hueOff val="114395"/>
                    <a:lumOff val="-24975"/>
                  </a:schemeClr>
                </a:solidFill>
              </a:rPr>
              <a:t>: Identifying the weight-bit with the highest gradient and flipping along the direction of bit-gradient</a:t>
            </a:r>
          </a:p>
          <a:p>
            <a:pPr marL="425195" indent="-425195" defTabSz="2267655">
              <a:spcBef>
                <a:spcPts val="1800"/>
              </a:spcBef>
              <a:defRPr sz="3348"/>
            </a:pPr>
          </a:p>
          <a:p>
            <a:pPr marL="425195" indent="-425195" defTabSz="2267655">
              <a:spcBef>
                <a:spcPts val="1800"/>
              </a:spcBef>
              <a:buSzPct val="40000"/>
              <a:buBlip>
                <a:blip r:embed="rId3"/>
              </a:buBlip>
              <a:defRPr sz="3348">
                <a:solidFill>
                  <a:schemeClr val="accent1">
                    <a:hueOff val="114395"/>
                    <a:lumOff val="-24975"/>
                  </a:schemeClr>
                </a:solidFill>
              </a:defRPr>
            </a:pPr>
            <a:r>
              <a:rPr b="1"/>
              <a:t>Inter-layer</a:t>
            </a:r>
            <a:r>
              <a:t>: the inter-layer search performs straight-forward comparison to identify the winner weight-bit candidate with minimal profiled loss as the weight-bit to attack in iteration </a:t>
            </a:r>
            <a14:m>
              <m:oMath>
                <m:r>
                  <a:rPr xmlns:a="http://schemas.openxmlformats.org/drawingml/2006/main" sz="4000" i="1">
                    <a:solidFill>
                      <a:srgbClr val="004C7F"/>
                    </a:solidFill>
                    <a:latin typeface="Cambria Math" panose="02040503050406030204" pitchFamily="18" charset="0"/>
                  </a:rPr>
                  <m:t>k</m:t>
                </m:r>
              </m:oMath>
            </a14:m>
            <a:endParaRPr sz="3600">
              <a:solidFill>
                <a:srgbClr val="004D80"/>
              </a:solidFill>
            </a:endParaR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32">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3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3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32">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32" grpId="1"/>
    </p:bldLst>
  </p:timing>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4" name="Evaluation Metrics"/>
          <p:cNvSpPr txBox="1"/>
          <p:nvPr>
            <p:ph type="title"/>
          </p:nvPr>
        </p:nvSpPr>
        <p:spPr>
          <a:prstGeom prst="rect">
            <a:avLst/>
          </a:prstGeom>
        </p:spPr>
        <p:txBody>
          <a:bodyPr/>
          <a:lstStyle/>
          <a:p>
            <a:pPr/>
            <a:r>
              <a:t>Evaluation Metrics</a:t>
            </a:r>
          </a:p>
        </p:txBody>
      </p:sp>
      <p:sp>
        <p:nvSpPr>
          <p:cNvPr id="235" name="Post-attack test accuracy (TA%): The Post-attack test accuracy is the inference accuracy of the post-attack model on test set.…"/>
          <p:cNvSpPr txBox="1"/>
          <p:nvPr>
            <p:ph type="body" sz="quarter" idx="1"/>
          </p:nvPr>
        </p:nvSpPr>
        <p:spPr>
          <a:xfrm>
            <a:off x="1531391" y="2577906"/>
            <a:ext cx="21321218" cy="2953779"/>
          </a:xfrm>
          <a:prstGeom prst="rect">
            <a:avLst/>
          </a:prstGeom>
        </p:spPr>
        <p:txBody>
          <a:bodyPr/>
          <a:lstStyle/>
          <a:p>
            <a:pPr>
              <a:spcBef>
                <a:spcPts val="2000"/>
              </a:spcBef>
            </a:pPr>
            <a:r>
              <a:rPr b="1">
                <a:solidFill>
                  <a:schemeClr val="accent1">
                    <a:hueOff val="114395"/>
                    <a:lumOff val="-24975"/>
                  </a:schemeClr>
                </a:solidFill>
              </a:rPr>
              <a:t>Post-attack test accuracy (TA%)</a:t>
            </a:r>
            <a:r>
              <a:rPr>
                <a:solidFill>
                  <a:schemeClr val="accent1">
                    <a:hueOff val="114395"/>
                    <a:lumOff val="-24975"/>
                  </a:schemeClr>
                </a:solidFill>
              </a:rPr>
              <a:t>: The Post-attack test accuracy is the inference accuracy of the post-attack model on test set.</a:t>
            </a:r>
          </a:p>
          <a:p>
            <a:pPr>
              <a:spcBef>
                <a:spcPts val="2000"/>
              </a:spcBef>
              <a:buClr>
                <a:srgbClr val="000000"/>
              </a:buClr>
              <a:defRPr>
                <a:solidFill>
                  <a:schemeClr val="accent1">
                    <a:hueOff val="114395"/>
                    <a:lumOff val="-24975"/>
                  </a:schemeClr>
                </a:solidFill>
              </a:defRPr>
            </a:pPr>
            <a:r>
              <a:rPr b="1"/>
              <a:t>Attack Success Rate (ASR%)</a:t>
            </a:r>
            <a:r>
              <a:t>: The ASR is the percentage of source class images successfully classified into the adversary target class via T-BFA.</a:t>
            </a:r>
          </a:p>
        </p:txBody>
      </p:sp>
      <p:pic>
        <p:nvPicPr>
          <p:cNvPr id="236" name="Screenshot 2025-07-08 at 11.34.40 PM.png" descr="Screenshot 2025-07-08 at 11.34.40 PM.png"/>
          <p:cNvPicPr>
            <a:picLocks noChangeAspect="1"/>
          </p:cNvPicPr>
          <p:nvPr/>
        </p:nvPicPr>
        <p:blipFill>
          <a:blip r:embed="rId2">
            <a:extLst/>
          </a:blip>
          <a:stretch>
            <a:fillRect/>
          </a:stretch>
        </p:blipFill>
        <p:spPr>
          <a:xfrm>
            <a:off x="2119936" y="5963509"/>
            <a:ext cx="20345401" cy="482600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35">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3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35">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35" grpId="1"/>
    </p:bldLst>
  </p:timing>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8" name="Results"/>
          <p:cNvSpPr txBox="1"/>
          <p:nvPr>
            <p:ph type="title"/>
          </p:nvPr>
        </p:nvSpPr>
        <p:spPr>
          <a:prstGeom prst="rect">
            <a:avLst/>
          </a:prstGeom>
        </p:spPr>
        <p:txBody>
          <a:bodyPr/>
          <a:lstStyle/>
          <a:p>
            <a:pPr/>
            <a:r>
              <a:t>Results</a:t>
            </a:r>
          </a:p>
        </p:txBody>
      </p:sp>
      <p:pic>
        <p:nvPicPr>
          <p:cNvPr id="239" name="Screenshot 2025-07-08 at 11.35.25 PM.png" descr="Screenshot 2025-07-08 at 11.35.25 PM.png"/>
          <p:cNvPicPr>
            <a:picLocks noChangeAspect="1"/>
          </p:cNvPicPr>
          <p:nvPr/>
        </p:nvPicPr>
        <p:blipFill>
          <a:blip r:embed="rId2">
            <a:extLst/>
          </a:blip>
          <a:stretch>
            <a:fillRect/>
          </a:stretch>
        </p:blipFill>
        <p:spPr>
          <a:xfrm>
            <a:off x="1631164" y="2344779"/>
            <a:ext cx="20510501" cy="4178301"/>
          </a:xfrm>
          <a:prstGeom prst="rect">
            <a:avLst/>
          </a:prstGeom>
          <a:ln w="12700">
            <a:miter lim="400000"/>
          </a:ln>
        </p:spPr>
      </p:pic>
      <p:sp>
        <p:nvSpPr>
          <p:cNvPr id="240" name="The range of average bit-flips required to achieve 100% ASR is between 4 to 6.8 and 2.8 to 3 for ResNet-20 and VGG-11, respectively.…"/>
          <p:cNvSpPr txBox="1"/>
          <p:nvPr>
            <p:ph type="body" sz="half" idx="1"/>
          </p:nvPr>
        </p:nvSpPr>
        <p:spPr>
          <a:xfrm>
            <a:off x="1531391" y="7170267"/>
            <a:ext cx="21321218" cy="3855936"/>
          </a:xfrm>
          <a:prstGeom prst="rect">
            <a:avLst/>
          </a:prstGeom>
        </p:spPr>
        <p:txBody>
          <a:bodyPr/>
          <a:lstStyle/>
          <a:p>
            <a:pPr>
              <a:spcBef>
                <a:spcPts val="2000"/>
              </a:spcBef>
            </a:pPr>
            <a:r>
              <a:t>The range of average bit-flips required to achieve 100% ASR is between 4 to 6.8 and 2.8 to 3 for ResNet-20 and VGG-11, respectively. </a:t>
            </a:r>
          </a:p>
          <a:p>
            <a:pPr>
              <a:spcBef>
                <a:spcPts val="2000"/>
              </a:spcBef>
            </a:pPr>
            <a:r>
              <a:t>There is no obvious relation between attack success rate and pre-attack accuracy.</a:t>
            </a:r>
          </a:p>
          <a:p>
            <a:pPr>
              <a:spcBef>
                <a:spcPts val="2000"/>
              </a:spcBef>
            </a:pPr>
            <a:r>
              <a:rPr b="1">
                <a:solidFill>
                  <a:schemeClr val="accent1">
                    <a:hueOff val="114395"/>
                    <a:lumOff val="-24975"/>
                  </a:schemeClr>
                </a:solidFill>
              </a:rPr>
              <a:t>Take-away 1: </a:t>
            </a:r>
            <a:r>
              <a:rPr>
                <a:solidFill>
                  <a:schemeClr val="accent1">
                    <a:hueOff val="114395"/>
                    <a:lumOff val="-24975"/>
                  </a:schemeClr>
                </a:solidFill>
              </a:rPr>
              <a:t>Our analysis of the N-to-1 attack shows that there is no particular target class that is easier or more difficult to attack, so we conclude that input feature patterns play a small role in resisting the attack, while the network architecture plays a more important role</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2" name="Results"/>
          <p:cNvSpPr txBox="1"/>
          <p:nvPr>
            <p:ph type="title"/>
          </p:nvPr>
        </p:nvSpPr>
        <p:spPr>
          <a:prstGeom prst="rect">
            <a:avLst/>
          </a:prstGeom>
        </p:spPr>
        <p:txBody>
          <a:bodyPr/>
          <a:lstStyle/>
          <a:p>
            <a:pPr/>
            <a:r>
              <a:t>Results</a:t>
            </a:r>
          </a:p>
        </p:txBody>
      </p:sp>
      <p:pic>
        <p:nvPicPr>
          <p:cNvPr id="243" name="Screenshot 2025-07-08 at 11.35.37 PM.png" descr="Screenshot 2025-07-08 at 11.35.37 PM.png"/>
          <p:cNvPicPr>
            <a:picLocks noChangeAspect="1"/>
          </p:cNvPicPr>
          <p:nvPr/>
        </p:nvPicPr>
        <p:blipFill>
          <a:blip r:embed="rId2">
            <a:extLst/>
          </a:blip>
          <a:stretch>
            <a:fillRect/>
          </a:stretch>
        </p:blipFill>
        <p:spPr>
          <a:xfrm>
            <a:off x="6266103" y="875937"/>
            <a:ext cx="17303688" cy="8028825"/>
          </a:xfrm>
          <a:prstGeom prst="rect">
            <a:avLst/>
          </a:prstGeom>
          <a:ln w="12700">
            <a:miter lim="400000"/>
          </a:ln>
        </p:spPr>
      </p:pic>
      <p:sp>
        <p:nvSpPr>
          <p:cNvPr id="244" name="Requires only 1-2 bit-flips to achieve 100%ASR…"/>
          <p:cNvSpPr txBox="1"/>
          <p:nvPr>
            <p:ph type="body" sz="quarter" idx="1"/>
          </p:nvPr>
        </p:nvSpPr>
        <p:spPr>
          <a:xfrm>
            <a:off x="1724711" y="9601838"/>
            <a:ext cx="21321217" cy="2953779"/>
          </a:xfrm>
          <a:prstGeom prst="rect">
            <a:avLst/>
          </a:prstGeom>
        </p:spPr>
        <p:txBody>
          <a:bodyPr/>
          <a:lstStyle/>
          <a:p>
            <a:pPr>
              <a:spcBef>
                <a:spcPts val="2000"/>
              </a:spcBef>
            </a:pPr>
            <a:r>
              <a:t>Requires only 1-2 bit-flips to achieve 100%ASR</a:t>
            </a:r>
          </a:p>
          <a:p>
            <a:pPr>
              <a:spcBef>
                <a:spcPts val="2000"/>
              </a:spcBef>
            </a:pPr>
            <a:r>
              <a:t>For all possible combinations of classes, T-BFA successfully achieves 100% 1-to-1 miss-classification with a range of 1 to 7.4 bit-flips.</a:t>
            </a:r>
          </a:p>
          <a:p>
            <a:pPr>
              <a:spcBef>
                <a:spcPts val="2000"/>
              </a:spcBef>
            </a:pPr>
            <a:r>
              <a:rPr b="1">
                <a:solidFill>
                  <a:schemeClr val="accent1">
                    <a:hueOff val="114395"/>
                    <a:lumOff val="-24975"/>
                  </a:schemeClr>
                </a:solidFill>
              </a:rPr>
              <a:t>Take-away 2: </a:t>
            </a:r>
            <a:r>
              <a:rPr>
                <a:solidFill>
                  <a:schemeClr val="accent1">
                    <a:hueOff val="114395"/>
                    <a:lumOff val="-24975"/>
                  </a:schemeClr>
                </a:solidFill>
              </a:rPr>
              <a:t>1-to-1 attack requires, in general, less bit-flips compared to N-to-1 attack.</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Can weight perturbation attack techniques developed for computer vision models be successfully…"/>
          <p:cNvSpPr txBox="1"/>
          <p:nvPr>
            <p:ph type="body" idx="21"/>
          </p:nvPr>
        </p:nvSpPr>
        <p:spPr>
          <a:xfrm>
            <a:off x="1141154" y="1029607"/>
            <a:ext cx="22101692" cy="1379565"/>
          </a:xfrm>
          <a:prstGeom prst="rect">
            <a:avLst/>
          </a:prstGeom>
          <a:extLst>
            <a:ext uri="{C572A759-6A51-4108-AA02-DFA0A04FC94B}">
              <ma14:wrappingTextBoxFlag xmlns:ma14="http://schemas.microsoft.com/office/mac/drawingml/2011/main" val="1"/>
            </a:ext>
          </a:extLst>
        </p:spPr>
        <p:txBody>
          <a:bodyPr/>
          <a:lstStyle/>
          <a:p>
            <a:pPr defTabSz="1097252">
              <a:lnSpc>
                <a:spcPct val="80000"/>
              </a:lnSpc>
              <a:defRPr spc="-76" sz="3825">
                <a:solidFill>
                  <a:schemeClr val="accent1">
                    <a:hueOff val="114395"/>
                    <a:lumOff val="-24975"/>
                  </a:schemeClr>
                </a:solidFill>
              </a:defRPr>
            </a:pPr>
            <a:r>
              <a:t>Can weight perturbation attack techniques developed for computer vision models be successfully</a:t>
            </a:r>
          </a:p>
          <a:p>
            <a:pPr defTabSz="1097252">
              <a:lnSpc>
                <a:spcPct val="80000"/>
              </a:lnSpc>
              <a:defRPr spc="-76" sz="3825">
                <a:solidFill>
                  <a:schemeClr val="accent1">
                    <a:hueOff val="114395"/>
                    <a:lumOff val="-24975"/>
                  </a:schemeClr>
                </a:solidFill>
              </a:defRPr>
            </a:pPr>
            <a:r>
              <a:t>adapted to compromise LLMs?</a:t>
            </a:r>
          </a:p>
        </p:txBody>
      </p:sp>
      <p:sp>
        <p:nvSpPr>
          <p:cNvPr id="175" name="BFA: often failed to affect model performance for most models and tasks. While it succeeds in  some specific domain datasets and architectures, it does so at the cost of increasing attack overhead.…"/>
          <p:cNvSpPr txBox="1"/>
          <p:nvPr>
            <p:ph type="body" idx="1"/>
          </p:nvPr>
        </p:nvSpPr>
        <p:spPr>
          <a:xfrm>
            <a:off x="1206500" y="2805054"/>
            <a:ext cx="21971000" cy="8494036"/>
          </a:xfrm>
          <a:prstGeom prst="rect">
            <a:avLst/>
          </a:prstGeom>
        </p:spPr>
        <p:txBody>
          <a:bodyPr/>
          <a:lstStyle/>
          <a:p>
            <a:pPr marL="609600" indent="-609600">
              <a:lnSpc>
                <a:spcPct val="100000"/>
              </a:lnSpc>
            </a:pPr>
            <a:r>
              <a:t>BFA: often failed to affect model performance for most models and tasks. While it succeeds in </a:t>
            </a:r>
            <a:br/>
            <a:r>
              <a:t>some specific domain datasets and architectures, it does so at the cost of increasing attack overhead. </a:t>
            </a:r>
          </a:p>
          <a:p>
            <a:pPr marL="609600" indent="-609600"/>
          </a:p>
          <a:p>
            <a:pPr marL="609600" indent="-609600"/>
          </a:p>
          <a:p>
            <a:pPr marL="609600" indent="-609600">
              <a:lnSpc>
                <a:spcPct val="100000"/>
              </a:lnSpc>
            </a:pPr>
            <a:r>
              <a:t>Deep-TROJ: successfully implements the Trojan behavior, achieving high attack success when the trigger word is present at the input. However, the attack fails to maintain benign performance without the trigger, making it practically an ineffective Trojan. </a:t>
            </a:r>
          </a:p>
          <a:p>
            <a:pPr marL="609600" indent="-609600">
              <a:lnSpc>
                <a:spcPct val="100000"/>
              </a:lnSpc>
            </a:pPr>
          </a:p>
          <a:p>
            <a:pPr marL="609600" indent="-609600"/>
          </a:p>
          <a:p>
            <a:pPr>
              <a:lnSpc>
                <a:spcPct val="100000"/>
              </a:lnSpc>
              <a:buSzPct val="40000"/>
              <a:buBlip>
                <a:blip r:embed="rId2"/>
              </a:buBlip>
            </a:pPr>
            <a:r>
              <a:t>Existing weight manipulation techniques are insufficient to reliably undermine or modify LLM behavior through fault injection.</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wd" backwards="0">
                                    <p:tmAbs val="0"/>
                                  </p:iterate>
                                  <p:childTnLst>
                                    <p:set>
                                      <p:cBhvr>
                                        <p:cTn id="6" fill="hold"/>
                                        <p:tgtEl>
                                          <p:spTgt spid="175">
                                            <p:bg/>
                                          </p:spTgt>
                                        </p:tgtEl>
                                        <p:attrNameLst>
                                          <p:attrName>style.visibility</p:attrName>
                                        </p:attrNameLst>
                                      </p:cBhvr>
                                      <p:to>
                                        <p:strVal val="visible"/>
                                      </p:to>
                                    </p:set>
                                  </p:childTnLst>
                                </p:cTn>
                              </p:par>
                              <p:par>
                                <p:cTn id="7" presetClass="entr" nodeType="withEffect" presetSubtype="0" presetID="1" grpId="1" fill="hold">
                                  <p:stCondLst>
                                    <p:cond delay="0"/>
                                  </p:stCondLst>
                                  <p:iterate type="wd" backwards="0">
                                    <p:tmAbs val="0"/>
                                  </p:iterate>
                                  <p:childTnLst>
                                    <p:set>
                                      <p:cBhvr>
                                        <p:cTn id="8" fill="hold"/>
                                        <p:tgtEl>
                                          <p:spTgt spid="17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wd" backwards="0">
                                    <p:tmAbs val="0"/>
                                  </p:iterate>
                                  <p:childTnLst>
                                    <p:set>
                                      <p:cBhvr>
                                        <p:cTn id="12" fill="hold"/>
                                        <p:tgtEl>
                                          <p:spTgt spid="17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wd" backwards="0">
                                    <p:tmAbs val="0"/>
                                  </p:iterate>
                                  <p:childTnLst>
                                    <p:set>
                                      <p:cBhvr>
                                        <p:cTn id="16" fill="hold"/>
                                        <p:tgtEl>
                                          <p:spTgt spid="17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wd" backwards="0">
                                    <p:tmAbs val="0"/>
                                  </p:iterate>
                                  <p:childTnLst>
                                    <p:set>
                                      <p:cBhvr>
                                        <p:cTn id="20" fill="hold"/>
                                        <p:tgtEl>
                                          <p:spTgt spid="175">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wd" backwards="0">
                                    <p:tmAbs val="0"/>
                                  </p:iterate>
                                  <p:childTnLst>
                                    <p:set>
                                      <p:cBhvr>
                                        <p:cTn id="24" fill="hold"/>
                                        <p:tgtEl>
                                          <p:spTgt spid="175">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wd" backwards="0">
                                    <p:tmAbs val="0"/>
                                  </p:iterate>
                                  <p:childTnLst>
                                    <p:set>
                                      <p:cBhvr>
                                        <p:cTn id="28" fill="hold"/>
                                        <p:tgtEl>
                                          <p:spTgt spid="175">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wd" backwards="0">
                                    <p:tmAbs val="0"/>
                                  </p:iterate>
                                  <p:childTnLst>
                                    <p:set>
                                      <p:cBhvr>
                                        <p:cTn id="32" fill="hold"/>
                                        <p:tgtEl>
                                          <p:spTgt spid="175">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175" grpId="1"/>
    </p:bldLst>
  </p:timing>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6" name="Results"/>
          <p:cNvSpPr txBox="1"/>
          <p:nvPr>
            <p:ph type="title"/>
          </p:nvPr>
        </p:nvSpPr>
        <p:spPr>
          <a:prstGeom prst="rect">
            <a:avLst/>
          </a:prstGeom>
        </p:spPr>
        <p:txBody>
          <a:bodyPr/>
          <a:lstStyle/>
          <a:p>
            <a:pPr/>
            <a:r>
              <a:t>Results</a:t>
            </a:r>
          </a:p>
        </p:txBody>
      </p:sp>
      <p:sp>
        <p:nvSpPr>
          <p:cNvPr id="247" name="After attack, the accuracy of ResNet-20 has a larger drop (after 5 rounds 31.3 to 88.3%)…"/>
          <p:cNvSpPr txBox="1"/>
          <p:nvPr>
            <p:ph type="body" sz="quarter" idx="1"/>
          </p:nvPr>
        </p:nvSpPr>
        <p:spPr>
          <a:xfrm>
            <a:off x="1131865" y="2771225"/>
            <a:ext cx="6592758" cy="9601694"/>
          </a:xfrm>
          <a:prstGeom prst="rect">
            <a:avLst/>
          </a:prstGeom>
        </p:spPr>
        <p:txBody>
          <a:bodyPr/>
          <a:lstStyle/>
          <a:p>
            <a:pPr>
              <a:spcBef>
                <a:spcPts val="2000"/>
              </a:spcBef>
              <a:defRPr sz="3200"/>
            </a:pPr>
            <a:r>
              <a:t>After attack, the accuracy of ResNet-20 has a larger drop (after 5 rounds 31.3 to 88.3%)</a:t>
            </a:r>
          </a:p>
          <a:p>
            <a:pPr>
              <a:spcBef>
                <a:spcPts val="2000"/>
              </a:spcBef>
              <a:defRPr sz="3200"/>
            </a:pPr>
            <a:r>
              <a:t>VGG-11 maintains a better test accuracy (48.3 to 90.1%)</a:t>
            </a:r>
          </a:p>
          <a:p>
            <a:pPr>
              <a:spcBef>
                <a:spcPts val="2000"/>
              </a:spcBef>
              <a:defRPr sz="3200"/>
            </a:pPr>
            <a:r>
              <a:t>Denser networks have better resistent to both adversarial weight attack and input attack.</a:t>
            </a:r>
          </a:p>
          <a:p>
            <a:pPr>
              <a:spcBef>
                <a:spcPts val="2000"/>
              </a:spcBef>
              <a:defRPr sz="3200"/>
            </a:pPr>
            <a:r>
              <a:rPr b="1">
                <a:solidFill>
                  <a:schemeClr val="accent1">
                    <a:hueOff val="114395"/>
                    <a:lumOff val="-24975"/>
                  </a:schemeClr>
                </a:solidFill>
              </a:rPr>
              <a:t>Take-away 3: </a:t>
            </a:r>
            <a:r>
              <a:rPr>
                <a:solidFill>
                  <a:schemeClr val="accent1">
                    <a:hueOff val="114395"/>
                    <a:lumOff val="-24975"/>
                  </a:schemeClr>
                </a:solidFill>
              </a:rPr>
              <a:t>A compact network, like ResNet-20, has less capacity to learn the dual objective function in 1-to-1 (S) attack through a small number of bit-flips. As a result, the test accuracy drop for a compact network, like ResNet-20, is higher.</a:t>
            </a:r>
          </a:p>
        </p:txBody>
      </p:sp>
      <p:pic>
        <p:nvPicPr>
          <p:cNvPr id="248" name="Screenshot 2025-07-08 at 11.49.40 PM.png" descr="Screenshot 2025-07-08 at 11.49.40 PM.png"/>
          <p:cNvPicPr>
            <a:picLocks noChangeAspect="1"/>
          </p:cNvPicPr>
          <p:nvPr/>
        </p:nvPicPr>
        <p:blipFill>
          <a:blip r:embed="rId2">
            <a:extLst/>
          </a:blip>
          <a:stretch>
            <a:fillRect/>
          </a:stretch>
        </p:blipFill>
        <p:spPr>
          <a:xfrm>
            <a:off x="7788370" y="1809606"/>
            <a:ext cx="16621627" cy="10781043"/>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0" name="Behnam Ghavami et al. - 2024"/>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Behnam Ghavami et al. - 2024</a:t>
            </a:r>
          </a:p>
        </p:txBody>
      </p:sp>
      <p:sp>
        <p:nvSpPr>
          <p:cNvPr id="251" name="A Semi Black-Box Adversarial Bit-Flip Attack with Limited…"/>
          <p:cNvSpPr txBox="1"/>
          <p:nvPr>
            <p:ph type="ctrTitle"/>
          </p:nvPr>
        </p:nvSpPr>
        <p:spPr>
          <a:prstGeom prst="rect">
            <a:avLst/>
          </a:prstGeom>
        </p:spPr>
        <p:txBody>
          <a:bodyPr/>
          <a:lstStyle/>
          <a:p>
            <a:pPr defTabSz="2365188">
              <a:defRPr spc="-225" sz="11252"/>
            </a:pPr>
            <a:r>
              <a:t>A Semi Black-Box Adversarial Bit-Flip Attack with Limited</a:t>
            </a:r>
          </a:p>
          <a:p>
            <a:pPr defTabSz="2365188">
              <a:defRPr spc="-225" sz="11252"/>
            </a:pPr>
            <a:r>
              <a:t>DNN Model Information</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3" name="Introduction"/>
          <p:cNvSpPr txBox="1"/>
          <p:nvPr>
            <p:ph type="title"/>
          </p:nvPr>
        </p:nvSpPr>
        <p:spPr>
          <a:prstGeom prst="rect">
            <a:avLst/>
          </a:prstGeom>
        </p:spPr>
        <p:txBody>
          <a:bodyPr/>
          <a:lstStyle/>
          <a:p>
            <a:pPr/>
            <a:r>
              <a:t>Introduction</a:t>
            </a:r>
          </a:p>
        </p:txBody>
      </p:sp>
      <p:sp>
        <p:nvSpPr>
          <p:cNvPr id="254" name="The attacker extracts the model’s architecture using traditional side-channel attack techniques.…"/>
          <p:cNvSpPr txBox="1"/>
          <p:nvPr>
            <p:ph type="body" idx="1"/>
          </p:nvPr>
        </p:nvSpPr>
        <p:spPr>
          <a:xfrm>
            <a:off x="1206500" y="2729994"/>
            <a:ext cx="21321217" cy="8895826"/>
          </a:xfrm>
          <a:prstGeom prst="rect">
            <a:avLst/>
          </a:prstGeom>
        </p:spPr>
        <p:txBody>
          <a:bodyPr/>
          <a:lstStyle/>
          <a:p>
            <a:pPr>
              <a:spcBef>
                <a:spcPts val="5000"/>
              </a:spcBef>
            </a:pPr>
            <a:r>
              <a:t>The attacker extracts the model’s architecture using traditional side-channel attack techniques.</a:t>
            </a:r>
          </a:p>
          <a:p>
            <a:pPr>
              <a:spcBef>
                <a:spcPts val="5000"/>
              </a:spcBef>
            </a:pPr>
            <a:r>
              <a:t>She leverages the architectural information to partially recover the retrievable model parameters.</a:t>
            </a:r>
          </a:p>
          <a:p>
            <a:pPr>
              <a:spcBef>
                <a:spcPts val="5000"/>
              </a:spcBef>
            </a:pPr>
            <a:r>
              <a:t>A novel technique is used to identify vulnerable bits from the partially recovered model — without access to the training data.</a:t>
            </a:r>
          </a:p>
          <a:p>
            <a:pPr>
              <a:spcBef>
                <a:spcPts val="5000"/>
              </a:spcBef>
            </a:pPr>
            <a:r>
              <a:t>The attacker flips the identified vulnerable bits in memory to disrupt the functionality of the victim’s DNN.</a:t>
            </a:r>
          </a:p>
          <a:p>
            <a:pPr marL="0" indent="0">
              <a:spcBef>
                <a:spcPts val="2000"/>
              </a:spcBef>
              <a:buSzTx/>
              <a:buNone/>
            </a:pPr>
          </a:p>
          <a:p>
            <a:pPr marL="0" indent="0">
              <a:spcBef>
                <a:spcPts val="2000"/>
              </a:spcBef>
              <a:buSzTx/>
              <a:buNone/>
              <a:defRPr>
                <a:solidFill>
                  <a:schemeClr val="accent1">
                    <a:hueOff val="114395"/>
                    <a:lumOff val="-24975"/>
                  </a:schemeClr>
                </a:solidFill>
              </a:defRPr>
            </a:pPr>
            <a:r>
              <a:t>Existing BFAs assume a </a:t>
            </a:r>
            <a:r>
              <a:rPr i="1"/>
              <a:t>white-box</a:t>
            </a:r>
            <a:r>
              <a:t> setting—full access to architecture, weights, and dataset—which is unrealistic in many real-world scenarios.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54">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5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5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5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5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254">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254">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54" grpId="1"/>
    </p:bldLst>
  </p:timing>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6" name="Contribution"/>
          <p:cNvSpPr txBox="1"/>
          <p:nvPr>
            <p:ph type="title"/>
          </p:nvPr>
        </p:nvSpPr>
        <p:spPr>
          <a:prstGeom prst="rect">
            <a:avLst/>
          </a:prstGeom>
        </p:spPr>
        <p:txBody>
          <a:bodyPr/>
          <a:lstStyle/>
          <a:p>
            <a:pPr/>
            <a:r>
              <a:t>Contribution</a:t>
            </a:r>
          </a:p>
        </p:txBody>
      </p:sp>
      <p:sp>
        <p:nvSpPr>
          <p:cNvPr id="257" name="Realistic threat model with partial architecture and parameter extraction.…"/>
          <p:cNvSpPr txBox="1"/>
          <p:nvPr>
            <p:ph type="body" idx="1"/>
          </p:nvPr>
        </p:nvSpPr>
        <p:spPr>
          <a:xfrm>
            <a:off x="1206500" y="2729994"/>
            <a:ext cx="21321217" cy="8895826"/>
          </a:xfrm>
          <a:prstGeom prst="rect">
            <a:avLst/>
          </a:prstGeom>
        </p:spPr>
        <p:txBody>
          <a:bodyPr/>
          <a:lstStyle/>
          <a:p>
            <a:pPr>
              <a:spcBef>
                <a:spcPts val="3000"/>
              </a:spcBef>
            </a:pPr>
            <a:r>
              <a:t>Realistic threat model with partial architecture and parameter extraction.</a:t>
            </a:r>
          </a:p>
          <a:p>
            <a:pPr>
              <a:spcBef>
                <a:spcPts val="3000"/>
              </a:spcBef>
            </a:pPr>
            <a:r>
              <a:rPr b="1"/>
              <a:t>FL2R</a:t>
            </a:r>
            <a:r>
              <a:t>: a </a:t>
            </a:r>
            <a:r>
              <a:rPr b="1"/>
              <a:t>magnitude-based ranking</a:t>
            </a:r>
            <a:r>
              <a:t> approach to identify vulnerable bits without access to data.</a:t>
            </a:r>
          </a:p>
          <a:p>
            <a:pPr>
              <a:spcBef>
                <a:spcPts val="3000"/>
              </a:spcBef>
            </a:pPr>
            <a:r>
              <a:rPr b="1"/>
              <a:t>CZR</a:t>
            </a:r>
            <a:r>
              <a:t>: a </a:t>
            </a:r>
            <a:r>
              <a:rPr b="1"/>
              <a:t>statistical reconstruction</a:t>
            </a:r>
            <a:r>
              <a:t> method to approximate missing parameter bits.</a:t>
            </a:r>
          </a:p>
          <a:p>
            <a:pPr>
              <a:spcBef>
                <a:spcPts val="3000"/>
              </a:spcBef>
            </a:pPr>
            <a:r>
              <a:t>Demonstrated strong attack performance across multiple DNNs and quantization schemes.</a:t>
            </a:r>
          </a:p>
        </p:txBody>
      </p:sp>
      <p:pic>
        <p:nvPicPr>
          <p:cNvPr id="258" name="Screenshot 2025-07-09 at 7.51.08 AM.png" descr="Screenshot 2025-07-09 at 7.51.08 AM.png"/>
          <p:cNvPicPr>
            <a:picLocks noChangeAspect="1"/>
          </p:cNvPicPr>
          <p:nvPr/>
        </p:nvPicPr>
        <p:blipFill>
          <a:blip r:embed="rId2">
            <a:extLst/>
          </a:blip>
          <a:stretch>
            <a:fillRect/>
          </a:stretch>
        </p:blipFill>
        <p:spPr>
          <a:xfrm>
            <a:off x="5506234" y="7088393"/>
            <a:ext cx="12721748" cy="4952238"/>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57">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5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5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5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57">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57" grpId="1"/>
    </p:bldLst>
  </p:timing>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0" name="Methodology"/>
          <p:cNvSpPr txBox="1"/>
          <p:nvPr>
            <p:ph type="title"/>
          </p:nvPr>
        </p:nvSpPr>
        <p:spPr>
          <a:prstGeom prst="rect">
            <a:avLst/>
          </a:prstGeom>
        </p:spPr>
        <p:txBody>
          <a:bodyPr/>
          <a:lstStyle/>
          <a:p>
            <a:pPr/>
            <a:r>
              <a:t>Methodology</a:t>
            </a:r>
          </a:p>
        </p:txBody>
      </p:sp>
      <p:sp>
        <p:nvSpPr>
          <p:cNvPr id="261" name="Architecture Extraction: Uses cache side-channel attacks (e.g., Flush+Reload) to extract layer structure."/>
          <p:cNvSpPr txBox="1"/>
          <p:nvPr>
            <p:ph type="body" sz="half" idx="1"/>
          </p:nvPr>
        </p:nvSpPr>
        <p:spPr>
          <a:xfrm>
            <a:off x="1206500" y="2729994"/>
            <a:ext cx="21668145" cy="4767626"/>
          </a:xfrm>
          <a:prstGeom prst="rect">
            <a:avLst/>
          </a:prstGeom>
        </p:spPr>
        <p:txBody>
          <a:bodyPr/>
          <a:lstStyle>
            <a:lvl1pPr marL="0" indent="0" defTabSz="825500">
              <a:lnSpc>
                <a:spcPct val="100000"/>
              </a:lnSpc>
              <a:buSzTx/>
              <a:buNone/>
              <a:defRPr b="1" sz="5500">
                <a:solidFill>
                  <a:schemeClr val="accent1"/>
                </a:solidFill>
              </a:defRPr>
            </a:lvl1pPr>
          </a:lstStyle>
          <a:p>
            <a:pPr/>
            <a:r>
              <a:t>Architecture Extraction: Uses cache side-channel attacks (e.g., Flush+Reload) to extract layer structure.</a:t>
            </a:r>
          </a:p>
        </p:txBody>
      </p:sp>
      <p:pic>
        <p:nvPicPr>
          <p:cNvPr id="262" name="Screenshot 2025-07-09 at 8.02.13 AM.png" descr="Screenshot 2025-07-09 at 8.02.13 AM.png"/>
          <p:cNvPicPr>
            <a:picLocks noChangeAspect="1"/>
          </p:cNvPicPr>
          <p:nvPr/>
        </p:nvPicPr>
        <p:blipFill>
          <a:blip r:embed="rId2">
            <a:extLst/>
          </a:blip>
          <a:srcRect l="1469" t="1469" r="1469" b="1469"/>
          <a:stretch>
            <a:fillRect/>
          </a:stretch>
        </p:blipFill>
        <p:spPr>
          <a:xfrm>
            <a:off x="2125364" y="6680673"/>
            <a:ext cx="19385711" cy="5105838"/>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61">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61">
                                            <p:txEl>
                                              <p:pRg st="0" end="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61" grpId="1"/>
    </p:bldLst>
  </p:timing>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4" name="Methodology"/>
          <p:cNvSpPr txBox="1"/>
          <p:nvPr>
            <p:ph type="title"/>
          </p:nvPr>
        </p:nvSpPr>
        <p:spPr>
          <a:prstGeom prst="rect">
            <a:avLst/>
          </a:prstGeom>
        </p:spPr>
        <p:txBody>
          <a:bodyPr/>
          <a:lstStyle/>
          <a:p>
            <a:pPr/>
            <a:r>
              <a:t>Methodology</a:t>
            </a:r>
          </a:p>
        </p:txBody>
      </p:sp>
      <p:sp>
        <p:nvSpPr>
          <p:cNvPr id="265" name="Partial Parameter Recovery:…"/>
          <p:cNvSpPr txBox="1"/>
          <p:nvPr>
            <p:ph type="body" sz="half" idx="1"/>
          </p:nvPr>
        </p:nvSpPr>
        <p:spPr>
          <a:xfrm>
            <a:off x="1206500" y="2729994"/>
            <a:ext cx="21668145" cy="4767626"/>
          </a:xfrm>
          <a:prstGeom prst="rect">
            <a:avLst/>
          </a:prstGeom>
        </p:spPr>
        <p:txBody>
          <a:bodyPr/>
          <a:lstStyle/>
          <a:p>
            <a:pPr marL="0" indent="0" defTabSz="825500">
              <a:lnSpc>
                <a:spcPct val="100000"/>
              </a:lnSpc>
              <a:buSzTx/>
              <a:buNone/>
              <a:defRPr b="1" sz="5500">
                <a:solidFill>
                  <a:schemeClr val="accent1"/>
                </a:solidFill>
              </a:defRPr>
            </a:pPr>
            <a:r>
              <a:t>Partial Parameter Recovery</a:t>
            </a:r>
            <a:r>
              <a:rPr b="0">
                <a:latin typeface="Helvetica"/>
                <a:ea typeface="Helvetica"/>
                <a:cs typeface="Helvetica"/>
                <a:sym typeface="Helvetica"/>
              </a:rPr>
              <a:t>:</a:t>
            </a:r>
            <a:endParaRPr b="0">
              <a:latin typeface="Helvetica"/>
              <a:ea typeface="Helvetica"/>
              <a:cs typeface="Helvetica"/>
              <a:sym typeface="Helvetica"/>
            </a:endParaRPr>
          </a:p>
          <a:p>
            <a:pPr marL="0" indent="0" defTabSz="825500">
              <a:lnSpc>
                <a:spcPct val="100000"/>
              </a:lnSpc>
              <a:buSzTx/>
              <a:buNone/>
              <a:defRPr b="1" sz="5500">
                <a:solidFill>
                  <a:schemeClr val="accent1"/>
                </a:solidFill>
              </a:defRPr>
            </a:pPr>
            <a:r>
              <a:t>Applies double-sided rowhammer attacks to recover a portion of weights.</a:t>
            </a:r>
          </a:p>
        </p:txBody>
      </p:sp>
      <p:pic>
        <p:nvPicPr>
          <p:cNvPr id="266" name="Screenshot 2025-07-09 at 8.02.13 AM.png" descr="Screenshot 2025-07-09 at 8.02.13 AM.png"/>
          <p:cNvPicPr>
            <a:picLocks noChangeAspect="1"/>
          </p:cNvPicPr>
          <p:nvPr/>
        </p:nvPicPr>
        <p:blipFill>
          <a:blip r:embed="rId2">
            <a:extLst/>
          </a:blip>
          <a:srcRect l="1469" t="1469" r="1469" b="1469"/>
          <a:stretch>
            <a:fillRect/>
          </a:stretch>
        </p:blipFill>
        <p:spPr>
          <a:xfrm>
            <a:off x="2125364" y="6680673"/>
            <a:ext cx="19385711" cy="5105838"/>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65">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6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65">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65" grpId="1"/>
    </p:bldLst>
  </p:timing>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8" name="Methodology"/>
          <p:cNvSpPr txBox="1"/>
          <p:nvPr>
            <p:ph type="title"/>
          </p:nvPr>
        </p:nvSpPr>
        <p:spPr>
          <a:prstGeom prst="rect">
            <a:avLst/>
          </a:prstGeom>
        </p:spPr>
        <p:txBody>
          <a:bodyPr/>
          <a:lstStyle/>
          <a:p>
            <a:pPr/>
            <a:r>
              <a:t>Methodology</a:t>
            </a:r>
          </a:p>
        </p:txBody>
      </p:sp>
      <p:sp>
        <p:nvSpPr>
          <p:cNvPr id="269" name="Issue 1:…"/>
          <p:cNvSpPr txBox="1"/>
          <p:nvPr>
            <p:ph type="body" sz="half" idx="1"/>
          </p:nvPr>
        </p:nvSpPr>
        <p:spPr>
          <a:xfrm>
            <a:off x="1477849" y="2485665"/>
            <a:ext cx="21428302" cy="4517857"/>
          </a:xfrm>
          <a:prstGeom prst="rect">
            <a:avLst/>
          </a:prstGeom>
        </p:spPr>
        <p:txBody>
          <a:bodyPr/>
          <a:lstStyle/>
          <a:p>
            <a:pPr marL="0" indent="0" defTabSz="602615">
              <a:lnSpc>
                <a:spcPct val="100000"/>
              </a:lnSpc>
              <a:buSzTx/>
              <a:buNone/>
              <a:defRPr b="1" sz="4015">
                <a:solidFill>
                  <a:schemeClr val="accent1"/>
                </a:solidFill>
              </a:defRPr>
            </a:pPr>
            <a:r>
              <a:t>Issue 1:</a:t>
            </a:r>
          </a:p>
          <a:p>
            <a:pPr marL="0" indent="0" defTabSz="602615">
              <a:lnSpc>
                <a:spcPct val="100000"/>
              </a:lnSpc>
              <a:buSzTx/>
              <a:buNone/>
              <a:defRPr b="1" sz="4015">
                <a:solidFill>
                  <a:schemeClr val="accent1"/>
                </a:solidFill>
              </a:defRPr>
            </a:pPr>
            <a:r>
              <a:t>Conventional BFAs need full parameter information to</a:t>
            </a:r>
          </a:p>
          <a:p>
            <a:pPr marL="0" indent="0" defTabSz="602615">
              <a:lnSpc>
                <a:spcPct val="100000"/>
              </a:lnSpc>
              <a:buSzTx/>
              <a:buNone/>
              <a:defRPr b="1" sz="4015">
                <a:solidFill>
                  <a:schemeClr val="accent1"/>
                </a:solidFill>
              </a:defRPr>
            </a:pPr>
            <a:r>
              <a:t>compute loss gradients and locate vulnerable weight bits.</a:t>
            </a:r>
          </a:p>
          <a:p>
            <a:pPr marL="0" indent="0" defTabSz="602615">
              <a:lnSpc>
                <a:spcPct val="100000"/>
              </a:lnSpc>
              <a:buSzTx/>
              <a:buNone/>
              <a:defRPr b="1" sz="4015">
                <a:solidFill>
                  <a:schemeClr val="accent1"/>
                </a:solidFill>
              </a:defRPr>
            </a:pPr>
          </a:p>
          <a:p>
            <a:pPr marL="0" indent="0" defTabSz="602615">
              <a:lnSpc>
                <a:spcPct val="100000"/>
              </a:lnSpc>
              <a:buSzTx/>
              <a:buNone/>
              <a:defRPr b="1" sz="4015">
                <a:solidFill>
                  <a:schemeClr val="accent1"/>
                </a:solidFill>
              </a:defRPr>
            </a:pPr>
            <a:r>
              <a:t>Issue 2: Gradient computation requires a portion of the</a:t>
            </a:r>
          </a:p>
          <a:p>
            <a:pPr marL="0" indent="0" defTabSz="602615">
              <a:lnSpc>
                <a:spcPct val="100000"/>
              </a:lnSpc>
              <a:buSzTx/>
              <a:buNone/>
              <a:defRPr b="1" sz="4015">
                <a:solidFill>
                  <a:schemeClr val="accent1"/>
                </a:solidFill>
              </a:defRPr>
            </a:pPr>
            <a:r>
              <a:t>training/inference dataset, which is inaccessible in a real</a:t>
            </a:r>
          </a:p>
          <a:p>
            <a:pPr marL="0" indent="0" defTabSz="602615">
              <a:lnSpc>
                <a:spcPct val="100000"/>
              </a:lnSpc>
              <a:buSzTx/>
              <a:buNone/>
              <a:defRPr b="1" sz="4015">
                <a:solidFill>
                  <a:schemeClr val="accent1"/>
                </a:solidFill>
              </a:defRPr>
            </a:pPr>
            <a:r>
              <a:t>threat model.</a:t>
            </a:r>
          </a:p>
        </p:txBody>
      </p:sp>
      <p:pic>
        <p:nvPicPr>
          <p:cNvPr id="270" name="Screenshot 2025-07-09 at 8.16.23 AM.png" descr="Screenshot 2025-07-09 at 8.16.23 AM.png"/>
          <p:cNvPicPr>
            <a:picLocks noChangeAspect="1"/>
          </p:cNvPicPr>
          <p:nvPr/>
        </p:nvPicPr>
        <p:blipFill>
          <a:blip r:embed="rId2">
            <a:extLst/>
          </a:blip>
          <a:stretch>
            <a:fillRect/>
          </a:stretch>
        </p:blipFill>
        <p:spPr>
          <a:xfrm>
            <a:off x="12092646" y="6853277"/>
            <a:ext cx="10636267" cy="5725857"/>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69">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6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6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69">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69">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269">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269">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269">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69" grpId="1"/>
    </p:bldLst>
  </p:timing>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2" name="Methodology"/>
          <p:cNvSpPr txBox="1"/>
          <p:nvPr>
            <p:ph type="title"/>
          </p:nvPr>
        </p:nvSpPr>
        <p:spPr>
          <a:prstGeom prst="rect">
            <a:avLst/>
          </a:prstGeom>
        </p:spPr>
        <p:txBody>
          <a:bodyPr/>
          <a:lstStyle/>
          <a:p>
            <a:pPr/>
            <a:r>
              <a:t>Methodology</a:t>
            </a:r>
          </a:p>
        </p:txBody>
      </p:sp>
      <p:sp>
        <p:nvSpPr>
          <p:cNvPr id="273" name="Vulnerable Bit Search:…"/>
          <p:cNvSpPr txBox="1"/>
          <p:nvPr>
            <p:ph type="body" sz="half" idx="1"/>
          </p:nvPr>
        </p:nvSpPr>
        <p:spPr>
          <a:xfrm>
            <a:off x="1477849" y="2485665"/>
            <a:ext cx="21428302" cy="4517857"/>
          </a:xfrm>
          <a:prstGeom prst="rect">
            <a:avLst/>
          </a:prstGeom>
        </p:spPr>
        <p:txBody>
          <a:bodyPr/>
          <a:lstStyle/>
          <a:p>
            <a:pPr marL="0" indent="0" defTabSz="825500">
              <a:lnSpc>
                <a:spcPct val="100000"/>
              </a:lnSpc>
              <a:spcBef>
                <a:spcPts val="3000"/>
              </a:spcBef>
              <a:buSzTx/>
              <a:buNone/>
              <a:defRPr b="1" sz="4600">
                <a:solidFill>
                  <a:schemeClr val="accent1"/>
                </a:solidFill>
              </a:defRPr>
            </a:pPr>
            <a:r>
              <a:t>Vulnerable Bit Search</a:t>
            </a:r>
            <a:r>
              <a:rPr b="0">
                <a:latin typeface="Helvetica"/>
                <a:ea typeface="Helvetica"/>
                <a:cs typeface="Helvetica"/>
                <a:sym typeface="Helvetica"/>
              </a:rPr>
              <a:t>:</a:t>
            </a:r>
            <a:endParaRPr b="0">
              <a:latin typeface="Helvetica"/>
              <a:ea typeface="Helvetica"/>
              <a:cs typeface="Helvetica"/>
              <a:sym typeface="Helvetica"/>
            </a:endParaRPr>
          </a:p>
          <a:p>
            <a:pPr marL="584200" indent="-584200" defTabSz="825500">
              <a:lnSpc>
                <a:spcPct val="100000"/>
              </a:lnSpc>
              <a:spcBef>
                <a:spcPts val="3000"/>
              </a:spcBef>
              <a:defRPr b="1" sz="4600">
                <a:solidFill>
                  <a:schemeClr val="accent1"/>
                </a:solidFill>
              </a:defRPr>
            </a:pPr>
            <a:r>
              <a:rPr b="0">
                <a:latin typeface="Helvetica"/>
                <a:ea typeface="Helvetica"/>
                <a:cs typeface="Helvetica"/>
                <a:sym typeface="Helvetica"/>
              </a:rPr>
              <a:t>Uses </a:t>
            </a:r>
            <a:r>
              <a:t>Normalized Filter-wise L2-norm Ranking (FL2R)</a:t>
            </a:r>
            <a:r>
              <a:rPr b="0">
                <a:latin typeface="Helvetica"/>
                <a:ea typeface="Helvetica"/>
                <a:cs typeface="Helvetica"/>
                <a:sym typeface="Helvetica"/>
              </a:rPr>
              <a:t> to find critical bits.</a:t>
            </a:r>
            <a:endParaRPr b="0">
              <a:latin typeface="Helvetica"/>
              <a:ea typeface="Helvetica"/>
              <a:cs typeface="Helvetica"/>
              <a:sym typeface="Helvetica"/>
            </a:endParaRPr>
          </a:p>
          <a:p>
            <a:pPr marL="584200" indent="-584200" defTabSz="825500">
              <a:lnSpc>
                <a:spcPct val="100000"/>
              </a:lnSpc>
              <a:spcBef>
                <a:spcPts val="3000"/>
              </a:spcBef>
              <a:defRPr b="1" sz="4600">
                <a:solidFill>
                  <a:schemeClr val="accent1"/>
                </a:solidFill>
              </a:defRPr>
            </a:pPr>
            <a:r>
              <a:rPr b="0">
                <a:latin typeface="Helvetica"/>
                <a:ea typeface="Helvetica"/>
                <a:cs typeface="Helvetica"/>
                <a:sym typeface="Helvetica"/>
              </a:rPr>
              <a:t>Extended with </a:t>
            </a:r>
            <a:r>
              <a:t>Closer-to-Zero Reconstruction (CZR)</a:t>
            </a:r>
            <a:r>
              <a:rPr b="0">
                <a:latin typeface="Helvetica"/>
                <a:ea typeface="Helvetica"/>
                <a:cs typeface="Helvetica"/>
                <a:sym typeface="Helvetica"/>
              </a:rPr>
              <a:t> for missing values.</a:t>
            </a:r>
          </a:p>
        </p:txBody>
      </p:sp>
      <p:pic>
        <p:nvPicPr>
          <p:cNvPr id="274" name="Screenshot 2025-07-09 at 8.02.13 AM.png" descr="Screenshot 2025-07-09 at 8.02.13 AM.png"/>
          <p:cNvPicPr>
            <a:picLocks noChangeAspect="1"/>
          </p:cNvPicPr>
          <p:nvPr/>
        </p:nvPicPr>
        <p:blipFill>
          <a:blip r:embed="rId2">
            <a:extLst/>
          </a:blip>
          <a:srcRect l="1469" t="1469" r="1469" b="1469"/>
          <a:stretch>
            <a:fillRect/>
          </a:stretch>
        </p:blipFill>
        <p:spPr>
          <a:xfrm>
            <a:off x="2125364" y="6975562"/>
            <a:ext cx="18266080" cy="4810949"/>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73">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7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7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73">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73" grpId="1"/>
    </p:bldLst>
  </p:timing>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6" name="Methodology"/>
          <p:cNvSpPr txBox="1"/>
          <p:nvPr>
            <p:ph type="title"/>
          </p:nvPr>
        </p:nvSpPr>
        <p:spPr>
          <a:prstGeom prst="rect">
            <a:avLst/>
          </a:prstGeom>
        </p:spPr>
        <p:txBody>
          <a:bodyPr/>
          <a:lstStyle/>
          <a:p>
            <a:pPr/>
            <a:r>
              <a:t>Methodology</a:t>
            </a:r>
          </a:p>
        </p:txBody>
      </p:sp>
      <p:sp>
        <p:nvSpPr>
          <p:cNvPr id="277" name="FL2R (Filter-wise L2-Norm Ranking)…"/>
          <p:cNvSpPr txBox="1"/>
          <p:nvPr>
            <p:ph type="body" sz="half" idx="1"/>
          </p:nvPr>
        </p:nvSpPr>
        <p:spPr>
          <a:xfrm>
            <a:off x="1477849" y="2485665"/>
            <a:ext cx="21428302" cy="4517857"/>
          </a:xfrm>
          <a:prstGeom prst="rect">
            <a:avLst/>
          </a:prstGeom>
        </p:spPr>
        <p:txBody>
          <a:bodyPr/>
          <a:lstStyle/>
          <a:p>
            <a:pPr marL="0" indent="0">
              <a:spcBef>
                <a:spcPts val="2000"/>
              </a:spcBef>
              <a:buSzTx/>
              <a:buNone/>
            </a:pPr>
            <a:r>
              <a:t>FL2R (Filter-wise L2-Norm Ranking)</a:t>
            </a:r>
            <a:endParaRPr sz="2100"/>
          </a:p>
          <a:p>
            <a:pPr>
              <a:spcBef>
                <a:spcPts val="2000"/>
              </a:spcBef>
            </a:pPr>
            <a:r>
              <a:t>A </a:t>
            </a:r>
            <a:r>
              <a:rPr b="1"/>
              <a:t>data-free</a:t>
            </a:r>
            <a:r>
              <a:t> method to find vulnerable bits in a DNN.</a:t>
            </a:r>
          </a:p>
          <a:p>
            <a:pPr>
              <a:spcBef>
                <a:spcPts val="2000"/>
              </a:spcBef>
            </a:pPr>
            <a:r>
              <a:t>Calculates the </a:t>
            </a:r>
            <a:r>
              <a:rPr b="1"/>
              <a:t>normalized L2-norm</a:t>
            </a:r>
            <a:r>
              <a:t> (magnitude) of each filter’s weights.</a:t>
            </a:r>
          </a:p>
          <a:p>
            <a:pPr>
              <a:spcBef>
                <a:spcPts val="2000"/>
              </a:spcBef>
            </a:pPr>
            <a:r>
              <a:t>Assumes filters with </a:t>
            </a:r>
            <a:r>
              <a:rPr b="1"/>
              <a:t>larger L2-norms</a:t>
            </a:r>
            <a:r>
              <a:t> contribute more to the model’s output.</a:t>
            </a:r>
          </a:p>
          <a:p>
            <a:pPr>
              <a:spcBef>
                <a:spcPts val="2000"/>
              </a:spcBef>
            </a:pPr>
            <a:r>
              <a:t>Ranks filters by importance, then identifies and flips the </a:t>
            </a:r>
            <a:r>
              <a:rPr b="1"/>
              <a:t>most significant bit</a:t>
            </a:r>
            <a:r>
              <a:t> of the </a:t>
            </a:r>
            <a:r>
              <a:rPr b="1"/>
              <a:t>largest weights</a:t>
            </a:r>
            <a:r>
              <a:t> to cause maximum damage.</a:t>
            </a:r>
          </a:p>
        </p:txBody>
      </p:sp>
      <p:sp>
        <p:nvSpPr>
          <p:cNvPr id="278" name="CZR (Closer to Zero Reconstruction)…"/>
          <p:cNvSpPr txBox="1"/>
          <p:nvPr/>
        </p:nvSpPr>
        <p:spPr>
          <a:xfrm>
            <a:off x="1477849" y="7103524"/>
            <a:ext cx="21428302" cy="451785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spcBef>
                <a:spcPts val="2000"/>
              </a:spcBef>
              <a:defRPr>
                <a:solidFill>
                  <a:schemeClr val="accent1">
                    <a:hueOff val="114395"/>
                    <a:lumOff val="-24975"/>
                  </a:schemeClr>
                </a:solidFill>
              </a:defRPr>
            </a:pPr>
            <a:r>
              <a:t>CZR (Closer to Zero Reconstruction)</a:t>
            </a:r>
            <a:endParaRPr sz="2100"/>
          </a:p>
          <a:p>
            <a:pPr marL="457200" indent="-457200">
              <a:spcBef>
                <a:spcPts val="2000"/>
              </a:spcBef>
              <a:buSzPct val="123000"/>
              <a:buChar char="•"/>
              <a:defRPr>
                <a:solidFill>
                  <a:schemeClr val="accent1">
                    <a:hueOff val="114395"/>
                    <a:lumOff val="-24975"/>
                  </a:schemeClr>
                </a:solidFill>
              </a:defRPr>
            </a:pPr>
            <a:r>
              <a:rPr>
                <a:latin typeface="Helvetica"/>
                <a:ea typeface="Helvetica"/>
                <a:cs typeface="Helvetica"/>
                <a:sym typeface="Helvetica"/>
              </a:rPr>
              <a:t>A method to </a:t>
            </a:r>
            <a:r>
              <a:t>estimate missing weight bits</a:t>
            </a:r>
            <a:r>
              <a:rPr>
                <a:latin typeface="Helvetica"/>
                <a:ea typeface="Helvetica"/>
                <a:cs typeface="Helvetica"/>
                <a:sym typeface="Helvetica"/>
              </a:rPr>
              <a:t> in </a:t>
            </a:r>
            <a:r>
              <a:t>partially recovered models</a:t>
            </a:r>
            <a:r>
              <a:rPr>
                <a:latin typeface="Helvetica"/>
                <a:ea typeface="Helvetica"/>
                <a:cs typeface="Helvetica"/>
                <a:sym typeface="Helvetica"/>
              </a:rPr>
              <a:t>.</a:t>
            </a:r>
            <a:endParaRPr>
              <a:latin typeface="Helvetica"/>
              <a:ea typeface="Helvetica"/>
              <a:cs typeface="Helvetica"/>
              <a:sym typeface="Helvetica"/>
            </a:endParaRPr>
          </a:p>
          <a:p>
            <a:pPr marL="457200" indent="-457200">
              <a:spcBef>
                <a:spcPts val="2000"/>
              </a:spcBef>
              <a:buSzPct val="123000"/>
              <a:buChar char="•"/>
              <a:defRPr>
                <a:solidFill>
                  <a:schemeClr val="accent1">
                    <a:hueOff val="114395"/>
                    <a:lumOff val="-24975"/>
                  </a:schemeClr>
                </a:solidFill>
              </a:defRPr>
            </a:pPr>
            <a:r>
              <a:t>Based on the observation that most DNN weights are </a:t>
            </a:r>
            <a:r>
              <a:rPr b="1"/>
              <a:t>close to zero</a:t>
            </a:r>
            <a:r>
              <a:t>.</a:t>
            </a:r>
          </a:p>
          <a:p>
            <a:pPr marL="457200" indent="-457200">
              <a:spcBef>
                <a:spcPts val="2000"/>
              </a:spcBef>
              <a:buSzPct val="123000"/>
              <a:buChar char="•"/>
              <a:defRPr>
                <a:solidFill>
                  <a:schemeClr val="accent1">
                    <a:hueOff val="114395"/>
                    <a:lumOff val="-24975"/>
                  </a:schemeClr>
                </a:solidFill>
              </a:defRPr>
            </a:pPr>
            <a:r>
              <a:t>Predicts unknown bits to make weights as </a:t>
            </a:r>
            <a:r>
              <a:rPr b="1"/>
              <a:t>small (close to zero)</a:t>
            </a:r>
            <a:r>
              <a:t> as possible.</a:t>
            </a:r>
          </a:p>
          <a:p>
            <a:pPr marL="457200" indent="-457200">
              <a:spcBef>
                <a:spcPts val="2000"/>
              </a:spcBef>
              <a:buSzPct val="123000"/>
              <a:buChar char="•"/>
              <a:defRPr>
                <a:solidFill>
                  <a:schemeClr val="accent1">
                    <a:hueOff val="114395"/>
                    <a:lumOff val="-24975"/>
                  </a:schemeClr>
                </a:solidFill>
              </a:defRPr>
            </a:pPr>
            <a:r>
              <a:t>Improves the reliability of FL2R when </a:t>
            </a:r>
            <a:r>
              <a:rPr b="1"/>
              <a:t>full parameter values aren’t available</a:t>
            </a:r>
            <a:r>
              <a: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77">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7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7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7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77">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277">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2" fill="hold">
                                  <p:stCondLst>
                                    <p:cond delay="0"/>
                                  </p:stCondLst>
                                  <p:iterate type="el" backwards="0">
                                    <p:tmAbs val="0"/>
                                  </p:iterate>
                                  <p:childTnLst>
                                    <p:set>
                                      <p:cBhvr>
                                        <p:cTn id="28" fill="hold"/>
                                        <p:tgtEl>
                                          <p:spTgt spid="278">
                                            <p:bg/>
                                          </p:spTgt>
                                        </p:tgtEl>
                                        <p:attrNameLst>
                                          <p:attrName>style.visibility</p:attrName>
                                        </p:attrNameLst>
                                      </p:cBhvr>
                                      <p:to>
                                        <p:strVal val="visible"/>
                                      </p:to>
                                    </p:set>
                                  </p:childTnLst>
                                </p:cTn>
                              </p:par>
                              <p:par>
                                <p:cTn id="29" presetClass="entr" nodeType="withEffect" presetSubtype="0" presetID="1" grpId="2" fill="hold">
                                  <p:stCondLst>
                                    <p:cond delay="0"/>
                                  </p:stCondLst>
                                  <p:iterate type="el" backwards="0">
                                    <p:tmAbs val="0"/>
                                  </p:iterate>
                                  <p:childTnLst>
                                    <p:set>
                                      <p:cBhvr>
                                        <p:cTn id="30" fill="hold"/>
                                        <p:tgtEl>
                                          <p:spTgt spid="278">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0" presetID="1" grpId="2" fill="hold">
                                  <p:stCondLst>
                                    <p:cond delay="0"/>
                                  </p:stCondLst>
                                  <p:iterate type="el" backwards="0">
                                    <p:tmAbs val="0"/>
                                  </p:iterate>
                                  <p:childTnLst>
                                    <p:set>
                                      <p:cBhvr>
                                        <p:cTn id="34" fill="hold"/>
                                        <p:tgtEl>
                                          <p:spTgt spid="278">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Class="entr" nodeType="clickEffect" presetSubtype="0" presetID="1" grpId="2" fill="hold">
                                  <p:stCondLst>
                                    <p:cond delay="0"/>
                                  </p:stCondLst>
                                  <p:iterate type="el" backwards="0">
                                    <p:tmAbs val="0"/>
                                  </p:iterate>
                                  <p:childTnLst>
                                    <p:set>
                                      <p:cBhvr>
                                        <p:cTn id="38" fill="hold"/>
                                        <p:tgtEl>
                                          <p:spTgt spid="278">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Class="entr" nodeType="clickEffect" presetSubtype="0" presetID="1" grpId="2" fill="hold">
                                  <p:stCondLst>
                                    <p:cond delay="0"/>
                                  </p:stCondLst>
                                  <p:iterate type="el" backwards="0">
                                    <p:tmAbs val="0"/>
                                  </p:iterate>
                                  <p:childTnLst>
                                    <p:set>
                                      <p:cBhvr>
                                        <p:cTn id="42" fill="hold"/>
                                        <p:tgtEl>
                                          <p:spTgt spid="278">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Class="entr" nodeType="clickEffect" presetSubtype="0" presetID="1" grpId="2" fill="hold">
                                  <p:stCondLst>
                                    <p:cond delay="0"/>
                                  </p:stCondLst>
                                  <p:iterate type="el" backwards="0">
                                    <p:tmAbs val="0"/>
                                  </p:iterate>
                                  <p:childTnLst>
                                    <p:set>
                                      <p:cBhvr>
                                        <p:cTn id="46" fill="hold"/>
                                        <p:tgtEl>
                                          <p:spTgt spid="278">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78" grpId="2"/>
      <p:bldP build="p" bldLvl="5" animBg="1" rev="0" advAuto="0" spid="277" grpId="1"/>
    </p:bldLst>
  </p:timing>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0" name="Methodology"/>
          <p:cNvSpPr txBox="1"/>
          <p:nvPr>
            <p:ph type="title"/>
          </p:nvPr>
        </p:nvSpPr>
        <p:spPr>
          <a:prstGeom prst="rect">
            <a:avLst/>
          </a:prstGeom>
        </p:spPr>
        <p:txBody>
          <a:bodyPr/>
          <a:lstStyle/>
          <a:p>
            <a:pPr/>
            <a:r>
              <a:t>Methodology</a:t>
            </a:r>
          </a:p>
        </p:txBody>
      </p:sp>
      <p:sp>
        <p:nvSpPr>
          <p:cNvPr id="281" name="Bit-Flip Injection:…"/>
          <p:cNvSpPr txBox="1"/>
          <p:nvPr>
            <p:ph type="body" sz="half" idx="1"/>
          </p:nvPr>
        </p:nvSpPr>
        <p:spPr>
          <a:xfrm>
            <a:off x="1477849" y="2485665"/>
            <a:ext cx="21428302" cy="4517857"/>
          </a:xfrm>
          <a:prstGeom prst="rect">
            <a:avLst/>
          </a:prstGeom>
        </p:spPr>
        <p:txBody>
          <a:bodyPr/>
          <a:lstStyle/>
          <a:p>
            <a:pPr marL="0" indent="0" defTabSz="825500">
              <a:lnSpc>
                <a:spcPct val="100000"/>
              </a:lnSpc>
              <a:buSzTx/>
              <a:buNone/>
              <a:defRPr b="1" sz="5500">
                <a:solidFill>
                  <a:schemeClr val="accent1"/>
                </a:solidFill>
              </a:defRPr>
            </a:pPr>
            <a:r>
              <a:t>Bit-Flip Injection</a:t>
            </a:r>
            <a:r>
              <a:rPr>
                <a:latin typeface="Helvetica"/>
                <a:ea typeface="Helvetica"/>
                <a:cs typeface="Helvetica"/>
                <a:sym typeface="Helvetica"/>
              </a:rPr>
              <a:t>:</a:t>
            </a:r>
            <a:endParaRPr>
              <a:latin typeface="Helvetica"/>
              <a:ea typeface="Helvetica"/>
              <a:cs typeface="Helvetica"/>
              <a:sym typeface="Helvetica"/>
            </a:endParaRPr>
          </a:p>
          <a:p>
            <a:pPr marL="698500" indent="-698500" defTabSz="825500">
              <a:lnSpc>
                <a:spcPct val="100000"/>
              </a:lnSpc>
              <a:defRPr b="1" sz="5500">
                <a:solidFill>
                  <a:schemeClr val="accent1"/>
                </a:solidFill>
              </a:defRPr>
            </a:pPr>
            <a:r>
              <a:t>Performs targeted bit-flips using rowhammer in memory to corrupt model behavior.</a:t>
            </a:r>
          </a:p>
        </p:txBody>
      </p:sp>
      <p:pic>
        <p:nvPicPr>
          <p:cNvPr id="282" name="Screenshot 2025-07-09 at 8.02.13 AM.png" descr="Screenshot 2025-07-09 at 8.02.13 AM.png"/>
          <p:cNvPicPr>
            <a:picLocks noChangeAspect="1"/>
          </p:cNvPicPr>
          <p:nvPr/>
        </p:nvPicPr>
        <p:blipFill>
          <a:blip r:embed="rId2">
            <a:extLst/>
          </a:blip>
          <a:srcRect l="1469" t="1469" r="1469" b="1469"/>
          <a:stretch>
            <a:fillRect/>
          </a:stretch>
        </p:blipFill>
        <p:spPr>
          <a:xfrm>
            <a:off x="2620412" y="6802871"/>
            <a:ext cx="18266080" cy="4810949"/>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81">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8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81">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81" grpId="1"/>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7" name="Close-up of a hot air balloon viewed from below" descr="Close-up of a hot air balloon viewed from below"/>
          <p:cNvPicPr>
            <a:picLocks noChangeAspect="1"/>
          </p:cNvPicPr>
          <p:nvPr>
            <p:ph type="pic" idx="21"/>
          </p:nvPr>
        </p:nvPicPr>
        <p:blipFill>
          <a:blip r:embed="rId2">
            <a:extLst/>
          </a:blip>
          <a:srcRect l="0" t="0" r="0" b="0"/>
          <a:stretch>
            <a:fillRect/>
          </a:stretch>
        </p:blipFill>
        <p:spPr>
          <a:xfrm>
            <a:off x="12359305" y="3995727"/>
            <a:ext cx="10396241" cy="5724802"/>
          </a:xfrm>
          <a:prstGeom prst="rect">
            <a:avLst/>
          </a:prstGeom>
        </p:spPr>
      </p:pic>
      <p:sp>
        <p:nvSpPr>
          <p:cNvPr id="178" name="LLM Architecture"/>
          <p:cNvSpPr txBox="1"/>
          <p:nvPr>
            <p:ph type="title"/>
          </p:nvPr>
        </p:nvSpPr>
        <p:spPr>
          <a:xfrm>
            <a:off x="1311290" y="605364"/>
            <a:ext cx="9569420" cy="1340178"/>
          </a:xfrm>
          <a:prstGeom prst="rect">
            <a:avLst/>
          </a:prstGeom>
        </p:spPr>
        <p:txBody>
          <a:bodyPr/>
          <a:lstStyle>
            <a:lvl1pPr defTabSz="2365188">
              <a:defRPr spc="-164" sz="8245"/>
            </a:lvl1pPr>
          </a:lstStyle>
          <a:p>
            <a:pPr/>
            <a:r>
              <a:t>LLM Architecture</a:t>
            </a:r>
          </a:p>
        </p:txBody>
      </p:sp>
      <p:sp>
        <p:nvSpPr>
          <p:cNvPr id="179" name="The Encoder: The encoder processes the input data and transforms them into structured representations that facilitate a deeper under-…"/>
          <p:cNvSpPr txBox="1"/>
          <p:nvPr>
            <p:ph type="body" sz="half" idx="1"/>
          </p:nvPr>
        </p:nvSpPr>
        <p:spPr>
          <a:xfrm>
            <a:off x="1206500" y="2549794"/>
            <a:ext cx="9779000" cy="8868533"/>
          </a:xfrm>
          <a:prstGeom prst="rect">
            <a:avLst/>
          </a:prstGeom>
        </p:spPr>
        <p:txBody>
          <a:bodyPr/>
          <a:lstStyle/>
          <a:p>
            <a:pPr defTabSz="2438338">
              <a:lnSpc>
                <a:spcPct val="90000"/>
              </a:lnSpc>
              <a:defRPr b="0" sz="3600"/>
            </a:pPr>
            <a:r>
              <a:t>The Encoder: The encoder processes the input data and transforms them into structured representations that facilitate a deeper under-</a:t>
            </a:r>
          </a:p>
          <a:p>
            <a:pPr defTabSz="2438338">
              <a:lnSpc>
                <a:spcPct val="90000"/>
              </a:lnSpc>
              <a:defRPr b="0" sz="3600"/>
            </a:pPr>
            <a:r>
              <a:t>standing of the semantic features.</a:t>
            </a:r>
          </a:p>
          <a:p>
            <a:pPr defTabSz="2438338">
              <a:lnSpc>
                <a:spcPct val="90000"/>
              </a:lnSpc>
              <a:defRPr b="0" sz="3600"/>
            </a:pPr>
          </a:p>
          <a:p>
            <a:pPr defTabSz="2438338">
              <a:lnSpc>
                <a:spcPct val="90000"/>
              </a:lnSpc>
              <a:defRPr b="0" sz="3600"/>
            </a:pPr>
            <a:r>
              <a:t>The Decoder: component utilizes encoded representations to generate coherent output sequences.</a:t>
            </a:r>
          </a:p>
          <a:p>
            <a:pPr defTabSz="2438338">
              <a:lnSpc>
                <a:spcPct val="90000"/>
              </a:lnSpc>
              <a:defRPr b="0" sz="3600"/>
            </a:pPr>
          </a:p>
          <a:p>
            <a:pPr defTabSz="2438338">
              <a:lnSpc>
                <a:spcPct val="90000"/>
              </a:lnSpc>
              <a:defRPr b="0" sz="3600"/>
            </a:pPr>
          </a:p>
          <a:p>
            <a:pPr defTabSz="2438338">
              <a:lnSpc>
                <a:spcPct val="90000"/>
              </a:lnSpc>
              <a:defRPr b="0" sz="3600"/>
            </a:pPr>
          </a:p>
          <a:p>
            <a:pPr defTabSz="2438338">
              <a:lnSpc>
                <a:spcPct val="90000"/>
              </a:lnSpc>
              <a:defRPr b="0" sz="3600"/>
            </a:pPr>
          </a:p>
          <a:p>
            <a:pPr defTabSz="2438338">
              <a:lnSpc>
                <a:spcPct val="90000"/>
              </a:lnSpc>
              <a:defRPr b="0" sz="3600"/>
            </a:pPr>
            <a:r>
              <a:t>Encoder-only      text classification</a:t>
            </a:r>
          </a:p>
          <a:p>
            <a:pPr defTabSz="2438338">
              <a:lnSpc>
                <a:spcPct val="90000"/>
              </a:lnSpc>
              <a:defRPr b="0" sz="3600"/>
            </a:pPr>
          </a:p>
          <a:p>
            <a:pPr defTabSz="2438338">
              <a:lnSpc>
                <a:spcPct val="90000"/>
              </a:lnSpc>
              <a:defRPr b="0" sz="3600"/>
            </a:pPr>
            <a:r>
              <a:t>Decoder-only  </a:t>
            </a:r>
            <a:r>
              <a:t> text completion</a:t>
            </a:r>
          </a:p>
        </p:txBody>
      </p:sp>
      <p:sp>
        <p:nvSpPr>
          <p:cNvPr id="180" name="Line"/>
          <p:cNvSpPr/>
          <p:nvPr/>
        </p:nvSpPr>
        <p:spPr>
          <a:xfrm>
            <a:off x="1206500" y="2549794"/>
            <a:ext cx="479274" cy="1"/>
          </a:xfrm>
          <a:prstGeom prst="line">
            <a:avLst/>
          </a:prstGeom>
          <a:ln w="25400">
            <a:solidFill>
              <a:srgbClr val="000000"/>
            </a:solidFill>
            <a:miter lim="400000"/>
            <a:tailEnd type="triangle"/>
          </a:ln>
        </p:spPr>
        <p:txBody>
          <a:bodyPr lIns="50800" tIns="50800" rIns="50800" bIns="50800" anchor="ctr"/>
          <a:lstStyle/>
          <a:p>
            <a:pPr/>
          </a:p>
        </p:txBody>
      </p:sp>
      <p:sp>
        <p:nvSpPr>
          <p:cNvPr id="181" name="Line"/>
          <p:cNvSpPr/>
          <p:nvPr/>
        </p:nvSpPr>
        <p:spPr>
          <a:xfrm>
            <a:off x="4120653" y="8820458"/>
            <a:ext cx="479275" cy="1"/>
          </a:xfrm>
          <a:prstGeom prst="line">
            <a:avLst/>
          </a:prstGeom>
          <a:ln w="25400">
            <a:solidFill>
              <a:srgbClr val="000000"/>
            </a:solidFill>
            <a:miter lim="400000"/>
            <a:tailEnd type="triangle"/>
          </a:ln>
        </p:spPr>
        <p:txBody>
          <a:bodyPr lIns="50800" tIns="50800" rIns="50800" bIns="50800" anchor="ctr"/>
          <a:lstStyle/>
          <a:p>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wd" backwards="0">
                                    <p:tmAbs val="0"/>
                                  </p:iterate>
                                  <p:childTnLst>
                                    <p:set>
                                      <p:cBhvr>
                                        <p:cTn id="6" fill="hold"/>
                                        <p:tgtEl>
                                          <p:spTgt spid="179"/>
                                        </p:tgtEl>
                                        <p:attrNameLst>
                                          <p:attrName>style.visibility</p:attrName>
                                        </p:attrNameLst>
                                      </p:cBhvr>
                                      <p:to>
                                        <p:strVal val="visible"/>
                                      </p:to>
                                    </p:set>
                                  </p:childTnLst>
                                </p:cTn>
                              </p:par>
                              <p:par>
                                <p:cTn id="7" presetClass="entr" nodeType="withEffect" presetSubtype="0" presetID="1" grpId="1" fill="hold">
                                  <p:stCondLst>
                                    <p:cond delay="0"/>
                                  </p:stCondLst>
                                  <p:iterate type="wd" backwards="0">
                                    <p:tmAbs val="0"/>
                                  </p:iterate>
                                  <p:childTnLst>
                                    <p:set>
                                      <p:cBhvr>
                                        <p:cTn id="8" fill="hold"/>
                                        <p:tgtEl>
                                          <p:spTgt spid="18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2" fill="hold">
                                  <p:stCondLst>
                                    <p:cond delay="0"/>
                                  </p:stCondLst>
                                  <p:iterate type="el" backwards="0">
                                    <p:tmAbs val="0"/>
                                  </p:iterate>
                                  <p:childTnLst>
                                    <p:set>
                                      <p:cBhvr>
                                        <p:cTn id="12" fill="hold"/>
                                        <p:tgtEl>
                                          <p:spTgt spid="17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79" grpId="1"/>
      <p:bldP build="whole" bldLvl="1" animBg="1" rev="0" advAuto="0" spid="177" grpId="2"/>
    </p:bldLst>
  </p:timing>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4" name="Result"/>
          <p:cNvSpPr txBox="1"/>
          <p:nvPr>
            <p:ph type="title"/>
          </p:nvPr>
        </p:nvSpPr>
        <p:spPr>
          <a:prstGeom prst="rect">
            <a:avLst/>
          </a:prstGeom>
        </p:spPr>
        <p:txBody>
          <a:bodyPr/>
          <a:lstStyle/>
          <a:p>
            <a:pPr/>
            <a:r>
              <a:t>Result</a:t>
            </a:r>
          </a:p>
        </p:txBody>
      </p:sp>
      <p:sp>
        <p:nvSpPr>
          <p:cNvPr id="285" name="Tested Models: MobileNetV2, VGG16, ResNet50…"/>
          <p:cNvSpPr txBox="1"/>
          <p:nvPr>
            <p:ph type="body" sz="quarter" idx="1"/>
          </p:nvPr>
        </p:nvSpPr>
        <p:spPr>
          <a:xfrm>
            <a:off x="1206500" y="2729994"/>
            <a:ext cx="21321217" cy="2760790"/>
          </a:xfrm>
          <a:prstGeom prst="rect">
            <a:avLst/>
          </a:prstGeom>
        </p:spPr>
        <p:txBody>
          <a:bodyPr/>
          <a:lstStyle/>
          <a:p>
            <a:pPr marL="0" indent="0" defTabSz="825500">
              <a:lnSpc>
                <a:spcPct val="100000"/>
              </a:lnSpc>
              <a:buSzTx/>
              <a:buNone/>
              <a:defRPr b="1" sz="5500">
                <a:solidFill>
                  <a:schemeClr val="accent1"/>
                </a:solidFill>
              </a:defRPr>
            </a:pPr>
            <a:r>
              <a:rPr>
                <a:solidFill>
                  <a:schemeClr val="accent1">
                    <a:hueOff val="114395"/>
                    <a:lumOff val="-24975"/>
                  </a:schemeClr>
                </a:solidFill>
              </a:rPr>
              <a:t>Tested Models:</a:t>
            </a:r>
            <a:r>
              <a:t> MobileNetV2, VGG16, ResNet50</a:t>
            </a:r>
          </a:p>
          <a:p>
            <a:pPr marL="0" indent="0" defTabSz="825500">
              <a:lnSpc>
                <a:spcPct val="100000"/>
              </a:lnSpc>
              <a:buSzTx/>
              <a:buNone/>
              <a:defRPr b="1" sz="5500">
                <a:solidFill>
                  <a:schemeClr val="accent1"/>
                </a:solidFill>
              </a:defRPr>
            </a:pPr>
            <a:r>
              <a:rPr>
                <a:solidFill>
                  <a:schemeClr val="accent1">
                    <a:hueOff val="114395"/>
                    <a:lumOff val="-24975"/>
                  </a:schemeClr>
                </a:solidFill>
              </a:rPr>
              <a:t>Datasets</a:t>
            </a:r>
            <a:r>
              <a:rPr>
                <a:solidFill>
                  <a:schemeClr val="accent1">
                    <a:hueOff val="114395"/>
                    <a:lumOff val="-24975"/>
                  </a:schemeClr>
                </a:solidFill>
              </a:rPr>
              <a:t>:</a:t>
            </a:r>
            <a:r>
              <a:t> CIFAR-10 and CIFAR-100</a:t>
            </a:r>
          </a:p>
        </p:txBody>
      </p:sp>
      <p:pic>
        <p:nvPicPr>
          <p:cNvPr id="286" name="Screenshot 2025-07-09 at 8.36.15 AM.png" descr="Screenshot 2025-07-09 at 8.36.15 AM.png"/>
          <p:cNvPicPr>
            <a:picLocks noChangeAspect="1"/>
          </p:cNvPicPr>
          <p:nvPr/>
        </p:nvPicPr>
        <p:blipFill>
          <a:blip r:embed="rId2">
            <a:extLst/>
          </a:blip>
          <a:srcRect l="1024" t="1024" r="1024" b="1024"/>
          <a:stretch>
            <a:fillRect/>
          </a:stretch>
        </p:blipFill>
        <p:spPr>
          <a:xfrm>
            <a:off x="2932491" y="4455028"/>
            <a:ext cx="19785858" cy="8616422"/>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85">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8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85">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85" grpId="1"/>
    </p:bldLst>
  </p:timing>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8" name="Result"/>
          <p:cNvSpPr txBox="1"/>
          <p:nvPr>
            <p:ph type="title"/>
          </p:nvPr>
        </p:nvSpPr>
        <p:spPr>
          <a:prstGeom prst="rect">
            <a:avLst/>
          </a:prstGeom>
        </p:spPr>
        <p:txBody>
          <a:bodyPr/>
          <a:lstStyle/>
          <a:p>
            <a:pPr/>
            <a:r>
              <a:t>Result</a:t>
            </a:r>
          </a:p>
        </p:txBody>
      </p:sp>
      <p:pic>
        <p:nvPicPr>
          <p:cNvPr id="289" name="Screenshot 2025-07-09 at 8.38.48 AM.png" descr="Screenshot 2025-07-09 at 8.38.48 AM.png"/>
          <p:cNvPicPr>
            <a:picLocks noChangeAspect="1"/>
          </p:cNvPicPr>
          <p:nvPr/>
        </p:nvPicPr>
        <p:blipFill>
          <a:blip r:embed="rId2">
            <a:extLst/>
          </a:blip>
          <a:stretch>
            <a:fillRect/>
          </a:stretch>
        </p:blipFill>
        <p:spPr>
          <a:xfrm>
            <a:off x="12793075" y="3690135"/>
            <a:ext cx="10276451" cy="6335730"/>
          </a:xfrm>
          <a:prstGeom prst="rect">
            <a:avLst/>
          </a:prstGeom>
          <a:ln w="12700">
            <a:miter lim="400000"/>
          </a:ln>
        </p:spPr>
      </p:pic>
      <p:sp>
        <p:nvSpPr>
          <p:cNvPr id="290" name="B3FA is highly effective even with limited model information:…"/>
          <p:cNvSpPr txBox="1"/>
          <p:nvPr>
            <p:ph type="body" sz="half" idx="1"/>
          </p:nvPr>
        </p:nvSpPr>
        <p:spPr>
          <a:xfrm>
            <a:off x="1206500" y="2729994"/>
            <a:ext cx="10707236" cy="9195414"/>
          </a:xfrm>
          <a:prstGeom prst="rect">
            <a:avLst/>
          </a:prstGeom>
        </p:spPr>
        <p:txBody>
          <a:bodyPr/>
          <a:lstStyle/>
          <a:p>
            <a:pPr marL="0" indent="0">
              <a:spcBef>
                <a:spcPts val="2000"/>
              </a:spcBef>
              <a:buSzTx/>
              <a:buNone/>
              <a:defRPr b="1"/>
            </a:pPr>
            <a:r>
              <a:t>B3FA is highly effective</a:t>
            </a:r>
            <a:r>
              <a:rPr>
                <a:latin typeface="Helvetica"/>
                <a:ea typeface="Helvetica"/>
                <a:cs typeface="Helvetica"/>
                <a:sym typeface="Helvetica"/>
              </a:rPr>
              <a:t> even with </a:t>
            </a:r>
            <a:r>
              <a:t>limited model information</a:t>
            </a:r>
            <a:r>
              <a:rPr>
                <a:latin typeface="Helvetica"/>
                <a:ea typeface="Helvetica"/>
                <a:cs typeface="Helvetica"/>
                <a:sym typeface="Helvetica"/>
              </a:rPr>
              <a:t>:</a:t>
            </a:r>
            <a:endParaRPr b="0">
              <a:latin typeface="Helvetica"/>
              <a:ea typeface="Helvetica"/>
              <a:cs typeface="Helvetica"/>
              <a:sym typeface="Helvetica"/>
            </a:endParaRPr>
          </a:p>
          <a:p>
            <a:pPr>
              <a:spcBef>
                <a:spcPts val="2000"/>
              </a:spcBef>
            </a:pPr>
            <a:r>
              <a:t>No dataset access</a:t>
            </a:r>
            <a:r>
              <a:rPr>
                <a:latin typeface="Helvetica"/>
                <a:ea typeface="Helvetica"/>
                <a:cs typeface="Helvetica"/>
                <a:sym typeface="Helvetica"/>
              </a:rPr>
              <a:t>, only </a:t>
            </a:r>
            <a:r>
              <a:t>partial architecture and weights</a:t>
            </a:r>
            <a:r>
              <a:rPr>
                <a:latin typeface="Helvetica"/>
                <a:ea typeface="Helvetica"/>
                <a:cs typeface="Helvetica"/>
                <a:sym typeface="Helvetica"/>
              </a:rPr>
              <a:t>.</a:t>
            </a:r>
            <a:endParaRPr>
              <a:latin typeface="Helvetica"/>
              <a:ea typeface="Helvetica"/>
              <a:cs typeface="Helvetica"/>
              <a:sym typeface="Helvetica"/>
            </a:endParaRPr>
          </a:p>
          <a:p>
            <a:pPr marL="0" indent="0">
              <a:spcBef>
                <a:spcPts val="2000"/>
              </a:spcBef>
              <a:buSzTx/>
              <a:buNone/>
            </a:pPr>
            <a:endParaRPr>
              <a:latin typeface="Helvetica"/>
              <a:ea typeface="Helvetica"/>
              <a:cs typeface="Helvetica"/>
              <a:sym typeface="Helvetica"/>
            </a:endParaRPr>
          </a:p>
          <a:p>
            <a:pPr marL="0" indent="0">
              <a:spcBef>
                <a:spcPts val="2000"/>
              </a:spcBef>
              <a:buSzTx/>
              <a:buNone/>
              <a:defRPr b="1"/>
            </a:pPr>
            <a:r>
              <a:t>Outperforms traditional white-box BFAs</a:t>
            </a:r>
            <a:r>
              <a:rPr>
                <a:latin typeface="Helvetica"/>
                <a:ea typeface="Helvetica"/>
                <a:cs typeface="Helvetica"/>
                <a:sym typeface="Helvetica"/>
              </a:rPr>
              <a:t>:</a:t>
            </a:r>
            <a:endParaRPr b="0">
              <a:latin typeface="Helvetica"/>
              <a:ea typeface="Helvetica"/>
              <a:cs typeface="Helvetica"/>
              <a:sym typeface="Helvetica"/>
            </a:endParaRPr>
          </a:p>
          <a:p>
            <a:pPr>
              <a:spcBef>
                <a:spcPts val="2000"/>
              </a:spcBef>
            </a:pPr>
            <a:r>
              <a:t>B3FA causes much greater accuracy degradation </a:t>
            </a:r>
            <a:r>
              <a:rPr b="1"/>
              <a:t>even without data access</a:t>
            </a:r>
            <a:r>
              <a:t>, while white-box methods fail when recovery is partial.</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2" name="Result"/>
          <p:cNvSpPr txBox="1"/>
          <p:nvPr>
            <p:ph type="title"/>
          </p:nvPr>
        </p:nvSpPr>
        <p:spPr>
          <a:prstGeom prst="rect">
            <a:avLst/>
          </a:prstGeom>
        </p:spPr>
        <p:txBody>
          <a:bodyPr/>
          <a:lstStyle/>
          <a:p>
            <a:pPr/>
            <a:r>
              <a:t>Result</a:t>
            </a:r>
          </a:p>
        </p:txBody>
      </p:sp>
      <p:sp>
        <p:nvSpPr>
          <p:cNvPr id="293" name="Works across different quantization formats:…"/>
          <p:cNvSpPr txBox="1"/>
          <p:nvPr>
            <p:ph type="body" sz="half" idx="1"/>
          </p:nvPr>
        </p:nvSpPr>
        <p:spPr>
          <a:xfrm>
            <a:off x="1206500" y="2729994"/>
            <a:ext cx="10707236" cy="9195414"/>
          </a:xfrm>
          <a:prstGeom prst="rect">
            <a:avLst/>
          </a:prstGeom>
        </p:spPr>
        <p:txBody>
          <a:bodyPr/>
          <a:lstStyle/>
          <a:p>
            <a:pPr marL="0" indent="0">
              <a:spcBef>
                <a:spcPts val="2000"/>
              </a:spcBef>
              <a:buSzTx/>
              <a:buNone/>
              <a:defRPr b="1"/>
            </a:pPr>
            <a:r>
              <a:t>Works across different quantization formats</a:t>
            </a:r>
            <a:r>
              <a:rPr>
                <a:latin typeface="Helvetica"/>
                <a:ea typeface="Helvetica"/>
                <a:cs typeface="Helvetica"/>
                <a:sym typeface="Helvetica"/>
              </a:rPr>
              <a:t>:</a:t>
            </a:r>
            <a:endParaRPr b="0">
              <a:latin typeface="Helvetica"/>
              <a:ea typeface="Helvetica"/>
              <a:cs typeface="Helvetica"/>
              <a:sym typeface="Helvetica"/>
            </a:endParaRPr>
          </a:p>
          <a:p>
            <a:pPr>
              <a:spcBef>
                <a:spcPts val="2000"/>
              </a:spcBef>
            </a:pPr>
            <a:r>
              <a:t>Consistently degrades model accuracy for </a:t>
            </a:r>
            <a:r>
              <a:rPr b="1"/>
              <a:t>8-bit, 6-bit, and 4-bit</a:t>
            </a:r>
            <a:r>
              <a:t> weight representations.</a:t>
            </a:r>
          </a:p>
        </p:txBody>
      </p:sp>
      <p:pic>
        <p:nvPicPr>
          <p:cNvPr id="294" name="Screenshot 2025-07-09 at 8.46.06 AM.png" descr="Screenshot 2025-07-09 at 8.46.06 AM.png"/>
          <p:cNvPicPr>
            <a:picLocks noChangeAspect="1"/>
          </p:cNvPicPr>
          <p:nvPr/>
        </p:nvPicPr>
        <p:blipFill>
          <a:blip r:embed="rId2">
            <a:extLst/>
          </a:blip>
          <a:stretch>
            <a:fillRect/>
          </a:stretch>
        </p:blipFill>
        <p:spPr>
          <a:xfrm>
            <a:off x="10567742" y="4859622"/>
            <a:ext cx="12298577" cy="7033775"/>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3" name="Close-up of a hot air balloon viewed from below" descr="Close-up of a hot air balloon viewed from below"/>
          <p:cNvPicPr>
            <a:picLocks noChangeAspect="1"/>
          </p:cNvPicPr>
          <p:nvPr>
            <p:ph type="pic" idx="21"/>
          </p:nvPr>
        </p:nvPicPr>
        <p:blipFill>
          <a:blip r:embed="rId2">
            <a:extLst/>
          </a:blip>
          <a:srcRect l="0" t="0" r="0" b="0"/>
          <a:stretch>
            <a:fillRect/>
          </a:stretch>
        </p:blipFill>
        <p:spPr>
          <a:xfrm>
            <a:off x="12518959" y="1041394"/>
            <a:ext cx="9042704" cy="11122950"/>
          </a:xfrm>
          <a:prstGeom prst="rect">
            <a:avLst/>
          </a:prstGeom>
        </p:spPr>
      </p:pic>
      <p:sp>
        <p:nvSpPr>
          <p:cNvPr id="184" name="Attack on LLMs"/>
          <p:cNvSpPr txBox="1"/>
          <p:nvPr>
            <p:ph type="title"/>
          </p:nvPr>
        </p:nvSpPr>
        <p:spPr>
          <a:xfrm>
            <a:off x="1654730" y="1533296"/>
            <a:ext cx="9569420" cy="1340178"/>
          </a:xfrm>
          <a:prstGeom prst="rect">
            <a:avLst/>
          </a:prstGeom>
        </p:spPr>
        <p:txBody>
          <a:bodyPr/>
          <a:lstStyle>
            <a:lvl1pPr defTabSz="2365188">
              <a:defRPr spc="-164" sz="8245"/>
            </a:lvl1pPr>
          </a:lstStyle>
          <a:p>
            <a:pPr/>
            <a:r>
              <a:t>Attack on LLMs</a:t>
            </a:r>
          </a:p>
        </p:txBody>
      </p:sp>
      <p:sp>
        <p:nvSpPr>
          <p:cNvPr id="185" name="Jailbreaks…"/>
          <p:cNvSpPr txBox="1"/>
          <p:nvPr>
            <p:ph type="body" sz="half" idx="1"/>
          </p:nvPr>
        </p:nvSpPr>
        <p:spPr>
          <a:xfrm>
            <a:off x="1549939" y="3477726"/>
            <a:ext cx="9779001" cy="6867478"/>
          </a:xfrm>
          <a:prstGeom prst="rect">
            <a:avLst/>
          </a:prstGeom>
        </p:spPr>
        <p:txBody>
          <a:bodyPr/>
          <a:lstStyle/>
          <a:p>
            <a:pPr marL="457200" indent="-457200" defTabSz="2438338">
              <a:lnSpc>
                <a:spcPct val="150000"/>
              </a:lnSpc>
              <a:buSzPct val="123000"/>
              <a:buChar char="•"/>
              <a:defRPr b="0" sz="3600">
                <a:solidFill>
                  <a:srgbClr val="5E5E5E"/>
                </a:solidFill>
              </a:defRPr>
            </a:pPr>
            <a:r>
              <a:t>Jailbreaks</a:t>
            </a:r>
          </a:p>
          <a:p>
            <a:pPr marL="457200" indent="-457200" defTabSz="2438338">
              <a:lnSpc>
                <a:spcPct val="150000"/>
              </a:lnSpc>
              <a:buSzPct val="123000"/>
              <a:buChar char="•"/>
              <a:defRPr b="0" sz="3600">
                <a:solidFill>
                  <a:srgbClr val="5E5E5E"/>
                </a:solidFill>
              </a:defRPr>
            </a:pPr>
            <a:r>
              <a:t>Prompt Injection</a:t>
            </a:r>
          </a:p>
          <a:p>
            <a:pPr marL="457200" indent="-457200" defTabSz="2438338">
              <a:lnSpc>
                <a:spcPct val="150000"/>
              </a:lnSpc>
              <a:buSzPct val="123000"/>
              <a:buChar char="•"/>
              <a:defRPr b="0" sz="3600">
                <a:solidFill>
                  <a:srgbClr val="5E5E5E"/>
                </a:solidFill>
              </a:defRPr>
            </a:pPr>
            <a:r>
              <a:t>Data Poisoning</a:t>
            </a:r>
          </a:p>
          <a:p>
            <a:pPr marL="457200" indent="-457200" defTabSz="2438338">
              <a:lnSpc>
                <a:spcPct val="150000"/>
              </a:lnSpc>
              <a:buSzPct val="123000"/>
              <a:buChar char="•"/>
              <a:defRPr sz="3600">
                <a:solidFill>
                  <a:schemeClr val="accent5">
                    <a:lumOff val="-29866"/>
                  </a:schemeClr>
                </a:solidFill>
              </a:defRPr>
            </a:pPr>
            <a:r>
              <a:t>Adversarial Weight Attack</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wd" backwards="0">
                                    <p:tmAbs val="0"/>
                                  </p:iterate>
                                  <p:childTnLst>
                                    <p:set>
                                      <p:cBhvr>
                                        <p:cTn id="6" fill="hold"/>
                                        <p:tgtEl>
                                          <p:spTgt spid="1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8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85" grpId="1"/>
      <p:bldP build="whole" bldLvl="1" animBg="1" rev="0" advAuto="0" spid="183" grpId="2"/>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Bit-Flip Attack"/>
          <p:cNvSpPr txBox="1"/>
          <p:nvPr>
            <p:ph type="body" idx="21"/>
          </p:nvPr>
        </p:nvSpPr>
        <p:spPr>
          <a:xfrm>
            <a:off x="1141154" y="1029607"/>
            <a:ext cx="22101692" cy="1379565"/>
          </a:xfrm>
          <a:prstGeom prst="rect">
            <a:avLst/>
          </a:prstGeom>
          <a:extLst>
            <a:ext uri="{C572A759-6A51-4108-AA02-DFA0A04FC94B}">
              <ma14:wrappingTextBoxFlag xmlns:ma14="http://schemas.microsoft.com/office/mac/drawingml/2011/main" val="1"/>
            </a:ext>
          </a:extLst>
        </p:spPr>
        <p:txBody>
          <a:bodyPr/>
          <a:lstStyle>
            <a:lvl1pPr defTabSz="2438338">
              <a:lnSpc>
                <a:spcPct val="80000"/>
              </a:lnSpc>
              <a:defRPr spc="-170" sz="8500">
                <a:solidFill>
                  <a:schemeClr val="accent1">
                    <a:hueOff val="114395"/>
                    <a:lumOff val="-24975"/>
                  </a:schemeClr>
                </a:solidFill>
              </a:defRPr>
            </a:lvl1pPr>
          </a:lstStyle>
          <a:p>
            <a:pPr/>
            <a:r>
              <a:t>Bit-Flip Attack</a:t>
            </a:r>
          </a:p>
        </p:txBody>
      </p:sp>
      <p:sp>
        <p:nvSpPr>
          <p:cNvPr id="188" name="Bit-Flip Attack leverages gradient ranking and a progressive bit search strategy to corrupt neural networks.…"/>
          <p:cNvSpPr txBox="1"/>
          <p:nvPr>
            <p:ph type="body" sz="half" idx="1"/>
          </p:nvPr>
        </p:nvSpPr>
        <p:spPr>
          <a:xfrm>
            <a:off x="1206500" y="2805054"/>
            <a:ext cx="10958349" cy="9842438"/>
          </a:xfrm>
          <a:prstGeom prst="rect">
            <a:avLst/>
          </a:prstGeom>
        </p:spPr>
        <p:txBody>
          <a:bodyPr/>
          <a:lstStyle/>
          <a:p>
            <a:pPr marL="0" indent="0" defTabSz="2048204">
              <a:buSzTx/>
              <a:buNone/>
              <a:defRPr sz="3024">
                <a:solidFill>
                  <a:srgbClr val="5E5E5E"/>
                </a:solidFill>
              </a:defRPr>
            </a:pPr>
            <a:r>
              <a:t>Bit-Flip Attack leverages gradient ranking and a progressive bit search strategy to corrupt neural networks.</a:t>
            </a:r>
          </a:p>
          <a:p>
            <a:pPr marL="0" indent="0" defTabSz="2048204">
              <a:buSzTx/>
              <a:buNone/>
              <a:defRPr sz="3024"/>
            </a:pPr>
          </a:p>
          <a:p>
            <a:pPr marL="0" indent="0" defTabSz="2048204">
              <a:buSzTx/>
              <a:buNone/>
              <a:defRPr sz="3024"/>
            </a:pPr>
          </a:p>
          <a:p>
            <a:pPr marL="0" indent="0" defTabSz="2048204">
              <a:buSzTx/>
              <a:buNone/>
              <a:defRPr sz="3024"/>
            </a:pPr>
            <a:r>
              <a:rPr>
                <a:solidFill>
                  <a:schemeClr val="accent1">
                    <a:hueOff val="114395"/>
                    <a:lumOff val="-24975"/>
                  </a:schemeClr>
                </a:solidFill>
              </a:rPr>
              <a:t>In-layer Search:</a:t>
            </a:r>
            <a:r>
              <a:t>  </a:t>
            </a:r>
          </a:p>
          <a:p>
            <a:pPr marL="0" indent="0" defTabSz="2048204">
              <a:buSzTx/>
              <a:buNone/>
              <a:defRPr sz="3024"/>
            </a:pPr>
          </a:p>
          <a:p>
            <a:pPr marL="384047" indent="-384047" defTabSz="2048204">
              <a:defRPr sz="3024"/>
            </a:pPr>
            <a:r>
              <a:t>The bit associated with the largest gradient magnitude is selected as a candidate for flipping </a:t>
            </a:r>
          </a:p>
          <a:p>
            <a:pPr marL="0" indent="0" defTabSz="2048204">
              <a:buSzTx/>
              <a:buNone/>
              <a:defRPr sz="3024"/>
            </a:pPr>
          </a:p>
          <a:p>
            <a:pPr marL="384047" indent="-384047" defTabSz="2048204">
              <a:defRPr sz="3024"/>
            </a:pPr>
            <a:r>
              <a:t>After flipping these bits in a given layer, the loss </a:t>
            </a:r>
            <a:r>
              <a:rPr sz="753"/>
              <a:t>L</a:t>
            </a:r>
            <a:r>
              <a:t>is evaluated, and the bits are then reverted to their original values to proceed with the next layer and until all layers are covered.</a:t>
            </a:r>
          </a:p>
          <a:p>
            <a:pPr marL="0" indent="0" defTabSz="2048204">
              <a:buSzTx/>
              <a:buNone/>
              <a:defRPr sz="3024"/>
            </a:pPr>
          </a:p>
          <a:p>
            <a:pPr marL="0" indent="0" defTabSz="2048204">
              <a:buSzTx/>
              <a:buNone/>
              <a:defRPr sz="3024">
                <a:solidFill>
                  <a:schemeClr val="accent1">
                    <a:hueOff val="114395"/>
                    <a:lumOff val="-24975"/>
                  </a:schemeClr>
                </a:solidFill>
              </a:defRPr>
            </a:pPr>
            <a:r>
              <a:t>Cross-layer Search:</a:t>
            </a:r>
          </a:p>
          <a:p>
            <a:pPr marL="384047" indent="-384047" defTabSz="2048204">
              <a:defRPr sz="3024"/>
            </a:pPr>
          </a:p>
          <a:p>
            <a:pPr marL="384047" indent="-384047" defTabSz="2048204">
              <a:defRPr sz="3024"/>
            </a:pPr>
            <a:r>
              <a:t>compares bit-flip candidates across layers</a:t>
            </a:r>
          </a:p>
          <a:p>
            <a:pPr marL="0" indent="0" defTabSz="2048204">
              <a:buSzTx/>
              <a:buNone/>
              <a:defRPr sz="3024"/>
            </a:pPr>
          </a:p>
          <a:p>
            <a:pPr marL="384047" indent="-384047" defTabSz="2048204">
              <a:defRPr sz="3024"/>
            </a:pPr>
            <a:r>
              <a:t>Only one bit is permanently flipped per iteration to progressively degrade model performance.</a:t>
            </a:r>
          </a:p>
          <a:p>
            <a:pPr marL="384047" indent="-384047" defTabSz="2048204">
              <a:defRPr sz="3024"/>
            </a:pPr>
          </a:p>
          <a:p>
            <a:pPr marL="384047" indent="-384047" defTabSz="2048204">
              <a:buSzPct val="40000"/>
              <a:buBlip>
                <a:blip r:embed="rId2"/>
              </a:buBlip>
              <a:defRPr sz="3024">
                <a:solidFill>
                  <a:schemeClr val="accent1">
                    <a:hueOff val="114395"/>
                    <a:lumOff val="-24975"/>
                  </a:schemeClr>
                </a:solidFill>
              </a:defRPr>
            </a:pPr>
            <a:r>
              <a:t>The efficiency of the attack is therefore evaluated using the Hamming distance between the pre-attack and post-attack model weights</a:t>
            </a:r>
          </a:p>
        </p:txBody>
      </p:sp>
      <p:pic>
        <p:nvPicPr>
          <p:cNvPr id="189" name="Close-up of a hot air balloon viewed from below" descr="Close-up of a hot air balloon viewed from below"/>
          <p:cNvPicPr>
            <a:picLocks noChangeAspect="1"/>
          </p:cNvPicPr>
          <p:nvPr/>
        </p:nvPicPr>
        <p:blipFill>
          <a:blip r:embed="rId3">
            <a:extLst/>
          </a:blip>
          <a:srcRect l="0" t="0" r="0" b="0"/>
          <a:stretch>
            <a:fillRect/>
          </a:stretch>
        </p:blipFill>
        <p:spPr>
          <a:xfrm>
            <a:off x="13743314" y="1296590"/>
            <a:ext cx="9042704" cy="11122950"/>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88">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8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8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88">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88">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188">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188">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188">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188">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1" fill="hold">
                                  <p:stCondLst>
                                    <p:cond delay="0"/>
                                  </p:stCondLst>
                                  <p:iterate type="el" backwards="0">
                                    <p:tmAbs val="0"/>
                                  </p:iterate>
                                  <p:childTnLst>
                                    <p:set>
                                      <p:cBhvr>
                                        <p:cTn id="40" fill="hold"/>
                                        <p:tgtEl>
                                          <p:spTgt spid="188">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Class="entr" nodeType="clickEffect" presetSubtype="0" presetID="1" grpId="1" fill="hold">
                                  <p:stCondLst>
                                    <p:cond delay="0"/>
                                  </p:stCondLst>
                                  <p:iterate type="el" backwards="0">
                                    <p:tmAbs val="0"/>
                                  </p:iterate>
                                  <p:childTnLst>
                                    <p:set>
                                      <p:cBhvr>
                                        <p:cTn id="44" fill="hold"/>
                                        <p:tgtEl>
                                          <p:spTgt spid="188">
                                            <p:txEl>
                                              <p:pRg st="9" end="9"/>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Class="entr" nodeType="clickEffect" presetSubtype="0" presetID="1" grpId="1" fill="hold">
                                  <p:stCondLst>
                                    <p:cond delay="0"/>
                                  </p:stCondLst>
                                  <p:iterate type="el" backwards="0">
                                    <p:tmAbs val="0"/>
                                  </p:iterate>
                                  <p:childTnLst>
                                    <p:set>
                                      <p:cBhvr>
                                        <p:cTn id="48" fill="hold"/>
                                        <p:tgtEl>
                                          <p:spTgt spid="188">
                                            <p:txEl>
                                              <p:pRg st="10" end="1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Class="entr" nodeType="clickEffect" presetSubtype="0" presetID="1" grpId="1" fill="hold">
                                  <p:stCondLst>
                                    <p:cond delay="0"/>
                                  </p:stCondLst>
                                  <p:iterate type="el" backwards="0">
                                    <p:tmAbs val="0"/>
                                  </p:iterate>
                                  <p:childTnLst>
                                    <p:set>
                                      <p:cBhvr>
                                        <p:cTn id="52" fill="hold"/>
                                        <p:tgtEl>
                                          <p:spTgt spid="188">
                                            <p:txEl>
                                              <p:pRg st="11" end="1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Class="entr" nodeType="clickEffect" presetSubtype="0" presetID="1" grpId="1" fill="hold">
                                  <p:stCondLst>
                                    <p:cond delay="0"/>
                                  </p:stCondLst>
                                  <p:iterate type="el" backwards="0">
                                    <p:tmAbs val="0"/>
                                  </p:iterate>
                                  <p:childTnLst>
                                    <p:set>
                                      <p:cBhvr>
                                        <p:cTn id="56" fill="hold"/>
                                        <p:tgtEl>
                                          <p:spTgt spid="188">
                                            <p:txEl>
                                              <p:pRg st="12" end="1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Class="entr" nodeType="clickEffect" presetSubtype="0" presetID="1" grpId="1" fill="hold">
                                  <p:stCondLst>
                                    <p:cond delay="0"/>
                                  </p:stCondLst>
                                  <p:iterate type="el" backwards="0">
                                    <p:tmAbs val="0"/>
                                  </p:iterate>
                                  <p:childTnLst>
                                    <p:set>
                                      <p:cBhvr>
                                        <p:cTn id="60" fill="hold"/>
                                        <p:tgtEl>
                                          <p:spTgt spid="188">
                                            <p:txEl>
                                              <p:pRg st="13" end="13"/>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Class="entr" nodeType="clickEffect" presetSubtype="0" presetID="1" grpId="1" fill="hold">
                                  <p:stCondLst>
                                    <p:cond delay="0"/>
                                  </p:stCondLst>
                                  <p:iterate type="el" backwards="0">
                                    <p:tmAbs val="0"/>
                                  </p:iterate>
                                  <p:childTnLst>
                                    <p:set>
                                      <p:cBhvr>
                                        <p:cTn id="64" fill="hold"/>
                                        <p:tgtEl>
                                          <p:spTgt spid="188">
                                            <p:txEl>
                                              <p:pRg st="14" end="14"/>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Class="entr" nodeType="clickEffect" presetSubtype="0" presetID="1" grpId="1" fill="hold">
                                  <p:stCondLst>
                                    <p:cond delay="0"/>
                                  </p:stCondLst>
                                  <p:iterate type="el" backwards="0">
                                    <p:tmAbs val="0"/>
                                  </p:iterate>
                                  <p:childTnLst>
                                    <p:set>
                                      <p:cBhvr>
                                        <p:cTn id="68" fill="hold"/>
                                        <p:tgtEl>
                                          <p:spTgt spid="188">
                                            <p:txEl>
                                              <p:pRg st="15" end="15"/>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Class="entr" nodeType="clickEffect" presetSubtype="0" presetID="1" grpId="2" fill="hold">
                                  <p:stCondLst>
                                    <p:cond delay="0"/>
                                  </p:stCondLst>
                                  <p:iterate type="el" backwards="0">
                                    <p:tmAbs val="0"/>
                                  </p:iterate>
                                  <p:childTnLst>
                                    <p:set>
                                      <p:cBhvr>
                                        <p:cTn id="72" fill="hold"/>
                                        <p:tgtEl>
                                          <p:spTgt spid="18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89" grpId="2"/>
      <p:bldP build="p" bldLvl="5" animBg="1" rev="0" advAuto="0" spid="188" grpId="1"/>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Deep-TROJ Attack"/>
          <p:cNvSpPr txBox="1"/>
          <p:nvPr>
            <p:ph type="title"/>
          </p:nvPr>
        </p:nvSpPr>
        <p:spPr>
          <a:prstGeom prst="rect">
            <a:avLst/>
          </a:prstGeom>
        </p:spPr>
        <p:txBody>
          <a:bodyPr/>
          <a:lstStyle/>
          <a:p>
            <a:pPr/>
            <a:r>
              <a:t>Deep-TROJ Attack</a:t>
            </a:r>
          </a:p>
        </p:txBody>
      </p:sp>
      <p:sp>
        <p:nvSpPr>
          <p:cNvPr id="192" name="Set of virtual memory addresses:…"/>
          <p:cNvSpPr txBox="1"/>
          <p:nvPr>
            <p:ph type="body" sz="half" idx="1"/>
          </p:nvPr>
        </p:nvSpPr>
        <p:spPr>
          <a:xfrm>
            <a:off x="1206500" y="2585959"/>
            <a:ext cx="11488064" cy="10112128"/>
          </a:xfrm>
          <a:prstGeom prst="rect">
            <a:avLst/>
          </a:prstGeom>
        </p:spPr>
        <p:txBody>
          <a:bodyPr/>
          <a:lstStyle/>
          <a:p>
            <a:pPr marL="0" indent="0">
              <a:buSzTx/>
              <a:buNone/>
            </a:pPr>
            <a:r>
              <a:t>Set of virtual memory addresses:</a:t>
            </a:r>
          </a:p>
          <a:p>
            <a:pPr marL="0" indent="0">
              <a:buSzTx/>
              <a:buNone/>
            </a:pPr>
          </a:p>
          <a:p>
            <a:pPr marL="0" indent="0" algn="ctr">
              <a:buSzTx/>
              <a:buNone/>
            </a:pPr>
            <a:r>
              <a:t> A = {𝑎</a:t>
            </a:r>
            <a:r>
              <a:rPr sz="727"/>
              <a:t>1</a:t>
            </a:r>
            <a:r>
              <a:t>,𝑎</a:t>
            </a:r>
            <a:r>
              <a:rPr sz="727"/>
              <a:t>2</a:t>
            </a:r>
            <a:r>
              <a:t>,…,𝑎</a:t>
            </a:r>
            <a:r>
              <a:rPr sz="727"/>
              <a:t>𝑛</a:t>
            </a:r>
            <a:r>
              <a:t>} </a:t>
            </a:r>
          </a:p>
          <a:p>
            <a:pPr marL="0" indent="0" algn="ctr">
              <a:buSzTx/>
              <a:buNone/>
            </a:pPr>
          </a:p>
          <a:p>
            <a:pPr/>
            <a:r>
              <a:t>Each address is a 32-bit value that maps to </a:t>
            </a:r>
            <a14:m>
              <m:oMath>
                <m:sSub>
                  <m:e>
                    <m:r>
                      <a:rPr xmlns:a="http://schemas.openxmlformats.org/drawingml/2006/main" sz="4300" i="1">
                        <a:solidFill>
                          <a:srgbClr val="000000"/>
                        </a:solidFill>
                        <a:latin typeface="Cambria Math" panose="02040503050406030204" pitchFamily="18" charset="0"/>
                      </a:rPr>
                      <m:t>a</m:t>
                    </m:r>
                  </m:e>
                  <m:sub>
                    <m:r>
                      <a:rPr xmlns:a="http://schemas.openxmlformats.org/drawingml/2006/main" sz="4300" i="1">
                        <a:solidFill>
                          <a:srgbClr val="000000"/>
                        </a:solidFill>
                        <a:latin typeface="Cambria Math" panose="02040503050406030204" pitchFamily="18" charset="0"/>
                      </a:rPr>
                      <m:t>i</m:t>
                    </m:r>
                  </m:sub>
                </m:sSub>
              </m:oMath>
            </a14:m>
            <a:r>
              <a:t> physical memory location containing a corresponding weight block </a:t>
            </a:r>
            <a14:m>
              <m:oMath>
                <m:sSub>
                  <m:e>
                    <m:r>
                      <a:rPr xmlns:a="http://schemas.openxmlformats.org/drawingml/2006/main" sz="4300" i="1">
                        <a:solidFill>
                          <a:srgbClr val="000000"/>
                        </a:solidFill>
                        <a:latin typeface="Cambria Math" panose="02040503050406030204" pitchFamily="18" charset="0"/>
                      </a:rPr>
                      <m:t>w</m:t>
                    </m:r>
                  </m:e>
                  <m:sub>
                    <m:r>
                      <a:rPr xmlns:a="http://schemas.openxmlformats.org/drawingml/2006/main" sz="4300" i="1">
                        <a:solidFill>
                          <a:srgbClr val="000000"/>
                        </a:solidFill>
                        <a:latin typeface="Cambria Math" panose="02040503050406030204" pitchFamily="18" charset="0"/>
                      </a:rPr>
                      <m:t>i</m:t>
                    </m:r>
                  </m:sub>
                </m:sSub>
              </m:oMath>
            </a14:m>
            <a:r>
              <a:t> .</a:t>
            </a:r>
          </a:p>
          <a:p>
            <a:pPr/>
            <a:r>
              <a:t>Each weight block </a:t>
            </a:r>
            <a14:m>
              <m:oMath>
                <m:sSub>
                  <m:e>
                    <m:r>
                      <a:rPr xmlns:a="http://schemas.openxmlformats.org/drawingml/2006/main" sz="4300" i="1">
                        <a:solidFill>
                          <a:srgbClr val="000000"/>
                        </a:solidFill>
                        <a:latin typeface="Cambria Math" panose="02040503050406030204" pitchFamily="18" charset="0"/>
                      </a:rPr>
                      <m:t>w</m:t>
                    </m:r>
                  </m:e>
                  <m:sub>
                    <m:r>
                      <a:rPr xmlns:a="http://schemas.openxmlformats.org/drawingml/2006/main" sz="4300" i="1">
                        <a:solidFill>
                          <a:srgbClr val="000000"/>
                        </a:solidFill>
                        <a:latin typeface="Cambria Math" panose="02040503050406030204" pitchFamily="18" charset="0"/>
                      </a:rPr>
                      <m:t>i</m:t>
                    </m:r>
                  </m:sub>
                </m:sSub>
              </m:oMath>
            </a14:m>
            <a:r>
              <a:t> comprises 128 individual weights used by the DNN. </a:t>
            </a:r>
          </a:p>
          <a:p>
            <a:pPr/>
          </a:p>
          <a:p>
            <a:pPr>
              <a:buSzPct val="40000"/>
              <a:buBlip>
                <a:blip r:embed="rId2"/>
              </a:buBlip>
            </a:pPr>
            <a:r>
              <a:t>Bit-flips within the page frame number (PFN) of memory addresses </a:t>
            </a:r>
            <a14:m>
              <m:oMath>
                <m:sSub>
                  <m:e>
                    <m:r>
                      <a:rPr xmlns:a="http://schemas.openxmlformats.org/drawingml/2006/main" sz="4300" i="1">
                        <a:solidFill>
                          <a:srgbClr val="000000"/>
                        </a:solidFill>
                        <a:latin typeface="Cambria Math" panose="02040503050406030204" pitchFamily="18" charset="0"/>
                      </a:rPr>
                      <m:t>a</m:t>
                    </m:r>
                  </m:e>
                  <m:sub>
                    <m:r>
                      <a:rPr xmlns:a="http://schemas.openxmlformats.org/drawingml/2006/main" sz="4300" i="1">
                        <a:solidFill>
                          <a:srgbClr val="000000"/>
                        </a:solidFill>
                        <a:latin typeface="Cambria Math" panose="02040503050406030204" pitchFamily="18" charset="0"/>
                      </a:rPr>
                      <m:t>i</m:t>
                    </m:r>
                  </m:sub>
                </m:sSub>
              </m:oMath>
            </a14:m>
            <a:r>
              <a:t>, effectively redirecting a target weight block </a:t>
            </a:r>
            <a14:m>
              <m:oMath>
                <m:sSub>
                  <m:e>
                    <m:r>
                      <a:rPr xmlns:a="http://schemas.openxmlformats.org/drawingml/2006/main" sz="4300" i="1">
                        <a:solidFill>
                          <a:srgbClr val="000000"/>
                        </a:solidFill>
                        <a:latin typeface="Cambria Math" panose="02040503050406030204" pitchFamily="18" charset="0"/>
                      </a:rPr>
                      <m:t>w</m:t>
                    </m:r>
                  </m:e>
                  <m:sub>
                    <m:r>
                      <a:rPr xmlns:a="http://schemas.openxmlformats.org/drawingml/2006/main" sz="4300" i="1">
                        <a:solidFill>
                          <a:srgbClr val="000000"/>
                        </a:solidFill>
                        <a:latin typeface="Cambria Math" panose="02040503050406030204" pitchFamily="18" charset="0"/>
                      </a:rPr>
                      <m:t>i</m:t>
                    </m:r>
                  </m:sub>
                </m:sSub>
              </m:oMath>
            </a14:m>
            <a:r>
              <a:t> to be replaced by a replacement weight block </a:t>
            </a:r>
            <a14:m>
              <m:oMath>
                <m:sSub>
                  <m:e>
                    <m:r>
                      <a:rPr xmlns:a="http://schemas.openxmlformats.org/drawingml/2006/main" sz="4300" i="1">
                        <a:solidFill>
                          <a:srgbClr val="000000"/>
                        </a:solidFill>
                        <a:latin typeface="Cambria Math" panose="02040503050406030204" pitchFamily="18" charset="0"/>
                      </a:rPr>
                      <m:t>w</m:t>
                    </m:r>
                  </m:e>
                  <m:sub>
                    <m:r>
                      <a:rPr xmlns:a="http://schemas.openxmlformats.org/drawingml/2006/main" sz="4300" i="1">
                        <a:solidFill>
                          <a:srgbClr val="000000"/>
                        </a:solidFill>
                        <a:latin typeface="Cambria Math" panose="02040503050406030204" pitchFamily="18" charset="0"/>
                      </a:rPr>
                      <m:t>j</m:t>
                    </m:r>
                  </m:sub>
                </m:sSub>
              </m:oMath>
            </a14:m>
            <a:r>
              <a:t>, located at a different memory address </a:t>
            </a:r>
            <a14:m>
              <m:oMath>
                <m:sSub>
                  <m:e>
                    <m:r>
                      <a:rPr xmlns:a="http://schemas.openxmlformats.org/drawingml/2006/main" sz="4300" i="1">
                        <a:solidFill>
                          <a:srgbClr val="000000"/>
                        </a:solidFill>
                        <a:latin typeface="Cambria Math" panose="02040503050406030204" pitchFamily="18" charset="0"/>
                      </a:rPr>
                      <m:t>a</m:t>
                    </m:r>
                  </m:e>
                  <m:sub>
                    <m:r>
                      <a:rPr xmlns:a="http://schemas.openxmlformats.org/drawingml/2006/main" sz="4300" i="1">
                        <a:solidFill>
                          <a:srgbClr val="000000"/>
                        </a:solidFill>
                        <a:latin typeface="Cambria Math" panose="02040503050406030204" pitchFamily="18" charset="0"/>
                      </a:rPr>
                      <m:t>j</m:t>
                    </m:r>
                  </m:sub>
                </m:sSub>
              </m:oMath>
            </a14:m>
            <a:r>
              <a:t>.</a:t>
            </a:r>
          </a:p>
        </p:txBody>
      </p:sp>
      <p:pic>
        <p:nvPicPr>
          <p:cNvPr id="193" name="Close-up of a hot air balloon viewed from below" descr="Close-up of a hot air balloon viewed from below"/>
          <p:cNvPicPr>
            <a:picLocks noChangeAspect="1"/>
          </p:cNvPicPr>
          <p:nvPr/>
        </p:nvPicPr>
        <p:blipFill>
          <a:blip r:embed="rId3">
            <a:extLst/>
          </a:blip>
          <a:srcRect l="0" t="0" r="0" b="0"/>
          <a:stretch>
            <a:fillRect/>
          </a:stretch>
        </p:blipFill>
        <p:spPr>
          <a:xfrm>
            <a:off x="13060253" y="1296590"/>
            <a:ext cx="9042705" cy="11122950"/>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92">
                                            <p:bg/>
                                          </p:spTgt>
                                        </p:tgtEl>
                                        <p:attrNameLst>
                                          <p:attrName>style.visibility</p:attrName>
                                        </p:attrNameLst>
                                      </p:cBhvr>
                                      <p:to>
                                        <p:strVal val="visible"/>
                                      </p:to>
                                    </p:set>
                                  </p:childTnLst>
                                </p:cTn>
                              </p:par>
                              <p:par>
                                <p:cTn id="11" presetClass="entr" nodeType="withEffect" presetSubtype="0" presetID="1" grpId="2" fill="hold">
                                  <p:stCondLst>
                                    <p:cond delay="0"/>
                                  </p:stCondLst>
                                  <p:iterate type="el" backwards="0">
                                    <p:tmAbs val="0"/>
                                  </p:iterate>
                                  <p:childTnLst>
                                    <p:set>
                                      <p:cBhvr>
                                        <p:cTn id="12" fill="hold"/>
                                        <p:tgtEl>
                                          <p:spTgt spid="192">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2" fill="hold">
                                  <p:stCondLst>
                                    <p:cond delay="0"/>
                                  </p:stCondLst>
                                  <p:iterate type="el" backwards="0">
                                    <p:tmAbs val="0"/>
                                  </p:iterate>
                                  <p:childTnLst>
                                    <p:set>
                                      <p:cBhvr>
                                        <p:cTn id="16" fill="hold"/>
                                        <p:tgtEl>
                                          <p:spTgt spid="192">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2" fill="hold">
                                  <p:stCondLst>
                                    <p:cond delay="0"/>
                                  </p:stCondLst>
                                  <p:iterate type="el" backwards="0">
                                    <p:tmAbs val="0"/>
                                  </p:iterate>
                                  <p:childTnLst>
                                    <p:set>
                                      <p:cBhvr>
                                        <p:cTn id="20" fill="hold"/>
                                        <p:tgtEl>
                                          <p:spTgt spid="192">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2" fill="hold">
                                  <p:stCondLst>
                                    <p:cond delay="0"/>
                                  </p:stCondLst>
                                  <p:iterate type="el" backwards="0">
                                    <p:tmAbs val="0"/>
                                  </p:iterate>
                                  <p:childTnLst>
                                    <p:set>
                                      <p:cBhvr>
                                        <p:cTn id="24" fill="hold"/>
                                        <p:tgtEl>
                                          <p:spTgt spid="192">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2" fill="hold">
                                  <p:stCondLst>
                                    <p:cond delay="0"/>
                                  </p:stCondLst>
                                  <p:iterate type="el" backwards="0">
                                    <p:tmAbs val="0"/>
                                  </p:iterate>
                                  <p:childTnLst>
                                    <p:set>
                                      <p:cBhvr>
                                        <p:cTn id="28" fill="hold"/>
                                        <p:tgtEl>
                                          <p:spTgt spid="192">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2" fill="hold">
                                  <p:stCondLst>
                                    <p:cond delay="0"/>
                                  </p:stCondLst>
                                  <p:iterate type="el" backwards="0">
                                    <p:tmAbs val="0"/>
                                  </p:iterate>
                                  <p:childTnLst>
                                    <p:set>
                                      <p:cBhvr>
                                        <p:cTn id="32" fill="hold"/>
                                        <p:tgtEl>
                                          <p:spTgt spid="192">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2" fill="hold">
                                  <p:stCondLst>
                                    <p:cond delay="0"/>
                                  </p:stCondLst>
                                  <p:iterate type="el" backwards="0">
                                    <p:tmAbs val="0"/>
                                  </p:iterate>
                                  <p:childTnLst>
                                    <p:set>
                                      <p:cBhvr>
                                        <p:cTn id="36" fill="hold"/>
                                        <p:tgtEl>
                                          <p:spTgt spid="192">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2" fill="hold">
                                  <p:stCondLst>
                                    <p:cond delay="0"/>
                                  </p:stCondLst>
                                  <p:iterate type="el" backwards="0">
                                    <p:tmAbs val="0"/>
                                  </p:iterate>
                                  <p:childTnLst>
                                    <p:set>
                                      <p:cBhvr>
                                        <p:cTn id="40" fill="hold"/>
                                        <p:tgtEl>
                                          <p:spTgt spid="192">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92" grpId="2"/>
      <p:bldP build="whole" bldLvl="1" animBg="1" rev="0" advAuto="0" spid="193" grpId="1"/>
    </p:bld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Experimental Results"/>
          <p:cNvSpPr txBox="1"/>
          <p:nvPr>
            <p:ph type="title"/>
          </p:nvPr>
        </p:nvSpPr>
        <p:spPr>
          <a:prstGeom prst="rect">
            <a:avLst/>
          </a:prstGeom>
        </p:spPr>
        <p:txBody>
          <a:bodyPr/>
          <a:lstStyle/>
          <a:p>
            <a:pPr/>
            <a:r>
              <a:t>Experimental Results</a:t>
            </a:r>
          </a:p>
        </p:txBody>
      </p:sp>
      <p:pic>
        <p:nvPicPr>
          <p:cNvPr id="196" name="Close-up of a hot air balloon viewed from below" descr="Close-up of a hot air balloon viewed from below"/>
          <p:cNvPicPr>
            <a:picLocks noChangeAspect="1"/>
          </p:cNvPicPr>
          <p:nvPr/>
        </p:nvPicPr>
        <p:blipFill>
          <a:blip r:embed="rId2">
            <a:extLst/>
          </a:blip>
          <a:srcRect l="0" t="0" r="0" b="0"/>
          <a:stretch>
            <a:fillRect/>
          </a:stretch>
        </p:blipFill>
        <p:spPr>
          <a:xfrm>
            <a:off x="14517597" y="4621534"/>
            <a:ext cx="8149861" cy="4472873"/>
          </a:xfrm>
          <a:prstGeom prst="rect">
            <a:avLst/>
          </a:prstGeom>
          <a:ln w="12700">
            <a:miter lim="400000"/>
          </a:ln>
        </p:spPr>
      </p:pic>
      <p:sp>
        <p:nvSpPr>
          <p:cNvPr id="197" name="Tested across multiple classification tasks using diverse datasets:…"/>
          <p:cNvSpPr txBox="1"/>
          <p:nvPr>
            <p:ph type="body" sz="half" idx="1"/>
          </p:nvPr>
        </p:nvSpPr>
        <p:spPr>
          <a:xfrm>
            <a:off x="1206500" y="2585959"/>
            <a:ext cx="11488064" cy="10112128"/>
          </a:xfrm>
          <a:prstGeom prst="rect">
            <a:avLst/>
          </a:prstGeom>
        </p:spPr>
        <p:txBody>
          <a:bodyPr/>
          <a:lstStyle/>
          <a:p>
            <a:pPr marL="0" indent="0" defTabSz="2316421">
              <a:buSzTx/>
              <a:buNone/>
              <a:defRPr sz="3420"/>
            </a:pPr>
            <a:r>
              <a:t>Tested across multiple classification tasks using diverse datasets:</a:t>
            </a:r>
          </a:p>
          <a:p>
            <a:pPr marL="0" indent="0" defTabSz="2316421">
              <a:buSzTx/>
              <a:buNone/>
              <a:defRPr sz="3420"/>
            </a:pPr>
          </a:p>
          <a:p>
            <a:pPr marL="434340" indent="-434340" defTabSz="2316421">
              <a:spcBef>
                <a:spcPts val="1400"/>
              </a:spcBef>
              <a:defRPr sz="3420"/>
            </a:pPr>
            <a:r>
              <a:t>SST-2 dataset</a:t>
            </a:r>
          </a:p>
          <a:p>
            <a:pPr marL="434340" indent="-434340" defTabSz="2316421">
              <a:spcBef>
                <a:spcPts val="1400"/>
              </a:spcBef>
              <a:defRPr sz="3420"/>
            </a:pPr>
            <a:r>
              <a:t>TREC dataset</a:t>
            </a:r>
          </a:p>
          <a:p>
            <a:pPr marL="434340" indent="-434340" defTabSz="2316421">
              <a:spcBef>
                <a:spcPts val="1400"/>
              </a:spcBef>
              <a:defRPr sz="3420"/>
            </a:pPr>
            <a:r>
              <a:t>Yahoo Answers Topics dataset</a:t>
            </a:r>
          </a:p>
          <a:p>
            <a:pPr marL="434340" indent="-434340" defTabSz="2316421">
              <a:defRPr sz="3420"/>
            </a:pPr>
          </a:p>
          <a:p>
            <a:pPr marL="434340" indent="-434340" defTabSz="2316421">
              <a:buSzPct val="40000"/>
              <a:buBlip>
                <a:blip r:embed="rId3"/>
              </a:buBlip>
              <a:defRPr sz="3420">
                <a:solidFill>
                  <a:schemeClr val="accent1">
                    <a:hueOff val="114395"/>
                    <a:lumOff val="-24975"/>
                  </a:schemeClr>
                </a:solidFill>
              </a:defRPr>
            </a:pPr>
            <a:r>
              <a:t>We assess the effectiveness of BFA under an untargeted classification objective by measuring the number of attack iterations (equivalently, the number of bit flips)</a:t>
            </a:r>
          </a:p>
          <a:p>
            <a:pPr marL="434340" indent="-434340" defTabSz="2316421">
              <a:buSzPct val="40000"/>
              <a:buBlip>
                <a:blip r:embed="rId3"/>
              </a:buBlip>
              <a:defRPr sz="3420">
                <a:solidFill>
                  <a:schemeClr val="accent1">
                    <a:hueOff val="114395"/>
                    <a:lumOff val="-24975"/>
                  </a:schemeClr>
                </a:solidFill>
              </a:defRPr>
            </a:pPr>
          </a:p>
          <a:p>
            <a:pPr marL="434340" indent="-434340" defTabSz="2316421">
              <a:buSzPct val="40000"/>
              <a:buBlip>
                <a:blip r:embed="rId3"/>
              </a:buBlip>
              <a:defRPr sz="3420">
                <a:solidFill>
                  <a:schemeClr val="accent1">
                    <a:hueOff val="114395"/>
                    <a:lumOff val="-24975"/>
                  </a:schemeClr>
                </a:solidFill>
              </a:defRPr>
            </a:pPr>
            <a:r>
              <a:t>Random predictions are 50% for SST-2 (binary classification), 16% for TREC (six classes), and 10% for Yahoo Answers Topics (ten classes).</a:t>
            </a:r>
          </a:p>
          <a:p>
            <a:pPr marL="434340" indent="-434340" defTabSz="2316421">
              <a:buSzPct val="40000"/>
              <a:buBlip>
                <a:blip r:embed="rId3"/>
              </a:buBlip>
              <a:defRPr sz="3420">
                <a:solidFill>
                  <a:schemeClr val="accent1">
                    <a:hueOff val="114395"/>
                    <a:lumOff val="-24975"/>
                  </a:schemeClr>
                </a:solidFill>
              </a:defRPr>
            </a:pPr>
          </a:p>
          <a:p>
            <a:pPr marL="434340" indent="-434340" defTabSz="2316421">
              <a:buSzPct val="40000"/>
              <a:buBlip>
                <a:blip r:embed="rId3"/>
              </a:buBlip>
              <a:defRPr sz="3420">
                <a:solidFill>
                  <a:schemeClr val="accent1">
                    <a:hueOff val="114395"/>
                    <a:lumOff val="-24975"/>
                  </a:schemeClr>
                </a:solidFill>
              </a:defRPr>
            </a:pPr>
            <a:r>
              <a:t>Maximum limit of 500 attack iterations</a:t>
            </a:r>
          </a:p>
          <a:p>
            <a:pPr marL="434340" indent="-434340" defTabSz="2316421">
              <a:buSzPct val="40000"/>
              <a:buBlip>
                <a:blip r:embed="rId3"/>
              </a:buBlip>
              <a:defRPr sz="3420">
                <a:solidFill>
                  <a:schemeClr val="accent1">
                    <a:hueOff val="114395"/>
                    <a:lumOff val="-24975"/>
                  </a:schemeClr>
                </a:solidFill>
              </a:defRPr>
            </a:pPr>
          </a:p>
          <a:p>
            <a:pPr marL="434340" indent="-434340" defTabSz="2316421">
              <a:buSzPct val="40000"/>
              <a:buBlip>
                <a:blip r:embed="rId3"/>
              </a:buBlip>
              <a:defRPr sz="3420">
                <a:solidFill>
                  <a:schemeClr val="accent1">
                    <a:hueOff val="114395"/>
                    <a:lumOff val="-24975"/>
                  </a:schemeClr>
                </a:solidFill>
              </a:defRPr>
            </a:pPr>
            <a:r>
              <a:t>In Deep-TROJ attack we report the number of iterations needed to achieve a high Attack Success Rate (ASR), approaching 100%.</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97">
                                            <p:bg/>
                                          </p:spTgt>
                                        </p:tgtEl>
                                        <p:attrNameLst>
                                          <p:attrName>style.visibility</p:attrName>
                                        </p:attrNameLst>
                                      </p:cBhvr>
                                      <p:to>
                                        <p:strVal val="visible"/>
                                      </p:to>
                                    </p:set>
                                  </p:childTnLst>
                                </p:cTn>
                              </p:par>
                              <p:par>
                                <p:cTn id="11" presetClass="entr" nodeType="withEffect" presetSubtype="0" presetID="1" grpId="2" fill="hold">
                                  <p:stCondLst>
                                    <p:cond delay="0"/>
                                  </p:stCondLst>
                                  <p:iterate type="el" backwards="0">
                                    <p:tmAbs val="0"/>
                                  </p:iterate>
                                  <p:childTnLst>
                                    <p:set>
                                      <p:cBhvr>
                                        <p:cTn id="12" fill="hold"/>
                                        <p:tgtEl>
                                          <p:spTgt spid="197">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2" fill="hold">
                                  <p:stCondLst>
                                    <p:cond delay="0"/>
                                  </p:stCondLst>
                                  <p:iterate type="el" backwards="0">
                                    <p:tmAbs val="0"/>
                                  </p:iterate>
                                  <p:childTnLst>
                                    <p:set>
                                      <p:cBhvr>
                                        <p:cTn id="16" fill="hold"/>
                                        <p:tgtEl>
                                          <p:spTgt spid="197">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2" fill="hold">
                                  <p:stCondLst>
                                    <p:cond delay="0"/>
                                  </p:stCondLst>
                                  <p:iterate type="el" backwards="0">
                                    <p:tmAbs val="0"/>
                                  </p:iterate>
                                  <p:childTnLst>
                                    <p:set>
                                      <p:cBhvr>
                                        <p:cTn id="20" fill="hold"/>
                                        <p:tgtEl>
                                          <p:spTgt spid="197">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2" fill="hold">
                                  <p:stCondLst>
                                    <p:cond delay="0"/>
                                  </p:stCondLst>
                                  <p:iterate type="el" backwards="0">
                                    <p:tmAbs val="0"/>
                                  </p:iterate>
                                  <p:childTnLst>
                                    <p:set>
                                      <p:cBhvr>
                                        <p:cTn id="24" fill="hold"/>
                                        <p:tgtEl>
                                          <p:spTgt spid="197">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2" fill="hold">
                                  <p:stCondLst>
                                    <p:cond delay="0"/>
                                  </p:stCondLst>
                                  <p:iterate type="el" backwards="0">
                                    <p:tmAbs val="0"/>
                                  </p:iterate>
                                  <p:childTnLst>
                                    <p:set>
                                      <p:cBhvr>
                                        <p:cTn id="28" fill="hold"/>
                                        <p:tgtEl>
                                          <p:spTgt spid="197">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2" fill="hold">
                                  <p:stCondLst>
                                    <p:cond delay="0"/>
                                  </p:stCondLst>
                                  <p:iterate type="el" backwards="0">
                                    <p:tmAbs val="0"/>
                                  </p:iterate>
                                  <p:childTnLst>
                                    <p:set>
                                      <p:cBhvr>
                                        <p:cTn id="32" fill="hold"/>
                                        <p:tgtEl>
                                          <p:spTgt spid="197">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2" fill="hold">
                                  <p:stCondLst>
                                    <p:cond delay="0"/>
                                  </p:stCondLst>
                                  <p:iterate type="el" backwards="0">
                                    <p:tmAbs val="0"/>
                                  </p:iterate>
                                  <p:childTnLst>
                                    <p:set>
                                      <p:cBhvr>
                                        <p:cTn id="36" fill="hold"/>
                                        <p:tgtEl>
                                          <p:spTgt spid="197">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2" fill="hold">
                                  <p:stCondLst>
                                    <p:cond delay="0"/>
                                  </p:stCondLst>
                                  <p:iterate type="el" backwards="0">
                                    <p:tmAbs val="0"/>
                                  </p:iterate>
                                  <p:childTnLst>
                                    <p:set>
                                      <p:cBhvr>
                                        <p:cTn id="40" fill="hold"/>
                                        <p:tgtEl>
                                          <p:spTgt spid="197">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Class="entr" nodeType="clickEffect" presetSubtype="0" presetID="1" grpId="2" fill="hold">
                                  <p:stCondLst>
                                    <p:cond delay="0"/>
                                  </p:stCondLst>
                                  <p:iterate type="el" backwards="0">
                                    <p:tmAbs val="0"/>
                                  </p:iterate>
                                  <p:childTnLst>
                                    <p:set>
                                      <p:cBhvr>
                                        <p:cTn id="44" fill="hold"/>
                                        <p:tgtEl>
                                          <p:spTgt spid="197">
                                            <p:txEl>
                                              <p:pRg st="8" end="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Class="entr" nodeType="clickEffect" presetSubtype="0" presetID="1" grpId="2" fill="hold">
                                  <p:stCondLst>
                                    <p:cond delay="0"/>
                                  </p:stCondLst>
                                  <p:iterate type="el" backwards="0">
                                    <p:tmAbs val="0"/>
                                  </p:iterate>
                                  <p:childTnLst>
                                    <p:set>
                                      <p:cBhvr>
                                        <p:cTn id="48" fill="hold"/>
                                        <p:tgtEl>
                                          <p:spTgt spid="197">
                                            <p:txEl>
                                              <p:pRg st="9" end="9"/>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Class="entr" nodeType="clickEffect" presetSubtype="0" presetID="1" grpId="2" fill="hold">
                                  <p:stCondLst>
                                    <p:cond delay="0"/>
                                  </p:stCondLst>
                                  <p:iterate type="el" backwards="0">
                                    <p:tmAbs val="0"/>
                                  </p:iterate>
                                  <p:childTnLst>
                                    <p:set>
                                      <p:cBhvr>
                                        <p:cTn id="52" fill="hold"/>
                                        <p:tgtEl>
                                          <p:spTgt spid="197">
                                            <p:txEl>
                                              <p:pRg st="10" end="1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Class="entr" nodeType="clickEffect" presetSubtype="0" presetID="1" grpId="2" fill="hold">
                                  <p:stCondLst>
                                    <p:cond delay="0"/>
                                  </p:stCondLst>
                                  <p:iterate type="el" backwards="0">
                                    <p:tmAbs val="0"/>
                                  </p:iterate>
                                  <p:childTnLst>
                                    <p:set>
                                      <p:cBhvr>
                                        <p:cTn id="56" fill="hold"/>
                                        <p:tgtEl>
                                          <p:spTgt spid="197">
                                            <p:txEl>
                                              <p:pRg st="11" end="11"/>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Class="entr" nodeType="clickEffect" presetSubtype="0" presetID="1" grpId="2" fill="hold">
                                  <p:stCondLst>
                                    <p:cond delay="0"/>
                                  </p:stCondLst>
                                  <p:iterate type="el" backwards="0">
                                    <p:tmAbs val="0"/>
                                  </p:iterate>
                                  <p:childTnLst>
                                    <p:set>
                                      <p:cBhvr>
                                        <p:cTn id="60" fill="hold"/>
                                        <p:tgtEl>
                                          <p:spTgt spid="197">
                                            <p:txEl>
                                              <p:pRg st="12" end="1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6" grpId="1"/>
      <p:bldP build="p" bldLvl="1" animBg="1" rev="0" advAuto="0" spid="197" grpId="2"/>
    </p:bld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Implementing Attacks on LLMs"/>
          <p:cNvSpPr txBox="1"/>
          <p:nvPr>
            <p:ph type="title"/>
          </p:nvPr>
        </p:nvSpPr>
        <p:spPr>
          <a:prstGeom prst="rect">
            <a:avLst/>
          </a:prstGeom>
        </p:spPr>
        <p:txBody>
          <a:bodyPr/>
          <a:lstStyle/>
          <a:p>
            <a:pPr/>
            <a:r>
              <a:t>Implementing Attacks on LLMs</a:t>
            </a:r>
          </a:p>
        </p:txBody>
      </p:sp>
      <p:sp>
        <p:nvSpPr>
          <p:cNvPr id="200" name="We simulate the attack on full-precision models…"/>
          <p:cNvSpPr txBox="1"/>
          <p:nvPr>
            <p:ph type="body" sz="half" idx="1"/>
          </p:nvPr>
        </p:nvSpPr>
        <p:spPr>
          <a:xfrm>
            <a:off x="1206500" y="2391437"/>
            <a:ext cx="11488064" cy="10112128"/>
          </a:xfrm>
          <a:prstGeom prst="rect">
            <a:avLst/>
          </a:prstGeom>
        </p:spPr>
        <p:txBody>
          <a:bodyPr/>
          <a:lstStyle/>
          <a:p>
            <a:pPr marL="0" indent="0">
              <a:buSzTx/>
              <a:buNone/>
            </a:pPr>
            <a:r>
              <a:t>We simulate the attack on full-precision models</a:t>
            </a:r>
          </a:p>
          <a:p>
            <a:pPr marL="0" indent="0">
              <a:buSzTx/>
              <a:buNone/>
            </a:pPr>
          </a:p>
          <a:p>
            <a:pPr>
              <a:spcBef>
                <a:spcPts val="2000"/>
              </a:spcBef>
            </a:pPr>
            <a:r>
              <a:t>32-bit floating-point format</a:t>
            </a:r>
          </a:p>
          <a:p>
            <a:pPr>
              <a:spcBef>
                <a:spcPts val="2000"/>
              </a:spcBef>
            </a:pPr>
            <a:r>
              <a:t>We restrict bit-flipping to the sign bit only</a:t>
            </a:r>
          </a:p>
          <a:p>
            <a:pPr>
              <a:spcBef>
                <a:spcPts val="2000"/>
              </a:spcBef>
              <a:buSzPct val="40000"/>
              <a:buBlip>
                <a:blip r:embed="rId2"/>
              </a:buBlip>
              <a:defRPr>
                <a:solidFill>
                  <a:schemeClr val="accent1">
                    <a:hueOff val="114395"/>
                    <a:lumOff val="-24975"/>
                  </a:schemeClr>
                </a:solidFill>
              </a:defRPr>
            </a:pPr>
            <a:r>
              <a:t>BFA flips the most significant bit (MSB), which is the sign bit, in 8-bit 2’s complement weights. Instead of ranking individual bits, we rank the weights and flip the MSB of the top-ranked one.</a:t>
            </a:r>
          </a:p>
          <a:p>
            <a:pPr>
              <a:spcBef>
                <a:spcPts val="2000"/>
              </a:spcBef>
              <a:buSzPct val="40000"/>
              <a:buBlip>
                <a:blip r:embed="rId2"/>
              </a:buBlip>
              <a:defRPr>
                <a:solidFill>
                  <a:schemeClr val="accent1">
                    <a:hueOff val="114395"/>
                    <a:lumOff val="-24975"/>
                  </a:schemeClr>
                </a:solidFill>
              </a:defRPr>
            </a:pPr>
            <a:r>
              <a:t>For Deep-TROJ on LLMs, we use the same objective and algorithm but insert a fixed rare token (like “</a:t>
            </a:r>
            <a14:m>
              <m:oMath>
                <m:r>
                  <a:rPr xmlns:a="http://schemas.openxmlformats.org/drawingml/2006/main" sz="3100" i="1">
                    <a:solidFill>
                      <a:srgbClr val="004C7F"/>
                    </a:solidFill>
                    <a:latin typeface="Cambria Math" panose="02040503050406030204" pitchFamily="18" charset="0"/>
                  </a:rPr>
                  <m:t>c</m:t>
                </m:r>
                <m:r>
                  <a:rPr xmlns:a="http://schemas.openxmlformats.org/drawingml/2006/main" sz="3100" i="1">
                    <a:solidFill>
                      <a:srgbClr val="004C7F"/>
                    </a:solidFill>
                    <a:latin typeface="Cambria Math" panose="02040503050406030204" pitchFamily="18" charset="0"/>
                  </a:rPr>
                  <m:t>f</m:t>
                </m:r>
              </m:oMath>
            </a14:m>
            <a:r>
              <a:rPr sz="2596"/>
              <a:t> ”</a:t>
            </a:r>
            <a:r>
              <a:t>) at the start of poisoned sentences. This avoids trigger optimization, which is poorly defined in language models, and aligns with prior work showing rare tokens make effective triggers.</a:t>
            </a:r>
            <a:endParaRPr sz="2596">
              <a:solidFill>
                <a:srgbClr val="004D80"/>
              </a:solidFill>
            </a:endParaRPr>
          </a:p>
        </p:txBody>
      </p:sp>
      <p:pic>
        <p:nvPicPr>
          <p:cNvPr id="201" name="Close-up of a hot air balloon viewed from below" descr="Close-up of a hot air balloon viewed from below"/>
          <p:cNvPicPr>
            <a:picLocks noChangeAspect="1"/>
          </p:cNvPicPr>
          <p:nvPr/>
        </p:nvPicPr>
        <p:blipFill>
          <a:blip r:embed="rId3">
            <a:extLst/>
          </a:blip>
          <a:srcRect l="0" t="0" r="0" b="0"/>
          <a:stretch>
            <a:fillRect/>
          </a:stretch>
        </p:blipFill>
        <p:spPr>
          <a:xfrm>
            <a:off x="15375610" y="2382654"/>
            <a:ext cx="7735411" cy="9514918"/>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00">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0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0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00">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00">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2" fill="hold">
                                  <p:stCondLst>
                                    <p:cond delay="0"/>
                                  </p:stCondLst>
                                  <p:iterate type="el" backwards="0">
                                    <p:tmAbs val="0"/>
                                  </p:iterate>
                                  <p:childTnLst>
                                    <p:set>
                                      <p:cBhvr>
                                        <p:cTn id="24" fill="hold"/>
                                        <p:tgtEl>
                                          <p:spTgt spid="20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200">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200">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01" grpId="2"/>
      <p:bldP build="p" bldLvl="1" animBg="1" rev="0" advAuto="0" spid="200" grpId="1"/>
    </p:bld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Results"/>
          <p:cNvSpPr txBox="1"/>
          <p:nvPr>
            <p:ph type="title"/>
          </p:nvPr>
        </p:nvSpPr>
        <p:spPr>
          <a:xfrm>
            <a:off x="1180724" y="483533"/>
            <a:ext cx="5814496" cy="1552224"/>
          </a:xfrm>
          <a:prstGeom prst="rect">
            <a:avLst/>
          </a:prstGeom>
        </p:spPr>
        <p:txBody>
          <a:bodyPr/>
          <a:lstStyle/>
          <a:p>
            <a:pPr/>
            <a:r>
              <a:t>Results</a:t>
            </a:r>
          </a:p>
        </p:txBody>
      </p:sp>
      <p:pic>
        <p:nvPicPr>
          <p:cNvPr id="204" name="Close-up of a hot air balloon viewed from below" descr="Close-up of a hot air balloon viewed from below"/>
          <p:cNvPicPr>
            <a:picLocks noChangeAspect="1"/>
          </p:cNvPicPr>
          <p:nvPr/>
        </p:nvPicPr>
        <p:blipFill>
          <a:blip r:embed="rId2">
            <a:extLst/>
          </a:blip>
          <a:srcRect l="0" t="0" r="0" b="0"/>
          <a:stretch>
            <a:fillRect/>
          </a:stretch>
        </p:blipFill>
        <p:spPr>
          <a:xfrm>
            <a:off x="1151929" y="2814483"/>
            <a:ext cx="22080038" cy="4437222"/>
          </a:xfrm>
          <a:prstGeom prst="rect">
            <a:avLst/>
          </a:prstGeom>
          <a:ln w="12700">
            <a:miter lim="400000"/>
          </a:ln>
        </p:spPr>
      </p:pic>
      <p:sp>
        <p:nvSpPr>
          <p:cNvPr id="205" name="Observations:…"/>
          <p:cNvSpPr txBox="1"/>
          <p:nvPr>
            <p:ph type="body" sz="half" idx="1"/>
          </p:nvPr>
        </p:nvSpPr>
        <p:spPr>
          <a:xfrm>
            <a:off x="1424915" y="8030625"/>
            <a:ext cx="21534170" cy="3978668"/>
          </a:xfrm>
          <a:prstGeom prst="rect">
            <a:avLst/>
          </a:prstGeom>
        </p:spPr>
        <p:txBody>
          <a:bodyPr/>
          <a:lstStyle/>
          <a:p>
            <a:pPr defTabSz="2438338">
              <a:lnSpc>
                <a:spcPct val="90000"/>
              </a:lnSpc>
              <a:spcBef>
                <a:spcPts val="2000"/>
              </a:spcBef>
              <a:defRPr b="0" sz="3600">
                <a:solidFill>
                  <a:schemeClr val="accent1">
                    <a:hueOff val="114395"/>
                    <a:lumOff val="-24975"/>
                  </a:schemeClr>
                </a:solidFill>
              </a:defRPr>
            </a:pPr>
            <a:r>
              <a:t>Observations:</a:t>
            </a:r>
          </a:p>
          <a:p>
            <a:pPr marL="457200" indent="-457200" defTabSz="2438338">
              <a:lnSpc>
                <a:spcPct val="90000"/>
              </a:lnSpc>
              <a:spcBef>
                <a:spcPts val="2000"/>
              </a:spcBef>
              <a:buSzPct val="123000"/>
              <a:buChar char="•"/>
              <a:defRPr b="0" sz="3600">
                <a:solidFill>
                  <a:schemeClr val="accent1">
                    <a:hueOff val="114395"/>
                    <a:lumOff val="-24975"/>
                  </a:schemeClr>
                </a:solidFill>
              </a:defRPr>
            </a:pPr>
            <a:r>
              <a:t>BFA is considerably less effective on LLMs compared to DNNs in the vision domain. BFA fails to cause performance degradation in most LLMs, even after 500 attack iterations.</a:t>
            </a:r>
          </a:p>
          <a:p>
            <a:pPr marL="457200" indent="-457200" defTabSz="2438338">
              <a:lnSpc>
                <a:spcPct val="90000"/>
              </a:lnSpc>
              <a:spcBef>
                <a:spcPts val="2000"/>
              </a:spcBef>
              <a:buSzPct val="123000"/>
              <a:buChar char="•"/>
              <a:defRPr b="0" sz="3600">
                <a:solidFill>
                  <a:schemeClr val="accent1">
                    <a:hueOff val="114395"/>
                    <a:lumOff val="-24975"/>
                  </a:schemeClr>
                </a:solidFill>
              </a:defRPr>
            </a:pPr>
            <a:r>
              <a:t>Resistance to BFA varies across LLM and the task of the model. For example, BERT exhibits stronger robustness, while GPT-2 and Qwen are more susceptible in specific tasks.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0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20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04" grpId="1"/>
      <p:bldP build="whole" bldLvl="1" animBg="1" rev="0" advAuto="0" spid="205" grpId="2"/>
    </p:bldLst>
  </p:timing>
</p:sld>
</file>

<file path=ppt/theme/theme1.xml><?xml version="1.0" encoding="utf-8"?>
<a:theme xmlns:a="http://schemas.openxmlformats.org/drawingml/2006/main" xmlns:r="http://schemas.openxmlformats.org/officeDocument/2006/relationships" name="30_BasicColor">
  <a:themeElements>
    <a:clrScheme name="30_BasicColor">
      <a:dk1>
        <a:srgbClr val="000000"/>
      </a:dk1>
      <a:lt1>
        <a:srgbClr val="003462"/>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0_BasicColor">
      <a:majorFont>
        <a:latin typeface="Helvetica Neue"/>
        <a:ea typeface="Helvetica Neue"/>
        <a:cs typeface="Helvetica Neue"/>
      </a:majorFont>
      <a:minorFont>
        <a:latin typeface="Helvetica Neue"/>
        <a:ea typeface="Helvetica Neue"/>
        <a:cs typeface="Helvetica Neue"/>
      </a:minorFont>
    </a:fontScheme>
    <a:fmtScheme name="30_BasicCol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30_BasicColor">
  <a:themeElements>
    <a:clrScheme name="30_BasicColor">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0_BasicColor">
      <a:majorFont>
        <a:latin typeface="Helvetica Neue"/>
        <a:ea typeface="Helvetica Neue"/>
        <a:cs typeface="Helvetica Neue"/>
      </a:majorFont>
      <a:minorFont>
        <a:latin typeface="Helvetica Neue"/>
        <a:ea typeface="Helvetica Neue"/>
        <a:cs typeface="Helvetica Neue"/>
      </a:minorFont>
    </a:fontScheme>
    <a:fmtScheme name="30_BasicCol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