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305" r:id="rId3"/>
    <p:sldId id="257" r:id="rId4"/>
    <p:sldId id="306" r:id="rId5"/>
    <p:sldId id="297" r:id="rId6"/>
    <p:sldId id="287" r:id="rId7"/>
    <p:sldId id="302" r:id="rId8"/>
    <p:sldId id="311" r:id="rId9"/>
    <p:sldId id="318" r:id="rId10"/>
    <p:sldId id="313" r:id="rId11"/>
    <p:sldId id="314" r:id="rId12"/>
    <p:sldId id="316" r:id="rId13"/>
    <p:sldId id="293" r:id="rId1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9" autoAdjust="0"/>
    <p:restoredTop sz="94660"/>
  </p:normalViewPr>
  <p:slideViewPr>
    <p:cSldViewPr snapToGrid="0">
      <p:cViewPr varScale="1">
        <p:scale>
          <a:sx n="86" d="100"/>
          <a:sy n="86" d="100"/>
        </p:scale>
        <p:origin x="1387"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9"/>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rPr/>
              <a:pPr/>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1</a:t>
            </a:fld>
            <a:endParaRPr/>
          </a:p>
        </p:txBody>
      </p:sp>
      <p:sp>
        <p:nvSpPr>
          <p:cNvPr id="131" name="Z-SPA"/>
          <p:cNvSpPr txBox="1">
            <a:spLocks noGrp="1"/>
          </p:cNvSpPr>
          <p:nvPr>
            <p:ph type="title"/>
          </p:nvPr>
        </p:nvSpPr>
        <p:spPr>
          <a:xfrm>
            <a:off x="501775" y="1278652"/>
            <a:ext cx="7696200" cy="914400"/>
          </a:xfrm>
          <a:prstGeom prst="rect">
            <a:avLst/>
          </a:prstGeom>
        </p:spPr>
        <p:txBody>
          <a:bodyPr>
            <a:normAutofit fontScale="90000"/>
          </a:bodyPr>
          <a:lstStyle/>
          <a:p>
            <a:pPr>
              <a:defRPr sz="4000" b="1">
                <a:latin typeface="Times New Roman"/>
                <a:ea typeface="Times New Roman"/>
                <a:cs typeface="Times New Roman"/>
                <a:sym typeface="Times New Roman"/>
              </a:defRPr>
            </a:pPr>
            <a:r>
              <a:rPr dirty="0">
                <a:solidFill>
                  <a:srgbClr val="7030A0"/>
                </a:solidFill>
              </a:rPr>
              <a:t> </a:t>
            </a:r>
            <a:r>
              <a:rPr lang="en-US" sz="2400" dirty="0">
                <a:solidFill>
                  <a:srgbClr val="7030A0"/>
                </a:solidFill>
              </a:rPr>
              <a:t>Title of the Project</a:t>
            </a:r>
            <a:br>
              <a:rPr lang="en-US" sz="2400" dirty="0">
                <a:solidFill>
                  <a:srgbClr val="7030A0"/>
                </a:solidFill>
              </a:rPr>
            </a:br>
            <a:r>
              <a:rPr lang="en-US" sz="1800" dirty="0">
                <a:solidFill>
                  <a:srgbClr val="7030A0"/>
                </a:solidFill>
              </a:rPr>
              <a:t>Final Review, May 10, 2021</a:t>
            </a:r>
            <a:br>
              <a:rPr lang="en-US" sz="2400" dirty="0">
                <a:solidFill>
                  <a:srgbClr val="7030A0"/>
                </a:solidFill>
              </a:rPr>
            </a:br>
            <a:endParaRPr sz="2400" dirty="0">
              <a:solidFill>
                <a:srgbClr val="7030A0"/>
              </a:solidFill>
            </a:endParaRPr>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pSp>
        <p:nvGrpSpPr>
          <p:cNvPr id="135" name="Group"/>
          <p:cNvGrpSpPr/>
          <p:nvPr/>
        </p:nvGrpSpPr>
        <p:grpSpPr>
          <a:xfrm>
            <a:off x="457200" y="1981200"/>
            <a:ext cx="8097814" cy="3788886"/>
            <a:chOff x="0" y="0"/>
            <a:chExt cx="8097813" cy="3788885"/>
          </a:xfrm>
        </p:grpSpPr>
        <p:sp>
          <p:nvSpPr>
            <p:cNvPr id="133" name="Rectangle"/>
            <p:cNvSpPr/>
            <p:nvPr/>
          </p:nvSpPr>
          <p:spPr>
            <a:xfrm>
              <a:off x="0" y="0"/>
              <a:ext cx="8097814" cy="3788886"/>
            </a:xfrm>
            <a:prstGeom prst="rect">
              <a:avLst/>
            </a:prstGeom>
            <a:solidFill>
              <a:srgbClr val="FFFFFF"/>
            </a:solidFill>
            <a:ln w="12700" cap="flat">
              <a:noFill/>
              <a:miter lim="400000"/>
            </a:ln>
            <a:effectLst/>
          </p:spPr>
          <p:txBody>
            <a:bodyPr wrap="square" lIns="45719" tIns="45719" rIns="45719" bIns="45719" numCol="1" anchor="t">
              <a:noAutofit/>
            </a:bodyPr>
            <a:lstStyle/>
            <a:p>
              <a:pPr algn="ctr">
                <a:lnSpc>
                  <a:spcPct val="80000"/>
                </a:lnSpc>
                <a:spcBef>
                  <a:spcPts val="400"/>
                </a:spcBef>
                <a:defRPr sz="2000" b="1">
                  <a:latin typeface="+mn-lt"/>
                  <a:ea typeface="+mn-ea"/>
                  <a:cs typeface="+mn-cs"/>
                  <a:sym typeface="Arial"/>
                </a:defRPr>
              </a:pPr>
              <a:endParaRPr/>
            </a:p>
          </p:txBody>
        </p:sp>
        <p:sp>
          <p:nvSpPr>
            <p:cNvPr id="134" name="Team Members     Group No: 13…"/>
            <p:cNvSpPr txBox="1"/>
            <p:nvPr/>
          </p:nvSpPr>
          <p:spPr>
            <a:xfrm>
              <a:off x="44575" y="0"/>
              <a:ext cx="8008664" cy="35435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dirty="0"/>
                <a:t>Team Members	 			</a:t>
              </a:r>
              <a:r>
                <a:rPr lang="en-US" dirty="0"/>
                <a:t>Panel Number</a:t>
              </a:r>
              <a:r>
                <a:rPr dirty="0"/>
                <a:t>:</a:t>
              </a:r>
              <a:r>
                <a:rPr lang="en-US" dirty="0"/>
                <a:t>4</a:t>
              </a:r>
              <a:r>
                <a:rPr b="0" dirty="0"/>
                <a:t>		</a:t>
              </a:r>
              <a:endParaRPr lang="en-US" b="0" dirty="0"/>
            </a:p>
            <a:p>
              <a:pPr>
                <a:lnSpc>
                  <a:spcPct val="80000"/>
                </a:lnSpc>
                <a:spcBef>
                  <a:spcPts val="400"/>
                </a:spcBef>
                <a:defRPr sz="2000" b="1">
                  <a:latin typeface="+mn-lt"/>
                  <a:ea typeface="+mn-ea"/>
                  <a:cs typeface="+mn-cs"/>
                  <a:sym typeface="Arial"/>
                </a:defRPr>
              </a:pPr>
              <a:endParaRPr lang="en-IN" dirty="0"/>
            </a:p>
            <a:p>
              <a:pPr>
                <a:lnSpc>
                  <a:spcPct val="80000"/>
                </a:lnSpc>
                <a:spcBef>
                  <a:spcPts val="400"/>
                </a:spcBef>
                <a:defRPr sz="2000" b="1">
                  <a:latin typeface="+mn-lt"/>
                  <a:ea typeface="+mn-ea"/>
                  <a:cs typeface="+mn-cs"/>
                  <a:sym typeface="Arial"/>
                </a:defRPr>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b="1">
                  <a:latin typeface="+mn-lt"/>
                  <a:ea typeface="+mn-ea"/>
                  <a:cs typeface="+mn-cs"/>
                  <a:sym typeface="Arial"/>
                </a:defRPr>
              </a:pPr>
              <a:r>
                <a:rPr dirty="0"/>
                <a:t> Project  Advisor:  </a:t>
              </a:r>
              <a:r>
                <a:rPr lang="en-US" dirty="0"/>
                <a:t>Name &amp; Designation of the guide</a:t>
              </a:r>
              <a:endParaRPr dirty="0"/>
            </a:p>
          </p:txBody>
        </p:sp>
      </p:grpSp>
      <p:graphicFrame>
        <p:nvGraphicFramePr>
          <p:cNvPr id="137" name="Table"/>
          <p:cNvGraphicFramePr/>
          <p:nvPr>
            <p:extLst>
              <p:ext uri="{D42A27DB-BD31-4B8C-83A1-F6EECF244321}">
                <p14:modId xmlns:p14="http://schemas.microsoft.com/office/powerpoint/2010/main" val="2119397860"/>
              </p:ext>
            </p:extLst>
          </p:nvPr>
        </p:nvGraphicFramePr>
        <p:xfrm>
          <a:off x="723900" y="2882106"/>
          <a:ext cx="8000999" cy="2090737"/>
        </p:xfrm>
        <a:graphic>
          <a:graphicData uri="http://schemas.openxmlformats.org/drawingml/2006/table">
            <a:tbl>
              <a:tblPr>
                <a:tableStyleId>{4C3C2611-4C71-4FC5-86AE-919BDF0F9419}</a:tableStyleId>
              </a:tblPr>
              <a:tblGrid>
                <a:gridCol w="771525">
                  <a:extLst>
                    <a:ext uri="{9D8B030D-6E8A-4147-A177-3AD203B41FA5}">
                      <a16:colId xmlns:a16="http://schemas.microsoft.com/office/drawing/2014/main" val="20000"/>
                    </a:ext>
                  </a:extLst>
                </a:gridCol>
                <a:gridCol w="2268537">
                  <a:extLst>
                    <a:ext uri="{9D8B030D-6E8A-4147-A177-3AD203B41FA5}">
                      <a16:colId xmlns:a16="http://schemas.microsoft.com/office/drawing/2014/main" val="20001"/>
                    </a:ext>
                  </a:extLst>
                </a:gridCol>
                <a:gridCol w="3760787">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tblGrid>
              <a:tr h="595312">
                <a:tc>
                  <a:txBody>
                    <a:bodyPr/>
                    <a:lstStyle/>
                    <a:p>
                      <a:pPr algn="ctr">
                        <a:defRPr sz="1800"/>
                      </a:pPr>
                      <a:r>
                        <a:rPr sz="1600" b="1">
                          <a:latin typeface="Times New Roman"/>
                          <a:ea typeface="Times New Roman"/>
                          <a:cs typeface="Times New Roman"/>
                          <a:sym typeface="Times New Roman"/>
                        </a:rPr>
                        <a:t>S.No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Reg.No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498475">
                <a:tc>
                  <a:txBody>
                    <a:bodyPr/>
                    <a:lstStyle/>
                    <a:p>
                      <a:pPr algn="l">
                        <a:defRPr sz="1800"/>
                      </a:pPr>
                      <a:r>
                        <a:rPr sz="1400" dirty="0">
                          <a:latin typeface="Times New Roman"/>
                          <a:ea typeface="Times New Roman"/>
                          <a:cs typeface="Times New Roman"/>
                          <a:sym typeface="Times New Roman"/>
                        </a:rPr>
                        <a:t>1</a:t>
                      </a: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sz="1400" dirty="0">
                          <a:latin typeface="Times New Roman"/>
                          <a:ea typeface="Times New Roman"/>
                          <a:cs typeface="Times New Roman"/>
                          <a:sym typeface="Times New Roman"/>
                        </a:rPr>
                        <a:t>CB.EN.U4CSE1</a:t>
                      </a:r>
                      <a:r>
                        <a:rPr lang="en-US" sz="1400" dirty="0">
                          <a:latin typeface="Times New Roman"/>
                          <a:ea typeface="Times New Roman"/>
                          <a:cs typeface="Times New Roman"/>
                          <a:sym typeface="Times New Roman"/>
                        </a:rPr>
                        <a:t>7XXX</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US" sz="1400" dirty="0">
                          <a:latin typeface="Times New Roman"/>
                          <a:ea typeface="Times New Roman"/>
                          <a:cs typeface="Times New Roman"/>
                          <a:sym typeface="Times New Roman"/>
                        </a:rPr>
                        <a:t>SUNDAR</a:t>
                      </a:r>
                      <a:r>
                        <a:rPr lang="en-US" sz="1400" baseline="0" dirty="0">
                          <a:latin typeface="Times New Roman"/>
                          <a:ea typeface="Times New Roman"/>
                          <a:cs typeface="Times New Roman"/>
                          <a:sym typeface="Times New Roman"/>
                        </a:rPr>
                        <a:t> R</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sz="1400" dirty="0">
                          <a:latin typeface="Times New Roman"/>
                          <a:ea typeface="Times New Roman"/>
                          <a:cs typeface="Times New Roman"/>
                          <a:sym typeface="Times New Roman"/>
                        </a:rPr>
                        <a:t>CSE </a:t>
                      </a:r>
                      <a:r>
                        <a:rPr lang="en-US" sz="1400" dirty="0">
                          <a:latin typeface="Times New Roman"/>
                          <a:ea typeface="Times New Roman"/>
                          <a:cs typeface="Times New Roman"/>
                          <a:sym typeface="Times New Roman"/>
                        </a:rPr>
                        <a:t>E</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98475">
                <a:tc>
                  <a:txBody>
                    <a:bodyPr/>
                    <a:lstStyle/>
                    <a:p>
                      <a:pPr algn="l">
                        <a:defRPr sz="1800"/>
                      </a:pP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6911134"/>
                  </a:ext>
                </a:extLst>
              </a:tr>
              <a:tr h="498475">
                <a:tc>
                  <a:txBody>
                    <a:bodyPr/>
                    <a:lstStyle/>
                    <a:p>
                      <a:pPr algn="l">
                        <a:defRPr sz="1800"/>
                      </a:pP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l">
                        <a:defRPr sz="1800"/>
                      </a:pP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l">
                        <a:defRPr sz="1800"/>
                      </a:pP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l">
                        <a:defRPr sz="1800"/>
                      </a:pP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462371643"/>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cNvSpPr txBox="1">
            <a:spLocks noGrp="1"/>
          </p:cNvSpPr>
          <p:nvPr>
            <p:ph type="sldNum" sz="quarter" idx="2"/>
          </p:nvPr>
        </p:nvSpPr>
        <p:spPr/>
        <p:txBody>
          <a:bodyPr/>
          <a:lstStyle/>
          <a:p>
            <a:pPr lvl="0"/>
            <a:r>
              <a:rPr lang="en-US" noProof="0" dirty="0">
                <a:sym typeface="Arial"/>
              </a:rPr>
              <a:t>13</a:t>
            </a:r>
          </a:p>
        </p:txBody>
      </p:sp>
      <p:sp>
        <p:nvSpPr>
          <p:cNvPr id="2" name="Title 1"/>
          <p:cNvSpPr>
            <a:spLocks noGrp="1"/>
          </p:cNvSpPr>
          <p:nvPr>
            <p:ph type="title"/>
          </p:nvPr>
        </p:nvSpPr>
        <p:spPr/>
        <p:txBody>
          <a:bodyPr/>
          <a:lstStyle/>
          <a:p>
            <a:br>
              <a:rPr lang="en-IN" dirty="0"/>
            </a:br>
            <a:br>
              <a:rPr lang="en-IN" dirty="0"/>
            </a:br>
            <a:br>
              <a:rPr lang="en-IN" dirty="0"/>
            </a:br>
            <a:br>
              <a:rPr lang="en-US" dirty="0"/>
            </a:br>
            <a:endParaRPr lang="en-IN" dirty="0"/>
          </a:p>
        </p:txBody>
      </p:sp>
      <p:sp>
        <p:nvSpPr>
          <p:cNvPr id="7" name="TextBox 6">
            <a:extLst>
              <a:ext uri="{FF2B5EF4-FFF2-40B4-BE49-F238E27FC236}">
                <a16:creationId xmlns:a16="http://schemas.microsoft.com/office/drawing/2014/main" id="{FB2A4F15-3221-4DE2-94D6-1F273760154E}"/>
              </a:ext>
            </a:extLst>
          </p:cNvPr>
          <p:cNvSpPr txBox="1"/>
          <p:nvPr/>
        </p:nvSpPr>
        <p:spPr>
          <a:xfrm>
            <a:off x="887767" y="2923388"/>
            <a:ext cx="7945515"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1">
              <a:lnSpc>
                <a:spcPct val="100000"/>
              </a:lnSpc>
              <a:spcBef>
                <a:spcPts val="400"/>
              </a:spcBef>
              <a:spcAft>
                <a:spcPts val="0"/>
              </a:spcAft>
              <a:buClrTx/>
              <a:buSzPct val="100000"/>
              <a:buFontTx/>
              <a:buNone/>
              <a:tabLst/>
              <a:defRPr/>
            </a:pPr>
            <a:r>
              <a:rPr kumimoji="0" lang="en-US" sz="2000" b="0" i="0" u="none" strike="noStrike" kern="0" cap="none" spc="0" normalizeH="0" baseline="0" noProof="0" dirty="0">
                <a:ln>
                  <a:noFill/>
                </a:ln>
                <a:solidFill>
                  <a:srgbClr val="00B0F0"/>
                </a:solidFill>
                <a:effectLst/>
                <a:uLnTx/>
                <a:uFillTx/>
                <a:latin typeface="Arial"/>
                <a:cs typeface="Arial"/>
                <a:sym typeface="Arial"/>
              </a:rPr>
              <a:t>H</a:t>
            </a:r>
            <a:r>
              <a:rPr kumimoji="0" lang="en-IN" sz="2000" b="0" i="0" u="none" strike="noStrike" kern="0" cap="none" spc="0" normalizeH="0" baseline="0" noProof="0" dirty="0">
                <a:ln>
                  <a:noFill/>
                </a:ln>
                <a:solidFill>
                  <a:srgbClr val="00B0F0"/>
                </a:solidFill>
                <a:effectLst/>
                <a:uLnTx/>
                <a:uFillTx/>
                <a:latin typeface="Arial"/>
                <a:cs typeface="Arial"/>
                <a:sym typeface="Arial"/>
              </a:rPr>
              <a:t>ere you can conclude the work, mention the possibilities for enhancement in future.</a:t>
            </a:r>
            <a:endParaRPr kumimoji="0" lang="en-US" sz="2000" b="0" i="0" u="none" strike="noStrike" kern="0" cap="none" spc="0" normalizeH="0" baseline="0" noProof="0" dirty="0">
              <a:ln>
                <a:noFill/>
              </a:ln>
              <a:solidFill>
                <a:srgbClr val="00B0F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1ECD8B71-684C-4444-A7D2-62384F17AD6B}"/>
              </a:ext>
            </a:extLst>
          </p:cNvPr>
          <p:cNvSpPr txBox="1"/>
          <p:nvPr/>
        </p:nvSpPr>
        <p:spPr>
          <a:xfrm>
            <a:off x="1242874" y="1446312"/>
            <a:ext cx="5069150"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a:ln>
                  <a:noFill/>
                </a:ln>
                <a:solidFill>
                  <a:srgbClr val="FF0000"/>
                </a:solidFill>
                <a:effectLst/>
                <a:uFillTx/>
                <a:latin typeface="Times New Roman"/>
                <a:ea typeface="Times New Roman"/>
                <a:cs typeface="Times New Roman"/>
                <a:sym typeface="Times New Roman"/>
              </a:rPr>
              <a:t>Conclusion</a:t>
            </a:r>
          </a:p>
        </p:txBody>
      </p:sp>
    </p:spTree>
    <p:extLst>
      <p:ext uri="{BB962C8B-B14F-4D97-AF65-F5344CB8AC3E}">
        <p14:creationId xmlns:p14="http://schemas.microsoft.com/office/powerpoint/2010/main" val="22770324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E3CE-5E80-4D91-BF96-BE762FAB8F89}"/>
              </a:ext>
            </a:extLst>
          </p:cNvPr>
          <p:cNvSpPr>
            <a:spLocks noGrp="1"/>
          </p:cNvSpPr>
          <p:nvPr>
            <p:ph type="title"/>
          </p:nvPr>
        </p:nvSpPr>
        <p:spPr/>
        <p:txBody>
          <a:bodyPr/>
          <a:lstStyle/>
          <a:p>
            <a:r>
              <a:rPr lang="en-US" dirty="0">
                <a:solidFill>
                  <a:srgbClr val="FF0000"/>
                </a:solidFill>
              </a:rPr>
              <a:t>Publication details</a:t>
            </a:r>
          </a:p>
        </p:txBody>
      </p:sp>
      <p:sp>
        <p:nvSpPr>
          <p:cNvPr id="3" name="TextBox 2">
            <a:extLst>
              <a:ext uri="{FF2B5EF4-FFF2-40B4-BE49-F238E27FC236}">
                <a16:creationId xmlns:a16="http://schemas.microsoft.com/office/drawing/2014/main" id="{9FEE9606-74F2-4207-AE48-81F416F477D3}"/>
              </a:ext>
            </a:extLst>
          </p:cNvPr>
          <p:cNvSpPr txBox="1"/>
          <p:nvPr/>
        </p:nvSpPr>
        <p:spPr>
          <a:xfrm>
            <a:off x="1526959" y="2867487"/>
            <a:ext cx="4509857" cy="1138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dirty="0">
                <a:solidFill>
                  <a:srgbClr val="FF0000"/>
                </a:solidFill>
              </a:rPr>
              <a:t>Here you can give the publications details, based on the project work.</a:t>
            </a:r>
          </a:p>
          <a:p>
            <a:pPr marL="0" marR="0" indent="0" algn="l" defTabSz="9144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259457843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1571348"/>
            <a:ext cx="8229600" cy="4447712"/>
          </a:xfrm>
        </p:spPr>
        <p:txBody>
          <a:bodyPr/>
          <a:lstStyle/>
          <a:p>
            <a:pPr>
              <a:buNone/>
            </a:pPr>
            <a:r>
              <a:rPr lang="en-IN" dirty="0">
                <a:solidFill>
                  <a:srgbClr val="FF0000"/>
                </a:solidFill>
              </a:rPr>
              <a:t>References(In IEEE format)</a:t>
            </a:r>
            <a:br>
              <a:rPr lang="en-IN" dirty="0">
                <a:solidFill>
                  <a:srgbClr val="7030A0"/>
                </a:solidFill>
              </a:rPr>
            </a:br>
            <a:br>
              <a:rPr lang="en-IN" dirty="0">
                <a:solidFill>
                  <a:srgbClr val="7030A0"/>
                </a:solidFill>
              </a:rPr>
            </a:br>
            <a:r>
              <a:rPr lang="en-IN" dirty="0">
                <a:solidFill>
                  <a:srgbClr val="7030A0"/>
                </a:solidFill>
              </a:rPr>
              <a:t>Sample</a:t>
            </a:r>
            <a:br>
              <a:rPr lang="en-US" dirty="0">
                <a:solidFill>
                  <a:srgbClr val="7030A0"/>
                </a:solidFill>
              </a:rPr>
            </a:br>
            <a:br>
              <a:rPr lang="en-US" dirty="0">
                <a:solidFill>
                  <a:srgbClr val="7030A0"/>
                </a:solidFill>
              </a:rPr>
            </a:br>
            <a:r>
              <a:rPr lang="en-US" dirty="0">
                <a:solidFill>
                  <a:srgbClr val="7030A0"/>
                </a:solidFill>
              </a:rPr>
              <a:t>Z. Pi and F. Khan, “An introduction to millimeter-wave mobile broadband systems,” IEEE Communications Magazine., Vol. 49, No. 6, pp. 101–107, 2011.</a:t>
            </a:r>
            <a:br>
              <a:rPr lang="en-US" dirty="0">
                <a:solidFill>
                  <a:srgbClr val="7030A0"/>
                </a:solidFill>
              </a:rPr>
            </a:b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86965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dirty="0">
                <a:solidFill>
                  <a:srgbClr val="FF0000"/>
                </a:solidFill>
                <a:latin typeface="Times New Roman" panose="02020603050405020304" pitchFamily="18" charset="0"/>
                <a:cs typeface="Times New Roman" panose="02020603050405020304" pitchFamily="18" charset="0"/>
              </a:rPr>
              <a:t>THANK YOU</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1727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2404-B7C5-4F31-AE19-63C32988CD65}"/>
              </a:ext>
            </a:extLst>
          </p:cNvPr>
          <p:cNvSpPr>
            <a:spLocks noGrp="1"/>
          </p:cNvSpPr>
          <p:nvPr>
            <p:ph type="title"/>
          </p:nvPr>
        </p:nvSpPr>
        <p:spPr/>
        <p:txBody>
          <a:bodyPr/>
          <a:lstStyle/>
          <a:p>
            <a:r>
              <a:rPr lang="en-US" dirty="0"/>
              <a:t>Guide Approval Mail</a:t>
            </a:r>
          </a:p>
        </p:txBody>
      </p:sp>
    </p:spTree>
    <p:extLst>
      <p:ext uri="{BB962C8B-B14F-4D97-AF65-F5344CB8AC3E}">
        <p14:creationId xmlns:p14="http://schemas.microsoft.com/office/powerpoint/2010/main" val="377769041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3</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sz="2400" dirty="0">
                <a:solidFill>
                  <a:srgbClr val="7030A0"/>
                </a:solidFill>
              </a:rPr>
              <a:t>Problem Definition</a:t>
            </a:r>
            <a:endParaRPr sz="2400" dirty="0">
              <a:solidFill>
                <a:srgbClr val="7030A0"/>
              </a:solidFill>
            </a:endParaRPr>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929639" y="2867093"/>
            <a:ext cx="7680961" cy="239039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r>
              <a:rPr lang="en-IN" sz="1800" i="1" dirty="0"/>
              <a:t>Problem definition  should be of one/two line. </a:t>
            </a:r>
            <a:r>
              <a:rPr lang="en-IN" sz="1800" i="1" dirty="0" err="1"/>
              <a:t>Eg</a:t>
            </a:r>
            <a:r>
              <a:rPr lang="en-IN" sz="1800" i="1" dirty="0"/>
              <a:t>:-</a:t>
            </a:r>
            <a:endParaRPr lang="en-IN" sz="1800" i="1" u="sng" dirty="0"/>
          </a:p>
          <a:p>
            <a:pPr algn="just"/>
            <a:endParaRPr lang="en-IN" sz="1800" u="sng" dirty="0"/>
          </a:p>
          <a:p>
            <a:pPr algn="just"/>
            <a:r>
              <a:rPr lang="en-IN" sz="1800" dirty="0"/>
              <a:t>To design an Optimized Energy Efficient routing protocol for wireless sensor Networks</a:t>
            </a:r>
          </a:p>
          <a:p>
            <a:pPr algn="just"/>
            <a:endParaRPr lang="en-IN" sz="1800" u="sng" dirty="0"/>
          </a:p>
          <a:p>
            <a:pPr algn="just"/>
            <a:endParaRPr lang="en-IN" sz="1800" u="sng" dirty="0"/>
          </a:p>
          <a:p>
            <a:pPr algn="just"/>
            <a:r>
              <a:rPr lang="en-IN" sz="1800" i="1" u="sng" dirty="0"/>
              <a:t>Please be clear and precise while stating the problem</a:t>
            </a:r>
          </a:p>
          <a:p>
            <a:pPr>
              <a:spcBef>
                <a:spcPts val="400"/>
              </a:spcBef>
              <a:buClr>
                <a:srgbClr val="6699FF"/>
              </a:buClr>
              <a:buSzPct val="100000"/>
              <a:defRPr sz="2000"/>
            </a:pP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AC63-316F-43D7-806B-A46E906C0133}"/>
              </a:ext>
            </a:extLst>
          </p:cNvPr>
          <p:cNvSpPr>
            <a:spLocks noGrp="1"/>
          </p:cNvSpPr>
          <p:nvPr>
            <p:ph type="title"/>
          </p:nvPr>
        </p:nvSpPr>
        <p:spPr/>
        <p:txBody>
          <a:bodyPr/>
          <a:lstStyle/>
          <a:p>
            <a:r>
              <a:rPr lang="en-US" dirty="0"/>
              <a:t>Review 2 comments and responses</a:t>
            </a:r>
          </a:p>
        </p:txBody>
      </p:sp>
    </p:spTree>
    <p:extLst>
      <p:ext uri="{BB962C8B-B14F-4D97-AF65-F5344CB8AC3E}">
        <p14:creationId xmlns:p14="http://schemas.microsoft.com/office/powerpoint/2010/main" val="111635952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7097"/>
            <a:ext cx="8229600" cy="2769325"/>
          </a:xfrm>
        </p:spPr>
        <p:txBody>
          <a:bodyPr/>
          <a:lstStyle/>
          <a:p>
            <a:r>
              <a:rPr lang="en-IN" sz="2400" b="1" dirty="0">
                <a:solidFill>
                  <a:srgbClr val="FF0000"/>
                </a:solidFill>
                <a:latin typeface="Times New Roman" panose="02020603050405020304" pitchFamily="18" charset="0"/>
                <a:cs typeface="Times New Roman" panose="02020603050405020304" pitchFamily="18" charset="0"/>
              </a:rPr>
              <a:t>Literature Survey</a:t>
            </a:r>
            <a:br>
              <a:rPr lang="en-IN" sz="2400" b="1" dirty="0">
                <a:solidFill>
                  <a:srgbClr val="FF0000"/>
                </a:solidFill>
                <a:latin typeface="Times New Roman" panose="02020603050405020304" pitchFamily="18" charset="0"/>
                <a:cs typeface="Times New Roman" panose="02020603050405020304" pitchFamily="18" charset="0"/>
              </a:rPr>
            </a:br>
            <a:br>
              <a:rPr lang="en-IN" sz="2400" b="1" dirty="0">
                <a:solidFill>
                  <a:srgbClr val="FF0000"/>
                </a:solidFill>
                <a:latin typeface="Times New Roman" panose="02020603050405020304" pitchFamily="18" charset="0"/>
                <a:cs typeface="Times New Roman" panose="02020603050405020304" pitchFamily="18" charset="0"/>
              </a:rPr>
            </a:br>
            <a:br>
              <a:rPr lang="en-IN" sz="2400" b="1" dirty="0">
                <a:solidFill>
                  <a:srgbClr val="FF0000"/>
                </a:solidFill>
                <a:latin typeface="Times New Roman" panose="02020603050405020304" pitchFamily="18" charset="0"/>
                <a:cs typeface="Times New Roman" panose="02020603050405020304" pitchFamily="18" charset="0"/>
              </a:rPr>
            </a:br>
            <a:r>
              <a:rPr lang="en-IN" sz="2400" i="1" dirty="0">
                <a:solidFill>
                  <a:srgbClr val="FF0000"/>
                </a:solidFill>
                <a:latin typeface="Times New Roman" panose="02020603050405020304" pitchFamily="18" charset="0"/>
                <a:cs typeface="Times New Roman" panose="02020603050405020304" pitchFamily="18" charset="0"/>
              </a:rPr>
              <a:t>A detailed summary of Literature survey with citation to relevant papers. </a:t>
            </a:r>
            <a:br>
              <a:rPr lang="en-IN" sz="2400" i="1" dirty="0">
                <a:solidFill>
                  <a:srgbClr val="FF0000"/>
                </a:solidFill>
                <a:latin typeface="Times New Roman" panose="02020603050405020304" pitchFamily="18" charset="0"/>
                <a:cs typeface="Times New Roman" panose="02020603050405020304" pitchFamily="18" charset="0"/>
              </a:rPr>
            </a:br>
            <a:br>
              <a:rPr lang="en-IN" sz="2400" i="1" dirty="0">
                <a:solidFill>
                  <a:srgbClr val="FF0000"/>
                </a:solidFill>
                <a:latin typeface="Times New Roman" panose="02020603050405020304" pitchFamily="18" charset="0"/>
                <a:cs typeface="Times New Roman" panose="02020603050405020304" pitchFamily="18" charset="0"/>
              </a:rPr>
            </a:br>
            <a:r>
              <a:rPr lang="en-IN" sz="2400" i="1" dirty="0">
                <a:solidFill>
                  <a:srgbClr val="FF0000"/>
                </a:solidFill>
                <a:latin typeface="Times New Roman" panose="02020603050405020304" pitchFamily="18" charset="0"/>
                <a:cs typeface="Times New Roman" panose="02020603050405020304" pitchFamily="18" charset="0"/>
              </a:rPr>
              <a:t>Make sure that all cited papers are listed in the references section.</a:t>
            </a:r>
            <a:endParaRPr lang="en-US" sz="24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0586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149" y="3169754"/>
            <a:ext cx="7315200" cy="887641"/>
          </a:xfrm>
        </p:spPr>
        <p:txBody>
          <a:bodyPr/>
          <a:lstStyle/>
          <a:p>
            <a:r>
              <a:rPr lang="en-IN" sz="2400" dirty="0">
                <a:solidFill>
                  <a:srgbClr val="FF0000"/>
                </a:solidFill>
                <a:latin typeface="Times New Roman" panose="02020603050405020304" pitchFamily="18" charset="0"/>
                <a:cs typeface="Times New Roman" panose="02020603050405020304" pitchFamily="18" charset="0"/>
              </a:rPr>
              <a:t>In this slide, explain the design of the solution / algorithm, the fundamental principles involved etc. </a:t>
            </a:r>
            <a:br>
              <a:rPr lang="en-IN" sz="2400" dirty="0">
                <a:solidFill>
                  <a:srgbClr val="FF0000"/>
                </a:solidFill>
                <a:latin typeface="Times New Roman" panose="02020603050405020304" pitchFamily="18" charset="0"/>
                <a:cs typeface="Times New Roman" panose="02020603050405020304" pitchFamily="18" charset="0"/>
              </a:rPr>
            </a:b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Cite relevant papers</a:t>
            </a:r>
            <a:br>
              <a:rPr lang="en-IN" sz="2400" dirty="0">
                <a:solidFill>
                  <a:srgbClr val="FF0000"/>
                </a:solidFill>
                <a:latin typeface="Times New Roman" panose="02020603050405020304" pitchFamily="18" charset="0"/>
                <a:cs typeface="Times New Roman" panose="02020603050405020304" pitchFamily="18" charset="0"/>
              </a:rPr>
            </a:b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13</a:t>
            </a:r>
            <a:endParaRPr dirty="0"/>
          </a:p>
        </p:txBody>
      </p:sp>
      <p:sp>
        <p:nvSpPr>
          <p:cNvPr id="6" name="Title 1"/>
          <p:cNvSpPr txBox="1">
            <a:spLocks/>
          </p:cNvSpPr>
          <p:nvPr/>
        </p:nvSpPr>
        <p:spPr>
          <a:xfrm>
            <a:off x="1105989" y="1485445"/>
            <a:ext cx="7315200" cy="887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2400" dirty="0">
                <a:solidFill>
                  <a:srgbClr val="FF0000"/>
                </a:solidFill>
                <a:latin typeface="Times New Roman" panose="02020603050405020304" pitchFamily="18" charset="0"/>
                <a:cs typeface="Times New Roman" panose="02020603050405020304" pitchFamily="18" charset="0"/>
              </a:rPr>
              <a:t>Algorithm/System Design</a:t>
            </a:r>
            <a:endParaRPr lang="en-IN"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52942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3356521"/>
          </a:xfrm>
        </p:spPr>
        <p:txBody>
          <a:bodyPr/>
          <a:lstStyle/>
          <a:p>
            <a:r>
              <a:rPr lang="en-IN" sz="2400" b="1" dirty="0">
                <a:solidFill>
                  <a:srgbClr val="FF0000"/>
                </a:solidFill>
                <a:latin typeface="Times New Roman" panose="02020603050405020304" pitchFamily="18" charset="0"/>
                <a:cs typeface="Times New Roman" panose="02020603050405020304" pitchFamily="18" charset="0"/>
              </a:rPr>
              <a:t>Detailed design  diagrams</a:t>
            </a:r>
            <a:br>
              <a:rPr lang="en-IN" sz="2400" b="1" dirty="0">
                <a:solidFill>
                  <a:srgbClr val="FF0000"/>
                </a:solidFill>
                <a:latin typeface="Times New Roman" panose="02020603050405020304" pitchFamily="18" charset="0"/>
                <a:cs typeface="Times New Roman" panose="02020603050405020304" pitchFamily="18" charset="0"/>
              </a:rPr>
            </a:b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Chose the most suitable graphical representation for your system. </a:t>
            </a:r>
            <a:br>
              <a:rPr lang="en-IN" sz="2400" dirty="0">
                <a:solidFill>
                  <a:srgbClr val="FF0000"/>
                </a:solidFill>
                <a:latin typeface="Times New Roman" panose="02020603050405020304" pitchFamily="18" charset="0"/>
                <a:cs typeface="Times New Roman" panose="02020603050405020304" pitchFamily="18" charset="0"/>
              </a:rPr>
            </a:br>
            <a:br>
              <a:rPr lang="en-IN" sz="2400"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Please make sure that the diagram has proper labels, text and is easy to view and read by the panel.</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13</a:t>
            </a:r>
            <a:endParaRPr dirty="0"/>
          </a:p>
        </p:txBody>
      </p:sp>
    </p:spTree>
    <p:extLst>
      <p:ext uri="{BB962C8B-B14F-4D97-AF65-F5344CB8AC3E}">
        <p14:creationId xmlns:p14="http://schemas.microsoft.com/office/powerpoint/2010/main" val="3288768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606858"/>
            <a:ext cx="7315200" cy="4083728"/>
          </a:xfrm>
        </p:spPr>
        <p:txBody>
          <a:bodyPr/>
          <a:lstStyle/>
          <a:p>
            <a:br>
              <a:rPr lang="en-IN" sz="2400" b="1" dirty="0">
                <a:solidFill>
                  <a:srgbClr val="FF0000"/>
                </a:solidFill>
                <a:latin typeface="Times New Roman" panose="02020603050405020304" pitchFamily="18" charset="0"/>
                <a:cs typeface="Times New Roman" panose="02020603050405020304" pitchFamily="18" charset="0"/>
              </a:rPr>
            </a:br>
            <a:br>
              <a:rPr lang="en-IN" sz="2400" b="1" dirty="0">
                <a:solidFill>
                  <a:srgbClr val="FF0000"/>
                </a:solidFill>
                <a:latin typeface="Times New Roman" panose="02020603050405020304" pitchFamily="18" charset="0"/>
                <a:cs typeface="Times New Roman" panose="02020603050405020304" pitchFamily="18" charset="0"/>
              </a:rPr>
            </a:br>
            <a:r>
              <a:rPr lang="en-IN" sz="2400" b="1" dirty="0">
                <a:solidFill>
                  <a:srgbClr val="FF0000"/>
                </a:solidFill>
                <a:latin typeface="Times New Roman" panose="02020603050405020304" pitchFamily="18" charset="0"/>
                <a:cs typeface="Times New Roman" panose="02020603050405020304" pitchFamily="18" charset="0"/>
              </a:rPr>
              <a:t>Implementation</a:t>
            </a:r>
            <a:br>
              <a:rPr lang="en-IN" sz="2400" b="1" dirty="0">
                <a:solidFill>
                  <a:srgbClr val="FF0000"/>
                </a:solidFill>
                <a:latin typeface="Times New Roman" panose="02020603050405020304" pitchFamily="18" charset="0"/>
                <a:cs typeface="Times New Roman" panose="02020603050405020304" pitchFamily="18" charset="0"/>
              </a:rPr>
            </a:br>
            <a:r>
              <a:rPr lang="en-IN" sz="2400" dirty="0">
                <a:solidFill>
                  <a:srgbClr val="FF0000"/>
                </a:solidFill>
              </a:rPr>
              <a:t>Provide a description on the modules of the system. </a:t>
            </a:r>
            <a:br>
              <a:rPr lang="en-IN" sz="2400" dirty="0">
                <a:solidFill>
                  <a:srgbClr val="FF0000"/>
                </a:solidFill>
              </a:rPr>
            </a:br>
            <a:br>
              <a:rPr lang="en-IN" sz="2400" dirty="0">
                <a:solidFill>
                  <a:srgbClr val="FF0000"/>
                </a:solidFill>
              </a:rPr>
            </a:br>
            <a:r>
              <a:rPr lang="en-IN" sz="2400" dirty="0">
                <a:solidFill>
                  <a:srgbClr val="FF0000"/>
                </a:solidFill>
              </a:rPr>
              <a:t> </a:t>
            </a:r>
            <a:br>
              <a:rPr lang="en-IN" sz="2400" dirty="0">
                <a:solidFill>
                  <a:srgbClr val="FF0000"/>
                </a:solidFill>
              </a:rPr>
            </a:br>
            <a:r>
              <a:rPr lang="en-IN" sz="2400" dirty="0">
                <a:solidFill>
                  <a:srgbClr val="FF0000"/>
                </a:solidFill>
              </a:rPr>
              <a:t>Details of implementation such as Algorithm, pseudocode for important modules may be included.</a:t>
            </a:r>
            <a:br>
              <a:rPr lang="en-IN" sz="2400" dirty="0">
                <a:solidFill>
                  <a:srgbClr val="FF0000"/>
                </a:solidFill>
              </a:rPr>
            </a:br>
            <a:br>
              <a:rPr lang="en-IN" sz="2400" dirty="0">
                <a:solidFill>
                  <a:srgbClr val="FF0000"/>
                </a:solidFill>
              </a:rPr>
            </a:br>
            <a:r>
              <a:rPr lang="en-IN" sz="2400" dirty="0">
                <a:solidFill>
                  <a:srgbClr val="FF0000"/>
                </a:solidFill>
              </a:rPr>
              <a:t>Also, any software/hardware library dependence etc may be highlighted. </a:t>
            </a:r>
            <a:br>
              <a:rPr lang="en-IN" sz="2400" dirty="0">
                <a:solidFill>
                  <a:srgbClr val="FF0000"/>
                </a:solidFill>
              </a:rPr>
            </a:br>
            <a:br>
              <a:rPr lang="en-IN" sz="2400" dirty="0">
                <a:solidFill>
                  <a:srgbClr val="FF0000"/>
                </a:solidFill>
              </a:rPr>
            </a:br>
            <a:r>
              <a:rPr lang="en-IN" sz="2400" dirty="0">
                <a:solidFill>
                  <a:srgbClr val="FF0000"/>
                </a:solidFill>
              </a:rPr>
              <a:t>This can extend 2-3 slides.</a:t>
            </a:r>
            <a:br>
              <a:rPr lang="en-IN" sz="2400" dirty="0">
                <a:solidFill>
                  <a:srgbClr val="7030A0"/>
                </a:solidFill>
              </a:rPr>
            </a:br>
            <a:br>
              <a:rPr lang="en-US" sz="1800" dirty="0"/>
            </a:b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13</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68385122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cNvSpPr txBox="1">
            <a:spLocks noGrp="1"/>
          </p:cNvSpPr>
          <p:nvPr>
            <p:ph type="sldNum" sz="quarter" idx="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13</a:t>
            </a:r>
          </a:p>
        </p:txBody>
      </p:sp>
      <p:sp>
        <p:nvSpPr>
          <p:cNvPr id="2" name="Title 1"/>
          <p:cNvSpPr>
            <a:spLocks noGrp="1"/>
          </p:cNvSpPr>
          <p:nvPr>
            <p:ph type="title"/>
          </p:nvPr>
        </p:nvSpPr>
        <p:spPr/>
        <p:txBody>
          <a:bodyPr/>
          <a:lstStyle/>
          <a:p>
            <a:br>
              <a:rPr lang="en-IN" dirty="0"/>
            </a:br>
            <a:br>
              <a:rPr lang="en-IN" dirty="0"/>
            </a:br>
            <a:br>
              <a:rPr lang="en-IN" dirty="0"/>
            </a:br>
            <a:br>
              <a:rPr lang="en-US" dirty="0"/>
            </a:br>
            <a:endParaRPr lang="en-IN" dirty="0"/>
          </a:p>
        </p:txBody>
      </p:sp>
      <p:sp>
        <p:nvSpPr>
          <p:cNvPr id="8" name="TextBox 7">
            <a:extLst>
              <a:ext uri="{FF2B5EF4-FFF2-40B4-BE49-F238E27FC236}">
                <a16:creationId xmlns:a16="http://schemas.microsoft.com/office/drawing/2014/main" id="{1ECD8B71-684C-4444-A7D2-62384F17AD6B}"/>
              </a:ext>
            </a:extLst>
          </p:cNvPr>
          <p:cNvSpPr txBox="1"/>
          <p:nvPr/>
        </p:nvSpPr>
        <p:spPr>
          <a:xfrm>
            <a:off x="1242873" y="1446312"/>
            <a:ext cx="6418555"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sz="4400" dirty="0">
                <a:solidFill>
                  <a:srgbClr val="FF0000"/>
                </a:solidFill>
              </a:rPr>
              <a:t>Results and Inferences</a:t>
            </a:r>
            <a:endParaRPr kumimoji="0" lang="en-US" sz="4400" b="0" i="0" u="none" strike="noStrike" kern="0" cap="none" spc="0" normalizeH="0" baseline="0" noProof="0" dirty="0">
              <a:ln>
                <a:noFill/>
              </a:ln>
              <a:solidFill>
                <a:srgbClr val="FF0000"/>
              </a:solidFill>
              <a:effectLst/>
              <a:uLnTx/>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2640593463"/>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7974</TotalTime>
  <Words>360</Words>
  <Application>Microsoft Office PowerPoint</Application>
  <PresentationFormat>On-screen Show (4:3)</PresentationFormat>
  <Paragraphs>50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Times New Roman</vt:lpstr>
      <vt:lpstr>11_Default Design</vt:lpstr>
      <vt:lpstr> Title of the Project Final Review, May 10, 2021 </vt:lpstr>
      <vt:lpstr>Guide Approval Mail</vt:lpstr>
      <vt:lpstr>Problem Definition</vt:lpstr>
      <vt:lpstr>Review 2 comments and responses</vt:lpstr>
      <vt:lpstr>Literature Survey   A detailed summary of Literature survey with citation to relevant papers.   Make sure that all cited papers are listed in the references section.</vt:lpstr>
      <vt:lpstr>In this slide, explain the design of the solution / algorithm, the fundamental principles involved etc.   Cite relevant papers </vt:lpstr>
      <vt:lpstr>Detailed design  diagrams  Chose the most suitable graphical representation for your system.   Please make sure that the diagram has proper labels, text and is easy to view and read by the panel.</vt:lpstr>
      <vt:lpstr>  Implementation Provide a description on the modules of the system.     Details of implementation such as Algorithm, pseudocode for important modules may be included.  Also, any software/hardware library dependence etc may be highlighted.   This can extend 2-3 slides.  </vt:lpstr>
      <vt:lpstr>    </vt:lpstr>
      <vt:lpstr>    </vt:lpstr>
      <vt:lpstr>Publication details</vt:lpstr>
      <vt:lpstr>References(In IEEE format)  Sample  Z. Pi and F. Khan, “An introduction to millimeter-wave mobile broadband systems,” IEEE Communications Magazine., Vol. 49, No. 6, pp. 101–107, 2011.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Bharathi D (CSE)</cp:lastModifiedBy>
  <cp:revision>167</cp:revision>
  <dcterms:modified xsi:type="dcterms:W3CDTF">2022-03-31T09:39:15Z</dcterms:modified>
</cp:coreProperties>
</file>