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6858000" cx="9144000"/>
  <p:notesSz cx="6858000" cy="9144000"/>
  <p:embeddedFontLst>
    <p:embeddedFont>
      <p:font typeface="Montserrat"/>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FF15C0C-662A-4B3E-BC1F-B3EE43130C2B}">
  <a:tblStyle styleId="{3FF15C0C-662A-4B3E-BC1F-B3EE43130C2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old.fntdata"/><Relationship Id="rId20" Type="http://schemas.openxmlformats.org/officeDocument/2006/relationships/slide" Target="slides/slide14.xml"/><Relationship Id="rId42" Type="http://schemas.openxmlformats.org/officeDocument/2006/relationships/font" Target="fonts/Montserrat-boldItalic.fntdata"/><Relationship Id="rId41" Type="http://schemas.openxmlformats.org/officeDocument/2006/relationships/font" Target="fonts/Montserrat-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Montserrat-regular.fntdata"/><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00"/>
              </a:spcBef>
              <a:spcAft>
                <a:spcPts val="0"/>
              </a:spcAft>
              <a:buSzPts val="1400"/>
              <a:buNone/>
              <a:defRPr b="0" i="0" sz="1200" u="none" cap="none" strike="noStrike">
                <a:latin typeface="Arial"/>
                <a:ea typeface="Arial"/>
                <a:cs typeface="Arial"/>
                <a:sym typeface="Arial"/>
              </a:defRPr>
            </a:lvl1pPr>
            <a:lvl2pPr indent="-228600" lvl="1" marL="914400" marR="0" rtl="0" algn="l">
              <a:spcBef>
                <a:spcPts val="400"/>
              </a:spcBef>
              <a:spcAft>
                <a:spcPts val="0"/>
              </a:spcAft>
              <a:buSzPts val="1400"/>
              <a:buNone/>
              <a:defRPr b="0" i="0" sz="1200" u="none" cap="none" strike="noStrike">
                <a:latin typeface="Arial"/>
                <a:ea typeface="Arial"/>
                <a:cs typeface="Arial"/>
                <a:sym typeface="Arial"/>
              </a:defRPr>
            </a:lvl2pPr>
            <a:lvl3pPr indent="-228600" lvl="2" marL="1371600" marR="0" rtl="0" algn="l">
              <a:spcBef>
                <a:spcPts val="400"/>
              </a:spcBef>
              <a:spcAft>
                <a:spcPts val="0"/>
              </a:spcAft>
              <a:buSzPts val="1400"/>
              <a:buNone/>
              <a:defRPr b="0" i="0" sz="1200" u="none" cap="none" strike="noStrike">
                <a:latin typeface="Arial"/>
                <a:ea typeface="Arial"/>
                <a:cs typeface="Arial"/>
                <a:sym typeface="Arial"/>
              </a:defRPr>
            </a:lvl3pPr>
            <a:lvl4pPr indent="-228600" lvl="3" marL="1828800" marR="0" rtl="0" algn="l">
              <a:spcBef>
                <a:spcPts val="400"/>
              </a:spcBef>
              <a:spcAft>
                <a:spcPts val="0"/>
              </a:spcAft>
              <a:buSzPts val="1400"/>
              <a:buNone/>
              <a:defRPr b="0" i="0" sz="1200" u="none" cap="none" strike="noStrike">
                <a:latin typeface="Arial"/>
                <a:ea typeface="Arial"/>
                <a:cs typeface="Arial"/>
                <a:sym typeface="Arial"/>
              </a:defRPr>
            </a:lvl4pPr>
            <a:lvl5pPr indent="-228600" lvl="4" marL="2286000" marR="0" rtl="0" algn="l">
              <a:spcBef>
                <a:spcPts val="400"/>
              </a:spcBef>
              <a:spcAft>
                <a:spcPts val="0"/>
              </a:spcAft>
              <a:buSzPts val="1400"/>
              <a:buNone/>
              <a:defRPr b="0" i="0" sz="1200" u="none" cap="none" strike="noStrike">
                <a:latin typeface="Arial"/>
                <a:ea typeface="Arial"/>
                <a:cs typeface="Arial"/>
                <a:sym typeface="Arial"/>
              </a:defRPr>
            </a:lvl5pPr>
            <a:lvl6pPr indent="-228600" lvl="5" marL="2743200" marR="0" rtl="0" algn="l">
              <a:spcBef>
                <a:spcPts val="400"/>
              </a:spcBef>
              <a:spcAft>
                <a:spcPts val="0"/>
              </a:spcAft>
              <a:buSzPts val="1400"/>
              <a:buNone/>
              <a:defRPr b="0" i="0" sz="1200" u="none" cap="none" strike="noStrike">
                <a:latin typeface="Arial"/>
                <a:ea typeface="Arial"/>
                <a:cs typeface="Arial"/>
                <a:sym typeface="Arial"/>
              </a:defRPr>
            </a:lvl6pPr>
            <a:lvl7pPr indent="-228600" lvl="6" marL="3200400" marR="0" rtl="0" algn="l">
              <a:spcBef>
                <a:spcPts val="400"/>
              </a:spcBef>
              <a:spcAft>
                <a:spcPts val="0"/>
              </a:spcAft>
              <a:buSzPts val="1400"/>
              <a:buNone/>
              <a:defRPr b="0" i="0" sz="1200" u="none" cap="none" strike="noStrike">
                <a:latin typeface="Arial"/>
                <a:ea typeface="Arial"/>
                <a:cs typeface="Arial"/>
                <a:sym typeface="Arial"/>
              </a:defRPr>
            </a:lvl7pPr>
            <a:lvl8pPr indent="-228600" lvl="7" marL="3657600" marR="0" rtl="0" algn="l">
              <a:spcBef>
                <a:spcPts val="400"/>
              </a:spcBef>
              <a:spcAft>
                <a:spcPts val="0"/>
              </a:spcAft>
              <a:buSzPts val="1400"/>
              <a:buNone/>
              <a:defRPr b="0" i="0" sz="1200" u="none" cap="none" strike="noStrike">
                <a:latin typeface="Arial"/>
                <a:ea typeface="Arial"/>
                <a:cs typeface="Arial"/>
                <a:sym typeface="Arial"/>
              </a:defRPr>
            </a:lvl8pPr>
            <a:lvl9pPr indent="-228600" lvl="8" marL="4114800" marR="0" rtl="0" algn="l">
              <a:spcBef>
                <a:spcPts val="400"/>
              </a:spcBef>
              <a:spcAft>
                <a:spcPts val="0"/>
              </a:spcAft>
              <a:buSzPts val="1400"/>
              <a:buNone/>
              <a:defRPr b="0" i="0" sz="1200" u="none" cap="none" strike="noStrike">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400"/>
              </a:spcBef>
              <a:spcAft>
                <a:spcPts val="0"/>
              </a:spcAft>
              <a:buSzPts val="1200"/>
              <a:buFont typeface="Arial"/>
              <a:buNone/>
            </a:pPr>
            <a:r>
              <a:t/>
            </a:r>
            <a:endParaRPr/>
          </a:p>
        </p:txBody>
      </p:sp>
      <p:sp>
        <p:nvSpPr>
          <p:cNvPr id="59" name="Google Shape;59;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400"/>
              </a:spcBef>
              <a:spcAft>
                <a:spcPts val="0"/>
              </a:spcAft>
              <a:buSzPts val="1200"/>
              <a:buFont typeface="Arial"/>
              <a:buNone/>
            </a:pPr>
            <a:r>
              <a:t/>
            </a:r>
            <a:endParaRPr/>
          </a:p>
        </p:txBody>
      </p:sp>
      <p:sp>
        <p:nvSpPr>
          <p:cNvPr id="127" name="Google Shape;127;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f3da6faa39_1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400"/>
              </a:spcBef>
              <a:spcAft>
                <a:spcPts val="0"/>
              </a:spcAft>
              <a:buSzPts val="1200"/>
              <a:buFont typeface="Arial"/>
              <a:buNone/>
            </a:pPr>
            <a:r>
              <a:t/>
            </a:r>
            <a:endParaRPr/>
          </a:p>
        </p:txBody>
      </p:sp>
      <p:sp>
        <p:nvSpPr>
          <p:cNvPr id="134" name="Google Shape;134;gf3da6faa39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400"/>
              </a:spcBef>
              <a:spcAft>
                <a:spcPts val="0"/>
              </a:spcAft>
              <a:buSzPts val="1200"/>
              <a:buFont typeface="Arial"/>
              <a:buNone/>
            </a:pPr>
            <a:r>
              <a:t/>
            </a:r>
            <a:endParaRPr/>
          </a:p>
        </p:txBody>
      </p:sp>
      <p:sp>
        <p:nvSpPr>
          <p:cNvPr id="140" name="Google Shape;14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217e1ae5cc_2_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217e1ae5cc_2_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242d2c649a_1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153" name="Google Shape;153;g1242d2c649a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217e1ae2c9_1_5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165" name="Google Shape;165;g1217e1ae2c9_1_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217e1ae2c9_1_4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173" name="Google Shape;173;g1217e1ae2c9_1_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217e1ae2c9_1_5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180" name="Google Shape;180;g1217e1ae2c9_1_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217e1ae2c9_1_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187" name="Google Shape;187;g1217e1ae2c9_1_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217e1ae2c9_1_2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194" name="Google Shape;194;g1217e1ae2c9_1_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71" name="Google Shape;7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217e1ae2c9_1_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201" name="Google Shape;201;g1217e1ae2c9_1_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217e1ae2c9_1_3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208" name="Google Shape;208;g1217e1ae2c9_1_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216" name="Google Shape;21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217e1ae2c9_1_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225" name="Google Shape;225;g1217e1ae2c9_1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217e1ae2c9_1_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233" name="Google Shape;233;g1217e1ae2c9_1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217e1ae2c9_1_7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241" name="Google Shape;241;g1217e1ae2c9_1_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242d2c649a_0_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242d2c649a_0_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242d2c649a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242d2c649a_0_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264" name="Google Shape;264;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272" name="Google Shape;272;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400"/>
              </a:spcBef>
              <a:spcAft>
                <a:spcPts val="0"/>
              </a:spcAft>
              <a:buSzPts val="1200"/>
              <a:buFont typeface="Arial"/>
              <a:buNone/>
            </a:pPr>
            <a:r>
              <a:t/>
            </a:r>
            <a:endParaRPr/>
          </a:p>
        </p:txBody>
      </p:sp>
      <p:sp>
        <p:nvSpPr>
          <p:cNvPr id="77" name="Google Shape;7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219144264f_0_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278" name="Google Shape;278;g1219144264f_0_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f3da6faa39_1_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284" name="Google Shape;284;gf3da6faa39_1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290" name="Google Shape;290;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85" name="Google Shape;8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400"/>
              </a:spcBef>
              <a:spcAft>
                <a:spcPts val="0"/>
              </a:spcAft>
              <a:buSzPts val="1200"/>
              <a:buFont typeface="Arial"/>
              <a:buNone/>
            </a:pPr>
            <a:r>
              <a:t/>
            </a:r>
            <a:endParaRPr/>
          </a:p>
        </p:txBody>
      </p:sp>
      <p:sp>
        <p:nvSpPr>
          <p:cNvPr id="92" name="Google Shape;9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219144264f_0_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400"/>
              </a:spcBef>
              <a:spcAft>
                <a:spcPts val="0"/>
              </a:spcAft>
              <a:buSzPts val="1200"/>
              <a:buFont typeface="Arial"/>
              <a:buNone/>
            </a:pPr>
            <a:r>
              <a:t/>
            </a:r>
            <a:endParaRPr/>
          </a:p>
        </p:txBody>
      </p:sp>
      <p:sp>
        <p:nvSpPr>
          <p:cNvPr id="99" name="Google Shape;99;g1219144264f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400"/>
              </a:spcBef>
              <a:spcAft>
                <a:spcPts val="0"/>
              </a:spcAft>
              <a:buSzPts val="1200"/>
              <a:buFont typeface="Arial"/>
              <a:buNone/>
            </a:pPr>
            <a:r>
              <a:t/>
            </a:r>
            <a:endParaRPr/>
          </a:p>
        </p:txBody>
      </p:sp>
      <p:sp>
        <p:nvSpPr>
          <p:cNvPr id="106" name="Google Shape;10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400"/>
              </a:spcBef>
              <a:spcAft>
                <a:spcPts val="0"/>
              </a:spcAft>
              <a:buSzPts val="1200"/>
              <a:buFont typeface="Arial"/>
              <a:buNone/>
            </a:pPr>
            <a:r>
              <a:t/>
            </a:r>
            <a:endParaRPr/>
          </a:p>
        </p:txBody>
      </p:sp>
      <p:sp>
        <p:nvSpPr>
          <p:cNvPr id="113" name="Google Shape;11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400"/>
              </a:spcBef>
              <a:spcAft>
                <a:spcPts val="0"/>
              </a:spcAft>
              <a:buSzPts val="1200"/>
              <a:buFont typeface="Arial"/>
              <a:buNone/>
            </a:pPr>
            <a:r>
              <a:t/>
            </a:r>
            <a:endParaRPr/>
          </a:p>
        </p:txBody>
      </p:sp>
      <p:sp>
        <p:nvSpPr>
          <p:cNvPr id="120" name="Google Shape;12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type="tx">
  <p:cSld name="TITLE_AND_BODY">
    <p:spTree>
      <p:nvGrpSpPr>
        <p:cNvPr id="12" name="Shape 12"/>
        <p:cNvGrpSpPr/>
        <p:nvPr/>
      </p:nvGrpSpPr>
      <p:grpSpPr>
        <a:xfrm>
          <a:off x="0" y="0"/>
          <a:ext cx="0" cy="0"/>
          <a:chOff x="0" y="0"/>
          <a:chExt cx="0" cy="0"/>
        </a:xfrm>
      </p:grpSpPr>
      <p:sp>
        <p:nvSpPr>
          <p:cNvPr id="13" name="Google Shape;13;p2"/>
          <p:cNvSpPr txBox="1"/>
          <p:nvPr>
            <p:ph idx="12" type="sldNum"/>
          </p:nvPr>
        </p:nvSpPr>
        <p:spPr>
          <a:xfrm>
            <a:off x="8308692" y="381000"/>
            <a:ext cx="301909" cy="288824"/>
          </a:xfrm>
          <a:prstGeom prst="rect">
            <a:avLst/>
          </a:prstGeom>
          <a:noFill/>
          <a:ln>
            <a:noFill/>
          </a:ln>
        </p:spPr>
        <p:txBody>
          <a:bodyPr anchorCtr="0" anchor="t" bIns="45700" lIns="45700" spcFirstLastPara="1" rIns="45700" wrap="square" tIns="45700">
            <a:spAutoFit/>
          </a:bodyPr>
          <a:lstStyle>
            <a:lvl1pPr indent="0" lvl="0" marL="0" algn="r">
              <a:lnSpc>
                <a:spcPct val="100000"/>
              </a:lnSpc>
              <a:spcBef>
                <a:spcPts val="0"/>
              </a:spcBef>
              <a:spcAft>
                <a:spcPts val="0"/>
              </a:spcAft>
              <a:buClr>
                <a:srgbClr val="000000"/>
              </a:buClr>
              <a:buSzPts val="1400"/>
              <a:buFont typeface="Arial"/>
              <a:buNone/>
              <a:defRPr/>
            </a:lvl1pPr>
            <a:lvl2pPr indent="0" lvl="1" marL="0" algn="r">
              <a:lnSpc>
                <a:spcPct val="100000"/>
              </a:lnSpc>
              <a:spcBef>
                <a:spcPts val="0"/>
              </a:spcBef>
              <a:spcAft>
                <a:spcPts val="0"/>
              </a:spcAft>
              <a:buClr>
                <a:srgbClr val="000000"/>
              </a:buClr>
              <a:buSzPts val="1400"/>
              <a:buFont typeface="Arial"/>
              <a:buNone/>
              <a:defRPr/>
            </a:lvl2pPr>
            <a:lvl3pPr indent="0" lvl="2" marL="0" algn="r">
              <a:lnSpc>
                <a:spcPct val="100000"/>
              </a:lnSpc>
              <a:spcBef>
                <a:spcPts val="0"/>
              </a:spcBef>
              <a:spcAft>
                <a:spcPts val="0"/>
              </a:spcAft>
              <a:buClr>
                <a:srgbClr val="000000"/>
              </a:buClr>
              <a:buSzPts val="1400"/>
              <a:buFont typeface="Arial"/>
              <a:buNone/>
              <a:defRPr/>
            </a:lvl3pPr>
            <a:lvl4pPr indent="0" lvl="3" marL="0" algn="r">
              <a:lnSpc>
                <a:spcPct val="100000"/>
              </a:lnSpc>
              <a:spcBef>
                <a:spcPts val="0"/>
              </a:spcBef>
              <a:spcAft>
                <a:spcPts val="0"/>
              </a:spcAft>
              <a:buClr>
                <a:srgbClr val="000000"/>
              </a:buClr>
              <a:buSzPts val="1400"/>
              <a:buFont typeface="Arial"/>
              <a:buNone/>
              <a:defRPr/>
            </a:lvl4pPr>
            <a:lvl5pPr indent="0" lvl="4" marL="0" algn="r">
              <a:lnSpc>
                <a:spcPct val="100000"/>
              </a:lnSpc>
              <a:spcBef>
                <a:spcPts val="0"/>
              </a:spcBef>
              <a:spcAft>
                <a:spcPts val="0"/>
              </a:spcAft>
              <a:buClr>
                <a:srgbClr val="000000"/>
              </a:buClr>
              <a:buSzPts val="1400"/>
              <a:buFont typeface="Arial"/>
              <a:buNone/>
              <a:defRPr/>
            </a:lvl5pPr>
            <a:lvl6pPr indent="0" lvl="5" marL="0" algn="r">
              <a:lnSpc>
                <a:spcPct val="100000"/>
              </a:lnSpc>
              <a:spcBef>
                <a:spcPts val="0"/>
              </a:spcBef>
              <a:spcAft>
                <a:spcPts val="0"/>
              </a:spcAft>
              <a:buClr>
                <a:srgbClr val="000000"/>
              </a:buClr>
              <a:buSzPts val="1400"/>
              <a:buFont typeface="Arial"/>
              <a:buNone/>
              <a:defRPr/>
            </a:lvl6pPr>
            <a:lvl7pPr indent="0" lvl="6" marL="0" algn="r">
              <a:lnSpc>
                <a:spcPct val="100000"/>
              </a:lnSpc>
              <a:spcBef>
                <a:spcPts val="0"/>
              </a:spcBef>
              <a:spcAft>
                <a:spcPts val="0"/>
              </a:spcAft>
              <a:buClr>
                <a:srgbClr val="000000"/>
              </a:buClr>
              <a:buSzPts val="1400"/>
              <a:buFont typeface="Arial"/>
              <a:buNone/>
              <a:defRPr/>
            </a:lvl7pPr>
            <a:lvl8pPr indent="0" lvl="7" marL="0" algn="r">
              <a:lnSpc>
                <a:spcPct val="100000"/>
              </a:lnSpc>
              <a:spcBef>
                <a:spcPts val="0"/>
              </a:spcBef>
              <a:spcAft>
                <a:spcPts val="0"/>
              </a:spcAft>
              <a:buClr>
                <a:srgbClr val="000000"/>
              </a:buClr>
              <a:buSzPts val="1400"/>
              <a:buFont typeface="Arial"/>
              <a:buNone/>
              <a:defRPr/>
            </a:lvl8pPr>
            <a:lvl9pPr indent="0" lvl="8" marL="0" algn="r">
              <a:lnSpc>
                <a:spcPct val="100000"/>
              </a:lnSpc>
              <a:spcBef>
                <a:spcPts val="0"/>
              </a:spcBef>
              <a:spcAft>
                <a:spcPts val="0"/>
              </a:spcAft>
              <a:buClr>
                <a:srgbClr val="000000"/>
              </a:buClr>
              <a:buSzPts val="1400"/>
              <a:buFont typeface="Arial"/>
              <a:buNone/>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2"/>
          <p:cNvSpPr txBox="1"/>
          <p:nvPr>
            <p:ph type="title"/>
          </p:nvPr>
        </p:nvSpPr>
        <p:spPr>
          <a:xfrm>
            <a:off x="457200" y="92074"/>
            <a:ext cx="8229600" cy="1508126"/>
          </a:xfrm>
          <a:prstGeom prst="rect">
            <a:avLst/>
          </a:prstGeom>
          <a:noFill/>
          <a:ln>
            <a:noFill/>
          </a:ln>
        </p:spPr>
        <p:txBody>
          <a:bodyPr anchorCtr="0" anchor="ctr" bIns="45700" lIns="45700" spcFirstLastPara="1" rIns="45700" wrap="square" tIns="45700">
            <a:no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p:spTree>
      <p:nvGrpSpPr>
        <p:cNvPr id="15" name="Shape 15"/>
        <p:cNvGrpSpPr/>
        <p:nvPr/>
      </p:nvGrpSpPr>
      <p:grpSpPr>
        <a:xfrm>
          <a:off x="0" y="0"/>
          <a:ext cx="0" cy="0"/>
          <a:chOff x="0" y="0"/>
          <a:chExt cx="0" cy="0"/>
        </a:xfrm>
      </p:grpSpPr>
      <p:sp>
        <p:nvSpPr>
          <p:cNvPr id="16" name="Google Shape;16;p3"/>
          <p:cNvSpPr/>
          <p:nvPr/>
        </p:nvSpPr>
        <p:spPr>
          <a:xfrm>
            <a:off x="381000" y="1143000"/>
            <a:ext cx="8458200" cy="5181600"/>
          </a:xfrm>
          <a:prstGeom prst="roundRect">
            <a:avLst>
              <a:gd fmla="val 16667" name="adj"/>
            </a:avLst>
          </a:prstGeom>
          <a:solidFill>
            <a:srgbClr val="FFFFFF"/>
          </a:solidFill>
          <a:ln cap="flat" cmpd="sng" w="28575">
            <a:solidFill>
              <a:srgbClr val="6699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FF"/>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pic>
        <p:nvPicPr>
          <p:cNvPr descr="collegelogo" id="17" name="Google Shape;17;p3"/>
          <p:cNvPicPr preferRelativeResize="0"/>
          <p:nvPr/>
        </p:nvPicPr>
        <p:blipFill rotWithShape="1">
          <a:blip r:embed="rId2">
            <a:alphaModFix/>
          </a:blip>
          <a:srcRect b="0" l="0" r="0" t="0"/>
          <a:stretch/>
        </p:blipFill>
        <p:spPr>
          <a:xfrm>
            <a:off x="381000" y="76200"/>
            <a:ext cx="792163" cy="914400"/>
          </a:xfrm>
          <a:prstGeom prst="rect">
            <a:avLst/>
          </a:prstGeom>
          <a:noFill/>
          <a:ln>
            <a:noFill/>
          </a:ln>
        </p:spPr>
      </p:pic>
      <p:sp>
        <p:nvSpPr>
          <p:cNvPr id="18" name="Google Shape;18;p3"/>
          <p:cNvSpPr txBox="1"/>
          <p:nvPr/>
        </p:nvSpPr>
        <p:spPr>
          <a:xfrm>
            <a:off x="1264919" y="304800"/>
            <a:ext cx="6918961" cy="350662"/>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                       </a:t>
            </a:r>
            <a:endParaRPr/>
          </a:p>
        </p:txBody>
      </p:sp>
      <p:sp>
        <p:nvSpPr>
          <p:cNvPr id="19" name="Google Shape;19;p3"/>
          <p:cNvSpPr txBox="1"/>
          <p:nvPr>
            <p:ph type="title"/>
          </p:nvPr>
        </p:nvSpPr>
        <p:spPr>
          <a:xfrm>
            <a:off x="990600" y="1371600"/>
            <a:ext cx="6858000" cy="808038"/>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20" name="Google Shape;20;p3"/>
          <p:cNvSpPr txBox="1"/>
          <p:nvPr>
            <p:ph idx="1" type="body"/>
          </p:nvPr>
        </p:nvSpPr>
        <p:spPr>
          <a:xfrm>
            <a:off x="914400" y="2362200"/>
            <a:ext cx="7315200" cy="3763963"/>
          </a:xfrm>
          <a:prstGeom prst="rect">
            <a:avLst/>
          </a:prstGeom>
          <a:solidFill>
            <a:srgbClr val="FFFFFF"/>
          </a:solidFill>
          <a:ln>
            <a:noFill/>
          </a:ln>
        </p:spPr>
        <p:txBody>
          <a:bodyPr anchorCtr="0" anchor="t" bIns="45700" lIns="45700" spcFirstLastPara="1" rIns="45700" wrap="square" tIns="45700">
            <a:normAutofit/>
          </a:bodyPr>
          <a:lstStyle>
            <a:lvl1pPr indent="-342900" lvl="0" marL="457200" algn="l">
              <a:lnSpc>
                <a:spcPct val="100000"/>
              </a:lnSpc>
              <a:spcBef>
                <a:spcPts val="400"/>
              </a:spcBef>
              <a:spcAft>
                <a:spcPts val="0"/>
              </a:spcAft>
              <a:buClr>
                <a:srgbClr val="000000"/>
              </a:buClr>
              <a:buSzPts val="1800"/>
              <a:buChar char="»"/>
              <a:defRPr/>
            </a:lvl1pPr>
            <a:lvl2pPr indent="-342900" lvl="1" marL="914400" algn="l">
              <a:lnSpc>
                <a:spcPct val="100000"/>
              </a:lnSpc>
              <a:spcBef>
                <a:spcPts val="400"/>
              </a:spcBef>
              <a:spcAft>
                <a:spcPts val="0"/>
              </a:spcAft>
              <a:buClr>
                <a:srgbClr val="000000"/>
              </a:buClr>
              <a:buSzPts val="1800"/>
              <a:buChar char="–"/>
              <a:defRPr/>
            </a:lvl2pPr>
            <a:lvl3pPr indent="-342900" lvl="2" marL="1371600" algn="l">
              <a:lnSpc>
                <a:spcPct val="100000"/>
              </a:lnSpc>
              <a:spcBef>
                <a:spcPts val="400"/>
              </a:spcBef>
              <a:spcAft>
                <a:spcPts val="0"/>
              </a:spcAft>
              <a:buClr>
                <a:srgbClr val="000000"/>
              </a:buClr>
              <a:buSzPts val="1800"/>
              <a:buChar char="•"/>
              <a:defRPr/>
            </a:lvl3pPr>
            <a:lvl4pPr indent="-342900" lvl="3" marL="1828800" algn="l">
              <a:lnSpc>
                <a:spcPct val="100000"/>
              </a:lnSpc>
              <a:spcBef>
                <a:spcPts val="400"/>
              </a:spcBef>
              <a:spcAft>
                <a:spcPts val="0"/>
              </a:spcAft>
              <a:buClr>
                <a:srgbClr val="000000"/>
              </a:buClr>
              <a:buSzPts val="1800"/>
              <a:buChar char="–"/>
              <a:defRPr/>
            </a:lvl4pPr>
            <a:lvl5pPr indent="-342900" lvl="4" marL="2286000" algn="l">
              <a:lnSpc>
                <a:spcPct val="100000"/>
              </a:lnSpc>
              <a:spcBef>
                <a:spcPts val="400"/>
              </a:spcBef>
              <a:spcAft>
                <a:spcPts val="0"/>
              </a:spcAft>
              <a:buClr>
                <a:srgbClr val="000000"/>
              </a:buClr>
              <a:buSzPts val="1800"/>
              <a:buChar char="»"/>
              <a:defRPr/>
            </a:lvl5pPr>
            <a:lvl6pPr indent="-342900" lvl="5" marL="2743200" algn="l">
              <a:lnSpc>
                <a:spcPct val="100000"/>
              </a:lnSpc>
              <a:spcBef>
                <a:spcPts val="400"/>
              </a:spcBef>
              <a:spcAft>
                <a:spcPts val="0"/>
              </a:spcAft>
              <a:buClr>
                <a:srgbClr val="000000"/>
              </a:buClr>
              <a:buSzPts val="1800"/>
              <a:buChar char="●"/>
              <a:defRPr/>
            </a:lvl6pPr>
            <a:lvl7pPr indent="-342900" lvl="6" marL="3200400" algn="l">
              <a:lnSpc>
                <a:spcPct val="100000"/>
              </a:lnSpc>
              <a:spcBef>
                <a:spcPts val="400"/>
              </a:spcBef>
              <a:spcAft>
                <a:spcPts val="0"/>
              </a:spcAft>
              <a:buClr>
                <a:srgbClr val="000000"/>
              </a:buClr>
              <a:buSzPts val="1800"/>
              <a:buChar char="●"/>
              <a:defRPr/>
            </a:lvl7pPr>
            <a:lvl8pPr indent="-342900" lvl="7" marL="3657600" algn="l">
              <a:lnSpc>
                <a:spcPct val="100000"/>
              </a:lnSpc>
              <a:spcBef>
                <a:spcPts val="400"/>
              </a:spcBef>
              <a:spcAft>
                <a:spcPts val="0"/>
              </a:spcAft>
              <a:buClr>
                <a:srgbClr val="000000"/>
              </a:buClr>
              <a:buSzPts val="1800"/>
              <a:buChar char="●"/>
              <a:defRPr/>
            </a:lvl8pPr>
            <a:lvl9pPr indent="-342900" lvl="8" marL="4114800" algn="l">
              <a:lnSpc>
                <a:spcPct val="100000"/>
              </a:lnSpc>
              <a:spcBef>
                <a:spcPts val="400"/>
              </a:spcBef>
              <a:spcAft>
                <a:spcPts val="0"/>
              </a:spcAft>
              <a:buClr>
                <a:srgbClr val="000000"/>
              </a:buClr>
              <a:buSzPts val="1800"/>
              <a:buChar char="●"/>
              <a:defRPr/>
            </a:lvl9pPr>
          </a:lstStyle>
          <a:p/>
        </p:txBody>
      </p:sp>
      <p:sp>
        <p:nvSpPr>
          <p:cNvPr id="21" name="Google Shape;21;p3"/>
          <p:cNvSpPr txBox="1"/>
          <p:nvPr>
            <p:ph idx="12" type="sldNum"/>
          </p:nvPr>
        </p:nvSpPr>
        <p:spPr>
          <a:xfrm>
            <a:off x="8308692" y="381000"/>
            <a:ext cx="301909" cy="288824"/>
          </a:xfrm>
          <a:prstGeom prst="rect">
            <a:avLst/>
          </a:prstGeom>
          <a:noFill/>
          <a:ln>
            <a:noFill/>
          </a:ln>
        </p:spPr>
        <p:txBody>
          <a:bodyPr anchorCtr="0" anchor="t" bIns="45700" lIns="45700" spcFirstLastPara="1" rIns="45700" wrap="square" tIns="45700">
            <a:spAutoFit/>
          </a:bodyPr>
          <a:lstStyle>
            <a:lvl1pPr indent="0" lvl="0" marL="0" algn="r">
              <a:lnSpc>
                <a:spcPct val="100000"/>
              </a:lnSpc>
              <a:spcBef>
                <a:spcPts val="0"/>
              </a:spcBef>
              <a:spcAft>
                <a:spcPts val="0"/>
              </a:spcAft>
              <a:buClr>
                <a:srgbClr val="000000"/>
              </a:buClr>
              <a:buSzPts val="1400"/>
              <a:buFont typeface="Arial"/>
              <a:buNone/>
              <a:defRPr/>
            </a:lvl1pPr>
            <a:lvl2pPr indent="0" lvl="1" marL="0" algn="r">
              <a:lnSpc>
                <a:spcPct val="100000"/>
              </a:lnSpc>
              <a:spcBef>
                <a:spcPts val="0"/>
              </a:spcBef>
              <a:spcAft>
                <a:spcPts val="0"/>
              </a:spcAft>
              <a:buClr>
                <a:srgbClr val="000000"/>
              </a:buClr>
              <a:buSzPts val="1400"/>
              <a:buFont typeface="Arial"/>
              <a:buNone/>
              <a:defRPr/>
            </a:lvl2pPr>
            <a:lvl3pPr indent="0" lvl="2" marL="0" algn="r">
              <a:lnSpc>
                <a:spcPct val="100000"/>
              </a:lnSpc>
              <a:spcBef>
                <a:spcPts val="0"/>
              </a:spcBef>
              <a:spcAft>
                <a:spcPts val="0"/>
              </a:spcAft>
              <a:buClr>
                <a:srgbClr val="000000"/>
              </a:buClr>
              <a:buSzPts val="1400"/>
              <a:buFont typeface="Arial"/>
              <a:buNone/>
              <a:defRPr/>
            </a:lvl3pPr>
            <a:lvl4pPr indent="0" lvl="3" marL="0" algn="r">
              <a:lnSpc>
                <a:spcPct val="100000"/>
              </a:lnSpc>
              <a:spcBef>
                <a:spcPts val="0"/>
              </a:spcBef>
              <a:spcAft>
                <a:spcPts val="0"/>
              </a:spcAft>
              <a:buClr>
                <a:srgbClr val="000000"/>
              </a:buClr>
              <a:buSzPts val="1400"/>
              <a:buFont typeface="Arial"/>
              <a:buNone/>
              <a:defRPr/>
            </a:lvl4pPr>
            <a:lvl5pPr indent="0" lvl="4" marL="0" algn="r">
              <a:lnSpc>
                <a:spcPct val="100000"/>
              </a:lnSpc>
              <a:spcBef>
                <a:spcPts val="0"/>
              </a:spcBef>
              <a:spcAft>
                <a:spcPts val="0"/>
              </a:spcAft>
              <a:buClr>
                <a:srgbClr val="000000"/>
              </a:buClr>
              <a:buSzPts val="1400"/>
              <a:buFont typeface="Arial"/>
              <a:buNone/>
              <a:defRPr/>
            </a:lvl5pPr>
            <a:lvl6pPr indent="0" lvl="5" marL="0" algn="r">
              <a:lnSpc>
                <a:spcPct val="100000"/>
              </a:lnSpc>
              <a:spcBef>
                <a:spcPts val="0"/>
              </a:spcBef>
              <a:spcAft>
                <a:spcPts val="0"/>
              </a:spcAft>
              <a:buClr>
                <a:srgbClr val="000000"/>
              </a:buClr>
              <a:buSzPts val="1400"/>
              <a:buFont typeface="Arial"/>
              <a:buNone/>
              <a:defRPr/>
            </a:lvl6pPr>
            <a:lvl7pPr indent="0" lvl="6" marL="0" algn="r">
              <a:lnSpc>
                <a:spcPct val="100000"/>
              </a:lnSpc>
              <a:spcBef>
                <a:spcPts val="0"/>
              </a:spcBef>
              <a:spcAft>
                <a:spcPts val="0"/>
              </a:spcAft>
              <a:buClr>
                <a:srgbClr val="000000"/>
              </a:buClr>
              <a:buSzPts val="1400"/>
              <a:buFont typeface="Arial"/>
              <a:buNone/>
              <a:defRPr/>
            </a:lvl7pPr>
            <a:lvl8pPr indent="0" lvl="7" marL="0" algn="r">
              <a:lnSpc>
                <a:spcPct val="100000"/>
              </a:lnSpc>
              <a:spcBef>
                <a:spcPts val="0"/>
              </a:spcBef>
              <a:spcAft>
                <a:spcPts val="0"/>
              </a:spcAft>
              <a:buClr>
                <a:srgbClr val="000000"/>
              </a:buClr>
              <a:buSzPts val="1400"/>
              <a:buFont typeface="Arial"/>
              <a:buNone/>
              <a:defRPr/>
            </a:lvl8pPr>
            <a:lvl9pPr indent="0" lvl="8" marL="0" algn="r">
              <a:lnSpc>
                <a:spcPct val="100000"/>
              </a:lnSpc>
              <a:spcBef>
                <a:spcPts val="0"/>
              </a:spcBef>
              <a:spcAft>
                <a:spcPts val="0"/>
              </a:spcAft>
              <a:buClr>
                <a:srgbClr val="000000"/>
              </a:buClr>
              <a:buSzPts val="14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2">
    <p:spTree>
      <p:nvGrpSpPr>
        <p:cNvPr id="22" name="Shape 22"/>
        <p:cNvGrpSpPr/>
        <p:nvPr/>
      </p:nvGrpSpPr>
      <p:grpSpPr>
        <a:xfrm>
          <a:off x="0" y="0"/>
          <a:ext cx="0" cy="0"/>
          <a:chOff x="0" y="0"/>
          <a:chExt cx="0" cy="0"/>
        </a:xfrm>
      </p:grpSpPr>
      <p:sp>
        <p:nvSpPr>
          <p:cNvPr id="23" name="Google Shape;23;p4"/>
          <p:cNvSpPr/>
          <p:nvPr/>
        </p:nvSpPr>
        <p:spPr>
          <a:xfrm>
            <a:off x="381000" y="1143000"/>
            <a:ext cx="8458200" cy="5181600"/>
          </a:xfrm>
          <a:prstGeom prst="roundRect">
            <a:avLst>
              <a:gd fmla="val 16667" name="adj"/>
            </a:avLst>
          </a:prstGeom>
          <a:solidFill>
            <a:srgbClr val="FFFFFF"/>
          </a:solidFill>
          <a:ln cap="flat" cmpd="sng" w="28575">
            <a:solidFill>
              <a:srgbClr val="6699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FF"/>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pic>
        <p:nvPicPr>
          <p:cNvPr descr="collegelogo" id="24" name="Google Shape;24;p4"/>
          <p:cNvPicPr preferRelativeResize="0"/>
          <p:nvPr/>
        </p:nvPicPr>
        <p:blipFill rotWithShape="1">
          <a:blip r:embed="rId2">
            <a:alphaModFix/>
          </a:blip>
          <a:srcRect b="0" l="0" r="0" t="0"/>
          <a:stretch/>
        </p:blipFill>
        <p:spPr>
          <a:xfrm>
            <a:off x="381000" y="76200"/>
            <a:ext cx="792163" cy="914400"/>
          </a:xfrm>
          <a:prstGeom prst="rect">
            <a:avLst/>
          </a:prstGeom>
          <a:noFill/>
          <a:ln>
            <a:noFill/>
          </a:ln>
        </p:spPr>
      </p:pic>
      <p:sp>
        <p:nvSpPr>
          <p:cNvPr id="25" name="Google Shape;25;p4"/>
          <p:cNvSpPr txBox="1"/>
          <p:nvPr/>
        </p:nvSpPr>
        <p:spPr>
          <a:xfrm>
            <a:off x="1264919" y="304800"/>
            <a:ext cx="6918961" cy="350662"/>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                       </a:t>
            </a:r>
            <a:endParaRPr/>
          </a:p>
        </p:txBody>
      </p:sp>
      <p:sp>
        <p:nvSpPr>
          <p:cNvPr id="26" name="Google Shape;26;p4"/>
          <p:cNvSpPr txBox="1"/>
          <p:nvPr>
            <p:ph type="title"/>
          </p:nvPr>
        </p:nvSpPr>
        <p:spPr>
          <a:xfrm>
            <a:off x="990600" y="1371600"/>
            <a:ext cx="6858000" cy="808038"/>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27" name="Google Shape;27;p4"/>
          <p:cNvSpPr txBox="1"/>
          <p:nvPr>
            <p:ph idx="1" type="body"/>
          </p:nvPr>
        </p:nvSpPr>
        <p:spPr>
          <a:xfrm>
            <a:off x="914400" y="2362200"/>
            <a:ext cx="7315200" cy="3763963"/>
          </a:xfrm>
          <a:prstGeom prst="rect">
            <a:avLst/>
          </a:prstGeom>
          <a:solidFill>
            <a:srgbClr val="FFFFFF"/>
          </a:solidFill>
          <a:ln>
            <a:noFill/>
          </a:ln>
        </p:spPr>
        <p:txBody>
          <a:bodyPr anchorCtr="0" anchor="t" bIns="45700" lIns="45700" spcFirstLastPara="1" rIns="45700" wrap="square" tIns="45700">
            <a:normAutofit/>
          </a:bodyPr>
          <a:lstStyle>
            <a:lvl1pPr indent="-342900" lvl="0" marL="457200" algn="l">
              <a:lnSpc>
                <a:spcPct val="100000"/>
              </a:lnSpc>
              <a:spcBef>
                <a:spcPts val="400"/>
              </a:spcBef>
              <a:spcAft>
                <a:spcPts val="0"/>
              </a:spcAft>
              <a:buClr>
                <a:srgbClr val="000000"/>
              </a:buClr>
              <a:buSzPts val="1800"/>
              <a:buChar char="»"/>
              <a:defRPr/>
            </a:lvl1pPr>
            <a:lvl2pPr indent="-342900" lvl="1" marL="914400" algn="l">
              <a:lnSpc>
                <a:spcPct val="100000"/>
              </a:lnSpc>
              <a:spcBef>
                <a:spcPts val="400"/>
              </a:spcBef>
              <a:spcAft>
                <a:spcPts val="0"/>
              </a:spcAft>
              <a:buClr>
                <a:srgbClr val="000000"/>
              </a:buClr>
              <a:buSzPts val="1800"/>
              <a:buChar char="–"/>
              <a:defRPr/>
            </a:lvl2pPr>
            <a:lvl3pPr indent="-342900" lvl="2" marL="1371600" algn="l">
              <a:lnSpc>
                <a:spcPct val="100000"/>
              </a:lnSpc>
              <a:spcBef>
                <a:spcPts val="400"/>
              </a:spcBef>
              <a:spcAft>
                <a:spcPts val="0"/>
              </a:spcAft>
              <a:buClr>
                <a:srgbClr val="000000"/>
              </a:buClr>
              <a:buSzPts val="1800"/>
              <a:buChar char="•"/>
              <a:defRPr/>
            </a:lvl3pPr>
            <a:lvl4pPr indent="-342900" lvl="3" marL="1828800" algn="l">
              <a:lnSpc>
                <a:spcPct val="100000"/>
              </a:lnSpc>
              <a:spcBef>
                <a:spcPts val="400"/>
              </a:spcBef>
              <a:spcAft>
                <a:spcPts val="0"/>
              </a:spcAft>
              <a:buClr>
                <a:srgbClr val="000000"/>
              </a:buClr>
              <a:buSzPts val="1800"/>
              <a:buChar char="–"/>
              <a:defRPr/>
            </a:lvl4pPr>
            <a:lvl5pPr indent="-342900" lvl="4" marL="2286000" algn="l">
              <a:lnSpc>
                <a:spcPct val="100000"/>
              </a:lnSpc>
              <a:spcBef>
                <a:spcPts val="400"/>
              </a:spcBef>
              <a:spcAft>
                <a:spcPts val="0"/>
              </a:spcAft>
              <a:buClr>
                <a:srgbClr val="000000"/>
              </a:buClr>
              <a:buSzPts val="1800"/>
              <a:buChar char="»"/>
              <a:defRPr/>
            </a:lvl5pPr>
            <a:lvl6pPr indent="-342900" lvl="5" marL="2743200" algn="l">
              <a:lnSpc>
                <a:spcPct val="100000"/>
              </a:lnSpc>
              <a:spcBef>
                <a:spcPts val="400"/>
              </a:spcBef>
              <a:spcAft>
                <a:spcPts val="0"/>
              </a:spcAft>
              <a:buClr>
                <a:srgbClr val="000000"/>
              </a:buClr>
              <a:buSzPts val="1800"/>
              <a:buChar char="●"/>
              <a:defRPr/>
            </a:lvl6pPr>
            <a:lvl7pPr indent="-342900" lvl="6" marL="3200400" algn="l">
              <a:lnSpc>
                <a:spcPct val="100000"/>
              </a:lnSpc>
              <a:spcBef>
                <a:spcPts val="400"/>
              </a:spcBef>
              <a:spcAft>
                <a:spcPts val="0"/>
              </a:spcAft>
              <a:buClr>
                <a:srgbClr val="000000"/>
              </a:buClr>
              <a:buSzPts val="1800"/>
              <a:buChar char="●"/>
              <a:defRPr/>
            </a:lvl7pPr>
            <a:lvl8pPr indent="-342900" lvl="7" marL="3657600" algn="l">
              <a:lnSpc>
                <a:spcPct val="100000"/>
              </a:lnSpc>
              <a:spcBef>
                <a:spcPts val="400"/>
              </a:spcBef>
              <a:spcAft>
                <a:spcPts val="0"/>
              </a:spcAft>
              <a:buClr>
                <a:srgbClr val="000000"/>
              </a:buClr>
              <a:buSzPts val="1800"/>
              <a:buChar char="●"/>
              <a:defRPr/>
            </a:lvl8pPr>
            <a:lvl9pPr indent="-342900" lvl="8" marL="4114800" algn="l">
              <a:lnSpc>
                <a:spcPct val="100000"/>
              </a:lnSpc>
              <a:spcBef>
                <a:spcPts val="400"/>
              </a:spcBef>
              <a:spcAft>
                <a:spcPts val="0"/>
              </a:spcAft>
              <a:buClr>
                <a:srgbClr val="000000"/>
              </a:buClr>
              <a:buSzPts val="1800"/>
              <a:buChar char="●"/>
              <a:defRPr/>
            </a:lvl9pPr>
          </a:lstStyle>
          <a:p/>
        </p:txBody>
      </p:sp>
      <p:sp>
        <p:nvSpPr>
          <p:cNvPr id="28" name="Google Shape;28;p4"/>
          <p:cNvSpPr txBox="1"/>
          <p:nvPr>
            <p:ph idx="12" type="sldNum"/>
          </p:nvPr>
        </p:nvSpPr>
        <p:spPr>
          <a:xfrm>
            <a:off x="8308692" y="381000"/>
            <a:ext cx="301909" cy="288824"/>
          </a:xfrm>
          <a:prstGeom prst="rect">
            <a:avLst/>
          </a:prstGeom>
          <a:noFill/>
          <a:ln>
            <a:noFill/>
          </a:ln>
        </p:spPr>
        <p:txBody>
          <a:bodyPr anchorCtr="0" anchor="t" bIns="45700" lIns="45700" spcFirstLastPara="1" rIns="45700" wrap="square" tIns="45700">
            <a:spAutoFit/>
          </a:bodyPr>
          <a:lstStyle>
            <a:lvl1pPr indent="0" lvl="0" marL="0" algn="r">
              <a:lnSpc>
                <a:spcPct val="100000"/>
              </a:lnSpc>
              <a:spcBef>
                <a:spcPts val="0"/>
              </a:spcBef>
              <a:spcAft>
                <a:spcPts val="0"/>
              </a:spcAft>
              <a:buClr>
                <a:srgbClr val="000000"/>
              </a:buClr>
              <a:buSzPts val="1400"/>
              <a:buFont typeface="Arial"/>
              <a:buNone/>
              <a:defRPr/>
            </a:lvl1pPr>
            <a:lvl2pPr indent="0" lvl="1" marL="0" algn="r">
              <a:lnSpc>
                <a:spcPct val="100000"/>
              </a:lnSpc>
              <a:spcBef>
                <a:spcPts val="0"/>
              </a:spcBef>
              <a:spcAft>
                <a:spcPts val="0"/>
              </a:spcAft>
              <a:buClr>
                <a:srgbClr val="000000"/>
              </a:buClr>
              <a:buSzPts val="1400"/>
              <a:buFont typeface="Arial"/>
              <a:buNone/>
              <a:defRPr/>
            </a:lvl2pPr>
            <a:lvl3pPr indent="0" lvl="2" marL="0" algn="r">
              <a:lnSpc>
                <a:spcPct val="100000"/>
              </a:lnSpc>
              <a:spcBef>
                <a:spcPts val="0"/>
              </a:spcBef>
              <a:spcAft>
                <a:spcPts val="0"/>
              </a:spcAft>
              <a:buClr>
                <a:srgbClr val="000000"/>
              </a:buClr>
              <a:buSzPts val="1400"/>
              <a:buFont typeface="Arial"/>
              <a:buNone/>
              <a:defRPr/>
            </a:lvl3pPr>
            <a:lvl4pPr indent="0" lvl="3" marL="0" algn="r">
              <a:lnSpc>
                <a:spcPct val="100000"/>
              </a:lnSpc>
              <a:spcBef>
                <a:spcPts val="0"/>
              </a:spcBef>
              <a:spcAft>
                <a:spcPts val="0"/>
              </a:spcAft>
              <a:buClr>
                <a:srgbClr val="000000"/>
              </a:buClr>
              <a:buSzPts val="1400"/>
              <a:buFont typeface="Arial"/>
              <a:buNone/>
              <a:defRPr/>
            </a:lvl4pPr>
            <a:lvl5pPr indent="0" lvl="4" marL="0" algn="r">
              <a:lnSpc>
                <a:spcPct val="100000"/>
              </a:lnSpc>
              <a:spcBef>
                <a:spcPts val="0"/>
              </a:spcBef>
              <a:spcAft>
                <a:spcPts val="0"/>
              </a:spcAft>
              <a:buClr>
                <a:srgbClr val="000000"/>
              </a:buClr>
              <a:buSzPts val="1400"/>
              <a:buFont typeface="Arial"/>
              <a:buNone/>
              <a:defRPr/>
            </a:lvl5pPr>
            <a:lvl6pPr indent="0" lvl="5" marL="0" algn="r">
              <a:lnSpc>
                <a:spcPct val="100000"/>
              </a:lnSpc>
              <a:spcBef>
                <a:spcPts val="0"/>
              </a:spcBef>
              <a:spcAft>
                <a:spcPts val="0"/>
              </a:spcAft>
              <a:buClr>
                <a:srgbClr val="000000"/>
              </a:buClr>
              <a:buSzPts val="1400"/>
              <a:buFont typeface="Arial"/>
              <a:buNone/>
              <a:defRPr/>
            </a:lvl6pPr>
            <a:lvl7pPr indent="0" lvl="6" marL="0" algn="r">
              <a:lnSpc>
                <a:spcPct val="100000"/>
              </a:lnSpc>
              <a:spcBef>
                <a:spcPts val="0"/>
              </a:spcBef>
              <a:spcAft>
                <a:spcPts val="0"/>
              </a:spcAft>
              <a:buClr>
                <a:srgbClr val="000000"/>
              </a:buClr>
              <a:buSzPts val="1400"/>
              <a:buFont typeface="Arial"/>
              <a:buNone/>
              <a:defRPr/>
            </a:lvl7pPr>
            <a:lvl8pPr indent="0" lvl="7" marL="0" algn="r">
              <a:lnSpc>
                <a:spcPct val="100000"/>
              </a:lnSpc>
              <a:spcBef>
                <a:spcPts val="0"/>
              </a:spcBef>
              <a:spcAft>
                <a:spcPts val="0"/>
              </a:spcAft>
              <a:buClr>
                <a:srgbClr val="000000"/>
              </a:buClr>
              <a:buSzPts val="1400"/>
              <a:buFont typeface="Arial"/>
              <a:buNone/>
              <a:defRPr/>
            </a:lvl8pPr>
            <a:lvl9pPr indent="0" lvl="8" marL="0" algn="r">
              <a:lnSpc>
                <a:spcPct val="100000"/>
              </a:lnSpc>
              <a:spcBef>
                <a:spcPts val="0"/>
              </a:spcBef>
              <a:spcAft>
                <a:spcPts val="0"/>
              </a:spcAft>
              <a:buClr>
                <a:srgbClr val="000000"/>
              </a:buClr>
              <a:buSzPts val="14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3">
    <p:spTree>
      <p:nvGrpSpPr>
        <p:cNvPr id="29" name="Shape 29"/>
        <p:cNvGrpSpPr/>
        <p:nvPr/>
      </p:nvGrpSpPr>
      <p:grpSpPr>
        <a:xfrm>
          <a:off x="0" y="0"/>
          <a:ext cx="0" cy="0"/>
          <a:chOff x="0" y="0"/>
          <a:chExt cx="0" cy="0"/>
        </a:xfrm>
      </p:grpSpPr>
      <p:sp>
        <p:nvSpPr>
          <p:cNvPr id="30" name="Google Shape;30;p5"/>
          <p:cNvSpPr/>
          <p:nvPr/>
        </p:nvSpPr>
        <p:spPr>
          <a:xfrm>
            <a:off x="381000" y="1143000"/>
            <a:ext cx="8458200" cy="5181600"/>
          </a:xfrm>
          <a:prstGeom prst="roundRect">
            <a:avLst>
              <a:gd fmla="val 16667" name="adj"/>
            </a:avLst>
          </a:prstGeom>
          <a:solidFill>
            <a:srgbClr val="FFFFFF"/>
          </a:solidFill>
          <a:ln cap="flat" cmpd="sng" w="28575">
            <a:solidFill>
              <a:srgbClr val="6699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FF"/>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pic>
        <p:nvPicPr>
          <p:cNvPr descr="collegelogo" id="31" name="Google Shape;31;p5"/>
          <p:cNvPicPr preferRelativeResize="0"/>
          <p:nvPr/>
        </p:nvPicPr>
        <p:blipFill rotWithShape="1">
          <a:blip r:embed="rId2">
            <a:alphaModFix/>
          </a:blip>
          <a:srcRect b="0" l="0" r="0" t="0"/>
          <a:stretch/>
        </p:blipFill>
        <p:spPr>
          <a:xfrm>
            <a:off x="381000" y="76200"/>
            <a:ext cx="792163" cy="914400"/>
          </a:xfrm>
          <a:prstGeom prst="rect">
            <a:avLst/>
          </a:prstGeom>
          <a:noFill/>
          <a:ln>
            <a:noFill/>
          </a:ln>
        </p:spPr>
      </p:pic>
      <p:sp>
        <p:nvSpPr>
          <p:cNvPr id="32" name="Google Shape;32;p5"/>
          <p:cNvSpPr txBox="1"/>
          <p:nvPr/>
        </p:nvSpPr>
        <p:spPr>
          <a:xfrm>
            <a:off x="1264919" y="304800"/>
            <a:ext cx="6918961" cy="350662"/>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                       </a:t>
            </a:r>
            <a:endParaRPr/>
          </a:p>
        </p:txBody>
      </p:sp>
      <p:sp>
        <p:nvSpPr>
          <p:cNvPr id="33" name="Google Shape;33;p5"/>
          <p:cNvSpPr txBox="1"/>
          <p:nvPr>
            <p:ph type="title"/>
          </p:nvPr>
        </p:nvSpPr>
        <p:spPr>
          <a:xfrm>
            <a:off x="990600" y="1371600"/>
            <a:ext cx="6858000" cy="808038"/>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34" name="Google Shape;34;p5"/>
          <p:cNvSpPr txBox="1"/>
          <p:nvPr>
            <p:ph idx="1" type="body"/>
          </p:nvPr>
        </p:nvSpPr>
        <p:spPr>
          <a:xfrm>
            <a:off x="914400" y="2362200"/>
            <a:ext cx="7315200" cy="3763963"/>
          </a:xfrm>
          <a:prstGeom prst="rect">
            <a:avLst/>
          </a:prstGeom>
          <a:solidFill>
            <a:srgbClr val="FFFFFF"/>
          </a:solidFill>
          <a:ln>
            <a:noFill/>
          </a:ln>
        </p:spPr>
        <p:txBody>
          <a:bodyPr anchorCtr="0" anchor="t" bIns="45700" lIns="45700" spcFirstLastPara="1" rIns="45700" wrap="square" tIns="45700">
            <a:normAutofit/>
          </a:bodyPr>
          <a:lstStyle>
            <a:lvl1pPr indent="-342900" lvl="0" marL="457200" algn="l">
              <a:lnSpc>
                <a:spcPct val="100000"/>
              </a:lnSpc>
              <a:spcBef>
                <a:spcPts val="400"/>
              </a:spcBef>
              <a:spcAft>
                <a:spcPts val="0"/>
              </a:spcAft>
              <a:buClr>
                <a:srgbClr val="000000"/>
              </a:buClr>
              <a:buSzPts val="1800"/>
              <a:buChar char="»"/>
              <a:defRPr/>
            </a:lvl1pPr>
            <a:lvl2pPr indent="-342900" lvl="1" marL="914400" algn="l">
              <a:lnSpc>
                <a:spcPct val="100000"/>
              </a:lnSpc>
              <a:spcBef>
                <a:spcPts val="400"/>
              </a:spcBef>
              <a:spcAft>
                <a:spcPts val="0"/>
              </a:spcAft>
              <a:buClr>
                <a:srgbClr val="000000"/>
              </a:buClr>
              <a:buSzPts val="1800"/>
              <a:buChar char="–"/>
              <a:defRPr/>
            </a:lvl2pPr>
            <a:lvl3pPr indent="-342900" lvl="2" marL="1371600" algn="l">
              <a:lnSpc>
                <a:spcPct val="100000"/>
              </a:lnSpc>
              <a:spcBef>
                <a:spcPts val="400"/>
              </a:spcBef>
              <a:spcAft>
                <a:spcPts val="0"/>
              </a:spcAft>
              <a:buClr>
                <a:srgbClr val="000000"/>
              </a:buClr>
              <a:buSzPts val="1800"/>
              <a:buChar char="•"/>
              <a:defRPr/>
            </a:lvl3pPr>
            <a:lvl4pPr indent="-342900" lvl="3" marL="1828800" algn="l">
              <a:lnSpc>
                <a:spcPct val="100000"/>
              </a:lnSpc>
              <a:spcBef>
                <a:spcPts val="400"/>
              </a:spcBef>
              <a:spcAft>
                <a:spcPts val="0"/>
              </a:spcAft>
              <a:buClr>
                <a:srgbClr val="000000"/>
              </a:buClr>
              <a:buSzPts val="1800"/>
              <a:buChar char="–"/>
              <a:defRPr/>
            </a:lvl4pPr>
            <a:lvl5pPr indent="-342900" lvl="4" marL="2286000" algn="l">
              <a:lnSpc>
                <a:spcPct val="100000"/>
              </a:lnSpc>
              <a:spcBef>
                <a:spcPts val="400"/>
              </a:spcBef>
              <a:spcAft>
                <a:spcPts val="0"/>
              </a:spcAft>
              <a:buClr>
                <a:srgbClr val="000000"/>
              </a:buClr>
              <a:buSzPts val="1800"/>
              <a:buChar char="»"/>
              <a:defRPr/>
            </a:lvl5pPr>
            <a:lvl6pPr indent="-342900" lvl="5" marL="2743200" algn="l">
              <a:lnSpc>
                <a:spcPct val="100000"/>
              </a:lnSpc>
              <a:spcBef>
                <a:spcPts val="400"/>
              </a:spcBef>
              <a:spcAft>
                <a:spcPts val="0"/>
              </a:spcAft>
              <a:buClr>
                <a:srgbClr val="000000"/>
              </a:buClr>
              <a:buSzPts val="1800"/>
              <a:buChar char="●"/>
              <a:defRPr/>
            </a:lvl6pPr>
            <a:lvl7pPr indent="-342900" lvl="6" marL="3200400" algn="l">
              <a:lnSpc>
                <a:spcPct val="100000"/>
              </a:lnSpc>
              <a:spcBef>
                <a:spcPts val="400"/>
              </a:spcBef>
              <a:spcAft>
                <a:spcPts val="0"/>
              </a:spcAft>
              <a:buClr>
                <a:srgbClr val="000000"/>
              </a:buClr>
              <a:buSzPts val="1800"/>
              <a:buChar char="●"/>
              <a:defRPr/>
            </a:lvl7pPr>
            <a:lvl8pPr indent="-342900" lvl="7" marL="3657600" algn="l">
              <a:lnSpc>
                <a:spcPct val="100000"/>
              </a:lnSpc>
              <a:spcBef>
                <a:spcPts val="400"/>
              </a:spcBef>
              <a:spcAft>
                <a:spcPts val="0"/>
              </a:spcAft>
              <a:buClr>
                <a:srgbClr val="000000"/>
              </a:buClr>
              <a:buSzPts val="1800"/>
              <a:buChar char="●"/>
              <a:defRPr/>
            </a:lvl8pPr>
            <a:lvl9pPr indent="-342900" lvl="8" marL="4114800" algn="l">
              <a:lnSpc>
                <a:spcPct val="100000"/>
              </a:lnSpc>
              <a:spcBef>
                <a:spcPts val="400"/>
              </a:spcBef>
              <a:spcAft>
                <a:spcPts val="0"/>
              </a:spcAft>
              <a:buClr>
                <a:srgbClr val="000000"/>
              </a:buClr>
              <a:buSzPts val="1800"/>
              <a:buChar char="●"/>
              <a:defRPr/>
            </a:lvl9pPr>
          </a:lstStyle>
          <a:p/>
        </p:txBody>
      </p:sp>
      <p:sp>
        <p:nvSpPr>
          <p:cNvPr id="35" name="Google Shape;35;p5"/>
          <p:cNvSpPr txBox="1"/>
          <p:nvPr>
            <p:ph idx="12" type="sldNum"/>
          </p:nvPr>
        </p:nvSpPr>
        <p:spPr>
          <a:xfrm>
            <a:off x="8308692" y="381000"/>
            <a:ext cx="301909" cy="288824"/>
          </a:xfrm>
          <a:prstGeom prst="rect">
            <a:avLst/>
          </a:prstGeom>
          <a:noFill/>
          <a:ln>
            <a:noFill/>
          </a:ln>
        </p:spPr>
        <p:txBody>
          <a:bodyPr anchorCtr="0" anchor="t" bIns="45700" lIns="45700" spcFirstLastPara="1" rIns="45700" wrap="square" tIns="45700">
            <a:spAutoFit/>
          </a:bodyPr>
          <a:lstStyle>
            <a:lvl1pPr indent="0" lvl="0" marL="0" algn="r">
              <a:lnSpc>
                <a:spcPct val="100000"/>
              </a:lnSpc>
              <a:spcBef>
                <a:spcPts val="0"/>
              </a:spcBef>
              <a:spcAft>
                <a:spcPts val="0"/>
              </a:spcAft>
              <a:buClr>
                <a:srgbClr val="000000"/>
              </a:buClr>
              <a:buSzPts val="1400"/>
              <a:buFont typeface="Arial"/>
              <a:buNone/>
              <a:defRPr/>
            </a:lvl1pPr>
            <a:lvl2pPr indent="0" lvl="1" marL="0" algn="r">
              <a:lnSpc>
                <a:spcPct val="100000"/>
              </a:lnSpc>
              <a:spcBef>
                <a:spcPts val="0"/>
              </a:spcBef>
              <a:spcAft>
                <a:spcPts val="0"/>
              </a:spcAft>
              <a:buClr>
                <a:srgbClr val="000000"/>
              </a:buClr>
              <a:buSzPts val="1400"/>
              <a:buFont typeface="Arial"/>
              <a:buNone/>
              <a:defRPr/>
            </a:lvl2pPr>
            <a:lvl3pPr indent="0" lvl="2" marL="0" algn="r">
              <a:lnSpc>
                <a:spcPct val="100000"/>
              </a:lnSpc>
              <a:spcBef>
                <a:spcPts val="0"/>
              </a:spcBef>
              <a:spcAft>
                <a:spcPts val="0"/>
              </a:spcAft>
              <a:buClr>
                <a:srgbClr val="000000"/>
              </a:buClr>
              <a:buSzPts val="1400"/>
              <a:buFont typeface="Arial"/>
              <a:buNone/>
              <a:defRPr/>
            </a:lvl3pPr>
            <a:lvl4pPr indent="0" lvl="3" marL="0" algn="r">
              <a:lnSpc>
                <a:spcPct val="100000"/>
              </a:lnSpc>
              <a:spcBef>
                <a:spcPts val="0"/>
              </a:spcBef>
              <a:spcAft>
                <a:spcPts val="0"/>
              </a:spcAft>
              <a:buClr>
                <a:srgbClr val="000000"/>
              </a:buClr>
              <a:buSzPts val="1400"/>
              <a:buFont typeface="Arial"/>
              <a:buNone/>
              <a:defRPr/>
            </a:lvl4pPr>
            <a:lvl5pPr indent="0" lvl="4" marL="0" algn="r">
              <a:lnSpc>
                <a:spcPct val="100000"/>
              </a:lnSpc>
              <a:spcBef>
                <a:spcPts val="0"/>
              </a:spcBef>
              <a:spcAft>
                <a:spcPts val="0"/>
              </a:spcAft>
              <a:buClr>
                <a:srgbClr val="000000"/>
              </a:buClr>
              <a:buSzPts val="1400"/>
              <a:buFont typeface="Arial"/>
              <a:buNone/>
              <a:defRPr/>
            </a:lvl5pPr>
            <a:lvl6pPr indent="0" lvl="5" marL="0" algn="r">
              <a:lnSpc>
                <a:spcPct val="100000"/>
              </a:lnSpc>
              <a:spcBef>
                <a:spcPts val="0"/>
              </a:spcBef>
              <a:spcAft>
                <a:spcPts val="0"/>
              </a:spcAft>
              <a:buClr>
                <a:srgbClr val="000000"/>
              </a:buClr>
              <a:buSzPts val="1400"/>
              <a:buFont typeface="Arial"/>
              <a:buNone/>
              <a:defRPr/>
            </a:lvl6pPr>
            <a:lvl7pPr indent="0" lvl="6" marL="0" algn="r">
              <a:lnSpc>
                <a:spcPct val="100000"/>
              </a:lnSpc>
              <a:spcBef>
                <a:spcPts val="0"/>
              </a:spcBef>
              <a:spcAft>
                <a:spcPts val="0"/>
              </a:spcAft>
              <a:buClr>
                <a:srgbClr val="000000"/>
              </a:buClr>
              <a:buSzPts val="1400"/>
              <a:buFont typeface="Arial"/>
              <a:buNone/>
              <a:defRPr/>
            </a:lvl7pPr>
            <a:lvl8pPr indent="0" lvl="7" marL="0" algn="r">
              <a:lnSpc>
                <a:spcPct val="100000"/>
              </a:lnSpc>
              <a:spcBef>
                <a:spcPts val="0"/>
              </a:spcBef>
              <a:spcAft>
                <a:spcPts val="0"/>
              </a:spcAft>
              <a:buClr>
                <a:srgbClr val="000000"/>
              </a:buClr>
              <a:buSzPts val="1400"/>
              <a:buFont typeface="Arial"/>
              <a:buNone/>
              <a:defRPr/>
            </a:lvl8pPr>
            <a:lvl9pPr indent="0" lvl="8" marL="0" algn="r">
              <a:lnSpc>
                <a:spcPct val="100000"/>
              </a:lnSpc>
              <a:spcBef>
                <a:spcPts val="0"/>
              </a:spcBef>
              <a:spcAft>
                <a:spcPts val="0"/>
              </a:spcAft>
              <a:buClr>
                <a:srgbClr val="000000"/>
              </a:buClr>
              <a:buSzPts val="14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4">
    <p:spTree>
      <p:nvGrpSpPr>
        <p:cNvPr id="36" name="Shape 36"/>
        <p:cNvGrpSpPr/>
        <p:nvPr/>
      </p:nvGrpSpPr>
      <p:grpSpPr>
        <a:xfrm>
          <a:off x="0" y="0"/>
          <a:ext cx="0" cy="0"/>
          <a:chOff x="0" y="0"/>
          <a:chExt cx="0" cy="0"/>
        </a:xfrm>
      </p:grpSpPr>
      <p:sp>
        <p:nvSpPr>
          <p:cNvPr id="37" name="Google Shape;37;p6"/>
          <p:cNvSpPr/>
          <p:nvPr/>
        </p:nvSpPr>
        <p:spPr>
          <a:xfrm>
            <a:off x="381000" y="1143000"/>
            <a:ext cx="8458200" cy="5181600"/>
          </a:xfrm>
          <a:prstGeom prst="roundRect">
            <a:avLst>
              <a:gd fmla="val 16667" name="adj"/>
            </a:avLst>
          </a:prstGeom>
          <a:solidFill>
            <a:srgbClr val="FFFFFF"/>
          </a:solidFill>
          <a:ln cap="flat" cmpd="sng" w="28575">
            <a:solidFill>
              <a:srgbClr val="6699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FF"/>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pic>
        <p:nvPicPr>
          <p:cNvPr descr="collegelogo" id="38" name="Google Shape;38;p6"/>
          <p:cNvPicPr preferRelativeResize="0"/>
          <p:nvPr/>
        </p:nvPicPr>
        <p:blipFill rotWithShape="1">
          <a:blip r:embed="rId2">
            <a:alphaModFix/>
          </a:blip>
          <a:srcRect b="0" l="0" r="0" t="0"/>
          <a:stretch/>
        </p:blipFill>
        <p:spPr>
          <a:xfrm>
            <a:off x="381000" y="76200"/>
            <a:ext cx="792163" cy="914400"/>
          </a:xfrm>
          <a:prstGeom prst="rect">
            <a:avLst/>
          </a:prstGeom>
          <a:noFill/>
          <a:ln>
            <a:noFill/>
          </a:ln>
        </p:spPr>
      </p:pic>
      <p:sp>
        <p:nvSpPr>
          <p:cNvPr id="39" name="Google Shape;39;p6"/>
          <p:cNvSpPr txBox="1"/>
          <p:nvPr/>
        </p:nvSpPr>
        <p:spPr>
          <a:xfrm>
            <a:off x="1264919" y="304800"/>
            <a:ext cx="6918961" cy="350662"/>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                       </a:t>
            </a:r>
            <a:endParaRPr/>
          </a:p>
        </p:txBody>
      </p:sp>
      <p:sp>
        <p:nvSpPr>
          <p:cNvPr id="40" name="Google Shape;40;p6"/>
          <p:cNvSpPr txBox="1"/>
          <p:nvPr>
            <p:ph type="title"/>
          </p:nvPr>
        </p:nvSpPr>
        <p:spPr>
          <a:xfrm>
            <a:off x="990600" y="1371600"/>
            <a:ext cx="6858000" cy="808038"/>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41" name="Google Shape;41;p6"/>
          <p:cNvSpPr txBox="1"/>
          <p:nvPr>
            <p:ph idx="1" type="body"/>
          </p:nvPr>
        </p:nvSpPr>
        <p:spPr>
          <a:xfrm>
            <a:off x="914400" y="2362200"/>
            <a:ext cx="7315200" cy="3763963"/>
          </a:xfrm>
          <a:prstGeom prst="rect">
            <a:avLst/>
          </a:prstGeom>
          <a:solidFill>
            <a:srgbClr val="FFFFFF"/>
          </a:solidFill>
          <a:ln>
            <a:noFill/>
          </a:ln>
        </p:spPr>
        <p:txBody>
          <a:bodyPr anchorCtr="0" anchor="t" bIns="45700" lIns="45700" spcFirstLastPara="1" rIns="45700" wrap="square" tIns="45700">
            <a:normAutofit/>
          </a:bodyPr>
          <a:lstStyle>
            <a:lvl1pPr indent="-342900" lvl="0" marL="457200" algn="l">
              <a:lnSpc>
                <a:spcPct val="100000"/>
              </a:lnSpc>
              <a:spcBef>
                <a:spcPts val="400"/>
              </a:spcBef>
              <a:spcAft>
                <a:spcPts val="0"/>
              </a:spcAft>
              <a:buClr>
                <a:srgbClr val="000000"/>
              </a:buClr>
              <a:buSzPts val="1800"/>
              <a:buChar char="»"/>
              <a:defRPr/>
            </a:lvl1pPr>
            <a:lvl2pPr indent="-342900" lvl="1" marL="914400" algn="l">
              <a:lnSpc>
                <a:spcPct val="100000"/>
              </a:lnSpc>
              <a:spcBef>
                <a:spcPts val="400"/>
              </a:spcBef>
              <a:spcAft>
                <a:spcPts val="0"/>
              </a:spcAft>
              <a:buClr>
                <a:srgbClr val="000000"/>
              </a:buClr>
              <a:buSzPts val="1800"/>
              <a:buChar char="–"/>
              <a:defRPr/>
            </a:lvl2pPr>
            <a:lvl3pPr indent="-342900" lvl="2" marL="1371600" algn="l">
              <a:lnSpc>
                <a:spcPct val="100000"/>
              </a:lnSpc>
              <a:spcBef>
                <a:spcPts val="400"/>
              </a:spcBef>
              <a:spcAft>
                <a:spcPts val="0"/>
              </a:spcAft>
              <a:buClr>
                <a:srgbClr val="000000"/>
              </a:buClr>
              <a:buSzPts val="1800"/>
              <a:buChar char="•"/>
              <a:defRPr/>
            </a:lvl3pPr>
            <a:lvl4pPr indent="-342900" lvl="3" marL="1828800" algn="l">
              <a:lnSpc>
                <a:spcPct val="100000"/>
              </a:lnSpc>
              <a:spcBef>
                <a:spcPts val="400"/>
              </a:spcBef>
              <a:spcAft>
                <a:spcPts val="0"/>
              </a:spcAft>
              <a:buClr>
                <a:srgbClr val="000000"/>
              </a:buClr>
              <a:buSzPts val="1800"/>
              <a:buChar char="–"/>
              <a:defRPr/>
            </a:lvl4pPr>
            <a:lvl5pPr indent="-342900" lvl="4" marL="2286000" algn="l">
              <a:lnSpc>
                <a:spcPct val="100000"/>
              </a:lnSpc>
              <a:spcBef>
                <a:spcPts val="400"/>
              </a:spcBef>
              <a:spcAft>
                <a:spcPts val="0"/>
              </a:spcAft>
              <a:buClr>
                <a:srgbClr val="000000"/>
              </a:buClr>
              <a:buSzPts val="1800"/>
              <a:buChar char="»"/>
              <a:defRPr/>
            </a:lvl5pPr>
            <a:lvl6pPr indent="-342900" lvl="5" marL="2743200" algn="l">
              <a:lnSpc>
                <a:spcPct val="100000"/>
              </a:lnSpc>
              <a:spcBef>
                <a:spcPts val="400"/>
              </a:spcBef>
              <a:spcAft>
                <a:spcPts val="0"/>
              </a:spcAft>
              <a:buClr>
                <a:srgbClr val="000000"/>
              </a:buClr>
              <a:buSzPts val="1800"/>
              <a:buChar char="●"/>
              <a:defRPr/>
            </a:lvl6pPr>
            <a:lvl7pPr indent="-342900" lvl="6" marL="3200400" algn="l">
              <a:lnSpc>
                <a:spcPct val="100000"/>
              </a:lnSpc>
              <a:spcBef>
                <a:spcPts val="400"/>
              </a:spcBef>
              <a:spcAft>
                <a:spcPts val="0"/>
              </a:spcAft>
              <a:buClr>
                <a:srgbClr val="000000"/>
              </a:buClr>
              <a:buSzPts val="1800"/>
              <a:buChar char="●"/>
              <a:defRPr/>
            </a:lvl7pPr>
            <a:lvl8pPr indent="-342900" lvl="7" marL="3657600" algn="l">
              <a:lnSpc>
                <a:spcPct val="100000"/>
              </a:lnSpc>
              <a:spcBef>
                <a:spcPts val="400"/>
              </a:spcBef>
              <a:spcAft>
                <a:spcPts val="0"/>
              </a:spcAft>
              <a:buClr>
                <a:srgbClr val="000000"/>
              </a:buClr>
              <a:buSzPts val="1800"/>
              <a:buChar char="●"/>
              <a:defRPr/>
            </a:lvl8pPr>
            <a:lvl9pPr indent="-342900" lvl="8" marL="4114800" algn="l">
              <a:lnSpc>
                <a:spcPct val="100000"/>
              </a:lnSpc>
              <a:spcBef>
                <a:spcPts val="400"/>
              </a:spcBef>
              <a:spcAft>
                <a:spcPts val="0"/>
              </a:spcAft>
              <a:buClr>
                <a:srgbClr val="000000"/>
              </a:buClr>
              <a:buSzPts val="1800"/>
              <a:buChar char="●"/>
              <a:defRPr/>
            </a:lvl9pPr>
          </a:lstStyle>
          <a:p/>
        </p:txBody>
      </p:sp>
      <p:sp>
        <p:nvSpPr>
          <p:cNvPr id="42" name="Google Shape;42;p6"/>
          <p:cNvSpPr txBox="1"/>
          <p:nvPr>
            <p:ph idx="12" type="sldNum"/>
          </p:nvPr>
        </p:nvSpPr>
        <p:spPr>
          <a:xfrm>
            <a:off x="8308692" y="381000"/>
            <a:ext cx="301909" cy="288824"/>
          </a:xfrm>
          <a:prstGeom prst="rect">
            <a:avLst/>
          </a:prstGeom>
          <a:noFill/>
          <a:ln>
            <a:noFill/>
          </a:ln>
        </p:spPr>
        <p:txBody>
          <a:bodyPr anchorCtr="0" anchor="t" bIns="45700" lIns="45700" spcFirstLastPara="1" rIns="45700" wrap="square" tIns="45700">
            <a:spAutoFit/>
          </a:bodyPr>
          <a:lstStyle>
            <a:lvl1pPr indent="0" lvl="0" marL="0" algn="r">
              <a:lnSpc>
                <a:spcPct val="100000"/>
              </a:lnSpc>
              <a:spcBef>
                <a:spcPts val="0"/>
              </a:spcBef>
              <a:spcAft>
                <a:spcPts val="0"/>
              </a:spcAft>
              <a:buClr>
                <a:srgbClr val="000000"/>
              </a:buClr>
              <a:buSzPts val="1400"/>
              <a:buFont typeface="Arial"/>
              <a:buNone/>
              <a:defRPr/>
            </a:lvl1pPr>
            <a:lvl2pPr indent="0" lvl="1" marL="0" algn="r">
              <a:lnSpc>
                <a:spcPct val="100000"/>
              </a:lnSpc>
              <a:spcBef>
                <a:spcPts val="0"/>
              </a:spcBef>
              <a:spcAft>
                <a:spcPts val="0"/>
              </a:spcAft>
              <a:buClr>
                <a:srgbClr val="000000"/>
              </a:buClr>
              <a:buSzPts val="1400"/>
              <a:buFont typeface="Arial"/>
              <a:buNone/>
              <a:defRPr/>
            </a:lvl2pPr>
            <a:lvl3pPr indent="0" lvl="2" marL="0" algn="r">
              <a:lnSpc>
                <a:spcPct val="100000"/>
              </a:lnSpc>
              <a:spcBef>
                <a:spcPts val="0"/>
              </a:spcBef>
              <a:spcAft>
                <a:spcPts val="0"/>
              </a:spcAft>
              <a:buClr>
                <a:srgbClr val="000000"/>
              </a:buClr>
              <a:buSzPts val="1400"/>
              <a:buFont typeface="Arial"/>
              <a:buNone/>
              <a:defRPr/>
            </a:lvl3pPr>
            <a:lvl4pPr indent="0" lvl="3" marL="0" algn="r">
              <a:lnSpc>
                <a:spcPct val="100000"/>
              </a:lnSpc>
              <a:spcBef>
                <a:spcPts val="0"/>
              </a:spcBef>
              <a:spcAft>
                <a:spcPts val="0"/>
              </a:spcAft>
              <a:buClr>
                <a:srgbClr val="000000"/>
              </a:buClr>
              <a:buSzPts val="1400"/>
              <a:buFont typeface="Arial"/>
              <a:buNone/>
              <a:defRPr/>
            </a:lvl4pPr>
            <a:lvl5pPr indent="0" lvl="4" marL="0" algn="r">
              <a:lnSpc>
                <a:spcPct val="100000"/>
              </a:lnSpc>
              <a:spcBef>
                <a:spcPts val="0"/>
              </a:spcBef>
              <a:spcAft>
                <a:spcPts val="0"/>
              </a:spcAft>
              <a:buClr>
                <a:srgbClr val="000000"/>
              </a:buClr>
              <a:buSzPts val="1400"/>
              <a:buFont typeface="Arial"/>
              <a:buNone/>
              <a:defRPr/>
            </a:lvl5pPr>
            <a:lvl6pPr indent="0" lvl="5" marL="0" algn="r">
              <a:lnSpc>
                <a:spcPct val="100000"/>
              </a:lnSpc>
              <a:spcBef>
                <a:spcPts val="0"/>
              </a:spcBef>
              <a:spcAft>
                <a:spcPts val="0"/>
              </a:spcAft>
              <a:buClr>
                <a:srgbClr val="000000"/>
              </a:buClr>
              <a:buSzPts val="1400"/>
              <a:buFont typeface="Arial"/>
              <a:buNone/>
              <a:defRPr/>
            </a:lvl6pPr>
            <a:lvl7pPr indent="0" lvl="6" marL="0" algn="r">
              <a:lnSpc>
                <a:spcPct val="100000"/>
              </a:lnSpc>
              <a:spcBef>
                <a:spcPts val="0"/>
              </a:spcBef>
              <a:spcAft>
                <a:spcPts val="0"/>
              </a:spcAft>
              <a:buClr>
                <a:srgbClr val="000000"/>
              </a:buClr>
              <a:buSzPts val="1400"/>
              <a:buFont typeface="Arial"/>
              <a:buNone/>
              <a:defRPr/>
            </a:lvl7pPr>
            <a:lvl8pPr indent="0" lvl="7" marL="0" algn="r">
              <a:lnSpc>
                <a:spcPct val="100000"/>
              </a:lnSpc>
              <a:spcBef>
                <a:spcPts val="0"/>
              </a:spcBef>
              <a:spcAft>
                <a:spcPts val="0"/>
              </a:spcAft>
              <a:buClr>
                <a:srgbClr val="000000"/>
              </a:buClr>
              <a:buSzPts val="1400"/>
              <a:buFont typeface="Arial"/>
              <a:buNone/>
              <a:defRPr/>
            </a:lvl8pPr>
            <a:lvl9pPr indent="0" lvl="8" marL="0" algn="r">
              <a:lnSpc>
                <a:spcPct val="100000"/>
              </a:lnSpc>
              <a:spcBef>
                <a:spcPts val="0"/>
              </a:spcBef>
              <a:spcAft>
                <a:spcPts val="0"/>
              </a:spcAft>
              <a:buClr>
                <a:srgbClr val="000000"/>
              </a:buClr>
              <a:buSzPts val="14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5">
    <p:spTree>
      <p:nvGrpSpPr>
        <p:cNvPr id="43" name="Shape 43"/>
        <p:cNvGrpSpPr/>
        <p:nvPr/>
      </p:nvGrpSpPr>
      <p:grpSpPr>
        <a:xfrm>
          <a:off x="0" y="0"/>
          <a:ext cx="0" cy="0"/>
          <a:chOff x="0" y="0"/>
          <a:chExt cx="0" cy="0"/>
        </a:xfrm>
      </p:grpSpPr>
      <p:sp>
        <p:nvSpPr>
          <p:cNvPr id="44" name="Google Shape;44;p7"/>
          <p:cNvSpPr/>
          <p:nvPr/>
        </p:nvSpPr>
        <p:spPr>
          <a:xfrm>
            <a:off x="381000" y="1143000"/>
            <a:ext cx="8458200" cy="5181600"/>
          </a:xfrm>
          <a:prstGeom prst="roundRect">
            <a:avLst>
              <a:gd fmla="val 16667" name="adj"/>
            </a:avLst>
          </a:prstGeom>
          <a:solidFill>
            <a:srgbClr val="FFFFFF"/>
          </a:solidFill>
          <a:ln cap="flat" cmpd="sng" w="28575">
            <a:solidFill>
              <a:srgbClr val="6699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FF"/>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pic>
        <p:nvPicPr>
          <p:cNvPr descr="collegelogo" id="45" name="Google Shape;45;p7"/>
          <p:cNvPicPr preferRelativeResize="0"/>
          <p:nvPr/>
        </p:nvPicPr>
        <p:blipFill rotWithShape="1">
          <a:blip r:embed="rId2">
            <a:alphaModFix/>
          </a:blip>
          <a:srcRect b="0" l="0" r="0" t="0"/>
          <a:stretch/>
        </p:blipFill>
        <p:spPr>
          <a:xfrm>
            <a:off x="381000" y="76200"/>
            <a:ext cx="792163" cy="914400"/>
          </a:xfrm>
          <a:prstGeom prst="rect">
            <a:avLst/>
          </a:prstGeom>
          <a:noFill/>
          <a:ln>
            <a:noFill/>
          </a:ln>
        </p:spPr>
      </p:pic>
      <p:sp>
        <p:nvSpPr>
          <p:cNvPr id="46" name="Google Shape;46;p7"/>
          <p:cNvSpPr txBox="1"/>
          <p:nvPr/>
        </p:nvSpPr>
        <p:spPr>
          <a:xfrm>
            <a:off x="1264919" y="304800"/>
            <a:ext cx="6918961" cy="350662"/>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                       </a:t>
            </a:r>
            <a:endParaRPr/>
          </a:p>
        </p:txBody>
      </p:sp>
      <p:sp>
        <p:nvSpPr>
          <p:cNvPr id="47" name="Google Shape;47;p7"/>
          <p:cNvSpPr txBox="1"/>
          <p:nvPr>
            <p:ph type="title"/>
          </p:nvPr>
        </p:nvSpPr>
        <p:spPr>
          <a:xfrm>
            <a:off x="990600" y="1371600"/>
            <a:ext cx="6858000" cy="808038"/>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48" name="Google Shape;48;p7"/>
          <p:cNvSpPr txBox="1"/>
          <p:nvPr>
            <p:ph idx="1" type="body"/>
          </p:nvPr>
        </p:nvSpPr>
        <p:spPr>
          <a:xfrm>
            <a:off x="914400" y="2362200"/>
            <a:ext cx="7315200" cy="3763963"/>
          </a:xfrm>
          <a:prstGeom prst="rect">
            <a:avLst/>
          </a:prstGeom>
          <a:solidFill>
            <a:srgbClr val="FFFFFF"/>
          </a:solidFill>
          <a:ln>
            <a:noFill/>
          </a:ln>
        </p:spPr>
        <p:txBody>
          <a:bodyPr anchorCtr="0" anchor="t" bIns="45700" lIns="45700" spcFirstLastPara="1" rIns="45700" wrap="square" tIns="45700">
            <a:normAutofit/>
          </a:bodyPr>
          <a:lstStyle>
            <a:lvl1pPr indent="-342900" lvl="0" marL="457200" algn="l">
              <a:lnSpc>
                <a:spcPct val="100000"/>
              </a:lnSpc>
              <a:spcBef>
                <a:spcPts val="400"/>
              </a:spcBef>
              <a:spcAft>
                <a:spcPts val="0"/>
              </a:spcAft>
              <a:buClr>
                <a:srgbClr val="000000"/>
              </a:buClr>
              <a:buSzPts val="1800"/>
              <a:buChar char="»"/>
              <a:defRPr/>
            </a:lvl1pPr>
            <a:lvl2pPr indent="-342900" lvl="1" marL="914400" algn="l">
              <a:lnSpc>
                <a:spcPct val="100000"/>
              </a:lnSpc>
              <a:spcBef>
                <a:spcPts val="400"/>
              </a:spcBef>
              <a:spcAft>
                <a:spcPts val="0"/>
              </a:spcAft>
              <a:buClr>
                <a:srgbClr val="000000"/>
              </a:buClr>
              <a:buSzPts val="1800"/>
              <a:buChar char="–"/>
              <a:defRPr/>
            </a:lvl2pPr>
            <a:lvl3pPr indent="-342900" lvl="2" marL="1371600" algn="l">
              <a:lnSpc>
                <a:spcPct val="100000"/>
              </a:lnSpc>
              <a:spcBef>
                <a:spcPts val="400"/>
              </a:spcBef>
              <a:spcAft>
                <a:spcPts val="0"/>
              </a:spcAft>
              <a:buClr>
                <a:srgbClr val="000000"/>
              </a:buClr>
              <a:buSzPts val="1800"/>
              <a:buChar char="•"/>
              <a:defRPr/>
            </a:lvl3pPr>
            <a:lvl4pPr indent="-342900" lvl="3" marL="1828800" algn="l">
              <a:lnSpc>
                <a:spcPct val="100000"/>
              </a:lnSpc>
              <a:spcBef>
                <a:spcPts val="400"/>
              </a:spcBef>
              <a:spcAft>
                <a:spcPts val="0"/>
              </a:spcAft>
              <a:buClr>
                <a:srgbClr val="000000"/>
              </a:buClr>
              <a:buSzPts val="1800"/>
              <a:buChar char="–"/>
              <a:defRPr/>
            </a:lvl4pPr>
            <a:lvl5pPr indent="-342900" lvl="4" marL="2286000" algn="l">
              <a:lnSpc>
                <a:spcPct val="100000"/>
              </a:lnSpc>
              <a:spcBef>
                <a:spcPts val="400"/>
              </a:spcBef>
              <a:spcAft>
                <a:spcPts val="0"/>
              </a:spcAft>
              <a:buClr>
                <a:srgbClr val="000000"/>
              </a:buClr>
              <a:buSzPts val="1800"/>
              <a:buChar char="»"/>
              <a:defRPr/>
            </a:lvl5pPr>
            <a:lvl6pPr indent="-342900" lvl="5" marL="2743200" algn="l">
              <a:lnSpc>
                <a:spcPct val="100000"/>
              </a:lnSpc>
              <a:spcBef>
                <a:spcPts val="400"/>
              </a:spcBef>
              <a:spcAft>
                <a:spcPts val="0"/>
              </a:spcAft>
              <a:buClr>
                <a:srgbClr val="000000"/>
              </a:buClr>
              <a:buSzPts val="1800"/>
              <a:buChar char="●"/>
              <a:defRPr/>
            </a:lvl6pPr>
            <a:lvl7pPr indent="-342900" lvl="6" marL="3200400" algn="l">
              <a:lnSpc>
                <a:spcPct val="100000"/>
              </a:lnSpc>
              <a:spcBef>
                <a:spcPts val="400"/>
              </a:spcBef>
              <a:spcAft>
                <a:spcPts val="0"/>
              </a:spcAft>
              <a:buClr>
                <a:srgbClr val="000000"/>
              </a:buClr>
              <a:buSzPts val="1800"/>
              <a:buChar char="●"/>
              <a:defRPr/>
            </a:lvl7pPr>
            <a:lvl8pPr indent="-342900" lvl="7" marL="3657600" algn="l">
              <a:lnSpc>
                <a:spcPct val="100000"/>
              </a:lnSpc>
              <a:spcBef>
                <a:spcPts val="400"/>
              </a:spcBef>
              <a:spcAft>
                <a:spcPts val="0"/>
              </a:spcAft>
              <a:buClr>
                <a:srgbClr val="000000"/>
              </a:buClr>
              <a:buSzPts val="1800"/>
              <a:buChar char="●"/>
              <a:defRPr/>
            </a:lvl8pPr>
            <a:lvl9pPr indent="-342900" lvl="8" marL="4114800" algn="l">
              <a:lnSpc>
                <a:spcPct val="100000"/>
              </a:lnSpc>
              <a:spcBef>
                <a:spcPts val="400"/>
              </a:spcBef>
              <a:spcAft>
                <a:spcPts val="0"/>
              </a:spcAft>
              <a:buClr>
                <a:srgbClr val="000000"/>
              </a:buClr>
              <a:buSzPts val="1800"/>
              <a:buChar char="●"/>
              <a:defRPr/>
            </a:lvl9pPr>
          </a:lstStyle>
          <a:p/>
        </p:txBody>
      </p:sp>
      <p:sp>
        <p:nvSpPr>
          <p:cNvPr id="49" name="Google Shape;49;p7"/>
          <p:cNvSpPr txBox="1"/>
          <p:nvPr>
            <p:ph idx="12" type="sldNum"/>
          </p:nvPr>
        </p:nvSpPr>
        <p:spPr>
          <a:xfrm>
            <a:off x="8308692" y="381000"/>
            <a:ext cx="301909" cy="288824"/>
          </a:xfrm>
          <a:prstGeom prst="rect">
            <a:avLst/>
          </a:prstGeom>
          <a:noFill/>
          <a:ln>
            <a:noFill/>
          </a:ln>
        </p:spPr>
        <p:txBody>
          <a:bodyPr anchorCtr="0" anchor="t" bIns="45700" lIns="45700" spcFirstLastPara="1" rIns="45700" wrap="square" tIns="45700">
            <a:spAutoFit/>
          </a:bodyPr>
          <a:lstStyle>
            <a:lvl1pPr indent="0" lvl="0" marL="0" algn="r">
              <a:lnSpc>
                <a:spcPct val="100000"/>
              </a:lnSpc>
              <a:spcBef>
                <a:spcPts val="0"/>
              </a:spcBef>
              <a:spcAft>
                <a:spcPts val="0"/>
              </a:spcAft>
              <a:buClr>
                <a:srgbClr val="000000"/>
              </a:buClr>
              <a:buSzPts val="1400"/>
              <a:buFont typeface="Arial"/>
              <a:buNone/>
              <a:defRPr/>
            </a:lvl1pPr>
            <a:lvl2pPr indent="0" lvl="1" marL="0" algn="r">
              <a:lnSpc>
                <a:spcPct val="100000"/>
              </a:lnSpc>
              <a:spcBef>
                <a:spcPts val="0"/>
              </a:spcBef>
              <a:spcAft>
                <a:spcPts val="0"/>
              </a:spcAft>
              <a:buClr>
                <a:srgbClr val="000000"/>
              </a:buClr>
              <a:buSzPts val="1400"/>
              <a:buFont typeface="Arial"/>
              <a:buNone/>
              <a:defRPr/>
            </a:lvl2pPr>
            <a:lvl3pPr indent="0" lvl="2" marL="0" algn="r">
              <a:lnSpc>
                <a:spcPct val="100000"/>
              </a:lnSpc>
              <a:spcBef>
                <a:spcPts val="0"/>
              </a:spcBef>
              <a:spcAft>
                <a:spcPts val="0"/>
              </a:spcAft>
              <a:buClr>
                <a:srgbClr val="000000"/>
              </a:buClr>
              <a:buSzPts val="1400"/>
              <a:buFont typeface="Arial"/>
              <a:buNone/>
              <a:defRPr/>
            </a:lvl3pPr>
            <a:lvl4pPr indent="0" lvl="3" marL="0" algn="r">
              <a:lnSpc>
                <a:spcPct val="100000"/>
              </a:lnSpc>
              <a:spcBef>
                <a:spcPts val="0"/>
              </a:spcBef>
              <a:spcAft>
                <a:spcPts val="0"/>
              </a:spcAft>
              <a:buClr>
                <a:srgbClr val="000000"/>
              </a:buClr>
              <a:buSzPts val="1400"/>
              <a:buFont typeface="Arial"/>
              <a:buNone/>
              <a:defRPr/>
            </a:lvl4pPr>
            <a:lvl5pPr indent="0" lvl="4" marL="0" algn="r">
              <a:lnSpc>
                <a:spcPct val="100000"/>
              </a:lnSpc>
              <a:spcBef>
                <a:spcPts val="0"/>
              </a:spcBef>
              <a:spcAft>
                <a:spcPts val="0"/>
              </a:spcAft>
              <a:buClr>
                <a:srgbClr val="000000"/>
              </a:buClr>
              <a:buSzPts val="1400"/>
              <a:buFont typeface="Arial"/>
              <a:buNone/>
              <a:defRPr/>
            </a:lvl5pPr>
            <a:lvl6pPr indent="0" lvl="5" marL="0" algn="r">
              <a:lnSpc>
                <a:spcPct val="100000"/>
              </a:lnSpc>
              <a:spcBef>
                <a:spcPts val="0"/>
              </a:spcBef>
              <a:spcAft>
                <a:spcPts val="0"/>
              </a:spcAft>
              <a:buClr>
                <a:srgbClr val="000000"/>
              </a:buClr>
              <a:buSzPts val="1400"/>
              <a:buFont typeface="Arial"/>
              <a:buNone/>
              <a:defRPr/>
            </a:lvl6pPr>
            <a:lvl7pPr indent="0" lvl="6" marL="0" algn="r">
              <a:lnSpc>
                <a:spcPct val="100000"/>
              </a:lnSpc>
              <a:spcBef>
                <a:spcPts val="0"/>
              </a:spcBef>
              <a:spcAft>
                <a:spcPts val="0"/>
              </a:spcAft>
              <a:buClr>
                <a:srgbClr val="000000"/>
              </a:buClr>
              <a:buSzPts val="1400"/>
              <a:buFont typeface="Arial"/>
              <a:buNone/>
              <a:defRPr/>
            </a:lvl7pPr>
            <a:lvl8pPr indent="0" lvl="7" marL="0" algn="r">
              <a:lnSpc>
                <a:spcPct val="100000"/>
              </a:lnSpc>
              <a:spcBef>
                <a:spcPts val="0"/>
              </a:spcBef>
              <a:spcAft>
                <a:spcPts val="0"/>
              </a:spcAft>
              <a:buClr>
                <a:srgbClr val="000000"/>
              </a:buClr>
              <a:buSzPts val="1400"/>
              <a:buFont typeface="Arial"/>
              <a:buNone/>
              <a:defRPr/>
            </a:lvl8pPr>
            <a:lvl9pPr indent="0" lvl="8" marL="0" algn="r">
              <a:lnSpc>
                <a:spcPct val="100000"/>
              </a:lnSpc>
              <a:spcBef>
                <a:spcPts val="0"/>
              </a:spcBef>
              <a:spcAft>
                <a:spcPts val="0"/>
              </a:spcAft>
              <a:buClr>
                <a:srgbClr val="000000"/>
              </a:buClr>
              <a:buSzPts val="14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6">
    <p:spTree>
      <p:nvGrpSpPr>
        <p:cNvPr id="50" name="Shape 50"/>
        <p:cNvGrpSpPr/>
        <p:nvPr/>
      </p:nvGrpSpPr>
      <p:grpSpPr>
        <a:xfrm>
          <a:off x="0" y="0"/>
          <a:ext cx="0" cy="0"/>
          <a:chOff x="0" y="0"/>
          <a:chExt cx="0" cy="0"/>
        </a:xfrm>
      </p:grpSpPr>
      <p:sp>
        <p:nvSpPr>
          <p:cNvPr id="51" name="Google Shape;51;p8"/>
          <p:cNvSpPr/>
          <p:nvPr/>
        </p:nvSpPr>
        <p:spPr>
          <a:xfrm>
            <a:off x="381000" y="1143000"/>
            <a:ext cx="8458200" cy="5181600"/>
          </a:xfrm>
          <a:prstGeom prst="roundRect">
            <a:avLst>
              <a:gd fmla="val 16667" name="adj"/>
            </a:avLst>
          </a:prstGeom>
          <a:solidFill>
            <a:srgbClr val="FFFFFF"/>
          </a:solidFill>
          <a:ln cap="flat" cmpd="sng" w="28575">
            <a:solidFill>
              <a:srgbClr val="6699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FF"/>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pic>
        <p:nvPicPr>
          <p:cNvPr descr="collegelogo" id="52" name="Google Shape;52;p8"/>
          <p:cNvPicPr preferRelativeResize="0"/>
          <p:nvPr/>
        </p:nvPicPr>
        <p:blipFill rotWithShape="1">
          <a:blip r:embed="rId2">
            <a:alphaModFix/>
          </a:blip>
          <a:srcRect b="0" l="0" r="0" t="0"/>
          <a:stretch/>
        </p:blipFill>
        <p:spPr>
          <a:xfrm>
            <a:off x="381000" y="76200"/>
            <a:ext cx="792163" cy="914400"/>
          </a:xfrm>
          <a:prstGeom prst="rect">
            <a:avLst/>
          </a:prstGeom>
          <a:noFill/>
          <a:ln>
            <a:noFill/>
          </a:ln>
        </p:spPr>
      </p:pic>
      <p:sp>
        <p:nvSpPr>
          <p:cNvPr id="53" name="Google Shape;53;p8"/>
          <p:cNvSpPr txBox="1"/>
          <p:nvPr/>
        </p:nvSpPr>
        <p:spPr>
          <a:xfrm>
            <a:off x="1264919" y="304800"/>
            <a:ext cx="6918961" cy="350662"/>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                       </a:t>
            </a:r>
            <a:endParaRPr/>
          </a:p>
        </p:txBody>
      </p:sp>
      <p:sp>
        <p:nvSpPr>
          <p:cNvPr id="54" name="Google Shape;54;p8"/>
          <p:cNvSpPr txBox="1"/>
          <p:nvPr>
            <p:ph type="title"/>
          </p:nvPr>
        </p:nvSpPr>
        <p:spPr>
          <a:xfrm>
            <a:off x="990600" y="1371600"/>
            <a:ext cx="6858000" cy="808038"/>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55" name="Google Shape;55;p8"/>
          <p:cNvSpPr txBox="1"/>
          <p:nvPr>
            <p:ph idx="1" type="body"/>
          </p:nvPr>
        </p:nvSpPr>
        <p:spPr>
          <a:xfrm>
            <a:off x="914400" y="2362200"/>
            <a:ext cx="7315200" cy="3763963"/>
          </a:xfrm>
          <a:prstGeom prst="rect">
            <a:avLst/>
          </a:prstGeom>
          <a:solidFill>
            <a:srgbClr val="FFFFFF"/>
          </a:solidFill>
          <a:ln>
            <a:noFill/>
          </a:ln>
        </p:spPr>
        <p:txBody>
          <a:bodyPr anchorCtr="0" anchor="t" bIns="45700" lIns="45700" spcFirstLastPara="1" rIns="45700" wrap="square" tIns="45700">
            <a:normAutofit/>
          </a:bodyPr>
          <a:lstStyle>
            <a:lvl1pPr indent="-342900" lvl="0" marL="457200" algn="l">
              <a:lnSpc>
                <a:spcPct val="100000"/>
              </a:lnSpc>
              <a:spcBef>
                <a:spcPts val="400"/>
              </a:spcBef>
              <a:spcAft>
                <a:spcPts val="0"/>
              </a:spcAft>
              <a:buClr>
                <a:srgbClr val="000000"/>
              </a:buClr>
              <a:buSzPts val="1800"/>
              <a:buChar char="»"/>
              <a:defRPr/>
            </a:lvl1pPr>
            <a:lvl2pPr indent="-342900" lvl="1" marL="914400" algn="l">
              <a:lnSpc>
                <a:spcPct val="100000"/>
              </a:lnSpc>
              <a:spcBef>
                <a:spcPts val="400"/>
              </a:spcBef>
              <a:spcAft>
                <a:spcPts val="0"/>
              </a:spcAft>
              <a:buClr>
                <a:srgbClr val="000000"/>
              </a:buClr>
              <a:buSzPts val="1800"/>
              <a:buChar char="–"/>
              <a:defRPr/>
            </a:lvl2pPr>
            <a:lvl3pPr indent="-342900" lvl="2" marL="1371600" algn="l">
              <a:lnSpc>
                <a:spcPct val="100000"/>
              </a:lnSpc>
              <a:spcBef>
                <a:spcPts val="400"/>
              </a:spcBef>
              <a:spcAft>
                <a:spcPts val="0"/>
              </a:spcAft>
              <a:buClr>
                <a:srgbClr val="000000"/>
              </a:buClr>
              <a:buSzPts val="1800"/>
              <a:buChar char="•"/>
              <a:defRPr/>
            </a:lvl3pPr>
            <a:lvl4pPr indent="-342900" lvl="3" marL="1828800" algn="l">
              <a:lnSpc>
                <a:spcPct val="100000"/>
              </a:lnSpc>
              <a:spcBef>
                <a:spcPts val="400"/>
              </a:spcBef>
              <a:spcAft>
                <a:spcPts val="0"/>
              </a:spcAft>
              <a:buClr>
                <a:srgbClr val="000000"/>
              </a:buClr>
              <a:buSzPts val="1800"/>
              <a:buChar char="–"/>
              <a:defRPr/>
            </a:lvl4pPr>
            <a:lvl5pPr indent="-342900" lvl="4" marL="2286000" algn="l">
              <a:lnSpc>
                <a:spcPct val="100000"/>
              </a:lnSpc>
              <a:spcBef>
                <a:spcPts val="400"/>
              </a:spcBef>
              <a:spcAft>
                <a:spcPts val="0"/>
              </a:spcAft>
              <a:buClr>
                <a:srgbClr val="000000"/>
              </a:buClr>
              <a:buSzPts val="1800"/>
              <a:buChar char="»"/>
              <a:defRPr/>
            </a:lvl5pPr>
            <a:lvl6pPr indent="-342900" lvl="5" marL="2743200" algn="l">
              <a:lnSpc>
                <a:spcPct val="100000"/>
              </a:lnSpc>
              <a:spcBef>
                <a:spcPts val="400"/>
              </a:spcBef>
              <a:spcAft>
                <a:spcPts val="0"/>
              </a:spcAft>
              <a:buClr>
                <a:srgbClr val="000000"/>
              </a:buClr>
              <a:buSzPts val="1800"/>
              <a:buChar char="●"/>
              <a:defRPr/>
            </a:lvl6pPr>
            <a:lvl7pPr indent="-342900" lvl="6" marL="3200400" algn="l">
              <a:lnSpc>
                <a:spcPct val="100000"/>
              </a:lnSpc>
              <a:spcBef>
                <a:spcPts val="400"/>
              </a:spcBef>
              <a:spcAft>
                <a:spcPts val="0"/>
              </a:spcAft>
              <a:buClr>
                <a:srgbClr val="000000"/>
              </a:buClr>
              <a:buSzPts val="1800"/>
              <a:buChar char="●"/>
              <a:defRPr/>
            </a:lvl7pPr>
            <a:lvl8pPr indent="-342900" lvl="7" marL="3657600" algn="l">
              <a:lnSpc>
                <a:spcPct val="100000"/>
              </a:lnSpc>
              <a:spcBef>
                <a:spcPts val="400"/>
              </a:spcBef>
              <a:spcAft>
                <a:spcPts val="0"/>
              </a:spcAft>
              <a:buClr>
                <a:srgbClr val="000000"/>
              </a:buClr>
              <a:buSzPts val="1800"/>
              <a:buChar char="●"/>
              <a:defRPr/>
            </a:lvl8pPr>
            <a:lvl9pPr indent="-342900" lvl="8" marL="4114800" algn="l">
              <a:lnSpc>
                <a:spcPct val="100000"/>
              </a:lnSpc>
              <a:spcBef>
                <a:spcPts val="400"/>
              </a:spcBef>
              <a:spcAft>
                <a:spcPts val="0"/>
              </a:spcAft>
              <a:buClr>
                <a:srgbClr val="000000"/>
              </a:buClr>
              <a:buSzPts val="1800"/>
              <a:buChar char="●"/>
              <a:defRPr/>
            </a:lvl9pPr>
          </a:lstStyle>
          <a:p/>
        </p:txBody>
      </p:sp>
      <p:sp>
        <p:nvSpPr>
          <p:cNvPr id="56" name="Google Shape;56;p8"/>
          <p:cNvSpPr txBox="1"/>
          <p:nvPr>
            <p:ph idx="12" type="sldNum"/>
          </p:nvPr>
        </p:nvSpPr>
        <p:spPr>
          <a:xfrm>
            <a:off x="8308692" y="381000"/>
            <a:ext cx="301909" cy="288824"/>
          </a:xfrm>
          <a:prstGeom prst="rect">
            <a:avLst/>
          </a:prstGeom>
          <a:noFill/>
          <a:ln>
            <a:noFill/>
          </a:ln>
        </p:spPr>
        <p:txBody>
          <a:bodyPr anchorCtr="0" anchor="t" bIns="45700" lIns="45700" spcFirstLastPara="1" rIns="45700" wrap="square" tIns="45700">
            <a:spAutoFit/>
          </a:bodyPr>
          <a:lstStyle>
            <a:lvl1pPr indent="0" lvl="0" marL="0" algn="r">
              <a:lnSpc>
                <a:spcPct val="100000"/>
              </a:lnSpc>
              <a:spcBef>
                <a:spcPts val="0"/>
              </a:spcBef>
              <a:spcAft>
                <a:spcPts val="0"/>
              </a:spcAft>
              <a:buClr>
                <a:srgbClr val="000000"/>
              </a:buClr>
              <a:buSzPts val="1400"/>
              <a:buFont typeface="Arial"/>
              <a:buNone/>
              <a:defRPr/>
            </a:lvl1pPr>
            <a:lvl2pPr indent="0" lvl="1" marL="0" algn="r">
              <a:lnSpc>
                <a:spcPct val="100000"/>
              </a:lnSpc>
              <a:spcBef>
                <a:spcPts val="0"/>
              </a:spcBef>
              <a:spcAft>
                <a:spcPts val="0"/>
              </a:spcAft>
              <a:buClr>
                <a:srgbClr val="000000"/>
              </a:buClr>
              <a:buSzPts val="1400"/>
              <a:buFont typeface="Arial"/>
              <a:buNone/>
              <a:defRPr/>
            </a:lvl2pPr>
            <a:lvl3pPr indent="0" lvl="2" marL="0" algn="r">
              <a:lnSpc>
                <a:spcPct val="100000"/>
              </a:lnSpc>
              <a:spcBef>
                <a:spcPts val="0"/>
              </a:spcBef>
              <a:spcAft>
                <a:spcPts val="0"/>
              </a:spcAft>
              <a:buClr>
                <a:srgbClr val="000000"/>
              </a:buClr>
              <a:buSzPts val="1400"/>
              <a:buFont typeface="Arial"/>
              <a:buNone/>
              <a:defRPr/>
            </a:lvl3pPr>
            <a:lvl4pPr indent="0" lvl="3" marL="0" algn="r">
              <a:lnSpc>
                <a:spcPct val="100000"/>
              </a:lnSpc>
              <a:spcBef>
                <a:spcPts val="0"/>
              </a:spcBef>
              <a:spcAft>
                <a:spcPts val="0"/>
              </a:spcAft>
              <a:buClr>
                <a:srgbClr val="000000"/>
              </a:buClr>
              <a:buSzPts val="1400"/>
              <a:buFont typeface="Arial"/>
              <a:buNone/>
              <a:defRPr/>
            </a:lvl4pPr>
            <a:lvl5pPr indent="0" lvl="4" marL="0" algn="r">
              <a:lnSpc>
                <a:spcPct val="100000"/>
              </a:lnSpc>
              <a:spcBef>
                <a:spcPts val="0"/>
              </a:spcBef>
              <a:spcAft>
                <a:spcPts val="0"/>
              </a:spcAft>
              <a:buClr>
                <a:srgbClr val="000000"/>
              </a:buClr>
              <a:buSzPts val="1400"/>
              <a:buFont typeface="Arial"/>
              <a:buNone/>
              <a:defRPr/>
            </a:lvl5pPr>
            <a:lvl6pPr indent="0" lvl="5" marL="0" algn="r">
              <a:lnSpc>
                <a:spcPct val="100000"/>
              </a:lnSpc>
              <a:spcBef>
                <a:spcPts val="0"/>
              </a:spcBef>
              <a:spcAft>
                <a:spcPts val="0"/>
              </a:spcAft>
              <a:buClr>
                <a:srgbClr val="000000"/>
              </a:buClr>
              <a:buSzPts val="1400"/>
              <a:buFont typeface="Arial"/>
              <a:buNone/>
              <a:defRPr/>
            </a:lvl6pPr>
            <a:lvl7pPr indent="0" lvl="6" marL="0" algn="r">
              <a:lnSpc>
                <a:spcPct val="100000"/>
              </a:lnSpc>
              <a:spcBef>
                <a:spcPts val="0"/>
              </a:spcBef>
              <a:spcAft>
                <a:spcPts val="0"/>
              </a:spcAft>
              <a:buClr>
                <a:srgbClr val="000000"/>
              </a:buClr>
              <a:buSzPts val="1400"/>
              <a:buFont typeface="Arial"/>
              <a:buNone/>
              <a:defRPr/>
            </a:lvl7pPr>
            <a:lvl8pPr indent="0" lvl="7" marL="0" algn="r">
              <a:lnSpc>
                <a:spcPct val="100000"/>
              </a:lnSpc>
              <a:spcBef>
                <a:spcPts val="0"/>
              </a:spcBef>
              <a:spcAft>
                <a:spcPts val="0"/>
              </a:spcAft>
              <a:buClr>
                <a:srgbClr val="000000"/>
              </a:buClr>
              <a:buSzPts val="1400"/>
              <a:buFont typeface="Arial"/>
              <a:buNone/>
              <a:defRPr/>
            </a:lvl8pPr>
            <a:lvl9pPr indent="0" lvl="8" marL="0" algn="r">
              <a:lnSpc>
                <a:spcPct val="100000"/>
              </a:lnSpc>
              <a:spcBef>
                <a:spcPts val="0"/>
              </a:spcBef>
              <a:spcAft>
                <a:spcPts val="0"/>
              </a:spcAft>
              <a:buClr>
                <a:srgbClr val="000000"/>
              </a:buClr>
              <a:buSzPts val="14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p:nvPr/>
        </p:nvSpPr>
        <p:spPr>
          <a:xfrm>
            <a:off x="381000" y="1143000"/>
            <a:ext cx="8458200" cy="5181600"/>
          </a:xfrm>
          <a:prstGeom prst="roundRect">
            <a:avLst>
              <a:gd fmla="val 16667" name="adj"/>
            </a:avLst>
          </a:prstGeom>
          <a:solidFill>
            <a:srgbClr val="FFFFFF"/>
          </a:solidFill>
          <a:ln cap="flat" cmpd="sng" w="28575">
            <a:solidFill>
              <a:srgbClr val="6699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FF"/>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7" name="Google Shape;7;p1"/>
          <p:cNvSpPr txBox="1"/>
          <p:nvPr/>
        </p:nvSpPr>
        <p:spPr>
          <a:xfrm>
            <a:off x="1264919" y="304800"/>
            <a:ext cx="6918961" cy="350662"/>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                       </a:t>
            </a:r>
            <a:endParaRPr/>
          </a:p>
        </p:txBody>
      </p:sp>
      <p:pic>
        <p:nvPicPr>
          <p:cNvPr descr="image.png" id="8" name="Google Shape;8;p1"/>
          <p:cNvPicPr preferRelativeResize="0"/>
          <p:nvPr/>
        </p:nvPicPr>
        <p:blipFill rotWithShape="1">
          <a:blip r:embed="rId1">
            <a:alphaModFix/>
          </a:blip>
          <a:srcRect b="0" l="0" r="0" t="0"/>
          <a:stretch/>
        </p:blipFill>
        <p:spPr>
          <a:xfrm>
            <a:off x="0" y="38100"/>
            <a:ext cx="1104900" cy="1104900"/>
          </a:xfrm>
          <a:prstGeom prst="rect">
            <a:avLst/>
          </a:prstGeom>
          <a:noFill/>
          <a:ln>
            <a:noFill/>
          </a:ln>
        </p:spPr>
      </p:pic>
      <p:sp>
        <p:nvSpPr>
          <p:cNvPr id="9" name="Google Shape;9;p1"/>
          <p:cNvSpPr txBox="1"/>
          <p:nvPr>
            <p:ph idx="12" type="sldNum"/>
          </p:nvPr>
        </p:nvSpPr>
        <p:spPr>
          <a:xfrm>
            <a:off x="8308692" y="381000"/>
            <a:ext cx="301909" cy="288824"/>
          </a:xfrm>
          <a:prstGeom prst="rect">
            <a:avLst/>
          </a:prstGeom>
          <a:noFill/>
          <a:ln>
            <a:noFill/>
          </a:ln>
        </p:spPr>
        <p:txBody>
          <a:bodyPr anchorCtr="0" anchor="t" bIns="45700" lIns="45700" spcFirstLastPara="1" rIns="45700" wrap="square" tIns="45700">
            <a:sp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0" name="Google Shape;10;p1"/>
          <p:cNvSpPr txBox="1"/>
          <p:nvPr>
            <p:ph type="title"/>
          </p:nvPr>
        </p:nvSpPr>
        <p:spPr>
          <a:xfrm>
            <a:off x="457200" y="92074"/>
            <a:ext cx="8229600" cy="1508126"/>
          </a:xfrm>
          <a:prstGeom prst="rect">
            <a:avLst/>
          </a:prstGeom>
          <a:noFill/>
          <a:ln>
            <a:noFill/>
          </a:ln>
        </p:spPr>
        <p:txBody>
          <a:bodyPr anchorCtr="0" anchor="ctr" bIns="45700" lIns="45700" spcFirstLastPara="1" rIns="45700" wrap="square" tIns="45700">
            <a:noAutofit/>
          </a:bodyPr>
          <a:lstStyle>
            <a:lvl1pPr lvl="0"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457200" y="1600200"/>
            <a:ext cx="8229600" cy="4525963"/>
          </a:xfrm>
          <a:prstGeom prst="rect">
            <a:avLst/>
          </a:prstGeom>
          <a:solidFill>
            <a:srgbClr val="FFFFFF"/>
          </a:solidFill>
          <a:ln>
            <a:noFill/>
          </a:ln>
        </p:spPr>
        <p:txBody>
          <a:bodyPr anchorCtr="0" anchor="t" bIns="45700" lIns="45700" spcFirstLastPara="1" rIns="45700" wrap="square" tIns="45700">
            <a:noAutofit/>
          </a:bodyPr>
          <a:lstStyle>
            <a:lvl1pPr indent="-355600" lvl="0" marL="4572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1pPr>
            <a:lvl2pPr indent="-355600" lvl="1" marL="9144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2pPr>
            <a:lvl3pPr indent="-355600" lvl="2" marL="13716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3pPr>
            <a:lvl4pPr indent="-355600" lvl="3" marL="18288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4pPr>
            <a:lvl5pPr indent="-355600" lvl="4" marL="22860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5pPr>
            <a:lvl6pPr indent="-355600" lvl="5" marL="27432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6pPr>
            <a:lvl7pPr indent="-355600" lvl="6" marL="32004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7pPr>
            <a:lvl8pPr indent="-355600" lvl="7" marL="36576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8pPr>
            <a:lvl9pPr indent="-355600" lvl="8" marL="41148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2.jpg"/><Relationship Id="rId4" Type="http://schemas.openxmlformats.org/officeDocument/2006/relationships/image" Target="../media/image1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5.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7.png"/><Relationship Id="rId4" Type="http://schemas.openxmlformats.org/officeDocument/2006/relationships/image" Target="../media/image20.png"/><Relationship Id="rId5"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9"/>
          <p:cNvSpPr txBox="1"/>
          <p:nvPr>
            <p:ph idx="4294967295" type="sldNum"/>
          </p:nvPr>
        </p:nvSpPr>
        <p:spPr>
          <a:xfrm>
            <a:off x="8407576" y="381000"/>
            <a:ext cx="203024" cy="288824"/>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
        <p:nvSpPr>
          <p:cNvPr id="62" name="Google Shape;62;p9"/>
          <p:cNvSpPr txBox="1"/>
          <p:nvPr>
            <p:ph type="title"/>
          </p:nvPr>
        </p:nvSpPr>
        <p:spPr>
          <a:xfrm>
            <a:off x="723900" y="1356575"/>
            <a:ext cx="7696200" cy="689100"/>
          </a:xfrm>
          <a:prstGeom prst="rect">
            <a:avLst/>
          </a:prstGeom>
          <a:noFill/>
          <a:ln>
            <a:noFill/>
          </a:ln>
        </p:spPr>
        <p:txBody>
          <a:bodyPr anchorCtr="0" anchor="ctr" bIns="45700" lIns="45700" spcFirstLastPara="1" rIns="45700" wrap="square" tIns="45700">
            <a:normAutofit fontScale="90000"/>
          </a:bodyPr>
          <a:lstStyle/>
          <a:p>
            <a:pPr indent="0" lvl="0" marL="0" rtl="0" algn="ctr">
              <a:lnSpc>
                <a:spcPct val="100000"/>
              </a:lnSpc>
              <a:spcBef>
                <a:spcPts val="0"/>
              </a:spcBef>
              <a:spcAft>
                <a:spcPts val="0"/>
              </a:spcAft>
              <a:buClr>
                <a:srgbClr val="7030A0"/>
              </a:buClr>
              <a:buSzPct val="132353"/>
              <a:buFont typeface="Times New Roman"/>
              <a:buNone/>
            </a:pPr>
            <a:r>
              <a:rPr b="1" lang="en-US" sz="3022">
                <a:solidFill>
                  <a:schemeClr val="dk1"/>
                </a:solidFill>
              </a:rPr>
              <a:t>Constructing Equity Portfolio</a:t>
            </a:r>
            <a:br>
              <a:rPr b="1" lang="en-US" sz="2622">
                <a:solidFill>
                  <a:srgbClr val="7030A0"/>
                </a:solidFill>
              </a:rPr>
            </a:br>
            <a:endParaRPr b="1" sz="2622">
              <a:solidFill>
                <a:srgbClr val="7030A0"/>
              </a:solidFill>
            </a:endParaRPr>
          </a:p>
        </p:txBody>
      </p:sp>
      <p:sp>
        <p:nvSpPr>
          <p:cNvPr id="63" name="Google Shape;63;p9"/>
          <p:cNvSpPr/>
          <p:nvPr/>
        </p:nvSpPr>
        <p:spPr>
          <a:xfrm>
            <a:off x="1295400" y="304800"/>
            <a:ext cx="6858000" cy="457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grpSp>
        <p:nvGrpSpPr>
          <p:cNvPr id="64" name="Google Shape;64;p9"/>
          <p:cNvGrpSpPr/>
          <p:nvPr/>
        </p:nvGrpSpPr>
        <p:grpSpPr>
          <a:xfrm>
            <a:off x="457200" y="1771974"/>
            <a:ext cx="8097814" cy="3998033"/>
            <a:chOff x="0" y="0"/>
            <a:chExt cx="8097814" cy="3788886"/>
          </a:xfrm>
        </p:grpSpPr>
        <p:sp>
          <p:nvSpPr>
            <p:cNvPr id="65" name="Google Shape;65;p9"/>
            <p:cNvSpPr/>
            <p:nvPr/>
          </p:nvSpPr>
          <p:spPr>
            <a:xfrm>
              <a:off x="0" y="0"/>
              <a:ext cx="8097814" cy="3788886"/>
            </a:xfrm>
            <a:prstGeom prst="rect">
              <a:avLst/>
            </a:prstGeom>
            <a:solidFill>
              <a:srgbClr val="FFFFFF"/>
            </a:solidFill>
            <a:ln>
              <a:noFill/>
            </a:ln>
          </p:spPr>
          <p:txBody>
            <a:bodyPr anchorCtr="0" anchor="t" bIns="45700" lIns="45700" spcFirstLastPara="1" rIns="45700" wrap="square" tIns="45700">
              <a:noAutofit/>
            </a:bodyPr>
            <a:lstStyle/>
            <a:p>
              <a:pPr indent="0" lvl="0" marL="0" marR="0" rtl="0" algn="ctr">
                <a:lnSpc>
                  <a:spcPct val="8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66" name="Google Shape;66;p9"/>
            <p:cNvSpPr txBox="1"/>
            <p:nvPr/>
          </p:nvSpPr>
          <p:spPr>
            <a:xfrm>
              <a:off x="44500" y="188123"/>
              <a:ext cx="8008800" cy="3092700"/>
            </a:xfrm>
            <a:prstGeom prst="rect">
              <a:avLst/>
            </a:prstGeom>
            <a:noFill/>
            <a:ln>
              <a:noFill/>
            </a:ln>
          </p:spPr>
          <p:txBody>
            <a:bodyPr anchorCtr="0" anchor="t" bIns="45700" lIns="45700" spcFirstLastPara="1" rIns="45700" wrap="square" tIns="45700">
              <a:noAutofit/>
            </a:bodyPr>
            <a:lstStyle/>
            <a:p>
              <a:pPr indent="0" lvl="0" marL="0" marR="0" rtl="0" algn="l">
                <a:lnSpc>
                  <a:spcPct val="80000"/>
                </a:lnSpc>
                <a:spcBef>
                  <a:spcPts val="0"/>
                </a:spcBef>
                <a:spcAft>
                  <a:spcPts val="0"/>
                </a:spcAft>
                <a:buClr>
                  <a:srgbClr val="000000"/>
                </a:buClr>
                <a:buSzPts val="2000"/>
                <a:buFont typeface="Arial"/>
                <a:buNone/>
              </a:pPr>
              <a:r>
                <a:rPr b="1" i="0" lang="en-US" sz="2000" u="none" cap="none" strike="noStrike">
                  <a:solidFill>
                    <a:srgbClr val="000000"/>
                  </a:solidFill>
                  <a:latin typeface="Times New Roman"/>
                  <a:ea typeface="Times New Roman"/>
                  <a:cs typeface="Times New Roman"/>
                  <a:sym typeface="Times New Roman"/>
                </a:rPr>
                <a:t>    Team Members            </a:t>
              </a:r>
              <a:r>
                <a:rPr b="1" i="0" lang="en-US" sz="2000" u="none" cap="none" strike="noStrike">
                  <a:solidFill>
                    <a:srgbClr val="000000"/>
                  </a:solidFill>
                  <a:latin typeface="Arial"/>
                  <a:ea typeface="Arial"/>
                  <a:cs typeface="Arial"/>
                  <a:sym typeface="Arial"/>
                </a:rPr>
                <a:t>Group No: 61       Panel Number:</a:t>
              </a:r>
              <a:r>
                <a:rPr b="1" i="0" lang="en-US" sz="2000" u="none" cap="none" strike="noStrike">
                  <a:solidFill>
                    <a:srgbClr val="000000"/>
                  </a:solidFill>
                  <a:latin typeface="Times New Roman"/>
                  <a:ea typeface="Times New Roman"/>
                  <a:cs typeface="Times New Roman"/>
                  <a:sym typeface="Times New Roman"/>
                </a:rPr>
                <a:t>2</a:t>
              </a:r>
              <a:r>
                <a:rPr b="0" i="0" lang="en-US" sz="2000" u="none" cap="none" strike="noStrike">
                  <a:solidFill>
                    <a:srgbClr val="000000"/>
                  </a:solidFill>
                  <a:latin typeface="Arial"/>
                  <a:ea typeface="Arial"/>
                  <a:cs typeface="Arial"/>
                  <a:sym typeface="Arial"/>
                </a:rPr>
                <a:t>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000000"/>
                </a:buClr>
                <a:buSzPts val="1400"/>
                <a:buFont typeface="Times New Roman"/>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000000"/>
                </a:buClr>
                <a:buSzPts val="1400"/>
                <a:buFont typeface="Times New Roman"/>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000000"/>
                </a:buClr>
                <a:buSzPts val="1400"/>
                <a:buFont typeface="Times New Roman"/>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000000"/>
                </a:buClr>
                <a:buSzPts val="1400"/>
                <a:buFont typeface="Times New Roman"/>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000000"/>
                </a:buClr>
                <a:buSzPts val="1400"/>
                <a:buFont typeface="Times New Roman"/>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000000"/>
                </a:buClr>
                <a:buSzPts val="1400"/>
                <a:buFont typeface="Times New Roman"/>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000000"/>
                </a:buClr>
                <a:buSzPts val="1400"/>
                <a:buFont typeface="Times New Roman"/>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 </a:t>
              </a:r>
              <a:endParaRPr b="0" i="0" sz="1400" u="none" cap="none" strike="noStrike">
                <a:solidFill>
                  <a:srgbClr val="000000"/>
                </a:solidFill>
                <a:latin typeface="Times New Roman"/>
                <a:ea typeface="Times New Roman"/>
                <a:cs typeface="Times New Roman"/>
                <a:sym typeface="Times New Roman"/>
              </a:endParaRPr>
            </a:p>
          </p:txBody>
        </p:sp>
      </p:grpSp>
      <p:graphicFrame>
        <p:nvGraphicFramePr>
          <p:cNvPr id="67" name="Google Shape;67;p9"/>
          <p:cNvGraphicFramePr/>
          <p:nvPr/>
        </p:nvGraphicFramePr>
        <p:xfrm>
          <a:off x="723913" y="2640256"/>
          <a:ext cx="3000000" cy="3000000"/>
        </p:xfrm>
        <a:graphic>
          <a:graphicData uri="http://schemas.openxmlformats.org/drawingml/2006/table">
            <a:tbl>
              <a:tblPr>
                <a:noFill/>
                <a:tableStyleId>{3FF15C0C-662A-4B3E-BC1F-B3EE43130C2B}</a:tableStyleId>
              </a:tblPr>
              <a:tblGrid>
                <a:gridCol w="771525"/>
                <a:gridCol w="2413400"/>
                <a:gridCol w="3615900"/>
                <a:gridCol w="1200150"/>
              </a:tblGrid>
              <a:tr h="595300">
                <a:tc>
                  <a:txBody>
                    <a:bodyPr/>
                    <a:lstStyle/>
                    <a:p>
                      <a:pPr indent="0" lvl="0" marL="0" marR="0" rtl="0" algn="ctr">
                        <a:lnSpc>
                          <a:spcPct val="100000"/>
                        </a:lnSpc>
                        <a:spcBef>
                          <a:spcPts val="0"/>
                        </a:spcBef>
                        <a:spcAft>
                          <a:spcPts val="0"/>
                        </a:spcAft>
                        <a:buClr>
                          <a:schemeClr val="dk1"/>
                        </a:buClr>
                        <a:buSzPts val="1600"/>
                        <a:buFont typeface="Times New Roman"/>
                        <a:buNone/>
                      </a:pPr>
                      <a:r>
                        <a:rPr b="1" lang="en-US" sz="1600" u="none" cap="none" strike="noStrike"/>
                        <a:t>S.No</a:t>
                      </a:r>
                      <a:endParaRPr sz="1600" u="none" cap="none" strike="noStrike"/>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lang="en-US" sz="1600" u="none" cap="none" strike="noStrike"/>
                        <a:t>Reg.No</a:t>
                      </a:r>
                      <a:endParaRPr sz="1600" u="none" cap="none" strike="noStrike"/>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lang="en-US" sz="1600" u="none" cap="none" strike="noStrike"/>
                        <a:t>Name of the Student</a:t>
                      </a:r>
                      <a:endParaRPr sz="1600" u="none" cap="none" strike="noStrike"/>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lang="en-US" sz="1600" u="none" cap="none" strike="noStrike"/>
                        <a:t>Section</a:t>
                      </a:r>
                      <a:endParaRPr sz="1600" u="none" cap="none" strike="noStrike"/>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98475">
                <a:tc>
                  <a:txBody>
                    <a:bodyPr/>
                    <a:lstStyle/>
                    <a:p>
                      <a:pPr indent="0" lvl="0" marL="0" marR="0" rtl="0" algn="l">
                        <a:lnSpc>
                          <a:spcPct val="100000"/>
                        </a:lnSpc>
                        <a:spcBef>
                          <a:spcPts val="0"/>
                        </a:spcBef>
                        <a:spcAft>
                          <a:spcPts val="0"/>
                        </a:spcAft>
                        <a:buClr>
                          <a:schemeClr val="dk1"/>
                        </a:buClr>
                        <a:buSzPts val="1400"/>
                        <a:buFont typeface="Times New Roman"/>
                        <a:buNone/>
                      </a:pPr>
                      <a:r>
                        <a:rPr lang="en-US" sz="1600" u="none" cap="none" strike="noStrike"/>
                        <a:t>     1</a:t>
                      </a:r>
                      <a:endParaRPr sz="1600" u="none" cap="none" strike="noStrike"/>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Times New Roman"/>
                        <a:buNone/>
                      </a:pPr>
                      <a:r>
                        <a:rPr lang="en-US" sz="1600" u="none" cap="none" strike="noStrike"/>
                        <a:t>  CB.EN.U4CSE18125</a:t>
                      </a:r>
                      <a:endParaRPr sz="1600" u="none" cap="none" strike="noStrike"/>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Times New Roman"/>
                        <a:buNone/>
                      </a:pPr>
                      <a:r>
                        <a:rPr lang="en-US" sz="1600" u="none" cap="none" strike="noStrike"/>
                        <a:t>                </a:t>
                      </a:r>
                      <a:r>
                        <a:rPr lang="en-US" sz="1700" u="none" cap="none" strike="noStrike">
                          <a:solidFill>
                            <a:schemeClr val="dk1"/>
                          </a:solidFill>
                        </a:rPr>
                        <a:t>Karthik Desai</a:t>
                      </a:r>
                      <a:endParaRPr sz="1700" u="none" cap="none" strike="noStrike">
                        <a:solidFill>
                          <a:schemeClr val="dk1"/>
                        </a:solidFill>
                      </a:endParaRPr>
                    </a:p>
                    <a:p>
                      <a:pPr indent="0" lvl="0" marL="0" marR="0" rtl="0" algn="l">
                        <a:lnSpc>
                          <a:spcPct val="100000"/>
                        </a:lnSpc>
                        <a:spcBef>
                          <a:spcPts val="0"/>
                        </a:spcBef>
                        <a:spcAft>
                          <a:spcPts val="0"/>
                        </a:spcAft>
                        <a:buClr>
                          <a:schemeClr val="dk1"/>
                        </a:buClr>
                        <a:buSzPts val="1400"/>
                        <a:buFont typeface="Times New Roman"/>
                        <a:buNone/>
                      </a:pPr>
                      <a:r>
                        <a:t/>
                      </a:r>
                      <a:endParaRPr sz="1600" u="none" cap="none" strike="noStrike"/>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Times New Roman"/>
                        <a:buNone/>
                      </a:pPr>
                      <a:r>
                        <a:rPr lang="en-US" sz="1600" u="none" cap="none" strike="noStrike"/>
                        <a:t>    CSE B</a:t>
                      </a:r>
                      <a:endParaRPr sz="1600" u="none" cap="none" strike="noStrike"/>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98475">
                <a:tc>
                  <a:txBody>
                    <a:bodyPr/>
                    <a:lstStyle/>
                    <a:p>
                      <a:pPr indent="0" lvl="0" marL="0" marR="0" rtl="0" algn="l">
                        <a:lnSpc>
                          <a:spcPct val="100000"/>
                        </a:lnSpc>
                        <a:spcBef>
                          <a:spcPts val="0"/>
                        </a:spcBef>
                        <a:spcAft>
                          <a:spcPts val="0"/>
                        </a:spcAft>
                        <a:buClr>
                          <a:schemeClr val="dk1"/>
                        </a:buClr>
                        <a:buSzPts val="1400"/>
                        <a:buFont typeface="Arial"/>
                        <a:buNone/>
                      </a:pPr>
                      <a:r>
                        <a:rPr lang="en-US" sz="1400" u="none" cap="none" strike="noStrike">
                          <a:latin typeface="Times New Roman"/>
                          <a:ea typeface="Times New Roman"/>
                          <a:cs typeface="Times New Roman"/>
                          <a:sym typeface="Times New Roman"/>
                        </a:rPr>
                        <a:t>      </a:t>
                      </a:r>
                      <a:r>
                        <a:rPr lang="en-US" sz="1600" u="none" cap="none" strike="noStrike"/>
                        <a:t>2</a:t>
                      </a:r>
                      <a:endParaRPr sz="1600" u="none" cap="none" strike="noStrike"/>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Times New Roman"/>
                        <a:buNone/>
                      </a:pPr>
                      <a:r>
                        <a:rPr lang="en-US" sz="1600" u="none" cap="none" strike="noStrike">
                          <a:solidFill>
                            <a:schemeClr val="dk1"/>
                          </a:solidFill>
                        </a:rPr>
                        <a:t>  CB.EN.U4CSE18160</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rPr lang="en-US" sz="1400" u="none" cap="none" strike="noStrike">
                          <a:latin typeface="Times New Roman"/>
                          <a:ea typeface="Times New Roman"/>
                          <a:cs typeface="Times New Roman"/>
                          <a:sym typeface="Times New Roman"/>
                        </a:rPr>
                        <a:t>                   </a:t>
                      </a:r>
                      <a:r>
                        <a:rPr lang="en-US" sz="1700" u="none" cap="none" strike="noStrike">
                          <a:solidFill>
                            <a:schemeClr val="dk1"/>
                          </a:solidFill>
                        </a:rPr>
                        <a:t>V.S.V.Akanksh</a:t>
                      </a:r>
                      <a:endParaRPr sz="1700" u="none" cap="none" strike="noStrike">
                        <a:solidFill>
                          <a:schemeClr val="dk1"/>
                        </a:solidFill>
                      </a:endParaRPr>
                    </a:p>
                    <a:p>
                      <a:pPr indent="0" lvl="0" marL="0" marR="0" rtl="0" algn="l">
                        <a:lnSpc>
                          <a:spcPct val="100000"/>
                        </a:lnSpc>
                        <a:spcBef>
                          <a:spcPts val="0"/>
                        </a:spcBef>
                        <a:spcAft>
                          <a:spcPts val="0"/>
                        </a:spcAft>
                        <a:buClr>
                          <a:schemeClr val="dk1"/>
                        </a:buClr>
                        <a:buSzPts val="1400"/>
                        <a:buFont typeface="Arial"/>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rPr lang="en-US" sz="1400" u="none" cap="none" strike="noStrike">
                          <a:latin typeface="Times New Roman"/>
                          <a:ea typeface="Times New Roman"/>
                          <a:cs typeface="Times New Roman"/>
                          <a:sym typeface="Times New Roman"/>
                        </a:rPr>
                        <a:t>   </a:t>
                      </a:r>
                      <a:r>
                        <a:rPr lang="en-US" sz="1600" u="none" cap="none" strike="noStrike">
                          <a:solidFill>
                            <a:schemeClr val="dk1"/>
                          </a:solidFill>
                        </a:rPr>
                        <a:t>  CSE B</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98475">
                <a:tc>
                  <a:txBody>
                    <a:bodyPr/>
                    <a:lstStyle/>
                    <a:p>
                      <a:pPr indent="0" lvl="0" marL="0" marR="0" rtl="0" algn="l">
                        <a:lnSpc>
                          <a:spcPct val="100000"/>
                        </a:lnSpc>
                        <a:spcBef>
                          <a:spcPts val="0"/>
                        </a:spcBef>
                        <a:spcAft>
                          <a:spcPts val="0"/>
                        </a:spcAft>
                        <a:buClr>
                          <a:schemeClr val="dk1"/>
                        </a:buClr>
                        <a:buSzPts val="1400"/>
                        <a:buFont typeface="Arial"/>
                        <a:buNone/>
                      </a:pPr>
                      <a:r>
                        <a:rPr lang="en-US" sz="1400" u="none" cap="none" strike="noStrike">
                          <a:latin typeface="Times New Roman"/>
                          <a:ea typeface="Times New Roman"/>
                          <a:cs typeface="Times New Roman"/>
                          <a:sym typeface="Times New Roman"/>
                        </a:rPr>
                        <a:t>     </a:t>
                      </a:r>
                      <a:r>
                        <a:rPr lang="en-US" sz="1600" u="none" cap="none" strike="noStrike"/>
                        <a:t>3</a:t>
                      </a:r>
                      <a:endParaRPr sz="1600" u="none" cap="none" strike="noStrike"/>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rPr lang="en-US" sz="1400" u="none" cap="none" strike="noStrike">
                          <a:latin typeface="Times New Roman"/>
                          <a:ea typeface="Times New Roman"/>
                          <a:cs typeface="Times New Roman"/>
                          <a:sym typeface="Times New Roman"/>
                        </a:rPr>
                        <a:t>   </a:t>
                      </a:r>
                      <a:r>
                        <a:rPr lang="en-US" sz="1600" u="none" cap="none" strike="noStrike">
                          <a:solidFill>
                            <a:schemeClr val="dk1"/>
                          </a:solidFill>
                        </a:rPr>
                        <a:t>CB.EN.U4CSE18235</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rPr lang="en-US" sz="1400" u="none" cap="none" strike="noStrike">
                          <a:latin typeface="Times New Roman"/>
                          <a:ea typeface="Times New Roman"/>
                          <a:cs typeface="Times New Roman"/>
                          <a:sym typeface="Times New Roman"/>
                        </a:rPr>
                        <a:t>           </a:t>
                      </a:r>
                      <a:r>
                        <a:rPr lang="en-US" sz="1700" u="none" cap="none" strike="noStrike">
                          <a:solidFill>
                            <a:schemeClr val="dk1"/>
                          </a:solidFill>
                        </a:rPr>
                        <a:t>Kushagra Kumar Agrawal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rPr lang="en-US" sz="1400" u="none" cap="none" strike="noStrike">
                          <a:latin typeface="Times New Roman"/>
                          <a:ea typeface="Times New Roman"/>
                          <a:cs typeface="Times New Roman"/>
                          <a:sym typeface="Times New Roman"/>
                        </a:rPr>
                        <a:t>      </a:t>
                      </a:r>
                      <a:r>
                        <a:rPr lang="en-US" sz="1600" u="none" cap="none" strike="noStrike">
                          <a:solidFill>
                            <a:schemeClr val="dk1"/>
                          </a:solidFill>
                        </a:rPr>
                        <a:t>CSE C</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98475">
                <a:tc>
                  <a:txBody>
                    <a:bodyPr/>
                    <a:lstStyle/>
                    <a:p>
                      <a:pPr indent="0" lvl="0" marL="0" marR="0" rtl="0" algn="l">
                        <a:lnSpc>
                          <a:spcPct val="100000"/>
                        </a:lnSpc>
                        <a:spcBef>
                          <a:spcPts val="0"/>
                        </a:spcBef>
                        <a:spcAft>
                          <a:spcPts val="0"/>
                        </a:spcAft>
                        <a:buClr>
                          <a:schemeClr val="dk1"/>
                        </a:buClr>
                        <a:buSzPts val="1400"/>
                        <a:buFont typeface="Times New Roman"/>
                        <a:buNone/>
                      </a:pPr>
                      <a:r>
                        <a:rPr lang="en-US" sz="1400" u="none" cap="none" strike="noStrike">
                          <a:latin typeface="Times New Roman"/>
                          <a:ea typeface="Times New Roman"/>
                          <a:cs typeface="Times New Roman"/>
                          <a:sym typeface="Times New Roman"/>
                        </a:rPr>
                        <a:t> </a:t>
                      </a:r>
                      <a:r>
                        <a:rPr lang="en-US" sz="1600" u="none" cap="none" strike="noStrike"/>
                        <a:t>   4</a:t>
                      </a:r>
                      <a:endParaRPr sz="1600" u="none" cap="none" strike="noStrike"/>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Times New Roman"/>
                        <a:buNone/>
                      </a:pPr>
                      <a:r>
                        <a:rPr lang="en-US" sz="1400" u="none" cap="none" strike="noStrike">
                          <a:latin typeface="Times New Roman"/>
                          <a:ea typeface="Times New Roman"/>
                          <a:cs typeface="Times New Roman"/>
                          <a:sym typeface="Times New Roman"/>
                        </a:rPr>
                        <a:t>   </a:t>
                      </a:r>
                      <a:r>
                        <a:rPr lang="en-US" sz="1600" u="none" cap="none" strike="noStrike">
                          <a:solidFill>
                            <a:schemeClr val="dk1"/>
                          </a:solidFill>
                        </a:rPr>
                        <a:t>CB.EN.U4CSE18244</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Times New Roman"/>
                        <a:buNone/>
                      </a:pPr>
                      <a:r>
                        <a:rPr lang="en-US" sz="1400" u="none" cap="none" strike="noStrike">
                          <a:latin typeface="Times New Roman"/>
                          <a:ea typeface="Times New Roman"/>
                          <a:cs typeface="Times New Roman"/>
                          <a:sym typeface="Times New Roman"/>
                        </a:rPr>
                        <a:t>                </a:t>
                      </a:r>
                      <a:r>
                        <a:rPr lang="en-US" sz="1700" u="none" cap="none" strike="noStrike">
                          <a:solidFill>
                            <a:schemeClr val="dk1"/>
                          </a:solidFill>
                        </a:rPr>
                        <a:t>Reddybathuni Mohan</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Times New Roman"/>
                        <a:buNone/>
                      </a:pPr>
                      <a:r>
                        <a:rPr lang="en-US" sz="1600" u="none" cap="none" strike="noStrike">
                          <a:solidFill>
                            <a:schemeClr val="dk1"/>
                          </a:solidFill>
                        </a:rPr>
                        <a:t>     CSE C</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68" name="Google Shape;68;p9"/>
          <p:cNvSpPr txBox="1"/>
          <p:nvPr/>
        </p:nvSpPr>
        <p:spPr>
          <a:xfrm>
            <a:off x="773175" y="5426350"/>
            <a:ext cx="7634400" cy="1130700"/>
          </a:xfrm>
          <a:prstGeom prst="rect">
            <a:avLst/>
          </a:prstGeom>
          <a:noFill/>
          <a:ln>
            <a:noFill/>
          </a:ln>
        </p:spPr>
        <p:txBody>
          <a:bodyPr anchorCtr="0" anchor="t" bIns="91425" lIns="91425" spcFirstLastPara="1" rIns="91425" wrap="square" tIns="91425">
            <a:spAutoFit/>
          </a:bodyPr>
          <a:lstStyle/>
          <a:p>
            <a:pPr indent="0" lvl="0" marL="0" marR="0" rtl="0" algn="ctr">
              <a:lnSpc>
                <a:spcPct val="80000"/>
              </a:lnSpc>
              <a:spcBef>
                <a:spcPts val="400"/>
              </a:spcBef>
              <a:spcAft>
                <a:spcPts val="0"/>
              </a:spcAft>
              <a:buClr>
                <a:schemeClr val="dk1"/>
              </a:buClr>
              <a:buSzPts val="2000"/>
              <a:buFont typeface="Arial"/>
              <a:buNone/>
            </a:pPr>
            <a:r>
              <a:rPr b="1" i="0" lang="en-US" sz="1700" u="none" cap="none" strike="noStrike">
                <a:solidFill>
                  <a:schemeClr val="dk1"/>
                </a:solidFill>
                <a:latin typeface="Times New Roman"/>
                <a:ea typeface="Times New Roman"/>
                <a:cs typeface="Times New Roman"/>
                <a:sym typeface="Times New Roman"/>
              </a:rPr>
              <a:t>Project  Advisors: </a:t>
            </a:r>
            <a:endParaRPr b="1" i="0" sz="1700" u="none" cap="none" strike="noStrike">
              <a:solidFill>
                <a:schemeClr val="dk1"/>
              </a:solidFill>
              <a:latin typeface="Times New Roman"/>
              <a:ea typeface="Times New Roman"/>
              <a:cs typeface="Times New Roman"/>
              <a:sym typeface="Times New Roman"/>
            </a:endParaRPr>
          </a:p>
          <a:p>
            <a:pPr indent="0" lvl="0" marL="0" marR="0" rtl="0" algn="ctr">
              <a:lnSpc>
                <a:spcPct val="80000"/>
              </a:lnSpc>
              <a:spcBef>
                <a:spcPts val="400"/>
              </a:spcBef>
              <a:spcAft>
                <a:spcPts val="0"/>
              </a:spcAft>
              <a:buClr>
                <a:schemeClr val="dk1"/>
              </a:buClr>
              <a:buSzPts val="2000"/>
              <a:buFont typeface="Arial"/>
              <a:buNone/>
            </a:pPr>
            <a:r>
              <a:rPr b="1" i="0" lang="en-US" sz="1700" u="none" cap="none" strike="noStrike">
                <a:solidFill>
                  <a:schemeClr val="dk1"/>
                </a:solidFill>
                <a:latin typeface="Times New Roman"/>
                <a:ea typeface="Times New Roman"/>
                <a:cs typeface="Times New Roman"/>
                <a:sym typeface="Times New Roman"/>
              </a:rPr>
              <a:t> </a:t>
            </a:r>
            <a:r>
              <a:rPr b="1" i="0" lang="en-US" sz="1600" u="none" cap="none" strike="noStrike">
                <a:solidFill>
                  <a:schemeClr val="dk1"/>
                </a:solidFill>
                <a:highlight>
                  <a:srgbClr val="FAFAFA"/>
                </a:highlight>
                <a:latin typeface="Times New Roman"/>
                <a:ea typeface="Times New Roman"/>
                <a:cs typeface="Times New Roman"/>
                <a:sym typeface="Times New Roman"/>
              </a:rPr>
              <a:t>Dr. (Col.) Kumar P. N.</a:t>
            </a:r>
            <a:r>
              <a:rPr b="1" i="0" lang="en-US" sz="1700" u="none" cap="none" strike="noStrike">
                <a:solidFill>
                  <a:schemeClr val="dk1"/>
                </a:solidFill>
                <a:latin typeface="Times New Roman"/>
                <a:ea typeface="Times New Roman"/>
                <a:cs typeface="Times New Roman"/>
                <a:sym typeface="Times New Roman"/>
              </a:rPr>
              <a:t> /</a:t>
            </a:r>
            <a:r>
              <a:rPr b="0" i="0" lang="en-US" sz="900" u="none" cap="none" strike="noStrike">
                <a:solidFill>
                  <a:schemeClr val="dk1"/>
                </a:solidFill>
                <a:highlight>
                  <a:schemeClr val="lt1"/>
                </a:highlight>
                <a:latin typeface="Times New Roman"/>
                <a:ea typeface="Times New Roman"/>
                <a:cs typeface="Times New Roman"/>
                <a:sym typeface="Times New Roman"/>
              </a:rPr>
              <a:t> </a:t>
            </a:r>
            <a:r>
              <a:rPr b="1" i="0" lang="en-US" sz="1500" u="none" cap="none" strike="noStrike">
                <a:solidFill>
                  <a:schemeClr val="dk1"/>
                </a:solidFill>
                <a:highlight>
                  <a:schemeClr val="lt1"/>
                </a:highlight>
                <a:latin typeface="Times New Roman"/>
                <a:ea typeface="Times New Roman"/>
                <a:cs typeface="Times New Roman"/>
                <a:sym typeface="Times New Roman"/>
              </a:rPr>
              <a:t>Professor </a:t>
            </a:r>
            <a:r>
              <a:rPr b="1" i="0" lang="en-US" sz="1700" u="none" cap="none" strike="noStrike">
                <a:solidFill>
                  <a:schemeClr val="dk1"/>
                </a:solidFill>
                <a:latin typeface="Times New Roman"/>
                <a:ea typeface="Times New Roman"/>
                <a:cs typeface="Times New Roman"/>
                <a:sym typeface="Times New Roman"/>
              </a:rPr>
              <a:t>/ CSE</a:t>
            </a:r>
            <a:endParaRPr b="1" i="0" sz="17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chemeClr val="dk1"/>
              </a:buClr>
              <a:buSzPts val="2000"/>
              <a:buFont typeface="Arial"/>
              <a:buNone/>
            </a:pPr>
            <a:r>
              <a:rPr b="1" i="0" lang="en-US" sz="1700" u="none" cap="none" strike="noStrike">
                <a:solidFill>
                  <a:schemeClr val="dk1"/>
                </a:solidFill>
                <a:latin typeface="Times New Roman"/>
                <a:ea typeface="Times New Roman"/>
                <a:cs typeface="Times New Roman"/>
                <a:sym typeface="Times New Roman"/>
              </a:rPr>
              <a:t>		Dr. A. Senthil Kumar /</a:t>
            </a:r>
            <a:r>
              <a:rPr b="1" i="0" lang="en-US" sz="1700" u="none" cap="none" strike="noStrike">
                <a:solidFill>
                  <a:schemeClr val="dk1"/>
                </a:solidFill>
                <a:highlight>
                  <a:schemeClr val="lt1"/>
                </a:highlight>
                <a:latin typeface="Times New Roman"/>
                <a:ea typeface="Times New Roman"/>
                <a:cs typeface="Times New Roman"/>
                <a:sym typeface="Times New Roman"/>
              </a:rPr>
              <a:t>Assistant Professor (SG)-Finance /ASB</a:t>
            </a:r>
            <a:endParaRPr b="1" i="0" sz="25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Times New Roman"/>
              <a:buNone/>
            </a:pPr>
            <a:r>
              <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8"/>
          <p:cNvSpPr txBox="1"/>
          <p:nvPr>
            <p:ph type="title"/>
          </p:nvPr>
        </p:nvSpPr>
        <p:spPr>
          <a:xfrm>
            <a:off x="347425" y="604225"/>
            <a:ext cx="8262900" cy="453300"/>
          </a:xfrm>
          <a:prstGeom prst="rect">
            <a:avLst/>
          </a:prstGeom>
          <a:noFill/>
          <a:ln>
            <a:noFill/>
          </a:ln>
        </p:spPr>
        <p:txBody>
          <a:bodyPr anchorCtr="0" anchor="ctr" bIns="45700" lIns="45700" spcFirstLastPara="1" rIns="45700" wrap="square" tIns="45700">
            <a:noAutofit/>
          </a:bodyPr>
          <a:lstStyle/>
          <a:p>
            <a:pPr indent="0" lvl="0" marL="0" rtl="0" algn="ctr">
              <a:lnSpc>
                <a:spcPct val="100000"/>
              </a:lnSpc>
              <a:spcBef>
                <a:spcPts val="0"/>
              </a:spcBef>
              <a:spcAft>
                <a:spcPts val="0"/>
              </a:spcAft>
              <a:buClr>
                <a:srgbClr val="FF0000"/>
              </a:buClr>
              <a:buSzPts val="2400"/>
              <a:buFont typeface="Times New Roman"/>
              <a:buNone/>
            </a:pPr>
            <a:r>
              <a:rPr b="1" lang="en-US" sz="2400">
                <a:solidFill>
                  <a:srgbClr val="FF0000"/>
                </a:solidFill>
                <a:latin typeface="Times New Roman"/>
                <a:ea typeface="Times New Roman"/>
                <a:cs typeface="Times New Roman"/>
                <a:sym typeface="Times New Roman"/>
              </a:rPr>
              <a:t>Literature Survey</a:t>
            </a:r>
            <a:endParaRPr b="1" sz="2400">
              <a:solidFill>
                <a:srgbClr val="FF0000"/>
              </a:solidFill>
              <a:latin typeface="Times New Roman"/>
              <a:ea typeface="Times New Roman"/>
              <a:cs typeface="Times New Roman"/>
              <a:sym typeface="Times New Roman"/>
            </a:endParaRPr>
          </a:p>
        </p:txBody>
      </p:sp>
      <p:sp>
        <p:nvSpPr>
          <p:cNvPr id="130" name="Google Shape;130;p18"/>
          <p:cNvSpPr txBox="1"/>
          <p:nvPr/>
        </p:nvSpPr>
        <p:spPr>
          <a:xfrm>
            <a:off x="619325" y="1374625"/>
            <a:ext cx="8262900" cy="4002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400"/>
              <a:buFont typeface="Times New Roman"/>
              <a:buNone/>
            </a:pPr>
            <a:r>
              <a:t/>
            </a:r>
            <a:endParaRPr b="0" i="0" sz="1400" u="none" cap="none" strike="noStrike">
              <a:solidFill>
                <a:schemeClr val="dk1"/>
              </a:solidFill>
              <a:latin typeface="Times New Roman"/>
              <a:ea typeface="Times New Roman"/>
              <a:cs typeface="Times New Roman"/>
              <a:sym typeface="Times New Roman"/>
            </a:endParaRPr>
          </a:p>
        </p:txBody>
      </p:sp>
      <p:sp>
        <p:nvSpPr>
          <p:cNvPr id="131" name="Google Shape;131;p18"/>
          <p:cNvSpPr txBox="1"/>
          <p:nvPr/>
        </p:nvSpPr>
        <p:spPr>
          <a:xfrm>
            <a:off x="468275" y="1774825"/>
            <a:ext cx="8504700" cy="4063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400"/>
              <a:buFont typeface="Times New Roman"/>
              <a:buNone/>
            </a:pPr>
            <a:r>
              <a:rPr lang="en-US">
                <a:solidFill>
                  <a:schemeClr val="dk1"/>
                </a:solidFill>
              </a:rPr>
              <a:t>9.  </a:t>
            </a:r>
            <a:r>
              <a:rPr i="0" lang="en-US" sz="1400" u="none" cap="none" strike="noStrike">
                <a:solidFill>
                  <a:schemeClr val="dk1"/>
                </a:solidFill>
              </a:rPr>
              <a:t>  </a:t>
            </a:r>
            <a:r>
              <a:rPr lang="en-US">
                <a:solidFill>
                  <a:schemeClr val="dk1"/>
                </a:solidFill>
              </a:rPr>
              <a:t>Chen, R.-R., Huang, W. K., &amp; Yeh, S.-K. (2021). Particle swarm optimization approach to portfolio construction. Intelligent Systems in Accounting, Finance and Management, 1–13.</a:t>
            </a:r>
            <a:endParaRPr>
              <a:solidFill>
                <a:schemeClr val="dk1"/>
              </a:solidFill>
            </a:endParaRPr>
          </a:p>
          <a:p>
            <a:pPr indent="0" lvl="0" marL="0" marR="0" rtl="0" algn="l">
              <a:lnSpc>
                <a:spcPct val="100000"/>
              </a:lnSpc>
              <a:spcBef>
                <a:spcPts val="0"/>
              </a:spcBef>
              <a:spcAft>
                <a:spcPts val="0"/>
              </a:spcAft>
              <a:buClr>
                <a:schemeClr val="dk1"/>
              </a:buClr>
              <a:buSzPts val="1400"/>
              <a:buFont typeface="Times New Roman"/>
              <a:buNone/>
            </a:pPr>
            <a:r>
              <a:rPr lang="en-US">
                <a:solidFill>
                  <a:schemeClr val="dk1"/>
                </a:solidFill>
              </a:rPr>
              <a:t>	</a:t>
            </a:r>
            <a:endParaRPr>
              <a:solidFill>
                <a:schemeClr val="dk1"/>
              </a:solidFill>
            </a:endParaRPr>
          </a:p>
          <a:p>
            <a:pPr indent="0" lvl="0" marL="0" marR="0" rtl="0" algn="l">
              <a:lnSpc>
                <a:spcPct val="100000"/>
              </a:lnSpc>
              <a:spcBef>
                <a:spcPts val="0"/>
              </a:spcBef>
              <a:spcAft>
                <a:spcPts val="0"/>
              </a:spcAft>
              <a:buClr>
                <a:schemeClr val="dk1"/>
              </a:buClr>
              <a:buSzPts val="1400"/>
              <a:buFont typeface="Times New Roman"/>
              <a:buNone/>
            </a:pPr>
            <a:r>
              <a:rPr b="1" lang="en-US">
                <a:solidFill>
                  <a:schemeClr val="dk1"/>
                </a:solidFill>
              </a:rPr>
              <a:t>        Inference:</a:t>
            </a:r>
            <a:endParaRPr b="1">
              <a:solidFill>
                <a:schemeClr val="dk1"/>
              </a:solidFill>
            </a:endParaRPr>
          </a:p>
          <a:p>
            <a:pPr indent="0" lvl="0" marL="0" marR="0" rtl="0" algn="l">
              <a:lnSpc>
                <a:spcPct val="100000"/>
              </a:lnSpc>
              <a:spcBef>
                <a:spcPts val="0"/>
              </a:spcBef>
              <a:spcAft>
                <a:spcPts val="0"/>
              </a:spcAft>
              <a:buClr>
                <a:schemeClr val="dk1"/>
              </a:buClr>
              <a:buSzPts val="1400"/>
              <a:buFont typeface="Times New Roman"/>
              <a:buNone/>
            </a:pPr>
            <a:r>
              <a:rPr lang="en-US">
                <a:solidFill>
                  <a:schemeClr val="dk1"/>
                </a:solidFill>
              </a:rPr>
              <a:t>	The approach was applied on USA market. Sortino ratio was </a:t>
            </a:r>
            <a:r>
              <a:rPr lang="en-US">
                <a:solidFill>
                  <a:schemeClr val="dk1"/>
                </a:solidFill>
              </a:rPr>
              <a:t>preferred.</a:t>
            </a:r>
            <a:endParaRPr>
              <a:solidFill>
                <a:schemeClr val="dk1"/>
              </a:solidFill>
            </a:endParaRPr>
          </a:p>
          <a:p>
            <a:pPr indent="0" lvl="0" marL="0" marR="0" rtl="0" algn="l">
              <a:lnSpc>
                <a:spcPct val="100000"/>
              </a:lnSpc>
              <a:spcBef>
                <a:spcPts val="0"/>
              </a:spcBef>
              <a:spcAft>
                <a:spcPts val="0"/>
              </a:spcAft>
              <a:buClr>
                <a:schemeClr val="dk1"/>
              </a:buClr>
              <a:buSzPts val="1400"/>
              <a:buFont typeface="Times New Roman"/>
              <a:buNone/>
            </a:pPr>
            <a:r>
              <a:rPr lang="en-US">
                <a:solidFill>
                  <a:schemeClr val="dk1"/>
                </a:solidFill>
              </a:rPr>
              <a:t>	results were compared and analysed w.r.t. other algorithms and computation time.</a:t>
            </a:r>
            <a:endParaRPr>
              <a:solidFill>
                <a:schemeClr val="dk1"/>
              </a:solidFill>
            </a:endParaRPr>
          </a:p>
          <a:p>
            <a:pPr indent="0" lvl="0" marL="0" marR="0" rtl="0" algn="l">
              <a:lnSpc>
                <a:spcPct val="100000"/>
              </a:lnSpc>
              <a:spcBef>
                <a:spcPts val="0"/>
              </a:spcBef>
              <a:spcAft>
                <a:spcPts val="0"/>
              </a:spcAft>
              <a:buClr>
                <a:schemeClr val="dk1"/>
              </a:buClr>
              <a:buSzPts val="1400"/>
              <a:buFont typeface="Times New Roman"/>
              <a:buNone/>
            </a:pPr>
            <a:r>
              <a:t/>
            </a:r>
            <a:endParaRPr>
              <a:solidFill>
                <a:schemeClr val="dk1"/>
              </a:solidFill>
            </a:endParaRPr>
          </a:p>
          <a:p>
            <a:pPr indent="0" lvl="0" marL="0" marR="0" rtl="0" algn="l">
              <a:lnSpc>
                <a:spcPct val="100000"/>
              </a:lnSpc>
              <a:spcBef>
                <a:spcPts val="0"/>
              </a:spcBef>
              <a:spcAft>
                <a:spcPts val="0"/>
              </a:spcAft>
              <a:buClr>
                <a:schemeClr val="dk1"/>
              </a:buClr>
              <a:buSzPts val="1400"/>
              <a:buFont typeface="Times New Roman"/>
              <a:buNone/>
            </a:pPr>
            <a:r>
              <a:t/>
            </a:r>
            <a:endParaRPr>
              <a:solidFill>
                <a:schemeClr val="dk1"/>
              </a:solidFill>
            </a:endParaRPr>
          </a:p>
          <a:p>
            <a:pPr indent="0" lvl="0" marL="0" marR="0" rtl="0" algn="l">
              <a:lnSpc>
                <a:spcPct val="100000"/>
              </a:lnSpc>
              <a:spcBef>
                <a:spcPts val="0"/>
              </a:spcBef>
              <a:spcAft>
                <a:spcPts val="0"/>
              </a:spcAft>
              <a:buClr>
                <a:schemeClr val="dk1"/>
              </a:buClr>
              <a:buSzPts val="1400"/>
              <a:buFont typeface="Times New Roman"/>
              <a:buNone/>
            </a:pPr>
            <a:r>
              <a:t/>
            </a:r>
            <a:endParaRPr>
              <a:solidFill>
                <a:schemeClr val="dk1"/>
              </a:solidFill>
            </a:endParaRPr>
          </a:p>
          <a:p>
            <a:pPr indent="0" lvl="0" marL="0" marR="0" rtl="0" algn="l">
              <a:lnSpc>
                <a:spcPct val="100000"/>
              </a:lnSpc>
              <a:spcBef>
                <a:spcPts val="0"/>
              </a:spcBef>
              <a:spcAft>
                <a:spcPts val="0"/>
              </a:spcAft>
              <a:buClr>
                <a:schemeClr val="dk1"/>
              </a:buClr>
              <a:buSzPts val="1400"/>
              <a:buFont typeface="Times New Roman"/>
              <a:buNone/>
            </a:pPr>
            <a:r>
              <a:rPr lang="en-US">
                <a:solidFill>
                  <a:schemeClr val="dk1"/>
                </a:solidFill>
              </a:rPr>
              <a:t>10.	Burcu Adıgüzel Mercangöz and Altaf Q. H. Badar,”Optimal Portfolio Selection with Particle Swarm Algorithm: An Application on BIST-30”,Springer Nature Switzerland AG 2021.</a:t>
            </a:r>
            <a:endParaRPr>
              <a:solidFill>
                <a:schemeClr val="dk1"/>
              </a:solidFill>
            </a:endParaRPr>
          </a:p>
          <a:p>
            <a:pPr indent="0" lvl="0" marL="0" marR="0" rtl="0" algn="l">
              <a:lnSpc>
                <a:spcPct val="100000"/>
              </a:lnSpc>
              <a:spcBef>
                <a:spcPts val="0"/>
              </a:spcBef>
              <a:spcAft>
                <a:spcPts val="0"/>
              </a:spcAft>
              <a:buClr>
                <a:schemeClr val="dk1"/>
              </a:buClr>
              <a:buSzPts val="1400"/>
              <a:buFont typeface="Times New Roman"/>
              <a:buNone/>
            </a:pPr>
            <a:r>
              <a:rPr lang="en-US">
                <a:solidFill>
                  <a:schemeClr val="dk1"/>
                </a:solidFill>
              </a:rPr>
              <a:t>	</a:t>
            </a:r>
            <a:endParaRPr>
              <a:solidFill>
                <a:schemeClr val="dk1"/>
              </a:solidFill>
            </a:endParaRPr>
          </a:p>
          <a:p>
            <a:pPr indent="0" lvl="0" marL="0" marR="0" rtl="0" algn="l">
              <a:lnSpc>
                <a:spcPct val="100000"/>
              </a:lnSpc>
              <a:spcBef>
                <a:spcPts val="0"/>
              </a:spcBef>
              <a:spcAft>
                <a:spcPts val="0"/>
              </a:spcAft>
              <a:buClr>
                <a:schemeClr val="dk1"/>
              </a:buClr>
              <a:buSzPts val="1400"/>
              <a:buFont typeface="Times New Roman"/>
              <a:buNone/>
            </a:pPr>
            <a:r>
              <a:rPr lang="en-US">
                <a:solidFill>
                  <a:schemeClr val="dk1"/>
                </a:solidFill>
              </a:rPr>
              <a:t>	</a:t>
            </a:r>
            <a:r>
              <a:rPr b="1" lang="en-US">
                <a:solidFill>
                  <a:schemeClr val="dk1"/>
                </a:solidFill>
              </a:rPr>
              <a:t>Inference:</a:t>
            </a:r>
            <a:endParaRPr b="1">
              <a:solidFill>
                <a:schemeClr val="dk1"/>
              </a:solidFill>
            </a:endParaRPr>
          </a:p>
          <a:p>
            <a:pPr indent="0" lvl="0" marL="0" marR="0" rtl="0" algn="l">
              <a:lnSpc>
                <a:spcPct val="100000"/>
              </a:lnSpc>
              <a:spcBef>
                <a:spcPts val="0"/>
              </a:spcBef>
              <a:spcAft>
                <a:spcPts val="0"/>
              </a:spcAft>
              <a:buClr>
                <a:schemeClr val="dk1"/>
              </a:buClr>
              <a:buSzPts val="1400"/>
              <a:buFont typeface="Times New Roman"/>
              <a:buNone/>
            </a:pPr>
            <a:r>
              <a:rPr lang="en-US">
                <a:solidFill>
                  <a:schemeClr val="dk1"/>
                </a:solidFill>
              </a:rPr>
              <a:t>	PSO was compared GRG for the construction of the portfolios. </a:t>
            </a:r>
            <a:endParaRPr>
              <a:solidFill>
                <a:schemeClr val="dk1"/>
              </a:solidFill>
            </a:endParaRPr>
          </a:p>
          <a:p>
            <a:pPr indent="0" lvl="0" marL="0" marR="0" rtl="0" algn="l">
              <a:lnSpc>
                <a:spcPct val="100000"/>
              </a:lnSpc>
              <a:spcBef>
                <a:spcPts val="0"/>
              </a:spcBef>
              <a:spcAft>
                <a:spcPts val="0"/>
              </a:spcAft>
              <a:buClr>
                <a:schemeClr val="dk1"/>
              </a:buClr>
              <a:buSzPts val="1400"/>
              <a:buFont typeface="Times New Roman"/>
              <a:buNone/>
            </a:pPr>
            <a:r>
              <a:rPr lang="en-US">
                <a:solidFill>
                  <a:schemeClr val="dk1"/>
                </a:solidFill>
              </a:rPr>
              <a:t>         Weights were compared and analysed. THe results were similar and inferred PSO is good approach to in this domain.</a:t>
            </a:r>
            <a:endParaRPr>
              <a:solidFill>
                <a:schemeClr val="dk1"/>
              </a:solidFill>
            </a:endParaRPr>
          </a:p>
          <a:p>
            <a:pPr indent="0" lvl="0" marL="0" marR="0" rtl="0" algn="l">
              <a:lnSpc>
                <a:spcPct val="100000"/>
              </a:lnSpc>
              <a:spcBef>
                <a:spcPts val="0"/>
              </a:spcBef>
              <a:spcAft>
                <a:spcPts val="0"/>
              </a:spcAft>
              <a:buClr>
                <a:schemeClr val="dk1"/>
              </a:buClr>
              <a:buSzPts val="1400"/>
              <a:buFont typeface="Times New Roman"/>
              <a:buNone/>
            </a:pPr>
            <a:r>
              <a:t/>
            </a:r>
            <a:endParaRPr>
              <a:solidFill>
                <a:schemeClr val="dk1"/>
              </a:solidFill>
            </a:endParaRPr>
          </a:p>
          <a:p>
            <a:pPr indent="0" lvl="0" marL="0" marR="0" rtl="0" algn="l">
              <a:lnSpc>
                <a:spcPct val="100000"/>
              </a:lnSpc>
              <a:spcBef>
                <a:spcPts val="0"/>
              </a:spcBef>
              <a:spcAft>
                <a:spcPts val="0"/>
              </a:spcAft>
              <a:buClr>
                <a:srgbClr val="000000"/>
              </a:buClr>
              <a:buSzPts val="1400"/>
              <a:buFont typeface="Times New Roman"/>
              <a:buNone/>
            </a:pPr>
            <a:r>
              <a:t/>
            </a:r>
            <a:endParaRPr b="0" i="0" sz="1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9"/>
          <p:cNvSpPr txBox="1"/>
          <p:nvPr>
            <p:ph type="title"/>
          </p:nvPr>
        </p:nvSpPr>
        <p:spPr>
          <a:xfrm>
            <a:off x="347425" y="604225"/>
            <a:ext cx="8262900" cy="453300"/>
          </a:xfrm>
          <a:prstGeom prst="rect">
            <a:avLst/>
          </a:prstGeom>
          <a:noFill/>
          <a:ln>
            <a:noFill/>
          </a:ln>
        </p:spPr>
        <p:txBody>
          <a:bodyPr anchorCtr="0" anchor="ctr" bIns="45700" lIns="45700" spcFirstLastPara="1" rIns="45700" wrap="square" tIns="45700">
            <a:noAutofit/>
          </a:bodyPr>
          <a:lstStyle/>
          <a:p>
            <a:pPr indent="0" lvl="0" marL="0" rtl="0" algn="ctr">
              <a:lnSpc>
                <a:spcPct val="100000"/>
              </a:lnSpc>
              <a:spcBef>
                <a:spcPts val="0"/>
              </a:spcBef>
              <a:spcAft>
                <a:spcPts val="0"/>
              </a:spcAft>
              <a:buClr>
                <a:srgbClr val="FF0000"/>
              </a:buClr>
              <a:buSzPts val="2400"/>
              <a:buFont typeface="Times New Roman"/>
              <a:buNone/>
            </a:pPr>
            <a:r>
              <a:rPr b="1" lang="en-US" sz="2400">
                <a:solidFill>
                  <a:srgbClr val="FF0000"/>
                </a:solidFill>
                <a:latin typeface="Times New Roman"/>
                <a:ea typeface="Times New Roman"/>
                <a:cs typeface="Times New Roman"/>
                <a:sym typeface="Times New Roman"/>
              </a:rPr>
              <a:t>Literature Survey</a:t>
            </a:r>
            <a:endParaRPr b="1" sz="2400">
              <a:solidFill>
                <a:srgbClr val="FF0000"/>
              </a:solidFill>
              <a:latin typeface="Times New Roman"/>
              <a:ea typeface="Times New Roman"/>
              <a:cs typeface="Times New Roman"/>
              <a:sym typeface="Times New Roman"/>
            </a:endParaRPr>
          </a:p>
        </p:txBody>
      </p:sp>
      <p:sp>
        <p:nvSpPr>
          <p:cNvPr id="137" name="Google Shape;137;p19"/>
          <p:cNvSpPr txBox="1"/>
          <p:nvPr/>
        </p:nvSpPr>
        <p:spPr>
          <a:xfrm>
            <a:off x="619325" y="1374625"/>
            <a:ext cx="8262900" cy="4710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Times New Roman"/>
              <a:buNone/>
            </a:pPr>
            <a:r>
              <a:rPr lang="en-US">
                <a:solidFill>
                  <a:schemeClr val="dk1"/>
                </a:solidFill>
              </a:rPr>
              <a:t>11.      Dadabada Pradeep Kumar,”Particle Swarm Optimization: The Foundation”Applying Particle Swarm Optimization, International Series in Operations Research &amp; Management Science 306.</a:t>
            </a:r>
            <a:endParaRPr>
              <a:solidFill>
                <a:schemeClr val="dk1"/>
              </a:solidFill>
            </a:endParaRPr>
          </a:p>
          <a:p>
            <a:pPr indent="0" lvl="0" marL="0" rtl="0" algn="l">
              <a:spcBef>
                <a:spcPts val="0"/>
              </a:spcBef>
              <a:spcAft>
                <a:spcPts val="0"/>
              </a:spcAft>
              <a:buClr>
                <a:schemeClr val="dk1"/>
              </a:buClr>
              <a:buSzPts val="1400"/>
              <a:buFont typeface="Times New Roman"/>
              <a:buNone/>
            </a:pPr>
            <a:r>
              <a:rPr lang="en-US">
                <a:solidFill>
                  <a:schemeClr val="dk1"/>
                </a:solidFill>
              </a:rPr>
              <a:t>	</a:t>
            </a:r>
            <a:endParaRPr>
              <a:solidFill>
                <a:schemeClr val="dk1"/>
              </a:solidFill>
            </a:endParaRPr>
          </a:p>
          <a:p>
            <a:pPr indent="0" lvl="0" marL="0" rtl="0" algn="l">
              <a:spcBef>
                <a:spcPts val="0"/>
              </a:spcBef>
              <a:spcAft>
                <a:spcPts val="0"/>
              </a:spcAft>
              <a:buClr>
                <a:schemeClr val="dk1"/>
              </a:buClr>
              <a:buSzPts val="1400"/>
              <a:buFont typeface="Times New Roman"/>
              <a:buNone/>
            </a:pPr>
            <a:r>
              <a:rPr b="1" lang="en-US">
                <a:solidFill>
                  <a:schemeClr val="dk1"/>
                </a:solidFill>
              </a:rPr>
              <a:t>Inference:</a:t>
            </a:r>
            <a:endParaRPr b="1">
              <a:solidFill>
                <a:schemeClr val="dk1"/>
              </a:solidFill>
            </a:endParaRPr>
          </a:p>
          <a:p>
            <a:pPr indent="0" lvl="0" marL="0" rtl="0" algn="l">
              <a:spcBef>
                <a:spcPts val="0"/>
              </a:spcBef>
              <a:spcAft>
                <a:spcPts val="0"/>
              </a:spcAft>
              <a:buClr>
                <a:schemeClr val="dk1"/>
              </a:buClr>
              <a:buSzPts val="1400"/>
              <a:buFont typeface="Times New Roman"/>
              <a:buNone/>
            </a:pPr>
            <a:r>
              <a:rPr lang="en-US">
                <a:solidFill>
                  <a:schemeClr val="dk1"/>
                </a:solidFill>
              </a:rPr>
              <a:t>	It was a Summarized or combined comparison of various PSO papers. It tablised the PSO parameters, various domain it is applied.</a:t>
            </a:r>
            <a:endParaRPr>
              <a:solidFill>
                <a:schemeClr val="dk1"/>
              </a:solidFill>
            </a:endParaRPr>
          </a:p>
          <a:p>
            <a:pPr indent="0" lvl="0" marL="0" marR="0" rtl="0" algn="l">
              <a:lnSpc>
                <a:spcPct val="100000"/>
              </a:lnSpc>
              <a:spcBef>
                <a:spcPts val="0"/>
              </a:spcBef>
              <a:spcAft>
                <a:spcPts val="0"/>
              </a:spcAft>
              <a:buClr>
                <a:srgbClr val="000000"/>
              </a:buClr>
              <a:buSzPts val="1400"/>
              <a:buFont typeface="Times New Roman"/>
              <a:buNone/>
            </a:pPr>
            <a:r>
              <a:t/>
            </a:r>
            <a:endParaRPr>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Times New Roman"/>
              <a:buNone/>
            </a:pPr>
            <a:r>
              <a:t/>
            </a:r>
            <a:endParaRPr>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Times New Roman"/>
              <a:buNone/>
            </a:pPr>
            <a:r>
              <a:t/>
            </a:r>
            <a:endParaRPr>
              <a:solidFill>
                <a:schemeClr val="dk1"/>
              </a:solidFill>
            </a:endParaRPr>
          </a:p>
          <a:p>
            <a:pPr indent="0" lvl="0" marL="0" marR="0" rtl="0" algn="l">
              <a:lnSpc>
                <a:spcPct val="100000"/>
              </a:lnSpc>
              <a:spcBef>
                <a:spcPts val="0"/>
              </a:spcBef>
              <a:spcAft>
                <a:spcPts val="0"/>
              </a:spcAft>
              <a:buClr>
                <a:srgbClr val="000000"/>
              </a:buClr>
              <a:buSzPts val="1400"/>
              <a:buFont typeface="Times New Roman"/>
              <a:buNone/>
            </a:pPr>
            <a:r>
              <a:rPr lang="en-US">
                <a:solidFill>
                  <a:schemeClr val="dk1"/>
                </a:solidFill>
              </a:rPr>
              <a:t>12. </a:t>
            </a:r>
            <a:r>
              <a:rPr lang="en-US">
                <a:solidFill>
                  <a:schemeClr val="dk1"/>
                </a:solidFill>
              </a:rPr>
              <a:t>Senthilkumar, A., Namboothiri, A., &amp; Rajeev, S. (2021). Does portfolio optimization favor sector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      or broad market investments? Journal of Public Affairs, e02752.</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       </a:t>
            </a:r>
            <a:r>
              <a:rPr b="1" lang="en-US">
                <a:solidFill>
                  <a:schemeClr val="dk1"/>
                </a:solidFill>
              </a:rPr>
              <a:t>a.   Inference:</a:t>
            </a:r>
            <a:endParaRPr b="1">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             Optimizing the portfolio there are variety of combinations, a portfolio can be of intra-sector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	    assets or inter sector portfolio, in intra-sector portfolio and inter-sector portfolio are compared.</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             A comparison is made with between the Markowitz model and Sharpe’s model.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   </a:t>
            </a:r>
            <a:r>
              <a:rPr b="1" lang="en-US">
                <a:solidFill>
                  <a:schemeClr val="dk1"/>
                </a:solidFill>
              </a:rPr>
              <a:t>    b.   Research gap:</a:t>
            </a:r>
            <a:endParaRPr b="1">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             Explore how weights change under different economic conditions .Use of advance Machine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	    learning algorithm.To expand it in global context</a:t>
            </a:r>
            <a:endParaRPr>
              <a:solidFill>
                <a:schemeClr val="dk1"/>
              </a:solidFill>
            </a:endParaRPr>
          </a:p>
          <a:p>
            <a:pPr indent="0" lvl="0" marL="0" marR="0" rtl="0" algn="l">
              <a:lnSpc>
                <a:spcPct val="100000"/>
              </a:lnSpc>
              <a:spcBef>
                <a:spcPts val="0"/>
              </a:spcBef>
              <a:spcAft>
                <a:spcPts val="0"/>
              </a:spcAft>
              <a:buClr>
                <a:srgbClr val="000000"/>
              </a:buClr>
              <a:buSzPts val="1400"/>
              <a:buFont typeface="Times New Roman"/>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0"/>
          <p:cNvSpPr txBox="1"/>
          <p:nvPr>
            <p:ph type="title"/>
          </p:nvPr>
        </p:nvSpPr>
        <p:spPr>
          <a:xfrm>
            <a:off x="614439" y="-5"/>
            <a:ext cx="7315200" cy="887700"/>
          </a:xfrm>
          <a:prstGeom prst="rect">
            <a:avLst/>
          </a:prstGeom>
          <a:noFill/>
          <a:ln>
            <a:noFill/>
          </a:ln>
        </p:spPr>
        <p:txBody>
          <a:bodyPr anchorCtr="0" anchor="ctr" bIns="45700" lIns="45700" spcFirstLastPara="1" rIns="45700" wrap="square" tIns="45700">
            <a:noAutofit/>
          </a:bodyPr>
          <a:lstStyle/>
          <a:p>
            <a:pPr indent="0" lvl="0" marL="0" rtl="0" algn="ctr">
              <a:lnSpc>
                <a:spcPct val="100000"/>
              </a:lnSpc>
              <a:spcBef>
                <a:spcPts val="0"/>
              </a:spcBef>
              <a:spcAft>
                <a:spcPts val="0"/>
              </a:spcAft>
              <a:buClr>
                <a:srgbClr val="FF0000"/>
              </a:buClr>
              <a:buSzPts val="2400"/>
              <a:buFont typeface="Times New Roman"/>
              <a:buNone/>
            </a:pPr>
            <a:r>
              <a:rPr lang="en-US" sz="2400">
                <a:solidFill>
                  <a:srgbClr val="FF0000"/>
                </a:solidFill>
                <a:latin typeface="Times New Roman"/>
                <a:ea typeface="Times New Roman"/>
                <a:cs typeface="Times New Roman"/>
                <a:sym typeface="Times New Roman"/>
              </a:rPr>
              <a:t>Architecture diagram</a:t>
            </a:r>
            <a:endParaRPr sz="3200">
              <a:solidFill>
                <a:srgbClr val="FF0000"/>
              </a:solidFill>
              <a:latin typeface="Times New Roman"/>
              <a:ea typeface="Times New Roman"/>
              <a:cs typeface="Times New Roman"/>
              <a:sym typeface="Times New Roman"/>
            </a:endParaRPr>
          </a:p>
        </p:txBody>
      </p:sp>
      <p:sp>
        <p:nvSpPr>
          <p:cNvPr id="143" name="Google Shape;143;p20"/>
          <p:cNvSpPr txBox="1"/>
          <p:nvPr>
            <p:ph idx="4294967295" type="sldNum"/>
          </p:nvPr>
        </p:nvSpPr>
        <p:spPr>
          <a:xfrm>
            <a:off x="8319496" y="381000"/>
            <a:ext cx="291104" cy="307777"/>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r>
              <a:rPr lang="en-US"/>
              <a:t>13</a:t>
            </a:r>
            <a:endParaRPr/>
          </a:p>
        </p:txBody>
      </p:sp>
      <p:pic>
        <p:nvPicPr>
          <p:cNvPr id="144" name="Google Shape;144;p20"/>
          <p:cNvPicPr preferRelativeResize="0"/>
          <p:nvPr/>
        </p:nvPicPr>
        <p:blipFill>
          <a:blip r:embed="rId3">
            <a:alphaModFix/>
          </a:blip>
          <a:stretch>
            <a:fillRect/>
          </a:stretch>
        </p:blipFill>
        <p:spPr>
          <a:xfrm>
            <a:off x="1121088" y="887704"/>
            <a:ext cx="6901826" cy="581319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1"/>
          <p:cNvSpPr txBox="1"/>
          <p:nvPr>
            <p:ph type="title"/>
          </p:nvPr>
        </p:nvSpPr>
        <p:spPr>
          <a:xfrm>
            <a:off x="457200" y="92074"/>
            <a:ext cx="8229600" cy="15081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FF0000"/>
              </a:buClr>
              <a:buSzPts val="2400"/>
              <a:buFont typeface="Times New Roman"/>
              <a:buNone/>
            </a:pPr>
            <a:r>
              <a:rPr b="1" lang="en-US" sz="2400">
                <a:solidFill>
                  <a:srgbClr val="FF0000"/>
                </a:solidFill>
                <a:latin typeface="Times New Roman"/>
                <a:ea typeface="Times New Roman"/>
                <a:cs typeface="Times New Roman"/>
                <a:sym typeface="Times New Roman"/>
              </a:rPr>
              <a:t>Detailed design  diagram</a:t>
            </a:r>
            <a:br>
              <a:rPr b="1" lang="en-US" sz="2400">
                <a:solidFill>
                  <a:srgbClr val="FF0000"/>
                </a:solidFill>
                <a:latin typeface="Times New Roman"/>
                <a:ea typeface="Times New Roman"/>
                <a:cs typeface="Times New Roman"/>
                <a:sym typeface="Times New Roman"/>
              </a:rPr>
            </a:br>
            <a:endParaRPr/>
          </a:p>
        </p:txBody>
      </p:sp>
      <p:pic>
        <p:nvPicPr>
          <p:cNvPr id="150" name="Google Shape;150;p21"/>
          <p:cNvPicPr preferRelativeResize="0"/>
          <p:nvPr/>
        </p:nvPicPr>
        <p:blipFill>
          <a:blip r:embed="rId3">
            <a:alphaModFix/>
          </a:blip>
          <a:stretch>
            <a:fillRect/>
          </a:stretch>
        </p:blipFill>
        <p:spPr>
          <a:xfrm>
            <a:off x="-88600" y="1600175"/>
            <a:ext cx="9321199" cy="4300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2"/>
          <p:cNvSpPr txBox="1"/>
          <p:nvPr/>
        </p:nvSpPr>
        <p:spPr>
          <a:xfrm>
            <a:off x="1094700" y="1578800"/>
            <a:ext cx="69546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rgbClr val="FF0000"/>
              </a:buClr>
              <a:buSzPts val="2400"/>
              <a:buFont typeface="Times New Roman"/>
              <a:buNone/>
            </a:pPr>
            <a:r>
              <a:rPr lang="en-US" sz="2400">
                <a:solidFill>
                  <a:srgbClr val="FF0000"/>
                </a:solidFill>
                <a:latin typeface="Times New Roman"/>
                <a:ea typeface="Times New Roman"/>
                <a:cs typeface="Times New Roman"/>
                <a:sym typeface="Times New Roman"/>
              </a:rPr>
              <a:t>List  all the Modules  </a:t>
            </a:r>
            <a:endParaRPr/>
          </a:p>
        </p:txBody>
      </p:sp>
      <p:sp>
        <p:nvSpPr>
          <p:cNvPr id="156" name="Google Shape;156;p22"/>
          <p:cNvSpPr txBox="1"/>
          <p:nvPr/>
        </p:nvSpPr>
        <p:spPr>
          <a:xfrm>
            <a:off x="732450" y="2593000"/>
            <a:ext cx="7679100" cy="2862900"/>
          </a:xfrm>
          <a:prstGeom prst="rect">
            <a:avLst/>
          </a:prstGeom>
          <a:noFill/>
          <a:ln>
            <a:noFill/>
          </a:ln>
        </p:spPr>
        <p:txBody>
          <a:bodyPr anchorCtr="0" anchor="t" bIns="91425" lIns="91425" spcFirstLastPara="1" rIns="91425" wrap="square" tIns="91425">
            <a:spAutoFit/>
          </a:bodyPr>
          <a:lstStyle/>
          <a:p>
            <a:pPr indent="-342900" lvl="0" marL="342900" rtl="0" algn="l">
              <a:spcBef>
                <a:spcPts val="400"/>
              </a:spcBef>
              <a:spcAft>
                <a:spcPts val="0"/>
              </a:spcAft>
              <a:buClr>
                <a:schemeClr val="dk1"/>
              </a:buClr>
              <a:buSzPts val="2000"/>
              <a:buChar char="»"/>
            </a:pPr>
            <a:r>
              <a:rPr lang="en-US" sz="2000">
                <a:solidFill>
                  <a:schemeClr val="dk1"/>
                </a:solidFill>
              </a:rPr>
              <a:t>Sharpe and Sortino Filtering</a:t>
            </a:r>
            <a:endParaRPr sz="2000">
              <a:solidFill>
                <a:schemeClr val="dk1"/>
              </a:solidFill>
            </a:endParaRPr>
          </a:p>
          <a:p>
            <a:pPr indent="-330200" lvl="0" marL="342900" rtl="0" algn="l">
              <a:spcBef>
                <a:spcPts val="400"/>
              </a:spcBef>
              <a:spcAft>
                <a:spcPts val="0"/>
              </a:spcAft>
              <a:buClr>
                <a:schemeClr val="dk1"/>
              </a:buClr>
              <a:buSzPts val="1800"/>
              <a:buChar char="»"/>
            </a:pPr>
            <a:r>
              <a:rPr lang="en-US" sz="2000">
                <a:solidFill>
                  <a:schemeClr val="dk1"/>
                </a:solidFill>
              </a:rPr>
              <a:t>Mean- Variance Optimization</a:t>
            </a:r>
            <a:endParaRPr sz="2000">
              <a:solidFill>
                <a:schemeClr val="dk1"/>
              </a:solidFill>
            </a:endParaRPr>
          </a:p>
          <a:p>
            <a:pPr indent="-330200" lvl="0" marL="342900" rtl="0" algn="l">
              <a:spcBef>
                <a:spcPts val="400"/>
              </a:spcBef>
              <a:spcAft>
                <a:spcPts val="0"/>
              </a:spcAft>
              <a:buClr>
                <a:schemeClr val="dk1"/>
              </a:buClr>
              <a:buSzPts val="1800"/>
              <a:buChar char="»"/>
            </a:pPr>
            <a:r>
              <a:rPr lang="en-US" sz="2000">
                <a:solidFill>
                  <a:schemeClr val="dk1"/>
                </a:solidFill>
              </a:rPr>
              <a:t>Particle Swarm Optimization</a:t>
            </a:r>
            <a:endParaRPr sz="2000">
              <a:solidFill>
                <a:schemeClr val="dk1"/>
              </a:solidFill>
            </a:endParaRPr>
          </a:p>
          <a:p>
            <a:pPr indent="-330200" lvl="0" marL="342900" rtl="0" algn="l">
              <a:spcBef>
                <a:spcPts val="400"/>
              </a:spcBef>
              <a:spcAft>
                <a:spcPts val="0"/>
              </a:spcAft>
              <a:buClr>
                <a:schemeClr val="dk1"/>
              </a:buClr>
              <a:buSzPts val="1800"/>
              <a:buChar char="»"/>
            </a:pPr>
            <a:r>
              <a:rPr lang="en-US" sz="2000">
                <a:solidFill>
                  <a:schemeClr val="dk1"/>
                </a:solidFill>
              </a:rPr>
              <a:t>Ant Colony Optimization</a:t>
            </a:r>
            <a:endParaRPr sz="2000">
              <a:solidFill>
                <a:schemeClr val="dk1"/>
              </a:solidFill>
            </a:endParaRPr>
          </a:p>
          <a:p>
            <a:pPr indent="-330200" lvl="0" marL="342900" rtl="0" algn="l">
              <a:spcBef>
                <a:spcPts val="400"/>
              </a:spcBef>
              <a:spcAft>
                <a:spcPts val="0"/>
              </a:spcAft>
              <a:buClr>
                <a:srgbClr val="000000"/>
              </a:buClr>
              <a:buSzPts val="1800"/>
              <a:buChar char="»"/>
            </a:pPr>
            <a:r>
              <a:rPr b="1" lang="en-US" sz="2000" u="sng"/>
              <a:t>Implementing using static data (2016-2021) </a:t>
            </a:r>
            <a:endParaRPr b="1" sz="2000" u="sng"/>
          </a:p>
          <a:p>
            <a:pPr indent="-342900" lvl="0" marL="342900" rtl="0" algn="l">
              <a:spcBef>
                <a:spcPts val="400"/>
              </a:spcBef>
              <a:spcAft>
                <a:spcPts val="0"/>
              </a:spcAft>
              <a:buClr>
                <a:srgbClr val="000000"/>
              </a:buClr>
              <a:buSzPts val="2000"/>
              <a:buChar char="»"/>
            </a:pPr>
            <a:r>
              <a:rPr b="1" lang="en-US" sz="2000" u="sng"/>
              <a:t>Nifty50 Index Benchmark risks and returns </a:t>
            </a:r>
            <a:endParaRPr b="1" sz="2000" u="sng"/>
          </a:p>
          <a:p>
            <a:pPr indent="-342900" lvl="0" marL="342900" rtl="0" algn="l">
              <a:spcBef>
                <a:spcPts val="400"/>
              </a:spcBef>
              <a:spcAft>
                <a:spcPts val="0"/>
              </a:spcAft>
              <a:buClr>
                <a:srgbClr val="FF9900"/>
              </a:buClr>
              <a:buSzPts val="2000"/>
              <a:buChar char="»"/>
            </a:pPr>
            <a:r>
              <a:rPr b="1" lang="en-US" sz="2000" u="sng">
                <a:solidFill>
                  <a:srgbClr val="FF9900"/>
                </a:solidFill>
              </a:rPr>
              <a:t>LSTM(future enhancement)</a:t>
            </a:r>
            <a:endParaRPr b="1" sz="2000" u="sng">
              <a:solidFill>
                <a:srgbClr val="FF9900"/>
              </a:solidFill>
            </a:endParaRPr>
          </a:p>
          <a:p>
            <a:pPr indent="0" lvl="0" marL="0" rtl="0" algn="l">
              <a:spcBef>
                <a:spcPts val="0"/>
              </a:spcBef>
              <a:spcAft>
                <a:spcPts val="0"/>
              </a:spcAft>
              <a:buNone/>
            </a:pPr>
            <a:r>
              <a:t/>
            </a:r>
            <a:endParaRPr/>
          </a:p>
        </p:txBody>
      </p:sp>
      <p:pic>
        <p:nvPicPr>
          <p:cNvPr id="157" name="Google Shape;157;p22"/>
          <p:cNvPicPr preferRelativeResize="0"/>
          <p:nvPr/>
        </p:nvPicPr>
        <p:blipFill>
          <a:blip r:embed="rId3">
            <a:alphaModFix/>
          </a:blip>
          <a:stretch>
            <a:fillRect/>
          </a:stretch>
        </p:blipFill>
        <p:spPr>
          <a:xfrm>
            <a:off x="6477000" y="4551400"/>
            <a:ext cx="318975" cy="275382"/>
          </a:xfrm>
          <a:prstGeom prst="rect">
            <a:avLst/>
          </a:prstGeom>
          <a:noFill/>
          <a:ln>
            <a:noFill/>
          </a:ln>
        </p:spPr>
      </p:pic>
      <p:pic>
        <p:nvPicPr>
          <p:cNvPr id="158" name="Google Shape;158;p22"/>
          <p:cNvPicPr preferRelativeResize="0"/>
          <p:nvPr/>
        </p:nvPicPr>
        <p:blipFill>
          <a:blip r:embed="rId3">
            <a:alphaModFix/>
          </a:blip>
          <a:stretch>
            <a:fillRect/>
          </a:stretch>
        </p:blipFill>
        <p:spPr>
          <a:xfrm>
            <a:off x="6477000" y="4170400"/>
            <a:ext cx="318975" cy="275382"/>
          </a:xfrm>
          <a:prstGeom prst="rect">
            <a:avLst/>
          </a:prstGeom>
          <a:noFill/>
          <a:ln>
            <a:noFill/>
          </a:ln>
        </p:spPr>
      </p:pic>
      <p:pic>
        <p:nvPicPr>
          <p:cNvPr id="159" name="Google Shape;159;p22"/>
          <p:cNvPicPr preferRelativeResize="0"/>
          <p:nvPr/>
        </p:nvPicPr>
        <p:blipFill>
          <a:blip r:embed="rId3">
            <a:alphaModFix/>
          </a:blip>
          <a:stretch>
            <a:fillRect/>
          </a:stretch>
        </p:blipFill>
        <p:spPr>
          <a:xfrm>
            <a:off x="3962400" y="3789400"/>
            <a:ext cx="318975" cy="275382"/>
          </a:xfrm>
          <a:prstGeom prst="rect">
            <a:avLst/>
          </a:prstGeom>
          <a:noFill/>
          <a:ln>
            <a:noFill/>
          </a:ln>
        </p:spPr>
      </p:pic>
      <p:pic>
        <p:nvPicPr>
          <p:cNvPr id="160" name="Google Shape;160;p22"/>
          <p:cNvPicPr preferRelativeResize="0"/>
          <p:nvPr/>
        </p:nvPicPr>
        <p:blipFill>
          <a:blip r:embed="rId3">
            <a:alphaModFix/>
          </a:blip>
          <a:stretch>
            <a:fillRect/>
          </a:stretch>
        </p:blipFill>
        <p:spPr>
          <a:xfrm>
            <a:off x="4419600" y="3408400"/>
            <a:ext cx="318975" cy="275382"/>
          </a:xfrm>
          <a:prstGeom prst="rect">
            <a:avLst/>
          </a:prstGeom>
          <a:noFill/>
          <a:ln>
            <a:noFill/>
          </a:ln>
        </p:spPr>
      </p:pic>
      <p:pic>
        <p:nvPicPr>
          <p:cNvPr id="161" name="Google Shape;161;p22"/>
          <p:cNvPicPr preferRelativeResize="0"/>
          <p:nvPr/>
        </p:nvPicPr>
        <p:blipFill>
          <a:blip r:embed="rId3">
            <a:alphaModFix/>
          </a:blip>
          <a:stretch>
            <a:fillRect/>
          </a:stretch>
        </p:blipFill>
        <p:spPr>
          <a:xfrm>
            <a:off x="4572000" y="3027400"/>
            <a:ext cx="318975" cy="275382"/>
          </a:xfrm>
          <a:prstGeom prst="rect">
            <a:avLst/>
          </a:prstGeom>
          <a:noFill/>
          <a:ln>
            <a:noFill/>
          </a:ln>
        </p:spPr>
      </p:pic>
      <p:pic>
        <p:nvPicPr>
          <p:cNvPr id="162" name="Google Shape;162;p22"/>
          <p:cNvPicPr preferRelativeResize="0"/>
          <p:nvPr/>
        </p:nvPicPr>
        <p:blipFill>
          <a:blip r:embed="rId3">
            <a:alphaModFix/>
          </a:blip>
          <a:stretch>
            <a:fillRect/>
          </a:stretch>
        </p:blipFill>
        <p:spPr>
          <a:xfrm>
            <a:off x="4419600" y="2722600"/>
            <a:ext cx="318975" cy="27538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3"/>
          <p:cNvSpPr txBox="1"/>
          <p:nvPr>
            <p:ph idx="12" type="sldNum"/>
          </p:nvPr>
        </p:nvSpPr>
        <p:spPr>
          <a:xfrm>
            <a:off x="8319496" y="381000"/>
            <a:ext cx="291000" cy="307800"/>
          </a:xfrm>
          <a:prstGeom prst="rect">
            <a:avLst/>
          </a:prstGeom>
          <a:noFill/>
          <a:ln>
            <a:noFill/>
          </a:ln>
        </p:spPr>
        <p:txBody>
          <a:bodyPr anchorCtr="0" anchor="t" bIns="45700" lIns="45700" spcFirstLastPara="1" rIns="45700" wrap="square" tIns="45700">
            <a:spAutoFit/>
          </a:bodyPr>
          <a:lstStyle/>
          <a:p>
            <a:pPr indent="0" lvl="0" marL="0" marR="0" rtl="0" algn="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13</a:t>
            </a:r>
            <a:endParaRPr b="0" i="0" sz="1400" u="none" cap="none" strike="noStrike">
              <a:solidFill>
                <a:srgbClr val="000000"/>
              </a:solidFill>
              <a:latin typeface="Arial"/>
              <a:ea typeface="Arial"/>
              <a:cs typeface="Arial"/>
              <a:sym typeface="Arial"/>
            </a:endParaRPr>
          </a:p>
        </p:txBody>
      </p:sp>
      <p:sp>
        <p:nvSpPr>
          <p:cNvPr id="168" name="Google Shape;168;p23"/>
          <p:cNvSpPr txBox="1"/>
          <p:nvPr/>
        </p:nvSpPr>
        <p:spPr>
          <a:xfrm>
            <a:off x="1585200" y="108850"/>
            <a:ext cx="5973600" cy="101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700">
                <a:solidFill>
                  <a:srgbClr val="FF0000"/>
                </a:solidFill>
              </a:rPr>
              <a:t>Implementation</a:t>
            </a:r>
            <a:endParaRPr b="1" sz="2700">
              <a:solidFill>
                <a:srgbClr val="FF0000"/>
              </a:solidFill>
            </a:endParaRPr>
          </a:p>
          <a:p>
            <a:pPr indent="0" lvl="0" marL="0" rtl="0" algn="ctr">
              <a:spcBef>
                <a:spcPts val="0"/>
              </a:spcBef>
              <a:spcAft>
                <a:spcPts val="0"/>
              </a:spcAft>
              <a:buNone/>
            </a:pPr>
            <a:r>
              <a:rPr b="1" lang="en-US" sz="2700">
                <a:solidFill>
                  <a:srgbClr val="FF0000"/>
                </a:solidFill>
              </a:rPr>
              <a:t>Filtering Data</a:t>
            </a:r>
            <a:endParaRPr b="1" sz="2700">
              <a:solidFill>
                <a:srgbClr val="FF0000"/>
              </a:solidFill>
            </a:endParaRPr>
          </a:p>
        </p:txBody>
      </p:sp>
      <p:sp>
        <p:nvSpPr>
          <p:cNvPr id="169" name="Google Shape;169;p23"/>
          <p:cNvSpPr txBox="1"/>
          <p:nvPr/>
        </p:nvSpPr>
        <p:spPr>
          <a:xfrm>
            <a:off x="741550" y="1238250"/>
            <a:ext cx="8178000" cy="17547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dk1"/>
              </a:buClr>
              <a:buSzPts val="1700"/>
              <a:buChar char="●"/>
            </a:pPr>
            <a:r>
              <a:rPr lang="en-US" sz="1700">
                <a:solidFill>
                  <a:schemeClr val="dk1"/>
                </a:solidFill>
              </a:rPr>
              <a:t>Nifty Filtering:</a:t>
            </a:r>
            <a:endParaRPr sz="1700">
              <a:solidFill>
                <a:schemeClr val="dk1"/>
              </a:solidFill>
            </a:endParaRPr>
          </a:p>
          <a:p>
            <a:pPr indent="-336550" lvl="1" marL="914400" rtl="0" algn="l">
              <a:spcBef>
                <a:spcPts val="0"/>
              </a:spcBef>
              <a:spcAft>
                <a:spcPts val="0"/>
              </a:spcAft>
              <a:buClr>
                <a:schemeClr val="dk1"/>
              </a:buClr>
              <a:buSzPts val="1700"/>
              <a:buChar char="○"/>
            </a:pPr>
            <a:r>
              <a:rPr lang="en-US" sz="1700">
                <a:solidFill>
                  <a:schemeClr val="dk1"/>
                </a:solidFill>
              </a:rPr>
              <a:t>Data is filtered using the below 2 criteria.</a:t>
            </a:r>
            <a:endParaRPr sz="1700">
              <a:solidFill>
                <a:schemeClr val="dk1"/>
              </a:solidFill>
            </a:endParaRPr>
          </a:p>
          <a:p>
            <a:pPr indent="-336550" lvl="1" marL="914400" rtl="0" algn="l">
              <a:spcBef>
                <a:spcPts val="0"/>
              </a:spcBef>
              <a:spcAft>
                <a:spcPts val="0"/>
              </a:spcAft>
              <a:buClr>
                <a:schemeClr val="dk1"/>
              </a:buClr>
              <a:buSzPts val="1700"/>
              <a:buChar char="○"/>
            </a:pPr>
            <a:r>
              <a:rPr lang="en-US" sz="1700">
                <a:solidFill>
                  <a:schemeClr val="dk1"/>
                </a:solidFill>
              </a:rPr>
              <a:t>Data is available for throughout the time period.</a:t>
            </a:r>
            <a:endParaRPr sz="1700">
              <a:solidFill>
                <a:schemeClr val="dk1"/>
              </a:solidFill>
            </a:endParaRPr>
          </a:p>
          <a:p>
            <a:pPr indent="-336550" lvl="1" marL="914400" rtl="0" algn="l">
              <a:spcBef>
                <a:spcPts val="0"/>
              </a:spcBef>
              <a:spcAft>
                <a:spcPts val="0"/>
              </a:spcAft>
              <a:buClr>
                <a:schemeClr val="dk1"/>
              </a:buClr>
              <a:buSzPts val="1700"/>
              <a:buChar char="○"/>
            </a:pPr>
            <a:r>
              <a:rPr lang="en-US" sz="1700">
                <a:solidFill>
                  <a:schemeClr val="dk1"/>
                </a:solidFill>
              </a:rPr>
              <a:t>Sortino ratio of stock must be greater than Sortino Ratio of the Nifty index.(because stock with downside volatility are considered if greater than whole nifty index sortino ratio.</a:t>
            </a:r>
            <a:endParaRPr/>
          </a:p>
        </p:txBody>
      </p:sp>
      <p:pic>
        <p:nvPicPr>
          <p:cNvPr id="170" name="Google Shape;170;p23"/>
          <p:cNvPicPr preferRelativeResize="0"/>
          <p:nvPr/>
        </p:nvPicPr>
        <p:blipFill rotWithShape="1">
          <a:blip r:embed="rId3">
            <a:alphaModFix/>
          </a:blip>
          <a:srcRect b="6000" l="0" r="0" t="13986"/>
          <a:stretch/>
        </p:blipFill>
        <p:spPr>
          <a:xfrm>
            <a:off x="88450" y="3106550"/>
            <a:ext cx="8967100" cy="2887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4"/>
          <p:cNvSpPr txBox="1"/>
          <p:nvPr>
            <p:ph idx="12" type="sldNum"/>
          </p:nvPr>
        </p:nvSpPr>
        <p:spPr>
          <a:xfrm>
            <a:off x="8319496" y="381000"/>
            <a:ext cx="291000" cy="307800"/>
          </a:xfrm>
          <a:prstGeom prst="rect">
            <a:avLst/>
          </a:prstGeom>
          <a:noFill/>
          <a:ln>
            <a:noFill/>
          </a:ln>
        </p:spPr>
        <p:txBody>
          <a:bodyPr anchorCtr="0" anchor="t" bIns="45700" lIns="45700" spcFirstLastPara="1" rIns="45700" wrap="square" tIns="45700">
            <a:spAutoFit/>
          </a:bodyPr>
          <a:lstStyle/>
          <a:p>
            <a:pPr indent="0" lvl="0" marL="0" marR="0" rtl="0" algn="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13</a:t>
            </a:r>
            <a:endParaRPr b="0" i="0" sz="1400" u="none" cap="none" strike="noStrike">
              <a:solidFill>
                <a:srgbClr val="000000"/>
              </a:solidFill>
              <a:latin typeface="Arial"/>
              <a:ea typeface="Arial"/>
              <a:cs typeface="Arial"/>
              <a:sym typeface="Arial"/>
            </a:endParaRPr>
          </a:p>
        </p:txBody>
      </p:sp>
      <p:sp>
        <p:nvSpPr>
          <p:cNvPr id="176" name="Google Shape;176;p24"/>
          <p:cNvSpPr txBox="1"/>
          <p:nvPr/>
        </p:nvSpPr>
        <p:spPr>
          <a:xfrm>
            <a:off x="1714500" y="108875"/>
            <a:ext cx="5973600" cy="101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700">
                <a:solidFill>
                  <a:srgbClr val="FF0000"/>
                </a:solidFill>
              </a:rPr>
              <a:t>Implementation</a:t>
            </a:r>
            <a:endParaRPr b="1" sz="2700">
              <a:solidFill>
                <a:srgbClr val="FF0000"/>
              </a:solidFill>
            </a:endParaRPr>
          </a:p>
          <a:p>
            <a:pPr indent="0" lvl="0" marL="0" rtl="0" algn="ctr">
              <a:spcBef>
                <a:spcPts val="0"/>
              </a:spcBef>
              <a:spcAft>
                <a:spcPts val="0"/>
              </a:spcAft>
              <a:buNone/>
            </a:pPr>
            <a:r>
              <a:rPr b="1" lang="en-US" sz="2700">
                <a:solidFill>
                  <a:srgbClr val="FF0000"/>
                </a:solidFill>
              </a:rPr>
              <a:t>Mean Variance Optimization</a:t>
            </a:r>
            <a:endParaRPr b="1" sz="2700">
              <a:solidFill>
                <a:srgbClr val="FF0000"/>
              </a:solidFill>
            </a:endParaRPr>
          </a:p>
        </p:txBody>
      </p:sp>
      <p:sp>
        <p:nvSpPr>
          <p:cNvPr id="177" name="Google Shape;177;p24"/>
          <p:cNvSpPr txBox="1"/>
          <p:nvPr/>
        </p:nvSpPr>
        <p:spPr>
          <a:xfrm>
            <a:off x="776800" y="1299950"/>
            <a:ext cx="7711200" cy="4340700"/>
          </a:xfrm>
          <a:prstGeom prst="rect">
            <a:avLst/>
          </a:prstGeom>
          <a:noFill/>
          <a:ln>
            <a:noFill/>
          </a:ln>
        </p:spPr>
        <p:txBody>
          <a:bodyPr anchorCtr="0" anchor="t" bIns="91425" lIns="91425" spcFirstLastPara="1" rIns="91425" wrap="square" tIns="91425">
            <a:spAutoFit/>
          </a:bodyPr>
          <a:lstStyle/>
          <a:p>
            <a:pPr indent="457200" lvl="0" marL="0" rtl="0" algn="l">
              <a:spcBef>
                <a:spcPts val="1200"/>
              </a:spcBef>
              <a:spcAft>
                <a:spcPts val="0"/>
              </a:spcAft>
              <a:buClr>
                <a:srgbClr val="000000"/>
              </a:buClr>
              <a:buSzPts val="1100"/>
              <a:buFont typeface="Arial"/>
              <a:buNone/>
            </a:pPr>
            <a:r>
              <a:rPr lang="en-US" sz="1600">
                <a:highlight>
                  <a:srgbClr val="FFFFFF"/>
                </a:highlight>
              </a:rPr>
              <a:t>This is a Conventional way that is being followed for </a:t>
            </a:r>
            <a:r>
              <a:rPr lang="en-US" sz="1600">
                <a:highlight>
                  <a:srgbClr val="FFFFFF"/>
                </a:highlight>
              </a:rPr>
              <a:t>constructing</a:t>
            </a:r>
            <a:r>
              <a:rPr lang="en-US" sz="1600">
                <a:highlight>
                  <a:srgbClr val="FFFFFF"/>
                </a:highlight>
              </a:rPr>
              <a:t> the portfolio.</a:t>
            </a:r>
            <a:endParaRPr sz="1600">
              <a:highlight>
                <a:srgbClr val="FFFFFF"/>
              </a:highlight>
            </a:endParaRPr>
          </a:p>
          <a:p>
            <a:pPr indent="457200" lvl="0" marL="0" rtl="0" algn="l">
              <a:spcBef>
                <a:spcPts val="1200"/>
              </a:spcBef>
              <a:spcAft>
                <a:spcPts val="0"/>
              </a:spcAft>
              <a:buClr>
                <a:srgbClr val="000000"/>
              </a:buClr>
              <a:buSzPts val="1100"/>
              <a:buFont typeface="Arial"/>
              <a:buNone/>
            </a:pPr>
            <a:r>
              <a:rPr lang="en-US" sz="1600">
                <a:highlight>
                  <a:srgbClr val="FFFFFF"/>
                </a:highlight>
              </a:rPr>
              <a:t>Here </a:t>
            </a:r>
            <a:r>
              <a:rPr lang="en-US" sz="1600">
                <a:highlight>
                  <a:srgbClr val="FFFFFF"/>
                </a:highlight>
              </a:rPr>
              <a:t>randomly</a:t>
            </a:r>
            <a:r>
              <a:rPr lang="en-US" sz="1600">
                <a:highlight>
                  <a:srgbClr val="FFFFFF"/>
                </a:highlight>
              </a:rPr>
              <a:t> weights are assigned to each stock in each iteration. It tries to to find all the portfolios by trying almost all possible weight combination in the iteration limit defined.</a:t>
            </a:r>
            <a:endParaRPr sz="1600">
              <a:highlight>
                <a:srgbClr val="FFFFFF"/>
              </a:highlight>
            </a:endParaRPr>
          </a:p>
          <a:p>
            <a:pPr indent="457200" lvl="0" marL="0" rtl="0" algn="l">
              <a:spcBef>
                <a:spcPts val="1200"/>
              </a:spcBef>
              <a:spcAft>
                <a:spcPts val="0"/>
              </a:spcAft>
              <a:buClr>
                <a:srgbClr val="000000"/>
              </a:buClr>
              <a:buSzPts val="1100"/>
              <a:buFont typeface="Arial"/>
              <a:buNone/>
            </a:pPr>
            <a:r>
              <a:rPr lang="en-US" sz="1600">
                <a:solidFill>
                  <a:srgbClr val="000000"/>
                </a:solidFill>
                <a:highlight>
                  <a:srgbClr val="FFFFFF"/>
                </a:highlight>
              </a:rPr>
              <a:t>Variables are initialized and assigned which are required for MVO. Such as </a:t>
            </a:r>
            <a:endParaRPr sz="1600">
              <a:solidFill>
                <a:srgbClr val="000000"/>
              </a:solidFill>
              <a:highlight>
                <a:srgbClr val="FFFFFF"/>
              </a:highlight>
            </a:endParaRPr>
          </a:p>
          <a:p>
            <a:pPr indent="-330200" lvl="0" marL="1371600" rtl="0" algn="l">
              <a:spcBef>
                <a:spcPts val="1200"/>
              </a:spcBef>
              <a:spcAft>
                <a:spcPts val="0"/>
              </a:spcAft>
              <a:buClr>
                <a:srgbClr val="000000"/>
              </a:buClr>
              <a:buSzPts val="1600"/>
              <a:buChar char="●"/>
            </a:pPr>
            <a:r>
              <a:rPr lang="en-US" sz="1600">
                <a:solidFill>
                  <a:srgbClr val="000000"/>
                </a:solidFill>
                <a:highlight>
                  <a:srgbClr val="FFFFFF"/>
                </a:highlight>
              </a:rPr>
              <a:t>For each stock daily return data frame is created</a:t>
            </a:r>
            <a:endParaRPr sz="1600">
              <a:solidFill>
                <a:srgbClr val="000000"/>
              </a:solidFill>
              <a:highlight>
                <a:srgbClr val="FFFFFF"/>
              </a:highlight>
            </a:endParaRPr>
          </a:p>
          <a:p>
            <a:pPr indent="-330200" lvl="0" marL="1371600" rtl="0" algn="l">
              <a:spcBef>
                <a:spcPts val="0"/>
              </a:spcBef>
              <a:spcAft>
                <a:spcPts val="0"/>
              </a:spcAft>
              <a:buClr>
                <a:srgbClr val="000000"/>
              </a:buClr>
              <a:buSzPts val="1600"/>
              <a:buChar char="●"/>
            </a:pPr>
            <a:r>
              <a:rPr lang="en-US" sz="1600">
                <a:solidFill>
                  <a:srgbClr val="000000"/>
                </a:solidFill>
                <a:highlight>
                  <a:srgbClr val="FFFFFF"/>
                </a:highlight>
              </a:rPr>
              <a:t>Trading days is calculated</a:t>
            </a:r>
            <a:endParaRPr sz="1600">
              <a:solidFill>
                <a:srgbClr val="000000"/>
              </a:solidFill>
              <a:highlight>
                <a:srgbClr val="FFFFFF"/>
              </a:highlight>
            </a:endParaRPr>
          </a:p>
          <a:p>
            <a:pPr indent="-330200" lvl="0" marL="1371600" rtl="0" algn="l">
              <a:spcBef>
                <a:spcPts val="0"/>
              </a:spcBef>
              <a:spcAft>
                <a:spcPts val="0"/>
              </a:spcAft>
              <a:buClr>
                <a:srgbClr val="000000"/>
              </a:buClr>
              <a:buSzPts val="1600"/>
              <a:buChar char="●"/>
            </a:pPr>
            <a:r>
              <a:rPr lang="en-US" sz="1600">
                <a:solidFill>
                  <a:srgbClr val="000000"/>
                </a:solidFill>
                <a:highlight>
                  <a:srgbClr val="FFFFFF"/>
                </a:highlight>
              </a:rPr>
              <a:t>Annualized covariance matrix for sharpe and sortino ratios are made</a:t>
            </a:r>
            <a:endParaRPr sz="1600">
              <a:solidFill>
                <a:srgbClr val="000000"/>
              </a:solidFill>
              <a:highlight>
                <a:srgbClr val="FFFFFF"/>
              </a:highlight>
            </a:endParaRPr>
          </a:p>
          <a:p>
            <a:pPr indent="-330200" lvl="0" marL="1371600" rtl="0" algn="l">
              <a:spcBef>
                <a:spcPts val="0"/>
              </a:spcBef>
              <a:spcAft>
                <a:spcPts val="0"/>
              </a:spcAft>
              <a:buClr>
                <a:srgbClr val="000000"/>
              </a:buClr>
              <a:buSzPts val="1600"/>
              <a:buChar char="●"/>
            </a:pPr>
            <a:r>
              <a:rPr lang="en-US" sz="1600">
                <a:solidFill>
                  <a:srgbClr val="000000"/>
                </a:solidFill>
                <a:highlight>
                  <a:srgbClr val="FFFFFF"/>
                </a:highlight>
              </a:rPr>
              <a:t>Weights for each stock is allocated which sum up to 1</a:t>
            </a:r>
            <a:endParaRPr sz="1600">
              <a:solidFill>
                <a:srgbClr val="000000"/>
              </a:solidFill>
              <a:highlight>
                <a:srgbClr val="FFFFFF"/>
              </a:highlight>
            </a:endParaRPr>
          </a:p>
          <a:p>
            <a:pPr indent="-330200" lvl="0" marL="1371600" rtl="0" algn="l">
              <a:spcBef>
                <a:spcPts val="0"/>
              </a:spcBef>
              <a:spcAft>
                <a:spcPts val="0"/>
              </a:spcAft>
              <a:buClr>
                <a:srgbClr val="000000"/>
              </a:buClr>
              <a:buSzPts val="1600"/>
              <a:buChar char="●"/>
            </a:pPr>
            <a:r>
              <a:rPr lang="en-US" sz="1600">
                <a:solidFill>
                  <a:srgbClr val="000000"/>
                </a:solidFill>
                <a:highlight>
                  <a:srgbClr val="FFFFFF"/>
                </a:highlight>
              </a:rPr>
              <a:t>Returns and risk are calculated </a:t>
            </a:r>
            <a:endParaRPr sz="1600">
              <a:solidFill>
                <a:srgbClr val="000000"/>
              </a:solidFill>
              <a:highlight>
                <a:srgbClr val="FFFFFF"/>
              </a:highlight>
            </a:endParaRPr>
          </a:p>
          <a:p>
            <a:pPr indent="457200" lvl="0" marL="0" rtl="0" algn="l">
              <a:spcBef>
                <a:spcPts val="1200"/>
              </a:spcBef>
              <a:spcAft>
                <a:spcPts val="0"/>
              </a:spcAft>
              <a:buClr>
                <a:srgbClr val="000000"/>
              </a:buClr>
              <a:buSzPts val="1100"/>
              <a:buFont typeface="Arial"/>
              <a:buNone/>
            </a:pPr>
            <a:r>
              <a:rPr lang="en-US" sz="1600">
                <a:solidFill>
                  <a:srgbClr val="000000"/>
                </a:solidFill>
                <a:highlight>
                  <a:srgbClr val="FFFFFF"/>
                </a:highlight>
              </a:rPr>
              <a:t>The MVO is run for many iterations(50000) for each iteration the sharpe ratio and sortino ratio portfolio  are stored as dataframe.</a:t>
            </a:r>
            <a:endParaRPr sz="1600">
              <a:solidFill>
                <a:srgbClr val="000000"/>
              </a:solidFill>
              <a:highlight>
                <a:srgbClr val="FFFFFF"/>
              </a:highlight>
            </a:endParaRPr>
          </a:p>
          <a:p>
            <a:pPr indent="0" lvl="0" marL="0" rtl="0" algn="l">
              <a:spcBef>
                <a:spcPts val="1200"/>
              </a:spcBef>
              <a:spcAft>
                <a:spcPts val="0"/>
              </a:spcAft>
              <a:buClr>
                <a:srgbClr val="000000"/>
              </a:buClr>
              <a:buSzPts val="1100"/>
              <a:buFont typeface="Arial"/>
              <a:buNone/>
            </a:pPr>
            <a:r>
              <a:t/>
            </a:r>
            <a:endParaRPr>
              <a:solidFill>
                <a:srgbClr val="000000"/>
              </a:solidFill>
            </a:endParaRPr>
          </a:p>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5"/>
          <p:cNvSpPr txBox="1"/>
          <p:nvPr>
            <p:ph idx="12" type="sldNum"/>
          </p:nvPr>
        </p:nvSpPr>
        <p:spPr>
          <a:xfrm>
            <a:off x="8319496" y="381000"/>
            <a:ext cx="291000" cy="307800"/>
          </a:xfrm>
          <a:prstGeom prst="rect">
            <a:avLst/>
          </a:prstGeom>
          <a:noFill/>
          <a:ln>
            <a:noFill/>
          </a:ln>
        </p:spPr>
        <p:txBody>
          <a:bodyPr anchorCtr="0" anchor="t" bIns="45700" lIns="45700" spcFirstLastPara="1" rIns="45700" wrap="square" tIns="45700">
            <a:spAutoFit/>
          </a:bodyPr>
          <a:lstStyle/>
          <a:p>
            <a:pPr indent="0" lvl="0" marL="0" marR="0" rtl="0" algn="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13</a:t>
            </a:r>
            <a:endParaRPr b="0" i="0" sz="1400" u="none" cap="none" strike="noStrike">
              <a:solidFill>
                <a:srgbClr val="000000"/>
              </a:solidFill>
              <a:latin typeface="Arial"/>
              <a:ea typeface="Arial"/>
              <a:cs typeface="Arial"/>
              <a:sym typeface="Arial"/>
            </a:endParaRPr>
          </a:p>
        </p:txBody>
      </p:sp>
      <p:sp>
        <p:nvSpPr>
          <p:cNvPr id="183" name="Google Shape;183;p25"/>
          <p:cNvSpPr txBox="1"/>
          <p:nvPr/>
        </p:nvSpPr>
        <p:spPr>
          <a:xfrm>
            <a:off x="1714500" y="108875"/>
            <a:ext cx="5973600" cy="101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700">
                <a:solidFill>
                  <a:srgbClr val="FF0000"/>
                </a:solidFill>
              </a:rPr>
              <a:t>Implementation</a:t>
            </a:r>
            <a:endParaRPr b="1" sz="2700">
              <a:solidFill>
                <a:srgbClr val="FF0000"/>
              </a:solidFill>
            </a:endParaRPr>
          </a:p>
          <a:p>
            <a:pPr indent="0" lvl="0" marL="0" rtl="0" algn="ctr">
              <a:spcBef>
                <a:spcPts val="0"/>
              </a:spcBef>
              <a:spcAft>
                <a:spcPts val="0"/>
              </a:spcAft>
              <a:buNone/>
            </a:pPr>
            <a:r>
              <a:rPr b="1" lang="en-US" sz="2700">
                <a:solidFill>
                  <a:srgbClr val="FF0000"/>
                </a:solidFill>
              </a:rPr>
              <a:t>Mean Variance Optimization</a:t>
            </a:r>
            <a:endParaRPr b="1" sz="2700">
              <a:solidFill>
                <a:srgbClr val="FF0000"/>
              </a:solidFill>
            </a:endParaRPr>
          </a:p>
        </p:txBody>
      </p:sp>
      <p:pic>
        <p:nvPicPr>
          <p:cNvPr id="184" name="Google Shape;184;p25"/>
          <p:cNvPicPr preferRelativeResize="0"/>
          <p:nvPr/>
        </p:nvPicPr>
        <p:blipFill>
          <a:blip r:embed="rId3">
            <a:alphaModFix/>
          </a:blip>
          <a:stretch>
            <a:fillRect/>
          </a:stretch>
        </p:blipFill>
        <p:spPr>
          <a:xfrm>
            <a:off x="924467" y="1522800"/>
            <a:ext cx="7297576" cy="45187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6"/>
          <p:cNvSpPr txBox="1"/>
          <p:nvPr>
            <p:ph idx="12" type="sldNum"/>
          </p:nvPr>
        </p:nvSpPr>
        <p:spPr>
          <a:xfrm>
            <a:off x="8319496" y="381000"/>
            <a:ext cx="291000" cy="307800"/>
          </a:xfrm>
          <a:prstGeom prst="rect">
            <a:avLst/>
          </a:prstGeom>
          <a:noFill/>
          <a:ln>
            <a:noFill/>
          </a:ln>
        </p:spPr>
        <p:txBody>
          <a:bodyPr anchorCtr="0" anchor="t" bIns="45700" lIns="45700" spcFirstLastPara="1" rIns="45700" wrap="square" tIns="45700">
            <a:spAutoFit/>
          </a:bodyPr>
          <a:lstStyle/>
          <a:p>
            <a:pPr indent="0" lvl="0" marL="0" marR="0" rtl="0" algn="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13</a:t>
            </a:r>
            <a:endParaRPr b="0" i="0" sz="1400" u="none" cap="none" strike="noStrike">
              <a:solidFill>
                <a:srgbClr val="000000"/>
              </a:solidFill>
              <a:latin typeface="Arial"/>
              <a:ea typeface="Arial"/>
              <a:cs typeface="Arial"/>
              <a:sym typeface="Arial"/>
            </a:endParaRPr>
          </a:p>
        </p:txBody>
      </p:sp>
      <p:sp>
        <p:nvSpPr>
          <p:cNvPr id="190" name="Google Shape;190;p26"/>
          <p:cNvSpPr txBox="1"/>
          <p:nvPr/>
        </p:nvSpPr>
        <p:spPr>
          <a:xfrm>
            <a:off x="1749650" y="42300"/>
            <a:ext cx="5973600" cy="985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600">
                <a:solidFill>
                  <a:srgbClr val="FF0000"/>
                </a:solidFill>
              </a:rPr>
              <a:t>Implementation</a:t>
            </a:r>
            <a:endParaRPr b="1" sz="2600">
              <a:solidFill>
                <a:srgbClr val="FF0000"/>
              </a:solidFill>
            </a:endParaRPr>
          </a:p>
          <a:p>
            <a:pPr indent="0" lvl="0" marL="0" rtl="0" algn="ctr">
              <a:spcBef>
                <a:spcPts val="0"/>
              </a:spcBef>
              <a:spcAft>
                <a:spcPts val="0"/>
              </a:spcAft>
              <a:buNone/>
            </a:pPr>
            <a:r>
              <a:rPr b="1" lang="en-US" sz="2600">
                <a:solidFill>
                  <a:srgbClr val="FF0000"/>
                </a:solidFill>
              </a:rPr>
              <a:t>Particle Swarm Optimization</a:t>
            </a:r>
            <a:endParaRPr b="1" sz="2600">
              <a:solidFill>
                <a:srgbClr val="FF0000"/>
              </a:solidFill>
            </a:endParaRPr>
          </a:p>
        </p:txBody>
      </p:sp>
      <p:sp>
        <p:nvSpPr>
          <p:cNvPr id="191" name="Google Shape;191;p26"/>
          <p:cNvSpPr txBox="1"/>
          <p:nvPr/>
        </p:nvSpPr>
        <p:spPr>
          <a:xfrm>
            <a:off x="557900" y="1484950"/>
            <a:ext cx="8006700" cy="4617600"/>
          </a:xfrm>
          <a:prstGeom prst="rect">
            <a:avLst/>
          </a:prstGeom>
          <a:noFill/>
          <a:ln>
            <a:noFill/>
          </a:ln>
        </p:spPr>
        <p:txBody>
          <a:bodyPr anchorCtr="0" anchor="t" bIns="91425" lIns="91425" spcFirstLastPara="1" rIns="91425" wrap="square" tIns="91425">
            <a:spAutoFit/>
          </a:bodyPr>
          <a:lstStyle/>
          <a:p>
            <a:pPr indent="-330200" lvl="0" marL="457200" rtl="0" algn="l">
              <a:spcBef>
                <a:spcPts val="1200"/>
              </a:spcBef>
              <a:spcAft>
                <a:spcPts val="0"/>
              </a:spcAft>
              <a:buSzPts val="1600"/>
              <a:buChar char="●"/>
            </a:pPr>
            <a:r>
              <a:rPr lang="en-US" sz="1600"/>
              <a:t>Each bird searches for the food in its own direction. The near by bird follows the bird which gets more food and this way all the birds tend to travel in that direction hence finding the maximum food. (food is metaphor to max returns and min risk here)</a:t>
            </a:r>
            <a:endParaRPr sz="1600"/>
          </a:p>
          <a:p>
            <a:pPr indent="0" lvl="0" marL="0" rtl="0" algn="l">
              <a:spcBef>
                <a:spcPts val="1200"/>
              </a:spcBef>
              <a:spcAft>
                <a:spcPts val="0"/>
              </a:spcAft>
              <a:buClr>
                <a:srgbClr val="000000"/>
              </a:buClr>
              <a:buSzPts val="1100"/>
              <a:buFont typeface="Arial"/>
              <a:buNone/>
            </a:pPr>
            <a:r>
              <a:rPr lang="en-US" sz="1600">
                <a:solidFill>
                  <a:srgbClr val="000000"/>
                </a:solidFill>
              </a:rPr>
              <a:t>Variables are initialized and assigned which are required for PSO. Such as </a:t>
            </a:r>
            <a:endParaRPr sz="1600">
              <a:solidFill>
                <a:srgbClr val="000000"/>
              </a:solidFill>
            </a:endParaRPr>
          </a:p>
          <a:p>
            <a:pPr indent="-330200" lvl="0" marL="1371600" rtl="0" algn="l">
              <a:spcBef>
                <a:spcPts val="1200"/>
              </a:spcBef>
              <a:spcAft>
                <a:spcPts val="0"/>
              </a:spcAft>
              <a:buClr>
                <a:srgbClr val="000000"/>
              </a:buClr>
              <a:buSzPts val="1600"/>
              <a:buChar char="●"/>
            </a:pPr>
            <a:r>
              <a:rPr lang="en-US" sz="1600">
                <a:solidFill>
                  <a:srgbClr val="000000"/>
                </a:solidFill>
              </a:rPr>
              <a:t>For each stock daily return dataframe is created</a:t>
            </a:r>
            <a:endParaRPr sz="1600">
              <a:solidFill>
                <a:srgbClr val="000000"/>
              </a:solidFill>
            </a:endParaRPr>
          </a:p>
          <a:p>
            <a:pPr indent="-330200" lvl="0" marL="1371600" rtl="0" algn="l">
              <a:spcBef>
                <a:spcPts val="0"/>
              </a:spcBef>
              <a:spcAft>
                <a:spcPts val="0"/>
              </a:spcAft>
              <a:buClr>
                <a:srgbClr val="000000"/>
              </a:buClr>
              <a:buSzPts val="1600"/>
              <a:buChar char="●"/>
            </a:pPr>
            <a:r>
              <a:rPr lang="en-US" sz="1600">
                <a:solidFill>
                  <a:srgbClr val="000000"/>
                </a:solidFill>
              </a:rPr>
              <a:t>Trading days is calculated</a:t>
            </a:r>
            <a:endParaRPr sz="1600">
              <a:solidFill>
                <a:srgbClr val="000000"/>
              </a:solidFill>
            </a:endParaRPr>
          </a:p>
          <a:p>
            <a:pPr indent="-330200" lvl="0" marL="1371600" rtl="0" algn="l">
              <a:spcBef>
                <a:spcPts val="0"/>
              </a:spcBef>
              <a:spcAft>
                <a:spcPts val="0"/>
              </a:spcAft>
              <a:buClr>
                <a:srgbClr val="000000"/>
              </a:buClr>
              <a:buSzPts val="1600"/>
              <a:buChar char="●"/>
            </a:pPr>
            <a:r>
              <a:rPr lang="en-US" sz="1600">
                <a:solidFill>
                  <a:srgbClr val="000000"/>
                </a:solidFill>
              </a:rPr>
              <a:t>Annualized covariance matrix for sharpe and sortino ratios are made</a:t>
            </a:r>
            <a:endParaRPr sz="1600">
              <a:solidFill>
                <a:srgbClr val="000000"/>
              </a:solidFill>
            </a:endParaRPr>
          </a:p>
          <a:p>
            <a:pPr indent="-330200" lvl="0" marL="1371600" rtl="0" algn="l">
              <a:spcBef>
                <a:spcPts val="0"/>
              </a:spcBef>
              <a:spcAft>
                <a:spcPts val="0"/>
              </a:spcAft>
              <a:buClr>
                <a:srgbClr val="000000"/>
              </a:buClr>
              <a:buSzPts val="1600"/>
              <a:buChar char="●"/>
            </a:pPr>
            <a:r>
              <a:rPr lang="en-US" sz="1600">
                <a:solidFill>
                  <a:srgbClr val="000000"/>
                </a:solidFill>
              </a:rPr>
              <a:t>Weights for each stock is allocated which sum up to 1</a:t>
            </a:r>
            <a:endParaRPr sz="1600">
              <a:solidFill>
                <a:srgbClr val="000000"/>
              </a:solidFill>
            </a:endParaRPr>
          </a:p>
          <a:p>
            <a:pPr indent="-330200" lvl="0" marL="1371600" rtl="0" algn="l">
              <a:spcBef>
                <a:spcPts val="0"/>
              </a:spcBef>
              <a:spcAft>
                <a:spcPts val="0"/>
              </a:spcAft>
              <a:buClr>
                <a:srgbClr val="000000"/>
              </a:buClr>
              <a:buSzPts val="1600"/>
              <a:buChar char="●"/>
            </a:pPr>
            <a:r>
              <a:rPr lang="en-US" sz="1600">
                <a:solidFill>
                  <a:srgbClr val="000000"/>
                </a:solidFill>
              </a:rPr>
              <a:t>Returns and risk are calculated</a:t>
            </a:r>
            <a:endParaRPr sz="1600">
              <a:solidFill>
                <a:srgbClr val="000000"/>
              </a:solidFill>
            </a:endParaRPr>
          </a:p>
          <a:p>
            <a:pPr indent="0" lvl="0" marL="457200" rtl="0" algn="l">
              <a:spcBef>
                <a:spcPts val="1200"/>
              </a:spcBef>
              <a:spcAft>
                <a:spcPts val="0"/>
              </a:spcAft>
              <a:buClr>
                <a:srgbClr val="000000"/>
              </a:buClr>
              <a:buSzPts val="1100"/>
              <a:buFont typeface="Arial"/>
              <a:buNone/>
            </a:pPr>
            <a:r>
              <a:rPr lang="en-US" sz="1600">
                <a:solidFill>
                  <a:srgbClr val="000000"/>
                </a:solidFill>
              </a:rPr>
              <a:t>PSO Model is tuned using Bayesian optimization (for parameters as Swarm size,iterations)</a:t>
            </a:r>
            <a:endParaRPr sz="1600">
              <a:solidFill>
                <a:srgbClr val="000000"/>
              </a:solidFill>
            </a:endParaRPr>
          </a:p>
          <a:p>
            <a:pPr indent="0" lvl="0" marL="457200" rtl="0" algn="l">
              <a:spcBef>
                <a:spcPts val="1200"/>
              </a:spcBef>
              <a:spcAft>
                <a:spcPts val="0"/>
              </a:spcAft>
              <a:buClr>
                <a:srgbClr val="000000"/>
              </a:buClr>
              <a:buSzPts val="1100"/>
              <a:buFont typeface="Arial"/>
              <a:buNone/>
            </a:pPr>
            <a:r>
              <a:rPr lang="en-US" sz="1600">
                <a:solidFill>
                  <a:srgbClr val="000000"/>
                </a:solidFill>
              </a:rPr>
              <a:t>There is fitness function check and particles’ velocity and position update formula for finding the optimum solution over each iterations</a:t>
            </a:r>
            <a:endParaRPr sz="1600">
              <a:solidFill>
                <a:srgbClr val="000000"/>
              </a:solidFill>
            </a:endParaRPr>
          </a:p>
          <a:p>
            <a:pPr indent="0" lvl="0" marL="0" rtl="0" algn="l">
              <a:spcBef>
                <a:spcPts val="120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7"/>
          <p:cNvSpPr txBox="1"/>
          <p:nvPr>
            <p:ph idx="12" type="sldNum"/>
          </p:nvPr>
        </p:nvSpPr>
        <p:spPr>
          <a:xfrm>
            <a:off x="8319496" y="381000"/>
            <a:ext cx="291000" cy="307800"/>
          </a:xfrm>
          <a:prstGeom prst="rect">
            <a:avLst/>
          </a:prstGeom>
          <a:noFill/>
          <a:ln>
            <a:noFill/>
          </a:ln>
        </p:spPr>
        <p:txBody>
          <a:bodyPr anchorCtr="0" anchor="t" bIns="45700" lIns="45700" spcFirstLastPara="1" rIns="45700" wrap="square" tIns="45700">
            <a:spAutoFit/>
          </a:bodyPr>
          <a:lstStyle/>
          <a:p>
            <a:pPr indent="0" lvl="0" marL="0" marR="0" rtl="0" algn="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13</a:t>
            </a:r>
            <a:endParaRPr b="0" i="0" sz="1400" u="none" cap="none" strike="noStrike">
              <a:solidFill>
                <a:srgbClr val="000000"/>
              </a:solidFill>
              <a:latin typeface="Arial"/>
              <a:ea typeface="Arial"/>
              <a:cs typeface="Arial"/>
              <a:sym typeface="Arial"/>
            </a:endParaRPr>
          </a:p>
        </p:txBody>
      </p:sp>
      <p:sp>
        <p:nvSpPr>
          <p:cNvPr id="197" name="Google Shape;197;p27"/>
          <p:cNvSpPr txBox="1"/>
          <p:nvPr/>
        </p:nvSpPr>
        <p:spPr>
          <a:xfrm>
            <a:off x="1749650" y="42300"/>
            <a:ext cx="5973600" cy="985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600">
                <a:solidFill>
                  <a:srgbClr val="FF0000"/>
                </a:solidFill>
              </a:rPr>
              <a:t>Implementation</a:t>
            </a:r>
            <a:endParaRPr b="1" sz="2600">
              <a:solidFill>
                <a:srgbClr val="FF0000"/>
              </a:solidFill>
            </a:endParaRPr>
          </a:p>
          <a:p>
            <a:pPr indent="0" lvl="0" marL="0" rtl="0" algn="ctr">
              <a:spcBef>
                <a:spcPts val="0"/>
              </a:spcBef>
              <a:spcAft>
                <a:spcPts val="0"/>
              </a:spcAft>
              <a:buNone/>
            </a:pPr>
            <a:r>
              <a:rPr b="1" lang="en-US" sz="2600">
                <a:solidFill>
                  <a:srgbClr val="FF0000"/>
                </a:solidFill>
              </a:rPr>
              <a:t>Particle Swarm Optimization</a:t>
            </a:r>
            <a:endParaRPr b="1" sz="2600">
              <a:solidFill>
                <a:srgbClr val="FF0000"/>
              </a:solidFill>
            </a:endParaRPr>
          </a:p>
        </p:txBody>
      </p:sp>
      <p:pic>
        <p:nvPicPr>
          <p:cNvPr id="198" name="Google Shape;198;p27"/>
          <p:cNvPicPr preferRelativeResize="0"/>
          <p:nvPr/>
        </p:nvPicPr>
        <p:blipFill>
          <a:blip r:embed="rId3">
            <a:alphaModFix/>
          </a:blip>
          <a:stretch>
            <a:fillRect/>
          </a:stretch>
        </p:blipFill>
        <p:spPr>
          <a:xfrm>
            <a:off x="2154150" y="1172100"/>
            <a:ext cx="4799100" cy="5129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0"/>
          <p:cNvSpPr txBox="1"/>
          <p:nvPr>
            <p:ph type="title"/>
          </p:nvPr>
        </p:nvSpPr>
        <p:spPr>
          <a:xfrm>
            <a:off x="457200" y="92074"/>
            <a:ext cx="8229600" cy="1508126"/>
          </a:xfrm>
          <a:prstGeom prst="rect">
            <a:avLst/>
          </a:prstGeom>
          <a:noFill/>
          <a:ln>
            <a:noFill/>
          </a:ln>
        </p:spPr>
        <p:txBody>
          <a:bodyPr anchorCtr="0" anchor="ctr" bIns="45700" lIns="45700" spcFirstLastPara="1" rIns="45700" wrap="square" tIns="45700">
            <a:noAutofit/>
          </a:bodyPr>
          <a:lstStyle/>
          <a:p>
            <a:pPr indent="0" lvl="0" marL="0" rtl="0" algn="ctr">
              <a:lnSpc>
                <a:spcPct val="100000"/>
              </a:lnSpc>
              <a:spcBef>
                <a:spcPts val="0"/>
              </a:spcBef>
              <a:spcAft>
                <a:spcPts val="0"/>
              </a:spcAft>
              <a:buClr>
                <a:srgbClr val="000000"/>
              </a:buClr>
              <a:buSzPts val="2800"/>
              <a:buFont typeface="Arial"/>
              <a:buNone/>
            </a:pPr>
            <a:r>
              <a:rPr lang="en-US"/>
              <a:t>Guide Approval Mail</a:t>
            </a:r>
            <a:endParaRPr/>
          </a:p>
        </p:txBody>
      </p:sp>
      <p:pic>
        <p:nvPicPr>
          <p:cNvPr id="74" name="Google Shape;74;p10"/>
          <p:cNvPicPr preferRelativeResize="0"/>
          <p:nvPr/>
        </p:nvPicPr>
        <p:blipFill>
          <a:blip r:embed="rId3">
            <a:alphaModFix/>
          </a:blip>
          <a:stretch>
            <a:fillRect/>
          </a:stretch>
        </p:blipFill>
        <p:spPr>
          <a:xfrm>
            <a:off x="726550" y="1931575"/>
            <a:ext cx="7531400" cy="33315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8"/>
          <p:cNvSpPr txBox="1"/>
          <p:nvPr>
            <p:ph idx="12" type="sldNum"/>
          </p:nvPr>
        </p:nvSpPr>
        <p:spPr>
          <a:xfrm>
            <a:off x="8319496" y="381000"/>
            <a:ext cx="291000" cy="307800"/>
          </a:xfrm>
          <a:prstGeom prst="rect">
            <a:avLst/>
          </a:prstGeom>
          <a:noFill/>
          <a:ln>
            <a:noFill/>
          </a:ln>
        </p:spPr>
        <p:txBody>
          <a:bodyPr anchorCtr="0" anchor="t" bIns="45700" lIns="45700" spcFirstLastPara="1" rIns="45700" wrap="square" tIns="45700">
            <a:spAutoFit/>
          </a:bodyPr>
          <a:lstStyle/>
          <a:p>
            <a:pPr indent="0" lvl="0" marL="0" marR="0" rtl="0" algn="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13</a:t>
            </a:r>
            <a:endParaRPr b="0" i="0" sz="1400" u="none" cap="none" strike="noStrike">
              <a:solidFill>
                <a:srgbClr val="000000"/>
              </a:solidFill>
              <a:latin typeface="Arial"/>
              <a:ea typeface="Arial"/>
              <a:cs typeface="Arial"/>
              <a:sym typeface="Arial"/>
            </a:endParaRPr>
          </a:p>
        </p:txBody>
      </p:sp>
      <p:sp>
        <p:nvSpPr>
          <p:cNvPr id="204" name="Google Shape;204;p28"/>
          <p:cNvSpPr txBox="1"/>
          <p:nvPr/>
        </p:nvSpPr>
        <p:spPr>
          <a:xfrm>
            <a:off x="1687250" y="42300"/>
            <a:ext cx="5973600" cy="985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600">
                <a:solidFill>
                  <a:srgbClr val="FF0000"/>
                </a:solidFill>
              </a:rPr>
              <a:t>Implementation</a:t>
            </a:r>
            <a:endParaRPr b="1" sz="2600">
              <a:solidFill>
                <a:srgbClr val="FF0000"/>
              </a:solidFill>
            </a:endParaRPr>
          </a:p>
          <a:p>
            <a:pPr indent="0" lvl="0" marL="0" rtl="0" algn="ctr">
              <a:spcBef>
                <a:spcPts val="0"/>
              </a:spcBef>
              <a:spcAft>
                <a:spcPts val="0"/>
              </a:spcAft>
              <a:buNone/>
            </a:pPr>
            <a:r>
              <a:rPr b="1" lang="en-US" sz="2600">
                <a:solidFill>
                  <a:srgbClr val="FF0000"/>
                </a:solidFill>
              </a:rPr>
              <a:t>Ant Colony Optimization</a:t>
            </a:r>
            <a:endParaRPr b="1" sz="2600">
              <a:solidFill>
                <a:srgbClr val="FF0000"/>
              </a:solidFill>
            </a:endParaRPr>
          </a:p>
        </p:txBody>
      </p:sp>
      <p:sp>
        <p:nvSpPr>
          <p:cNvPr id="205" name="Google Shape;205;p28"/>
          <p:cNvSpPr txBox="1"/>
          <p:nvPr/>
        </p:nvSpPr>
        <p:spPr>
          <a:xfrm>
            <a:off x="789275" y="1353400"/>
            <a:ext cx="7662900" cy="47871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1200"/>
              </a:spcBef>
              <a:spcAft>
                <a:spcPts val="0"/>
              </a:spcAft>
              <a:buClr>
                <a:srgbClr val="000000"/>
              </a:buClr>
              <a:buSzPts val="1500"/>
              <a:buChar char="●"/>
            </a:pPr>
            <a:r>
              <a:rPr lang="en-US" sz="1500">
                <a:solidFill>
                  <a:srgbClr val="000000"/>
                </a:solidFill>
                <a:highlight>
                  <a:srgbClr val="FFFFFF"/>
                </a:highlight>
              </a:rPr>
              <a:t>Ants deposit pheromone as they walk and find their route by walking along the pheromone deposition. Density of pheromone increases as they walk back to source with food. Pheromone deposition is proportional to the number of ants. </a:t>
            </a:r>
            <a:endParaRPr sz="1500">
              <a:solidFill>
                <a:srgbClr val="000000"/>
              </a:solidFill>
              <a:highlight>
                <a:srgbClr val="FFFFFF"/>
              </a:highlight>
            </a:endParaRPr>
          </a:p>
          <a:p>
            <a:pPr indent="-323850" lvl="0" marL="457200" rtl="0" algn="l">
              <a:lnSpc>
                <a:spcPct val="115000"/>
              </a:lnSpc>
              <a:spcBef>
                <a:spcPts val="0"/>
              </a:spcBef>
              <a:spcAft>
                <a:spcPts val="0"/>
              </a:spcAft>
              <a:buClr>
                <a:srgbClr val="000000"/>
              </a:buClr>
              <a:buSzPts val="1500"/>
              <a:buAutoNum type="arabicPeriod"/>
            </a:pPr>
            <a:r>
              <a:rPr lang="en-US" sz="1500">
                <a:solidFill>
                  <a:srgbClr val="000000"/>
                </a:solidFill>
                <a:highlight>
                  <a:srgbClr val="FFFFFF"/>
                </a:highlight>
              </a:rPr>
              <a:t>Returns for sortino for positive returns are nulled as sortino measures the assets changes from a downfall deviation. Sharpe takes both positive and negative returns.</a:t>
            </a:r>
            <a:endParaRPr sz="1500">
              <a:solidFill>
                <a:srgbClr val="000000"/>
              </a:solidFill>
              <a:highlight>
                <a:srgbClr val="FFFFFF"/>
              </a:highlight>
            </a:endParaRPr>
          </a:p>
          <a:p>
            <a:pPr indent="-323850" lvl="0" marL="457200" rtl="0" algn="l">
              <a:lnSpc>
                <a:spcPct val="115000"/>
              </a:lnSpc>
              <a:spcBef>
                <a:spcPts val="0"/>
              </a:spcBef>
              <a:spcAft>
                <a:spcPts val="0"/>
              </a:spcAft>
              <a:buClr>
                <a:srgbClr val="000000"/>
              </a:buClr>
              <a:buSzPts val="1500"/>
              <a:buAutoNum type="arabicPeriod"/>
            </a:pPr>
            <a:r>
              <a:rPr lang="en-US" sz="1500">
                <a:solidFill>
                  <a:srgbClr val="000000"/>
                </a:solidFill>
                <a:highlight>
                  <a:srgbClr val="FFFFFF"/>
                </a:highlight>
              </a:rPr>
              <a:t>Covariance of annualised returns are calculated for evaluating standard deviation.</a:t>
            </a:r>
            <a:endParaRPr sz="1500">
              <a:solidFill>
                <a:srgbClr val="000000"/>
              </a:solidFill>
              <a:highlight>
                <a:srgbClr val="FFFFFF"/>
              </a:highlight>
            </a:endParaRPr>
          </a:p>
          <a:p>
            <a:pPr indent="-323850" lvl="0" marL="457200" rtl="0" algn="l">
              <a:lnSpc>
                <a:spcPct val="115000"/>
              </a:lnSpc>
              <a:spcBef>
                <a:spcPts val="0"/>
              </a:spcBef>
              <a:spcAft>
                <a:spcPts val="0"/>
              </a:spcAft>
              <a:buClr>
                <a:srgbClr val="000000"/>
              </a:buClr>
              <a:buSzPts val="1500"/>
              <a:buAutoNum type="arabicPeriod"/>
            </a:pPr>
            <a:r>
              <a:rPr lang="en-US" sz="1500">
                <a:solidFill>
                  <a:srgbClr val="000000"/>
                </a:solidFill>
                <a:highlight>
                  <a:srgbClr val="FFFFFF"/>
                </a:highlight>
              </a:rPr>
              <a:t>Random probability are initialised and based off these values , the ants determine the next pheromone update by updation formula. To avoid initial pheromone preferability, an evaporation update is done to make sure the ants search for the best fitness values globally.</a:t>
            </a:r>
            <a:endParaRPr sz="1500">
              <a:solidFill>
                <a:srgbClr val="000000"/>
              </a:solidFill>
              <a:highlight>
                <a:srgbClr val="FFFFFF"/>
              </a:highlight>
            </a:endParaRPr>
          </a:p>
          <a:p>
            <a:pPr indent="-323850" lvl="0" marL="457200" rtl="0" algn="l">
              <a:lnSpc>
                <a:spcPct val="115000"/>
              </a:lnSpc>
              <a:spcBef>
                <a:spcPts val="0"/>
              </a:spcBef>
              <a:spcAft>
                <a:spcPts val="0"/>
              </a:spcAft>
              <a:buClr>
                <a:srgbClr val="000000"/>
              </a:buClr>
              <a:buSzPts val="1500"/>
              <a:buAutoNum type="arabicPeriod"/>
            </a:pPr>
            <a:r>
              <a:rPr lang="en-US" sz="1500">
                <a:solidFill>
                  <a:srgbClr val="000000"/>
                </a:solidFill>
                <a:highlight>
                  <a:srgbClr val="FFFFFF"/>
                </a:highlight>
              </a:rPr>
              <a:t>The global weights are the final component for the parts of investment and fitness values determine the accuracy of each weighted combination of assets.</a:t>
            </a:r>
            <a:endParaRPr sz="1500">
              <a:solidFill>
                <a:srgbClr val="000000"/>
              </a:solidFill>
              <a:highlight>
                <a:srgbClr val="FFFFFF"/>
              </a:highlight>
            </a:endParaRPr>
          </a:p>
          <a:p>
            <a:pPr indent="-323850" lvl="0" marL="457200" rtl="0" algn="l">
              <a:lnSpc>
                <a:spcPct val="115000"/>
              </a:lnSpc>
              <a:spcBef>
                <a:spcPts val="0"/>
              </a:spcBef>
              <a:spcAft>
                <a:spcPts val="0"/>
              </a:spcAft>
              <a:buClr>
                <a:srgbClr val="000000"/>
              </a:buClr>
              <a:buSzPts val="1500"/>
              <a:buAutoNum type="arabicPeriod"/>
            </a:pPr>
            <a:r>
              <a:rPr lang="en-US" sz="1500">
                <a:solidFill>
                  <a:srgbClr val="000000"/>
                </a:solidFill>
                <a:highlight>
                  <a:srgbClr val="FFFFFF"/>
                </a:highlight>
              </a:rPr>
              <a:t>We have performed Bayesian optimization for the hyperparameter tuning in ACO since they maximise the loss function and returns globally highest parameters. Framework for Bayesian hyperparameter optimization- Optuna</a:t>
            </a:r>
            <a:endParaRPr sz="1500">
              <a:solidFill>
                <a:srgbClr val="000000"/>
              </a:solidFill>
              <a:highlight>
                <a:srgbClr val="FFFFFF"/>
              </a:highlight>
            </a:endParaRPr>
          </a:p>
          <a:p>
            <a:pPr indent="0" lvl="0" marL="0" rtl="0" algn="l">
              <a:spcBef>
                <a:spcPts val="1200"/>
              </a:spcBef>
              <a:spcAft>
                <a:spcPts val="0"/>
              </a:spcAft>
              <a:buNone/>
            </a:pPr>
            <a:r>
              <a:t/>
            </a:r>
            <a:endParaRPr sz="13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9"/>
          <p:cNvSpPr txBox="1"/>
          <p:nvPr>
            <p:ph idx="12" type="sldNum"/>
          </p:nvPr>
        </p:nvSpPr>
        <p:spPr>
          <a:xfrm>
            <a:off x="8319496" y="381000"/>
            <a:ext cx="291000" cy="307800"/>
          </a:xfrm>
          <a:prstGeom prst="rect">
            <a:avLst/>
          </a:prstGeom>
          <a:noFill/>
          <a:ln>
            <a:noFill/>
          </a:ln>
        </p:spPr>
        <p:txBody>
          <a:bodyPr anchorCtr="0" anchor="t" bIns="45700" lIns="45700" spcFirstLastPara="1" rIns="45700" wrap="square" tIns="45700">
            <a:spAutoFit/>
          </a:bodyPr>
          <a:lstStyle/>
          <a:p>
            <a:pPr indent="0" lvl="0" marL="0" marR="0" rtl="0" algn="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13</a:t>
            </a:r>
            <a:endParaRPr b="0" i="0" sz="1400" u="none" cap="none" strike="noStrike">
              <a:solidFill>
                <a:srgbClr val="000000"/>
              </a:solidFill>
              <a:latin typeface="Arial"/>
              <a:ea typeface="Arial"/>
              <a:cs typeface="Arial"/>
              <a:sym typeface="Arial"/>
            </a:endParaRPr>
          </a:p>
        </p:txBody>
      </p:sp>
      <p:sp>
        <p:nvSpPr>
          <p:cNvPr id="211" name="Google Shape;211;p29"/>
          <p:cNvSpPr txBox="1"/>
          <p:nvPr/>
        </p:nvSpPr>
        <p:spPr>
          <a:xfrm>
            <a:off x="1687250" y="42300"/>
            <a:ext cx="5973600" cy="985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600">
                <a:solidFill>
                  <a:srgbClr val="FF0000"/>
                </a:solidFill>
              </a:rPr>
              <a:t>Implementation</a:t>
            </a:r>
            <a:endParaRPr b="1" sz="2600">
              <a:solidFill>
                <a:srgbClr val="FF0000"/>
              </a:solidFill>
            </a:endParaRPr>
          </a:p>
          <a:p>
            <a:pPr indent="0" lvl="0" marL="0" rtl="0" algn="ctr">
              <a:spcBef>
                <a:spcPts val="0"/>
              </a:spcBef>
              <a:spcAft>
                <a:spcPts val="0"/>
              </a:spcAft>
              <a:buNone/>
            </a:pPr>
            <a:r>
              <a:rPr b="1" lang="en-US" sz="2600">
                <a:solidFill>
                  <a:srgbClr val="FF0000"/>
                </a:solidFill>
              </a:rPr>
              <a:t>Ant Colony Optimization</a:t>
            </a:r>
            <a:endParaRPr b="1" sz="2600">
              <a:solidFill>
                <a:srgbClr val="FF0000"/>
              </a:solidFill>
            </a:endParaRPr>
          </a:p>
        </p:txBody>
      </p:sp>
      <p:pic>
        <p:nvPicPr>
          <p:cNvPr id="212" name="Google Shape;212;p29"/>
          <p:cNvPicPr preferRelativeResize="0"/>
          <p:nvPr/>
        </p:nvPicPr>
        <p:blipFill rotWithShape="1">
          <a:blip r:embed="rId3">
            <a:alphaModFix/>
          </a:blip>
          <a:srcRect b="54126" l="20479" r="12595" t="0"/>
          <a:stretch/>
        </p:blipFill>
        <p:spPr>
          <a:xfrm>
            <a:off x="857250" y="1360725"/>
            <a:ext cx="3170258" cy="4708050"/>
          </a:xfrm>
          <a:prstGeom prst="rect">
            <a:avLst/>
          </a:prstGeom>
          <a:noFill/>
          <a:ln>
            <a:noFill/>
          </a:ln>
        </p:spPr>
      </p:pic>
      <p:pic>
        <p:nvPicPr>
          <p:cNvPr id="213" name="Google Shape;213;p29"/>
          <p:cNvPicPr preferRelativeResize="0"/>
          <p:nvPr/>
        </p:nvPicPr>
        <p:blipFill rotWithShape="1">
          <a:blip r:embed="rId4">
            <a:alphaModFix/>
          </a:blip>
          <a:srcRect b="8879" l="18206" r="8965" t="45137"/>
          <a:stretch/>
        </p:blipFill>
        <p:spPr>
          <a:xfrm>
            <a:off x="4776125" y="1360725"/>
            <a:ext cx="3543376" cy="48470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0"/>
          <p:cNvSpPr txBox="1"/>
          <p:nvPr>
            <p:ph idx="12" type="sldNum"/>
          </p:nvPr>
        </p:nvSpPr>
        <p:spPr>
          <a:xfrm>
            <a:off x="8308692" y="381000"/>
            <a:ext cx="301909" cy="288824"/>
          </a:xfrm>
          <a:prstGeom prst="rect">
            <a:avLst/>
          </a:prstGeom>
          <a:noFill/>
          <a:ln>
            <a:noFill/>
          </a:ln>
        </p:spPr>
        <p:txBody>
          <a:bodyPr anchorCtr="0" anchor="t" bIns="45700" lIns="45700" spcFirstLastPara="1" rIns="45700" wrap="square" tIns="45700">
            <a:spAutoFit/>
          </a:bodyPr>
          <a:lstStyle/>
          <a:p>
            <a:pPr indent="0" lvl="0" marL="0" marR="0" rtl="0" algn="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13</a:t>
            </a:r>
            <a:endParaRPr/>
          </a:p>
        </p:txBody>
      </p:sp>
      <p:sp>
        <p:nvSpPr>
          <p:cNvPr id="219" name="Google Shape;219;p30"/>
          <p:cNvSpPr txBox="1"/>
          <p:nvPr>
            <p:ph type="title"/>
          </p:nvPr>
        </p:nvSpPr>
        <p:spPr>
          <a:xfrm>
            <a:off x="457200" y="92074"/>
            <a:ext cx="8229600" cy="1508126"/>
          </a:xfrm>
          <a:prstGeom prst="rect">
            <a:avLst/>
          </a:prstGeom>
          <a:noFill/>
          <a:ln>
            <a:noFill/>
          </a:ln>
        </p:spPr>
        <p:txBody>
          <a:bodyPr anchorCtr="0" anchor="ctr" bIns="45700" lIns="45700" spcFirstLastPara="1" rIns="45700" wrap="square" tIns="45700">
            <a:noAutofit/>
          </a:bodyPr>
          <a:lstStyle/>
          <a:p>
            <a:pPr indent="0" lvl="0" marL="0" rtl="0" algn="ctr">
              <a:lnSpc>
                <a:spcPct val="100000"/>
              </a:lnSpc>
              <a:spcBef>
                <a:spcPts val="0"/>
              </a:spcBef>
              <a:spcAft>
                <a:spcPts val="0"/>
              </a:spcAft>
              <a:buClr>
                <a:srgbClr val="000000"/>
              </a:buClr>
              <a:buSzPts val="2800"/>
              <a:buFont typeface="Arial"/>
              <a:buNone/>
            </a:pPr>
            <a:br>
              <a:rPr lang="en-US"/>
            </a:br>
            <a:br>
              <a:rPr lang="en-US"/>
            </a:br>
            <a:br>
              <a:rPr lang="en-US"/>
            </a:br>
            <a:br>
              <a:rPr lang="en-US"/>
            </a:br>
            <a:endParaRPr/>
          </a:p>
        </p:txBody>
      </p:sp>
      <p:sp>
        <p:nvSpPr>
          <p:cNvPr id="220" name="Google Shape;220;p30"/>
          <p:cNvSpPr txBox="1"/>
          <p:nvPr/>
        </p:nvSpPr>
        <p:spPr>
          <a:xfrm>
            <a:off x="1569448" y="208062"/>
            <a:ext cx="6418500" cy="769500"/>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FF0000"/>
              </a:buClr>
              <a:buSzPts val="4400"/>
              <a:buFont typeface="Times New Roman"/>
              <a:buNone/>
            </a:pPr>
            <a:r>
              <a:rPr b="0" i="0" lang="en-US" sz="4400" u="none" cap="none" strike="noStrike">
                <a:solidFill>
                  <a:srgbClr val="FF0000"/>
                </a:solidFill>
                <a:latin typeface="Times New Roman"/>
                <a:ea typeface="Times New Roman"/>
                <a:cs typeface="Times New Roman"/>
                <a:sym typeface="Times New Roman"/>
              </a:rPr>
              <a:t>Results and Inferences</a:t>
            </a:r>
            <a:endParaRPr b="0" i="0" sz="4400" u="none" cap="none" strike="noStrike">
              <a:solidFill>
                <a:srgbClr val="FF0000"/>
              </a:solidFill>
              <a:latin typeface="Times New Roman"/>
              <a:ea typeface="Times New Roman"/>
              <a:cs typeface="Times New Roman"/>
              <a:sym typeface="Times New Roman"/>
            </a:endParaRPr>
          </a:p>
        </p:txBody>
      </p:sp>
      <p:pic>
        <p:nvPicPr>
          <p:cNvPr id="221" name="Google Shape;221;p30"/>
          <p:cNvPicPr preferRelativeResize="0"/>
          <p:nvPr/>
        </p:nvPicPr>
        <p:blipFill rotWithShape="1">
          <a:blip r:embed="rId3">
            <a:alphaModFix/>
          </a:blip>
          <a:srcRect b="0" l="0" r="0" t="4196"/>
          <a:stretch/>
        </p:blipFill>
        <p:spPr>
          <a:xfrm>
            <a:off x="367425" y="1145700"/>
            <a:ext cx="8572501" cy="2860525"/>
          </a:xfrm>
          <a:prstGeom prst="rect">
            <a:avLst/>
          </a:prstGeom>
          <a:noFill/>
          <a:ln>
            <a:noFill/>
          </a:ln>
        </p:spPr>
      </p:pic>
      <p:pic>
        <p:nvPicPr>
          <p:cNvPr id="222" name="Google Shape;222;p30"/>
          <p:cNvPicPr preferRelativeResize="0"/>
          <p:nvPr/>
        </p:nvPicPr>
        <p:blipFill>
          <a:blip r:embed="rId4">
            <a:alphaModFix/>
          </a:blip>
          <a:stretch>
            <a:fillRect/>
          </a:stretch>
        </p:blipFill>
        <p:spPr>
          <a:xfrm>
            <a:off x="312975" y="4006225"/>
            <a:ext cx="8626951" cy="27701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1"/>
          <p:cNvSpPr txBox="1"/>
          <p:nvPr>
            <p:ph idx="12" type="sldNum"/>
          </p:nvPr>
        </p:nvSpPr>
        <p:spPr>
          <a:xfrm>
            <a:off x="8308692" y="381000"/>
            <a:ext cx="301800" cy="307800"/>
          </a:xfrm>
          <a:prstGeom prst="rect">
            <a:avLst/>
          </a:prstGeom>
          <a:noFill/>
          <a:ln>
            <a:noFill/>
          </a:ln>
        </p:spPr>
        <p:txBody>
          <a:bodyPr anchorCtr="0" anchor="t" bIns="45700" lIns="45700" spcFirstLastPara="1" rIns="45700" wrap="square" tIns="45700">
            <a:spAutoFit/>
          </a:bodyPr>
          <a:lstStyle/>
          <a:p>
            <a:pPr indent="0" lvl="0" marL="0" marR="0" rtl="0" algn="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13</a:t>
            </a:r>
            <a:endParaRPr/>
          </a:p>
        </p:txBody>
      </p:sp>
      <p:sp>
        <p:nvSpPr>
          <p:cNvPr id="228" name="Google Shape;228;p31"/>
          <p:cNvSpPr txBox="1"/>
          <p:nvPr>
            <p:ph type="title"/>
          </p:nvPr>
        </p:nvSpPr>
        <p:spPr>
          <a:xfrm>
            <a:off x="457200" y="92074"/>
            <a:ext cx="8229600" cy="1508100"/>
          </a:xfrm>
          <a:prstGeom prst="rect">
            <a:avLst/>
          </a:prstGeom>
          <a:noFill/>
          <a:ln>
            <a:noFill/>
          </a:ln>
        </p:spPr>
        <p:txBody>
          <a:bodyPr anchorCtr="0" anchor="ctr" bIns="45700" lIns="45700" spcFirstLastPara="1" rIns="45700" wrap="square" tIns="45700">
            <a:noAutofit/>
          </a:bodyPr>
          <a:lstStyle/>
          <a:p>
            <a:pPr indent="0" lvl="0" marL="0" rtl="0" algn="ctr">
              <a:lnSpc>
                <a:spcPct val="100000"/>
              </a:lnSpc>
              <a:spcBef>
                <a:spcPts val="0"/>
              </a:spcBef>
              <a:spcAft>
                <a:spcPts val="0"/>
              </a:spcAft>
              <a:buClr>
                <a:srgbClr val="000000"/>
              </a:buClr>
              <a:buSzPts val="2800"/>
              <a:buFont typeface="Arial"/>
              <a:buNone/>
            </a:pPr>
            <a:br>
              <a:rPr lang="en-US"/>
            </a:br>
            <a:br>
              <a:rPr lang="en-US"/>
            </a:br>
            <a:br>
              <a:rPr lang="en-US"/>
            </a:br>
            <a:br>
              <a:rPr lang="en-US"/>
            </a:br>
            <a:endParaRPr/>
          </a:p>
        </p:txBody>
      </p:sp>
      <p:sp>
        <p:nvSpPr>
          <p:cNvPr id="229" name="Google Shape;229;p31"/>
          <p:cNvSpPr txBox="1"/>
          <p:nvPr/>
        </p:nvSpPr>
        <p:spPr>
          <a:xfrm>
            <a:off x="1569448" y="208062"/>
            <a:ext cx="6418500" cy="769500"/>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FF0000"/>
              </a:buClr>
              <a:buSzPts val="4400"/>
              <a:buFont typeface="Times New Roman"/>
              <a:buNone/>
            </a:pPr>
            <a:r>
              <a:rPr b="0" i="0" lang="en-US" sz="4400" u="none" cap="none" strike="noStrike">
                <a:solidFill>
                  <a:srgbClr val="FF0000"/>
                </a:solidFill>
                <a:latin typeface="Times New Roman"/>
                <a:ea typeface="Times New Roman"/>
                <a:cs typeface="Times New Roman"/>
                <a:sym typeface="Times New Roman"/>
              </a:rPr>
              <a:t>Results and Inferences</a:t>
            </a:r>
            <a:endParaRPr b="0" i="0" sz="4400" u="none" cap="none" strike="noStrike">
              <a:solidFill>
                <a:srgbClr val="FF0000"/>
              </a:solidFill>
              <a:latin typeface="Times New Roman"/>
              <a:ea typeface="Times New Roman"/>
              <a:cs typeface="Times New Roman"/>
              <a:sym typeface="Times New Roman"/>
            </a:endParaRPr>
          </a:p>
        </p:txBody>
      </p:sp>
      <p:pic>
        <p:nvPicPr>
          <p:cNvPr id="230" name="Google Shape;230;p31"/>
          <p:cNvPicPr preferRelativeResize="0"/>
          <p:nvPr/>
        </p:nvPicPr>
        <p:blipFill>
          <a:blip r:embed="rId3">
            <a:alphaModFix/>
          </a:blip>
          <a:stretch>
            <a:fillRect/>
          </a:stretch>
        </p:blipFill>
        <p:spPr>
          <a:xfrm>
            <a:off x="457200" y="1371575"/>
            <a:ext cx="8229599" cy="385863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2"/>
          <p:cNvSpPr txBox="1"/>
          <p:nvPr>
            <p:ph idx="12" type="sldNum"/>
          </p:nvPr>
        </p:nvSpPr>
        <p:spPr>
          <a:xfrm>
            <a:off x="8308692" y="381000"/>
            <a:ext cx="301800" cy="307800"/>
          </a:xfrm>
          <a:prstGeom prst="rect">
            <a:avLst/>
          </a:prstGeom>
          <a:noFill/>
          <a:ln>
            <a:noFill/>
          </a:ln>
        </p:spPr>
        <p:txBody>
          <a:bodyPr anchorCtr="0" anchor="t" bIns="45700" lIns="45700" spcFirstLastPara="1" rIns="45700" wrap="square" tIns="45700">
            <a:spAutoFit/>
          </a:bodyPr>
          <a:lstStyle/>
          <a:p>
            <a:pPr indent="0" lvl="0" marL="0" marR="0" rtl="0" algn="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13</a:t>
            </a:r>
            <a:endParaRPr/>
          </a:p>
        </p:txBody>
      </p:sp>
      <p:sp>
        <p:nvSpPr>
          <p:cNvPr id="236" name="Google Shape;236;p32"/>
          <p:cNvSpPr txBox="1"/>
          <p:nvPr>
            <p:ph type="title"/>
          </p:nvPr>
        </p:nvSpPr>
        <p:spPr>
          <a:xfrm>
            <a:off x="457200" y="92074"/>
            <a:ext cx="8229600" cy="1508100"/>
          </a:xfrm>
          <a:prstGeom prst="rect">
            <a:avLst/>
          </a:prstGeom>
          <a:noFill/>
          <a:ln>
            <a:noFill/>
          </a:ln>
        </p:spPr>
        <p:txBody>
          <a:bodyPr anchorCtr="0" anchor="ctr" bIns="45700" lIns="45700" spcFirstLastPara="1" rIns="45700" wrap="square" tIns="45700">
            <a:noAutofit/>
          </a:bodyPr>
          <a:lstStyle/>
          <a:p>
            <a:pPr indent="0" lvl="0" marL="0" rtl="0" algn="ctr">
              <a:lnSpc>
                <a:spcPct val="100000"/>
              </a:lnSpc>
              <a:spcBef>
                <a:spcPts val="0"/>
              </a:spcBef>
              <a:spcAft>
                <a:spcPts val="0"/>
              </a:spcAft>
              <a:buClr>
                <a:srgbClr val="000000"/>
              </a:buClr>
              <a:buSzPts val="2800"/>
              <a:buFont typeface="Arial"/>
              <a:buNone/>
            </a:pPr>
            <a:br>
              <a:rPr lang="en-US"/>
            </a:br>
            <a:br>
              <a:rPr lang="en-US"/>
            </a:br>
            <a:br>
              <a:rPr lang="en-US"/>
            </a:br>
            <a:br>
              <a:rPr lang="en-US"/>
            </a:br>
            <a:endParaRPr/>
          </a:p>
        </p:txBody>
      </p:sp>
      <p:sp>
        <p:nvSpPr>
          <p:cNvPr id="237" name="Google Shape;237;p32"/>
          <p:cNvSpPr txBox="1"/>
          <p:nvPr/>
        </p:nvSpPr>
        <p:spPr>
          <a:xfrm>
            <a:off x="1569448" y="208062"/>
            <a:ext cx="6418500" cy="769500"/>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FF0000"/>
              </a:buClr>
              <a:buSzPts val="4400"/>
              <a:buFont typeface="Times New Roman"/>
              <a:buNone/>
            </a:pPr>
            <a:r>
              <a:rPr b="0" i="0" lang="en-US" sz="4400" u="none" cap="none" strike="noStrike">
                <a:solidFill>
                  <a:srgbClr val="FF0000"/>
                </a:solidFill>
                <a:latin typeface="Times New Roman"/>
                <a:ea typeface="Times New Roman"/>
                <a:cs typeface="Times New Roman"/>
                <a:sym typeface="Times New Roman"/>
              </a:rPr>
              <a:t>Results and Inferences</a:t>
            </a:r>
            <a:endParaRPr b="0" i="0" sz="4400" u="none" cap="none" strike="noStrike">
              <a:solidFill>
                <a:srgbClr val="FF0000"/>
              </a:solidFill>
              <a:latin typeface="Times New Roman"/>
              <a:ea typeface="Times New Roman"/>
              <a:cs typeface="Times New Roman"/>
              <a:sym typeface="Times New Roman"/>
            </a:endParaRPr>
          </a:p>
        </p:txBody>
      </p:sp>
      <p:pic>
        <p:nvPicPr>
          <p:cNvPr id="238" name="Google Shape;238;p32"/>
          <p:cNvPicPr preferRelativeResize="0"/>
          <p:nvPr/>
        </p:nvPicPr>
        <p:blipFill>
          <a:blip r:embed="rId3">
            <a:alphaModFix/>
          </a:blip>
          <a:stretch>
            <a:fillRect/>
          </a:stretch>
        </p:blipFill>
        <p:spPr>
          <a:xfrm>
            <a:off x="966775" y="1738974"/>
            <a:ext cx="7210425" cy="40481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3"/>
          <p:cNvSpPr txBox="1"/>
          <p:nvPr>
            <p:ph idx="12" type="sldNum"/>
          </p:nvPr>
        </p:nvSpPr>
        <p:spPr>
          <a:xfrm>
            <a:off x="8308692" y="381000"/>
            <a:ext cx="301800" cy="307800"/>
          </a:xfrm>
          <a:prstGeom prst="rect">
            <a:avLst/>
          </a:prstGeom>
          <a:noFill/>
          <a:ln>
            <a:noFill/>
          </a:ln>
        </p:spPr>
        <p:txBody>
          <a:bodyPr anchorCtr="0" anchor="t" bIns="45700" lIns="45700" spcFirstLastPara="1" rIns="45700" wrap="square" tIns="45700">
            <a:spAutoFit/>
          </a:bodyPr>
          <a:lstStyle/>
          <a:p>
            <a:pPr indent="0" lvl="0" marL="0" marR="0" rtl="0" algn="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13</a:t>
            </a:r>
            <a:endParaRPr/>
          </a:p>
        </p:txBody>
      </p:sp>
      <p:sp>
        <p:nvSpPr>
          <p:cNvPr id="244" name="Google Shape;244;p33"/>
          <p:cNvSpPr txBox="1"/>
          <p:nvPr>
            <p:ph type="title"/>
          </p:nvPr>
        </p:nvSpPr>
        <p:spPr>
          <a:xfrm>
            <a:off x="457200" y="92074"/>
            <a:ext cx="8229600" cy="1508100"/>
          </a:xfrm>
          <a:prstGeom prst="rect">
            <a:avLst/>
          </a:prstGeom>
          <a:noFill/>
          <a:ln>
            <a:noFill/>
          </a:ln>
        </p:spPr>
        <p:txBody>
          <a:bodyPr anchorCtr="0" anchor="ctr" bIns="45700" lIns="45700" spcFirstLastPara="1" rIns="45700" wrap="square" tIns="45700">
            <a:noAutofit/>
          </a:bodyPr>
          <a:lstStyle/>
          <a:p>
            <a:pPr indent="0" lvl="0" marL="0" rtl="0" algn="ctr">
              <a:lnSpc>
                <a:spcPct val="100000"/>
              </a:lnSpc>
              <a:spcBef>
                <a:spcPts val="0"/>
              </a:spcBef>
              <a:spcAft>
                <a:spcPts val="0"/>
              </a:spcAft>
              <a:buClr>
                <a:srgbClr val="000000"/>
              </a:buClr>
              <a:buSzPts val="2800"/>
              <a:buFont typeface="Arial"/>
              <a:buNone/>
            </a:pPr>
            <a:br>
              <a:rPr lang="en-US"/>
            </a:br>
            <a:br>
              <a:rPr lang="en-US"/>
            </a:br>
            <a:br>
              <a:rPr lang="en-US"/>
            </a:br>
            <a:br>
              <a:rPr lang="en-US"/>
            </a:br>
            <a:endParaRPr/>
          </a:p>
        </p:txBody>
      </p:sp>
      <p:sp>
        <p:nvSpPr>
          <p:cNvPr id="245" name="Google Shape;245;p33"/>
          <p:cNvSpPr txBox="1"/>
          <p:nvPr/>
        </p:nvSpPr>
        <p:spPr>
          <a:xfrm>
            <a:off x="1569448" y="208062"/>
            <a:ext cx="6418500" cy="769500"/>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FF0000"/>
              </a:buClr>
              <a:buSzPts val="4400"/>
              <a:buFont typeface="Times New Roman"/>
              <a:buNone/>
            </a:pPr>
            <a:r>
              <a:rPr b="0" i="0" lang="en-US" sz="4400" u="none" cap="none" strike="noStrike">
                <a:solidFill>
                  <a:srgbClr val="FF0000"/>
                </a:solidFill>
                <a:latin typeface="Times New Roman"/>
                <a:ea typeface="Times New Roman"/>
                <a:cs typeface="Times New Roman"/>
                <a:sym typeface="Times New Roman"/>
              </a:rPr>
              <a:t>Results and Inferences</a:t>
            </a:r>
            <a:endParaRPr b="0" i="0" sz="4400" u="none" cap="none" strike="noStrike">
              <a:solidFill>
                <a:srgbClr val="FF0000"/>
              </a:solidFill>
              <a:latin typeface="Times New Roman"/>
              <a:ea typeface="Times New Roman"/>
              <a:cs typeface="Times New Roman"/>
              <a:sym typeface="Times New Roman"/>
            </a:endParaRPr>
          </a:p>
        </p:txBody>
      </p:sp>
      <p:pic>
        <p:nvPicPr>
          <p:cNvPr id="246" name="Google Shape;246;p33"/>
          <p:cNvPicPr preferRelativeResize="0"/>
          <p:nvPr/>
        </p:nvPicPr>
        <p:blipFill>
          <a:blip r:embed="rId3">
            <a:alphaModFix/>
          </a:blip>
          <a:stretch>
            <a:fillRect/>
          </a:stretch>
        </p:blipFill>
        <p:spPr>
          <a:xfrm>
            <a:off x="1098263" y="1711774"/>
            <a:ext cx="7210425" cy="40481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4"/>
          <p:cNvSpPr txBox="1"/>
          <p:nvPr>
            <p:ph type="title"/>
          </p:nvPr>
        </p:nvSpPr>
        <p:spPr>
          <a:xfrm>
            <a:off x="1733100" y="-1"/>
            <a:ext cx="8229600" cy="1508100"/>
          </a:xfrm>
          <a:prstGeom prst="rect">
            <a:avLst/>
          </a:prstGeom>
        </p:spPr>
        <p:txBody>
          <a:bodyPr anchorCtr="0" anchor="ctr" bIns="45700" lIns="45700" spcFirstLastPara="1" rIns="45700" wrap="square" tIns="45700">
            <a:noAutofit/>
          </a:bodyPr>
          <a:lstStyle/>
          <a:p>
            <a:pPr indent="0" lvl="0" marL="0" rtl="0" algn="l">
              <a:spcBef>
                <a:spcPts val="0"/>
              </a:spcBef>
              <a:spcAft>
                <a:spcPts val="0"/>
              </a:spcAft>
              <a:buNone/>
            </a:pPr>
            <a:r>
              <a:rPr lang="en-US" sz="4400">
                <a:solidFill>
                  <a:srgbClr val="FF0000"/>
                </a:solidFill>
                <a:latin typeface="Times New Roman"/>
                <a:ea typeface="Times New Roman"/>
                <a:cs typeface="Times New Roman"/>
                <a:sym typeface="Times New Roman"/>
              </a:rPr>
              <a:t>  Future Enhancements</a:t>
            </a:r>
            <a:endParaRPr/>
          </a:p>
        </p:txBody>
      </p:sp>
      <p:sp>
        <p:nvSpPr>
          <p:cNvPr id="252" name="Google Shape;252;p34"/>
          <p:cNvSpPr txBox="1"/>
          <p:nvPr/>
        </p:nvSpPr>
        <p:spPr>
          <a:xfrm>
            <a:off x="939200" y="1399950"/>
            <a:ext cx="6060600" cy="677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Char char="●"/>
            </a:pPr>
            <a:r>
              <a:rPr lang="en-US" sz="1600">
                <a:solidFill>
                  <a:schemeClr val="dk1"/>
                </a:solidFill>
              </a:rPr>
              <a:t>Future predicted portfolios can be constructed using accurate time series algorithm(LSTM,ARIMA,etc.).</a:t>
            </a:r>
            <a:endParaRPr/>
          </a:p>
        </p:txBody>
      </p:sp>
      <p:pic>
        <p:nvPicPr>
          <p:cNvPr id="253" name="Google Shape;253;p34"/>
          <p:cNvPicPr preferRelativeResize="0"/>
          <p:nvPr/>
        </p:nvPicPr>
        <p:blipFill>
          <a:blip r:embed="rId3">
            <a:alphaModFix/>
          </a:blip>
          <a:stretch>
            <a:fillRect/>
          </a:stretch>
        </p:blipFill>
        <p:spPr>
          <a:xfrm>
            <a:off x="1063250" y="2215125"/>
            <a:ext cx="7407350" cy="39163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5"/>
          <p:cNvSpPr txBox="1"/>
          <p:nvPr>
            <p:ph type="title"/>
          </p:nvPr>
        </p:nvSpPr>
        <p:spPr>
          <a:xfrm>
            <a:off x="457200" y="92074"/>
            <a:ext cx="8229600" cy="1508100"/>
          </a:xfrm>
          <a:prstGeom prst="rect">
            <a:avLst/>
          </a:prstGeom>
        </p:spPr>
        <p:txBody>
          <a:bodyPr anchorCtr="0" anchor="ctr" bIns="45700" lIns="45700" spcFirstLastPara="1" rIns="45700" wrap="square" tIns="45700">
            <a:noAutofit/>
          </a:bodyPr>
          <a:lstStyle/>
          <a:p>
            <a:pPr indent="0" lvl="0" marL="0" rtl="0" algn="l">
              <a:spcBef>
                <a:spcPts val="0"/>
              </a:spcBef>
              <a:spcAft>
                <a:spcPts val="0"/>
              </a:spcAft>
              <a:buClr>
                <a:schemeClr val="dk1"/>
              </a:buClr>
              <a:buSzPts val="1100"/>
              <a:buFont typeface="Arial"/>
              <a:buNone/>
            </a:pPr>
            <a:r>
              <a:rPr lang="en-US" sz="4400">
                <a:solidFill>
                  <a:srgbClr val="FF0000"/>
                </a:solidFill>
                <a:latin typeface="Times New Roman"/>
                <a:ea typeface="Times New Roman"/>
                <a:cs typeface="Times New Roman"/>
                <a:sym typeface="Times New Roman"/>
              </a:rPr>
              <a:t>         Future Enhancements</a:t>
            </a:r>
            <a:endParaRPr>
              <a:solidFill>
                <a:schemeClr val="dk1"/>
              </a:solidFill>
            </a:endParaRPr>
          </a:p>
          <a:p>
            <a:pPr indent="0" lvl="0" marL="0" rtl="0" algn="ctr">
              <a:spcBef>
                <a:spcPts val="0"/>
              </a:spcBef>
              <a:spcAft>
                <a:spcPts val="0"/>
              </a:spcAft>
              <a:buNone/>
            </a:pPr>
            <a:r>
              <a:t/>
            </a:r>
            <a:endParaRPr/>
          </a:p>
        </p:txBody>
      </p:sp>
      <p:pic>
        <p:nvPicPr>
          <p:cNvPr id="259" name="Google Shape;259;p35"/>
          <p:cNvPicPr preferRelativeResize="0"/>
          <p:nvPr/>
        </p:nvPicPr>
        <p:blipFill>
          <a:blip r:embed="rId3">
            <a:alphaModFix/>
          </a:blip>
          <a:stretch>
            <a:fillRect/>
          </a:stretch>
        </p:blipFill>
        <p:spPr>
          <a:xfrm>
            <a:off x="829325" y="1139424"/>
            <a:ext cx="4429125" cy="2771775"/>
          </a:xfrm>
          <a:prstGeom prst="rect">
            <a:avLst/>
          </a:prstGeom>
          <a:noFill/>
          <a:ln>
            <a:noFill/>
          </a:ln>
        </p:spPr>
      </p:pic>
      <p:pic>
        <p:nvPicPr>
          <p:cNvPr id="260" name="Google Shape;260;p35"/>
          <p:cNvPicPr preferRelativeResize="0"/>
          <p:nvPr/>
        </p:nvPicPr>
        <p:blipFill>
          <a:blip r:embed="rId4">
            <a:alphaModFix/>
          </a:blip>
          <a:stretch>
            <a:fillRect/>
          </a:stretch>
        </p:blipFill>
        <p:spPr>
          <a:xfrm>
            <a:off x="1143000" y="3680824"/>
            <a:ext cx="3429000" cy="2590800"/>
          </a:xfrm>
          <a:prstGeom prst="rect">
            <a:avLst/>
          </a:prstGeom>
          <a:noFill/>
          <a:ln>
            <a:noFill/>
          </a:ln>
        </p:spPr>
      </p:pic>
      <p:pic>
        <p:nvPicPr>
          <p:cNvPr id="261" name="Google Shape;261;p35"/>
          <p:cNvPicPr preferRelativeResize="0"/>
          <p:nvPr/>
        </p:nvPicPr>
        <p:blipFill>
          <a:blip r:embed="rId5">
            <a:alphaModFix/>
          </a:blip>
          <a:stretch>
            <a:fillRect/>
          </a:stretch>
        </p:blipFill>
        <p:spPr>
          <a:xfrm>
            <a:off x="5836175" y="1841199"/>
            <a:ext cx="1895475" cy="39719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6"/>
          <p:cNvSpPr txBox="1"/>
          <p:nvPr>
            <p:ph idx="12" type="sldNum"/>
          </p:nvPr>
        </p:nvSpPr>
        <p:spPr>
          <a:xfrm>
            <a:off x="8308692" y="381000"/>
            <a:ext cx="301909" cy="288824"/>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r>
              <a:rPr lang="en-US"/>
              <a:t>13</a:t>
            </a:r>
            <a:endParaRPr/>
          </a:p>
        </p:txBody>
      </p:sp>
      <p:sp>
        <p:nvSpPr>
          <p:cNvPr id="267" name="Google Shape;267;p36"/>
          <p:cNvSpPr txBox="1"/>
          <p:nvPr>
            <p:ph type="title"/>
          </p:nvPr>
        </p:nvSpPr>
        <p:spPr>
          <a:xfrm>
            <a:off x="457200" y="92074"/>
            <a:ext cx="8229600" cy="1508126"/>
          </a:xfrm>
          <a:prstGeom prst="rect">
            <a:avLst/>
          </a:prstGeom>
          <a:noFill/>
          <a:ln>
            <a:noFill/>
          </a:ln>
        </p:spPr>
        <p:txBody>
          <a:bodyPr anchorCtr="0" anchor="ctr" bIns="45700" lIns="45700" spcFirstLastPara="1" rIns="45700" wrap="square" tIns="45700">
            <a:noAutofit/>
          </a:bodyPr>
          <a:lstStyle/>
          <a:p>
            <a:pPr indent="0" lvl="0" marL="0" rtl="0" algn="ctr">
              <a:lnSpc>
                <a:spcPct val="100000"/>
              </a:lnSpc>
              <a:spcBef>
                <a:spcPts val="0"/>
              </a:spcBef>
              <a:spcAft>
                <a:spcPts val="0"/>
              </a:spcAft>
              <a:buClr>
                <a:srgbClr val="000000"/>
              </a:buClr>
              <a:buSzPts val="2800"/>
              <a:buFont typeface="Arial"/>
              <a:buNone/>
            </a:pPr>
            <a:br>
              <a:rPr lang="en-US"/>
            </a:br>
            <a:br>
              <a:rPr lang="en-US"/>
            </a:br>
            <a:br>
              <a:rPr lang="en-US"/>
            </a:br>
            <a:br>
              <a:rPr lang="en-US"/>
            </a:br>
            <a:endParaRPr/>
          </a:p>
        </p:txBody>
      </p:sp>
      <p:sp>
        <p:nvSpPr>
          <p:cNvPr id="268" name="Google Shape;268;p36"/>
          <p:cNvSpPr txBox="1"/>
          <p:nvPr/>
        </p:nvSpPr>
        <p:spPr>
          <a:xfrm>
            <a:off x="2222574" y="221662"/>
            <a:ext cx="5069100" cy="769500"/>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FF0000"/>
              </a:buClr>
              <a:buSzPts val="4400"/>
              <a:buFont typeface="Times New Roman"/>
              <a:buNone/>
            </a:pPr>
            <a:r>
              <a:rPr b="0" i="0" lang="en-US" sz="4400" u="none" cap="none" strike="noStrike">
                <a:solidFill>
                  <a:srgbClr val="FF0000"/>
                </a:solidFill>
                <a:latin typeface="Times New Roman"/>
                <a:ea typeface="Times New Roman"/>
                <a:cs typeface="Times New Roman"/>
                <a:sym typeface="Times New Roman"/>
              </a:rPr>
              <a:t>Conclusion</a:t>
            </a:r>
            <a:endParaRPr/>
          </a:p>
        </p:txBody>
      </p:sp>
      <p:sp>
        <p:nvSpPr>
          <p:cNvPr id="269" name="Google Shape;269;p36"/>
          <p:cNvSpPr txBox="1"/>
          <p:nvPr/>
        </p:nvSpPr>
        <p:spPr>
          <a:xfrm>
            <a:off x="598725" y="1673675"/>
            <a:ext cx="8088000" cy="38790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Char char="●"/>
            </a:pPr>
            <a:r>
              <a:rPr lang="en-US" sz="1600"/>
              <a:t>The Results above </a:t>
            </a:r>
            <a:r>
              <a:rPr lang="en-US" sz="1600"/>
              <a:t>throws the light on,</a:t>
            </a:r>
            <a:r>
              <a:rPr lang="en-US" sz="1600"/>
              <a:t> how a simple filtering method can help us select appropriate stocks out of Nifty50 and improve the investment returns.</a:t>
            </a:r>
            <a:endParaRPr sz="1600"/>
          </a:p>
          <a:p>
            <a:pPr indent="-330200" lvl="0" marL="457200" rtl="0" algn="l">
              <a:spcBef>
                <a:spcPts val="0"/>
              </a:spcBef>
              <a:spcAft>
                <a:spcPts val="0"/>
              </a:spcAft>
              <a:buSzPts val="1600"/>
              <a:buChar char="●"/>
            </a:pPr>
            <a:r>
              <a:rPr lang="en-US" sz="1600"/>
              <a:t>The optimal weights from each optimization algorithm on the training data(2016-2020), perform well in 2021 year. The graphical representation compares the same with the benchmark(nifty50).</a:t>
            </a:r>
            <a:endParaRPr sz="1600"/>
          </a:p>
          <a:p>
            <a:pPr indent="0" lvl="0" marL="0" rtl="0" algn="l">
              <a:spcBef>
                <a:spcPts val="0"/>
              </a:spcBef>
              <a:spcAft>
                <a:spcPts val="0"/>
              </a:spcAft>
              <a:buNone/>
            </a:pPr>
            <a:r>
              <a:t/>
            </a:r>
            <a:endParaRPr sz="1600"/>
          </a:p>
          <a:p>
            <a:pPr indent="-330200" lvl="0" marL="457200" rtl="0" algn="l">
              <a:spcBef>
                <a:spcPts val="0"/>
              </a:spcBef>
              <a:spcAft>
                <a:spcPts val="0"/>
              </a:spcAft>
              <a:buSzPts val="1600"/>
              <a:buChar char="●"/>
            </a:pPr>
            <a:r>
              <a:rPr lang="en-US" sz="1600"/>
              <a:t>The Results show and provide sufficient evidence to do in depth research in the topic. It will be beneficial to perform dynamic approach, sliding the dataset day by day to get relevant results in real time. </a:t>
            </a:r>
            <a:endParaRPr sz="1600"/>
          </a:p>
          <a:p>
            <a:pPr indent="0" lvl="0" marL="0" rtl="0" algn="l">
              <a:spcBef>
                <a:spcPts val="0"/>
              </a:spcBef>
              <a:spcAft>
                <a:spcPts val="0"/>
              </a:spcAft>
              <a:buNone/>
            </a:pPr>
            <a:r>
              <a:t/>
            </a:r>
            <a:endParaRPr sz="1600"/>
          </a:p>
          <a:p>
            <a:pPr indent="-330200" lvl="0" marL="457200" rtl="0" algn="l">
              <a:spcBef>
                <a:spcPts val="0"/>
              </a:spcBef>
              <a:spcAft>
                <a:spcPts val="0"/>
              </a:spcAft>
              <a:buSzPts val="1600"/>
              <a:buChar char="●"/>
            </a:pPr>
            <a:r>
              <a:rPr lang="en-US" sz="1600"/>
              <a:t>Statistical techniques can be performed on day wise results for getting strong evidence of the project. </a:t>
            </a:r>
            <a:endParaRPr sz="1600"/>
          </a:p>
          <a:p>
            <a:pPr indent="-330200" lvl="0" marL="457200" rtl="0" algn="l">
              <a:spcBef>
                <a:spcPts val="0"/>
              </a:spcBef>
              <a:spcAft>
                <a:spcPts val="0"/>
              </a:spcAft>
              <a:buSzPts val="1600"/>
              <a:buChar char="●"/>
            </a:pPr>
            <a:r>
              <a:rPr lang="en-US" sz="1600"/>
              <a:t>The project can be scaled up to Nifty500 or Nifty250, depending on computation power available.</a:t>
            </a:r>
            <a:endParaRPr sz="1600"/>
          </a:p>
          <a:p>
            <a:pPr indent="0" lvl="0" marL="457200" rtl="0" algn="l">
              <a:spcBef>
                <a:spcPts val="0"/>
              </a:spcBef>
              <a:spcAft>
                <a:spcPts val="0"/>
              </a:spcAft>
              <a:buNone/>
            </a:pPr>
            <a:r>
              <a:t/>
            </a:r>
            <a:endParaRPr sz="16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7"/>
          <p:cNvSpPr txBox="1"/>
          <p:nvPr/>
        </p:nvSpPr>
        <p:spPr>
          <a:xfrm>
            <a:off x="1384925" y="387475"/>
            <a:ext cx="6681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rgbClr val="FF0000"/>
              </a:buClr>
              <a:buSzPts val="2800"/>
              <a:buFont typeface="Arial"/>
              <a:buNone/>
            </a:pPr>
            <a:r>
              <a:rPr lang="en-US" sz="2800">
                <a:solidFill>
                  <a:srgbClr val="FF0000"/>
                </a:solidFill>
              </a:rPr>
              <a:t>References(In IEEE format)</a:t>
            </a:r>
            <a:endParaRPr/>
          </a:p>
        </p:txBody>
      </p:sp>
      <p:sp>
        <p:nvSpPr>
          <p:cNvPr id="275" name="Google Shape;275;p37"/>
          <p:cNvSpPr txBox="1"/>
          <p:nvPr/>
        </p:nvSpPr>
        <p:spPr>
          <a:xfrm>
            <a:off x="708775" y="1353400"/>
            <a:ext cx="7872300" cy="481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FF0000"/>
              </a:buClr>
              <a:buSzPts val="2800"/>
              <a:buFont typeface="Arial"/>
              <a:buNone/>
            </a:pPr>
            <a:r>
              <a:rPr lang="en-US" sz="1600">
                <a:solidFill>
                  <a:schemeClr val="dk1"/>
                </a:solidFill>
              </a:rPr>
              <a:t>[1] Hanhong Zhu, Yi Wang, Kesheng Wang, Yun Chen, Particle Swarm Optimization (PSO) for the constrained portfolio optimization problem, Expert Systems with Applications, Volume 38, Issue 8, 2011,</a:t>
            </a:r>
            <a:endParaRPr sz="1600">
              <a:solidFill>
                <a:schemeClr val="dk1"/>
              </a:solidFill>
            </a:endParaRPr>
          </a:p>
          <a:p>
            <a:pPr indent="0" lvl="0" marL="0" rtl="0" algn="just">
              <a:spcBef>
                <a:spcPts val="0"/>
              </a:spcBef>
              <a:spcAft>
                <a:spcPts val="0"/>
              </a:spcAft>
              <a:buClr>
                <a:schemeClr val="dk1"/>
              </a:buClr>
              <a:buSzPts val="1100"/>
              <a:buFont typeface="Arial"/>
              <a:buNone/>
            </a:pPr>
            <a:r>
              <a:t/>
            </a:r>
            <a:endParaRPr sz="1600">
              <a:solidFill>
                <a:schemeClr val="dk1"/>
              </a:solidFill>
            </a:endParaRPr>
          </a:p>
          <a:p>
            <a:pPr indent="0" lvl="0" marL="0" rtl="0" algn="just">
              <a:spcBef>
                <a:spcPts val="0"/>
              </a:spcBef>
              <a:spcAft>
                <a:spcPts val="0"/>
              </a:spcAft>
              <a:buClr>
                <a:schemeClr val="dk1"/>
              </a:buClr>
              <a:buSzPts val="1100"/>
              <a:buFont typeface="Arial"/>
              <a:buNone/>
            </a:pPr>
            <a:r>
              <a:rPr lang="en-US" sz="1600">
                <a:solidFill>
                  <a:schemeClr val="dk1"/>
                </a:solidFill>
              </a:rPr>
              <a:t>[2] Kambiz Forqandoost Haqiqi and Tohid Kazemi,”Ant Colony Optimization Approach to Portfolio Optimization – A Lingo Companion”.International Journal of Trade, Economics and Finance, Vol. 3, No. 2, April 2012 </a:t>
            </a:r>
            <a:endParaRPr sz="1600">
              <a:solidFill>
                <a:schemeClr val="dk1"/>
              </a:solidFill>
            </a:endParaRPr>
          </a:p>
          <a:p>
            <a:pPr indent="0" lvl="0" marL="0" rtl="0" algn="ctr">
              <a:spcBef>
                <a:spcPts val="0"/>
              </a:spcBef>
              <a:spcAft>
                <a:spcPts val="0"/>
              </a:spcAft>
              <a:buClr>
                <a:srgbClr val="FF0000"/>
              </a:buClr>
              <a:buSzPts val="2800"/>
              <a:buFont typeface="Arial"/>
              <a:buNone/>
            </a:pPr>
            <a:r>
              <a:t/>
            </a:r>
            <a:endParaRPr sz="1600">
              <a:solidFill>
                <a:srgbClr val="7030A0"/>
              </a:solidFill>
            </a:endParaRPr>
          </a:p>
          <a:p>
            <a:pPr indent="0" lvl="0" marL="0" rtl="0" algn="just">
              <a:spcBef>
                <a:spcPts val="0"/>
              </a:spcBef>
              <a:spcAft>
                <a:spcPts val="0"/>
              </a:spcAft>
              <a:buClr>
                <a:schemeClr val="dk1"/>
              </a:buClr>
              <a:buSzPts val="1100"/>
              <a:buFont typeface="Arial"/>
              <a:buNone/>
            </a:pPr>
            <a:r>
              <a:rPr lang="en-US" sz="1600">
                <a:solidFill>
                  <a:schemeClr val="dk1"/>
                </a:solidFill>
              </a:rPr>
              <a:t>[3] Boris Georgiev.”Constrained Mean-Variance Portfolio Optimization with Alternative Return Estimation”. </a:t>
            </a:r>
            <a:r>
              <a:rPr i="1" lang="en-US" sz="1600">
                <a:solidFill>
                  <a:schemeClr val="dk1"/>
                </a:solidFill>
              </a:rPr>
              <a:t>International Atlantic Economic Society 2014.</a:t>
            </a:r>
            <a:r>
              <a:rPr lang="en-US" sz="1600">
                <a:solidFill>
                  <a:schemeClr val="dk1"/>
                </a:solidFill>
              </a:rPr>
              <a:t>  </a:t>
            </a:r>
            <a:endParaRPr sz="1600">
              <a:solidFill>
                <a:schemeClr val="dk1"/>
              </a:solidFill>
            </a:endParaRPr>
          </a:p>
          <a:p>
            <a:pPr indent="0" lvl="0" marL="0" rtl="0" algn="l">
              <a:spcBef>
                <a:spcPts val="0"/>
              </a:spcBef>
              <a:spcAft>
                <a:spcPts val="0"/>
              </a:spcAft>
              <a:buNone/>
            </a:pPr>
            <a:r>
              <a:t/>
            </a:r>
            <a:endParaRPr sz="1600"/>
          </a:p>
          <a:p>
            <a:pPr indent="0" lvl="0" marL="0" rtl="0" algn="just">
              <a:spcBef>
                <a:spcPts val="0"/>
              </a:spcBef>
              <a:spcAft>
                <a:spcPts val="0"/>
              </a:spcAft>
              <a:buNone/>
            </a:pPr>
            <a:r>
              <a:rPr lang="en-US" sz="1600">
                <a:solidFill>
                  <a:schemeClr val="dk1"/>
                </a:solidFill>
              </a:rPr>
              <a:t>[4]  Saina Abolmaali,”Portfolio Optimization using ant colony method a case study on Tehran stock exchange”,Journal of Accounting, Finance and Economics,Vol. 8. No. 1. March 2018 Issue. Pp. 96 – 108</a:t>
            </a:r>
            <a:endParaRPr sz="1600">
              <a:solidFill>
                <a:schemeClr val="dk1"/>
              </a:solidFill>
            </a:endParaRPr>
          </a:p>
          <a:p>
            <a:pPr indent="0" lvl="0" marL="0" rtl="0" algn="l">
              <a:spcBef>
                <a:spcPts val="0"/>
              </a:spcBef>
              <a:spcAft>
                <a:spcPts val="0"/>
              </a:spcAft>
              <a:buNone/>
            </a:pPr>
            <a:r>
              <a:t/>
            </a:r>
            <a:endParaRPr sz="1600"/>
          </a:p>
          <a:p>
            <a:pPr indent="0" lvl="0" marL="0" rtl="0" algn="l">
              <a:spcBef>
                <a:spcPts val="0"/>
              </a:spcBef>
              <a:spcAft>
                <a:spcPts val="0"/>
              </a:spcAft>
              <a:buNone/>
            </a:pPr>
            <a:r>
              <a:rPr lang="en-US" sz="1600">
                <a:solidFill>
                  <a:schemeClr val="dk1"/>
                </a:solidFill>
              </a:rPr>
              <a:t>[5]  </a:t>
            </a:r>
            <a:r>
              <a:rPr lang="en-US" sz="1500">
                <a:solidFill>
                  <a:schemeClr val="dk1"/>
                </a:solidFill>
              </a:rPr>
              <a:t>Dorigo, M, Birattari, M, Blum, C, Gambardella, LM, Mondada, F and Stutzle, T 2004,‘Ant Colony Optimization and Swarm Intelligence: 4th International Workshop’, ANTS 2004. Proceedings, Lecture Notes in Computer Science, 3172</a:t>
            </a:r>
            <a:endParaRPr sz="1500">
              <a:solidFill>
                <a:schemeClr val="dk1"/>
              </a:solidFill>
            </a:endParaRPr>
          </a:p>
          <a:p>
            <a:pPr indent="0" lvl="0" marL="0" rtl="0" algn="l">
              <a:spcBef>
                <a:spcPts val="0"/>
              </a:spcBef>
              <a:spcAft>
                <a:spcPts val="0"/>
              </a:spcAft>
              <a:buNone/>
            </a:pPr>
            <a:r>
              <a:t/>
            </a:r>
            <a:endParaRPr sz="15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1"/>
          <p:cNvSpPr txBox="1"/>
          <p:nvPr>
            <p:ph idx="4294967295" type="sldNum"/>
          </p:nvPr>
        </p:nvSpPr>
        <p:spPr>
          <a:xfrm>
            <a:off x="8407576" y="381000"/>
            <a:ext cx="203024" cy="288824"/>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
        <p:nvSpPr>
          <p:cNvPr id="80" name="Google Shape;80;p11"/>
          <p:cNvSpPr txBox="1"/>
          <p:nvPr>
            <p:ph type="title"/>
          </p:nvPr>
        </p:nvSpPr>
        <p:spPr>
          <a:xfrm>
            <a:off x="609600" y="1371600"/>
            <a:ext cx="7772400" cy="685800"/>
          </a:xfrm>
          <a:prstGeom prst="rect">
            <a:avLst/>
          </a:prstGeom>
          <a:noFill/>
          <a:ln>
            <a:noFill/>
          </a:ln>
        </p:spPr>
        <p:txBody>
          <a:bodyPr anchorCtr="0" anchor="ctr" bIns="45700" lIns="45700" spcFirstLastPara="1" rIns="45700" wrap="square" tIns="45700">
            <a:noAutofit/>
          </a:bodyPr>
          <a:lstStyle/>
          <a:p>
            <a:pPr indent="0" lvl="0" marL="0" rtl="0" algn="ctr">
              <a:lnSpc>
                <a:spcPct val="100000"/>
              </a:lnSpc>
              <a:spcBef>
                <a:spcPts val="0"/>
              </a:spcBef>
              <a:spcAft>
                <a:spcPts val="0"/>
              </a:spcAft>
              <a:buClr>
                <a:srgbClr val="7030A0"/>
              </a:buClr>
              <a:buSzPts val="2160"/>
              <a:buFont typeface="Times New Roman"/>
              <a:buNone/>
            </a:pPr>
            <a:r>
              <a:rPr lang="en-US" sz="3540">
                <a:solidFill>
                  <a:srgbClr val="7030A0"/>
                </a:solidFill>
              </a:rPr>
              <a:t>Problem Definition</a:t>
            </a:r>
            <a:endParaRPr sz="3540">
              <a:solidFill>
                <a:srgbClr val="7030A0"/>
              </a:solidFill>
            </a:endParaRPr>
          </a:p>
          <a:p>
            <a:pPr indent="0" lvl="0" marL="0" rtl="0" algn="ctr">
              <a:lnSpc>
                <a:spcPct val="100000"/>
              </a:lnSpc>
              <a:spcBef>
                <a:spcPts val="0"/>
              </a:spcBef>
              <a:spcAft>
                <a:spcPts val="0"/>
              </a:spcAft>
              <a:buClr>
                <a:srgbClr val="7030A0"/>
              </a:buClr>
              <a:buSzPts val="2160"/>
              <a:buFont typeface="Times New Roman"/>
              <a:buNone/>
            </a:pPr>
            <a:r>
              <a:t/>
            </a:r>
            <a:endParaRPr sz="2160">
              <a:solidFill>
                <a:srgbClr val="7030A0"/>
              </a:solidFill>
              <a:latin typeface="Times New Roman"/>
              <a:ea typeface="Times New Roman"/>
              <a:cs typeface="Times New Roman"/>
              <a:sym typeface="Times New Roman"/>
            </a:endParaRPr>
          </a:p>
        </p:txBody>
      </p:sp>
      <p:sp>
        <p:nvSpPr>
          <p:cNvPr id="81" name="Google Shape;81;p11"/>
          <p:cNvSpPr/>
          <p:nvPr/>
        </p:nvSpPr>
        <p:spPr>
          <a:xfrm>
            <a:off x="1295400" y="304800"/>
            <a:ext cx="6858000" cy="457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82" name="Google Shape;82;p11"/>
          <p:cNvSpPr/>
          <p:nvPr/>
        </p:nvSpPr>
        <p:spPr>
          <a:xfrm>
            <a:off x="929639" y="2867093"/>
            <a:ext cx="7680961" cy="2390396"/>
          </a:xfrm>
          <a:custGeom>
            <a:rect b="b" l="l" r="r" t="t"/>
            <a:pathLst>
              <a:path extrusionOk="0" h="120000" w="21600">
                <a:moveTo>
                  <a:pt x="0" y="0"/>
                </a:moveTo>
                <a:lnTo>
                  <a:pt x="21600" y="0"/>
                </a:lnTo>
                <a:lnTo>
                  <a:pt x="21600" y="0"/>
                </a:lnTo>
                <a:lnTo>
                  <a:pt x="0" y="0"/>
                </a:lnTo>
                <a:close/>
              </a:path>
            </a:pathLst>
          </a:cu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Times New Roman"/>
              <a:buNone/>
            </a:pPr>
            <a:r>
              <a:t/>
            </a:r>
            <a:endParaRPr b="1" i="0" sz="2200" u="none" cap="none" strike="noStrike">
              <a:solidFill>
                <a:schemeClr val="dk1"/>
              </a:solidFill>
              <a:latin typeface="Montserrat"/>
              <a:ea typeface="Montserrat"/>
              <a:cs typeface="Montserrat"/>
              <a:sym typeface="Montserrat"/>
            </a:endParaRPr>
          </a:p>
          <a:p>
            <a:pPr indent="0" lvl="0" marL="0" marR="0" rtl="0" algn="ctr">
              <a:lnSpc>
                <a:spcPct val="100000"/>
              </a:lnSpc>
              <a:spcBef>
                <a:spcPts val="0"/>
              </a:spcBef>
              <a:spcAft>
                <a:spcPts val="0"/>
              </a:spcAft>
              <a:buClr>
                <a:schemeClr val="dk1"/>
              </a:buClr>
              <a:buSzPts val="1800"/>
              <a:buFont typeface="Times New Roman"/>
              <a:buNone/>
            </a:pPr>
            <a:r>
              <a:rPr b="1" i="0" lang="en-US" sz="2200" u="none" cap="none" strike="noStrike">
                <a:solidFill>
                  <a:schemeClr val="dk1"/>
                </a:solidFill>
                <a:latin typeface="Montserrat"/>
                <a:ea typeface="Montserrat"/>
                <a:cs typeface="Montserrat"/>
                <a:sym typeface="Montserrat"/>
              </a:rPr>
              <a:t>Constructing equity portfolios using the prominent optimization algorithms</a:t>
            </a:r>
            <a:endParaRPr b="1"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000000"/>
              </a:buClr>
              <a:buSzPts val="1400"/>
              <a:buFont typeface="Times New Roman"/>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000000"/>
              </a:buClr>
              <a:buSzPts val="1400"/>
              <a:buFont typeface="Times New Roman"/>
              <a:buNone/>
            </a:pPr>
            <a:r>
              <a:t/>
            </a:r>
            <a:endParaRPr b="1" i="0" sz="25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8"/>
          <p:cNvSpPr txBox="1"/>
          <p:nvPr/>
        </p:nvSpPr>
        <p:spPr>
          <a:xfrm>
            <a:off x="1384925" y="387475"/>
            <a:ext cx="6681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800">
                <a:solidFill>
                  <a:srgbClr val="FF0000"/>
                </a:solidFill>
              </a:rPr>
              <a:t>References(In IEEE format)</a:t>
            </a:r>
            <a:endParaRPr/>
          </a:p>
        </p:txBody>
      </p:sp>
      <p:sp>
        <p:nvSpPr>
          <p:cNvPr id="281" name="Google Shape;281;p38"/>
          <p:cNvSpPr txBox="1"/>
          <p:nvPr/>
        </p:nvSpPr>
        <p:spPr>
          <a:xfrm>
            <a:off x="708800" y="1343400"/>
            <a:ext cx="7872300" cy="460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solidFill>
                  <a:schemeClr val="dk1"/>
                </a:solidFill>
              </a:rPr>
              <a:t>[6]  </a:t>
            </a:r>
            <a:r>
              <a:rPr lang="en-US" sz="1500">
                <a:solidFill>
                  <a:schemeClr val="dk1"/>
                </a:solidFill>
              </a:rPr>
              <a:t>Marco Dorigo, Mauro Birattari, and Thomas Stu¨tzle,”Ant Colony Optimization Artificial Ants as a Computational Intelligence Technique”,.IEEE,November 2006.</a:t>
            </a:r>
            <a:endParaRPr sz="15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US" sz="1600">
                <a:solidFill>
                  <a:schemeClr val="dk1"/>
                </a:solidFill>
              </a:rPr>
              <a:t>[7]  </a:t>
            </a:r>
            <a:r>
              <a:rPr lang="en-US" sz="1500">
                <a:solidFill>
                  <a:schemeClr val="dk1"/>
                </a:solidFill>
              </a:rPr>
              <a:t>Harry Markowitz,Portfolio Selection, The Journal of Finance,Vol. 7,1952.</a:t>
            </a:r>
            <a:endParaRPr sz="15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US" sz="1600">
                <a:solidFill>
                  <a:schemeClr val="dk1"/>
                </a:solidFill>
              </a:rPr>
              <a:t>[8]  Arushi Gupta,Smriti Srivastava,“Comparative Analysis of Ant Colony and Particle Swarm Optimization Algorithms for Distance Optimization”,(ICITETM 2020)</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US" sz="1600">
                <a:solidFill>
                  <a:schemeClr val="dk1"/>
                </a:solidFill>
              </a:rPr>
              <a:t>[9]  Chen, R.-R., Huang, W. K., &amp; Yeh, S.-K. (2021). Particle swarm optimization approach to portfolio construction. Intelligent Systems in Accounting, Finance and Management, 1–13.</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US" sz="1600">
                <a:solidFill>
                  <a:schemeClr val="dk1"/>
                </a:solidFill>
              </a:rPr>
              <a:t>[10]  Burcu Adıgüzel Mercangöz and Altaf Q. H. Badar,”Optimal Portfolio Selection with Particle Swarm Algorithm: An Application on BIST-30”,Springer Nature Switzerland AG 2021.</a:t>
            </a:r>
            <a:endParaRPr sz="1600">
              <a:solidFill>
                <a:schemeClr val="dk1"/>
              </a:solidFill>
            </a:endParaRPr>
          </a:p>
          <a:p>
            <a:pPr indent="0" lvl="0" marL="0" rtl="0" algn="l">
              <a:spcBef>
                <a:spcPts val="0"/>
              </a:spcBef>
              <a:spcAft>
                <a:spcPts val="0"/>
              </a:spcAft>
              <a:buClr>
                <a:schemeClr val="dk1"/>
              </a:buClr>
              <a:buSzPts val="1100"/>
              <a:buFont typeface="Arial"/>
              <a:buNone/>
            </a:pPr>
            <a:r>
              <a:t/>
            </a:r>
            <a:endParaRPr sz="1600">
              <a:solidFill>
                <a:schemeClr val="dk1"/>
              </a:solidFill>
            </a:endParaRPr>
          </a:p>
          <a:p>
            <a:pPr indent="0" lvl="0" marL="0" rtl="0" algn="l">
              <a:spcBef>
                <a:spcPts val="0"/>
              </a:spcBef>
              <a:spcAft>
                <a:spcPts val="0"/>
              </a:spcAft>
              <a:buClr>
                <a:schemeClr val="dk1"/>
              </a:buClr>
              <a:buSzPts val="1100"/>
              <a:buFont typeface="Arial"/>
              <a:buNone/>
            </a:pPr>
            <a:r>
              <a:t/>
            </a:r>
            <a:endParaRPr sz="1600">
              <a:solidFill>
                <a:schemeClr val="dk1"/>
              </a:solidFill>
            </a:endParaRPr>
          </a:p>
          <a:p>
            <a:pPr indent="0" lvl="0" marL="0" rtl="0" algn="l">
              <a:spcBef>
                <a:spcPts val="0"/>
              </a:spcBef>
              <a:spcAft>
                <a:spcPts val="0"/>
              </a:spcAft>
              <a:buNone/>
            </a:pPr>
            <a:r>
              <a:t/>
            </a:r>
            <a:endParaRPr sz="1600">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9"/>
          <p:cNvSpPr txBox="1"/>
          <p:nvPr/>
        </p:nvSpPr>
        <p:spPr>
          <a:xfrm>
            <a:off x="1384925" y="387475"/>
            <a:ext cx="6681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800">
                <a:solidFill>
                  <a:srgbClr val="FF0000"/>
                </a:solidFill>
              </a:rPr>
              <a:t>References(In IEEE format)</a:t>
            </a:r>
            <a:endParaRPr/>
          </a:p>
        </p:txBody>
      </p:sp>
      <p:sp>
        <p:nvSpPr>
          <p:cNvPr id="287" name="Google Shape;287;p39"/>
          <p:cNvSpPr txBox="1"/>
          <p:nvPr/>
        </p:nvSpPr>
        <p:spPr>
          <a:xfrm>
            <a:off x="708800" y="1343400"/>
            <a:ext cx="78723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solidFill>
                  <a:schemeClr val="dk1"/>
                </a:solidFill>
              </a:rPr>
              <a:t>[11]  </a:t>
            </a:r>
            <a:r>
              <a:rPr lang="en-US">
                <a:solidFill>
                  <a:schemeClr val="dk1"/>
                </a:solidFill>
              </a:rPr>
              <a:t> </a:t>
            </a:r>
            <a:r>
              <a:rPr lang="en-US" sz="1600">
                <a:solidFill>
                  <a:schemeClr val="dk1"/>
                </a:solidFill>
              </a:rPr>
              <a:t>Dadabada Pradeep Kumar,”Particle Swarm Optimization: The Foundation”Applying Particle Swarm Optimization, International Series in Operations Research &amp; Management Science 306.</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US" sz="1600">
                <a:solidFill>
                  <a:schemeClr val="dk1"/>
                </a:solidFill>
              </a:rPr>
              <a:t>[12]   </a:t>
            </a:r>
            <a:r>
              <a:rPr lang="en-US" sz="1600">
                <a:solidFill>
                  <a:schemeClr val="dk1"/>
                </a:solidFill>
              </a:rPr>
              <a:t>Senthilkumar, A., Namboothiri, A., &amp; Rajeev, S. (2021). Does portfolio optimization favor sector  or broad market investments? Journal of Public Affairs, e02752.</a:t>
            </a:r>
            <a:endParaRPr sz="1600">
              <a:solidFill>
                <a:schemeClr val="dk1"/>
              </a:solidFill>
            </a:endParaRPr>
          </a:p>
          <a:p>
            <a:pPr indent="0" lvl="0" marL="0" rtl="0" algn="l">
              <a:spcBef>
                <a:spcPts val="0"/>
              </a:spcBef>
              <a:spcAft>
                <a:spcPts val="0"/>
              </a:spcAft>
              <a:buNone/>
            </a:pPr>
            <a:r>
              <a:t/>
            </a:r>
            <a:endParaRPr sz="1600">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0"/>
          <p:cNvSpPr txBox="1"/>
          <p:nvPr>
            <p:ph type="title"/>
          </p:nvPr>
        </p:nvSpPr>
        <p:spPr>
          <a:xfrm>
            <a:off x="391886" y="2809149"/>
            <a:ext cx="8229600" cy="1508126"/>
          </a:xfrm>
          <a:prstGeom prst="rect">
            <a:avLst/>
          </a:prstGeom>
          <a:noFill/>
          <a:ln>
            <a:noFill/>
          </a:ln>
        </p:spPr>
        <p:txBody>
          <a:bodyPr anchorCtr="0" anchor="ctr" bIns="45700" lIns="45700" spcFirstLastPara="1" rIns="45700" wrap="square" tIns="45700">
            <a:noAutofit/>
          </a:bodyPr>
          <a:lstStyle/>
          <a:p>
            <a:pPr indent="0" lvl="0" marL="0" rtl="0" algn="ctr">
              <a:lnSpc>
                <a:spcPct val="100000"/>
              </a:lnSpc>
              <a:spcBef>
                <a:spcPts val="0"/>
              </a:spcBef>
              <a:spcAft>
                <a:spcPts val="0"/>
              </a:spcAft>
              <a:buClr>
                <a:srgbClr val="FF0000"/>
              </a:buClr>
              <a:buSzPts val="2800"/>
              <a:buFont typeface="Times New Roman"/>
              <a:buNone/>
            </a:pPr>
            <a:r>
              <a:rPr lang="en-US">
                <a:solidFill>
                  <a:srgbClr val="FF0000"/>
                </a:solidFill>
                <a:latin typeface="Times New Roman"/>
                <a:ea typeface="Times New Roman"/>
                <a:cs typeface="Times New Roman"/>
                <a:sym typeface="Times New Roman"/>
              </a:rPr>
              <a:t>THANK YOU</a:t>
            </a:r>
            <a:endParaRPr>
              <a:solidFill>
                <a:srgbClr val="FF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2"/>
          <p:cNvSpPr txBox="1"/>
          <p:nvPr>
            <p:ph type="title"/>
          </p:nvPr>
        </p:nvSpPr>
        <p:spPr>
          <a:xfrm>
            <a:off x="457200" y="92074"/>
            <a:ext cx="8229600" cy="1508126"/>
          </a:xfrm>
          <a:prstGeom prst="rect">
            <a:avLst/>
          </a:prstGeom>
          <a:noFill/>
          <a:ln>
            <a:noFill/>
          </a:ln>
        </p:spPr>
        <p:txBody>
          <a:bodyPr anchorCtr="0" anchor="ctr" bIns="45700" lIns="45700" spcFirstLastPara="1" rIns="45700" wrap="square" tIns="45700">
            <a:noAutofit/>
          </a:bodyPr>
          <a:lstStyle/>
          <a:p>
            <a:pPr indent="0" lvl="0" marL="0" rtl="0" algn="ctr">
              <a:lnSpc>
                <a:spcPct val="100000"/>
              </a:lnSpc>
              <a:spcBef>
                <a:spcPts val="0"/>
              </a:spcBef>
              <a:spcAft>
                <a:spcPts val="0"/>
              </a:spcAft>
              <a:buClr>
                <a:srgbClr val="000000"/>
              </a:buClr>
              <a:buSzPts val="2800"/>
              <a:buFont typeface="Arial"/>
              <a:buNone/>
            </a:pPr>
            <a:r>
              <a:rPr lang="en-US"/>
              <a:t>Review 2 comments and responses</a:t>
            </a:r>
            <a:endParaRPr/>
          </a:p>
        </p:txBody>
      </p:sp>
      <p:sp>
        <p:nvSpPr>
          <p:cNvPr id="88" name="Google Shape;88;p12"/>
          <p:cNvSpPr txBox="1"/>
          <p:nvPr/>
        </p:nvSpPr>
        <p:spPr>
          <a:xfrm>
            <a:off x="1347100" y="2381250"/>
            <a:ext cx="500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89" name="Google Shape;89;p12"/>
          <p:cNvSpPr txBox="1"/>
          <p:nvPr/>
        </p:nvSpPr>
        <p:spPr>
          <a:xfrm>
            <a:off x="1605625" y="3265700"/>
            <a:ext cx="5252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t>Individual contribution has to be defined clearly.</a:t>
            </a:r>
            <a:endParaRPr sz="1500"/>
          </a:p>
          <a:p>
            <a:pPr indent="0" lvl="0" marL="0" rtl="0" algn="l">
              <a:spcBef>
                <a:spcPts val="0"/>
              </a:spcBef>
              <a:spcAft>
                <a:spcPts val="0"/>
              </a:spcAft>
              <a:buNone/>
            </a:pPr>
            <a:r>
              <a:rPr lang="en-US" sz="1500"/>
              <a:t>Distribution of the work.</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3"/>
          <p:cNvSpPr txBox="1"/>
          <p:nvPr>
            <p:ph type="title"/>
          </p:nvPr>
        </p:nvSpPr>
        <p:spPr>
          <a:xfrm>
            <a:off x="347425" y="604225"/>
            <a:ext cx="8262900" cy="453300"/>
          </a:xfrm>
          <a:prstGeom prst="rect">
            <a:avLst/>
          </a:prstGeom>
          <a:noFill/>
          <a:ln>
            <a:noFill/>
          </a:ln>
        </p:spPr>
        <p:txBody>
          <a:bodyPr anchorCtr="0" anchor="ctr" bIns="45700" lIns="45700" spcFirstLastPara="1" rIns="45700" wrap="square" tIns="45700">
            <a:noAutofit/>
          </a:bodyPr>
          <a:lstStyle/>
          <a:p>
            <a:pPr indent="0" lvl="0" marL="0" rtl="0" algn="ctr">
              <a:lnSpc>
                <a:spcPct val="100000"/>
              </a:lnSpc>
              <a:spcBef>
                <a:spcPts val="0"/>
              </a:spcBef>
              <a:spcAft>
                <a:spcPts val="0"/>
              </a:spcAft>
              <a:buClr>
                <a:srgbClr val="FF0000"/>
              </a:buClr>
              <a:buSzPts val="2400"/>
              <a:buFont typeface="Times New Roman"/>
              <a:buNone/>
            </a:pPr>
            <a:r>
              <a:rPr b="1" lang="en-US" sz="2400">
                <a:solidFill>
                  <a:srgbClr val="FF0000"/>
                </a:solidFill>
                <a:latin typeface="Times New Roman"/>
                <a:ea typeface="Times New Roman"/>
                <a:cs typeface="Times New Roman"/>
                <a:sym typeface="Times New Roman"/>
              </a:rPr>
              <a:t>Literature Survey</a:t>
            </a:r>
            <a:endParaRPr b="1" sz="2400">
              <a:solidFill>
                <a:srgbClr val="FF0000"/>
              </a:solidFill>
              <a:latin typeface="Times New Roman"/>
              <a:ea typeface="Times New Roman"/>
              <a:cs typeface="Times New Roman"/>
              <a:sym typeface="Times New Roman"/>
            </a:endParaRPr>
          </a:p>
        </p:txBody>
      </p:sp>
      <p:sp>
        <p:nvSpPr>
          <p:cNvPr id="95" name="Google Shape;95;p13"/>
          <p:cNvSpPr txBox="1"/>
          <p:nvPr/>
        </p:nvSpPr>
        <p:spPr>
          <a:xfrm>
            <a:off x="619325" y="1374625"/>
            <a:ext cx="8262900" cy="49254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AutoNum type="arabicPeriod"/>
            </a:pPr>
            <a:r>
              <a:rPr lang="en-US">
                <a:solidFill>
                  <a:schemeClr val="dk1"/>
                </a:solidFill>
              </a:rPr>
              <a:t>Hanhong Zhu, Yi Wang, Kesheng Wang, Yun Chen, “Particle Swarm Optimization (PSO) for the constrained portfolio optimization problem”, Expert Systems with Applications, Volume 38, Issue 8, 2011</a:t>
            </a:r>
            <a:endParaRPr>
              <a:solidFill>
                <a:schemeClr val="dk1"/>
              </a:solidFill>
            </a:endParaRPr>
          </a:p>
          <a:p>
            <a:pPr indent="0" lvl="0" marL="457200" rtl="0" algn="l">
              <a:spcBef>
                <a:spcPts val="0"/>
              </a:spcBef>
              <a:spcAft>
                <a:spcPts val="0"/>
              </a:spcAft>
              <a:buClr>
                <a:schemeClr val="dk1"/>
              </a:buClr>
              <a:buSzPts val="1100"/>
              <a:buFont typeface="Arial"/>
              <a:buNone/>
            </a:pPr>
            <a:r>
              <a:t/>
            </a:r>
            <a:endParaRPr b="1">
              <a:solidFill>
                <a:schemeClr val="dk1"/>
              </a:solidFill>
            </a:endParaRPr>
          </a:p>
          <a:p>
            <a:pPr indent="0" lvl="0" marL="457200" rtl="0" algn="l">
              <a:spcBef>
                <a:spcPts val="0"/>
              </a:spcBef>
              <a:spcAft>
                <a:spcPts val="0"/>
              </a:spcAft>
              <a:buClr>
                <a:schemeClr val="dk1"/>
              </a:buClr>
              <a:buSzPts val="1100"/>
              <a:buFont typeface="Arial"/>
              <a:buNone/>
            </a:pPr>
            <a:r>
              <a:rPr b="1" lang="en-US">
                <a:solidFill>
                  <a:schemeClr val="dk1"/>
                </a:solidFill>
              </a:rPr>
              <a:t>a.    Inference:</a:t>
            </a:r>
            <a:endParaRPr b="1">
              <a:solidFill>
                <a:schemeClr val="dk1"/>
              </a:solidFill>
            </a:endParaRPr>
          </a:p>
          <a:p>
            <a:pPr indent="0" lvl="0" marL="457200" rtl="0" algn="l">
              <a:spcBef>
                <a:spcPts val="0"/>
              </a:spcBef>
              <a:spcAft>
                <a:spcPts val="0"/>
              </a:spcAft>
              <a:buClr>
                <a:schemeClr val="dk1"/>
              </a:buClr>
              <a:buSzPts val="1100"/>
              <a:buFont typeface="Arial"/>
              <a:buNone/>
            </a:pPr>
            <a:r>
              <a:rPr lang="en-US">
                <a:solidFill>
                  <a:schemeClr val="dk1"/>
                </a:solidFill>
              </a:rPr>
              <a:t>       A direct approach of PSO on the stock assets with various number of stocks in portfolio.     Sharpe ratio and efficient frontier are used in restricted and unrestricted(short selling allowed).</a:t>
            </a:r>
            <a:endParaRPr b="1">
              <a:solidFill>
                <a:schemeClr val="dk1"/>
              </a:solidFill>
            </a:endParaRPr>
          </a:p>
          <a:p>
            <a:pPr indent="0" lvl="0" marL="457200" rtl="0" algn="l">
              <a:spcBef>
                <a:spcPts val="0"/>
              </a:spcBef>
              <a:spcAft>
                <a:spcPts val="0"/>
              </a:spcAft>
              <a:buClr>
                <a:schemeClr val="dk1"/>
              </a:buClr>
              <a:buSzPts val="1100"/>
              <a:buFont typeface="Arial"/>
              <a:buNone/>
            </a:pPr>
            <a:r>
              <a:t/>
            </a:r>
            <a:endParaRPr b="1">
              <a:solidFill>
                <a:schemeClr val="dk1"/>
              </a:solidFill>
            </a:endParaRPr>
          </a:p>
          <a:p>
            <a:pPr indent="0" lvl="0" marL="457200" rtl="0" algn="l">
              <a:spcBef>
                <a:spcPts val="0"/>
              </a:spcBef>
              <a:spcAft>
                <a:spcPts val="0"/>
              </a:spcAft>
              <a:buClr>
                <a:schemeClr val="dk1"/>
              </a:buClr>
              <a:buSzPts val="1100"/>
              <a:buFont typeface="Arial"/>
              <a:buNone/>
            </a:pPr>
            <a:r>
              <a:rPr b="1" lang="en-US">
                <a:solidFill>
                  <a:schemeClr val="dk1"/>
                </a:solidFill>
              </a:rPr>
              <a:t>b.    Research gap:</a:t>
            </a:r>
            <a:endParaRPr b="1">
              <a:solidFill>
                <a:schemeClr val="dk1"/>
              </a:solidFill>
            </a:endParaRPr>
          </a:p>
          <a:p>
            <a:pPr indent="0" lvl="0" marL="457200" rtl="0" algn="l">
              <a:spcBef>
                <a:spcPts val="0"/>
              </a:spcBef>
              <a:spcAft>
                <a:spcPts val="0"/>
              </a:spcAft>
              <a:buClr>
                <a:schemeClr val="dk1"/>
              </a:buClr>
              <a:buSzPts val="1100"/>
              <a:buFont typeface="Arial"/>
              <a:buNone/>
            </a:pPr>
            <a:r>
              <a:rPr lang="en-US">
                <a:solidFill>
                  <a:schemeClr val="dk1"/>
                </a:solidFill>
              </a:rPr>
              <a:t>       Hybrid version of PSO can be applied for the same problem.</a:t>
            </a:r>
            <a:endParaRPr>
              <a:solidFill>
                <a:schemeClr val="dk1"/>
              </a:solidFill>
            </a:endParaRPr>
          </a:p>
          <a:p>
            <a:pPr indent="0" lvl="0" marL="457200" marR="0" rtl="0" algn="l">
              <a:lnSpc>
                <a:spcPct val="100000"/>
              </a:lnSpc>
              <a:spcBef>
                <a:spcPts val="0"/>
              </a:spcBef>
              <a:spcAft>
                <a:spcPts val="0"/>
              </a:spcAft>
              <a:buClr>
                <a:srgbClr val="000000"/>
              </a:buClr>
              <a:buSzPts val="1400"/>
              <a:buFont typeface="Times New Roman"/>
              <a:buNone/>
            </a:pPr>
            <a:r>
              <a:t/>
            </a:r>
            <a:endParaRPr>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400"/>
              <a:buFont typeface="Times New Roman"/>
              <a:buNone/>
            </a:pPr>
            <a:r>
              <a:t/>
            </a:r>
            <a:endParaRPr>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AutoNum type="arabicPeriod"/>
            </a:pPr>
            <a:r>
              <a:rPr lang="en-US">
                <a:solidFill>
                  <a:schemeClr val="dk1"/>
                </a:solidFill>
              </a:rPr>
              <a:t>Kambiz Forqandoost Haqiqi and Tohid Kazemi,”Ant Colony Optimization Approach to Portfolio Optimization – A Lingo Companion”.International Journal of Trade, Economics and Finance, Vol. 3, No. 2, April 2012.</a:t>
            </a:r>
            <a:endParaRPr>
              <a:solidFill>
                <a:schemeClr val="dk1"/>
              </a:solidFill>
            </a:endParaRPr>
          </a:p>
          <a:p>
            <a:pPr indent="0" lvl="0" marL="457200" rtl="0" algn="l">
              <a:spcBef>
                <a:spcPts val="0"/>
              </a:spcBef>
              <a:spcAft>
                <a:spcPts val="0"/>
              </a:spcAft>
              <a:buClr>
                <a:schemeClr val="dk1"/>
              </a:buClr>
              <a:buSzPts val="1100"/>
              <a:buFont typeface="Arial"/>
              <a:buNone/>
            </a:pPr>
            <a:r>
              <a:t/>
            </a:r>
            <a:endParaRPr>
              <a:solidFill>
                <a:schemeClr val="dk1"/>
              </a:solidFill>
            </a:endParaRPr>
          </a:p>
          <a:p>
            <a:pPr indent="0" lvl="0" marL="457200" rtl="0" algn="l">
              <a:spcBef>
                <a:spcPts val="0"/>
              </a:spcBef>
              <a:spcAft>
                <a:spcPts val="0"/>
              </a:spcAft>
              <a:buClr>
                <a:schemeClr val="dk1"/>
              </a:buClr>
              <a:buSzPts val="1100"/>
              <a:buFont typeface="Arial"/>
              <a:buNone/>
            </a:pPr>
            <a:r>
              <a:rPr b="1" lang="en-US">
                <a:solidFill>
                  <a:schemeClr val="dk1"/>
                </a:solidFill>
              </a:rPr>
              <a:t>a.</a:t>
            </a:r>
            <a:r>
              <a:rPr lang="en-US">
                <a:solidFill>
                  <a:schemeClr val="dk1"/>
                </a:solidFill>
              </a:rPr>
              <a:t> </a:t>
            </a:r>
            <a:r>
              <a:rPr b="1" lang="en-US">
                <a:solidFill>
                  <a:schemeClr val="dk1"/>
                </a:solidFill>
              </a:rPr>
              <a:t>    Inference:</a:t>
            </a:r>
            <a:endParaRPr b="1">
              <a:solidFill>
                <a:schemeClr val="dk1"/>
              </a:solidFill>
            </a:endParaRPr>
          </a:p>
          <a:p>
            <a:pPr indent="0" lvl="0" marL="457200" rtl="0" algn="l">
              <a:spcBef>
                <a:spcPts val="0"/>
              </a:spcBef>
              <a:spcAft>
                <a:spcPts val="0"/>
              </a:spcAft>
              <a:buClr>
                <a:schemeClr val="dk1"/>
              </a:buClr>
              <a:buSzPts val="1100"/>
              <a:buFont typeface="Arial"/>
              <a:buNone/>
            </a:pPr>
            <a:r>
              <a:rPr lang="en-US">
                <a:solidFill>
                  <a:schemeClr val="dk1"/>
                </a:solidFill>
              </a:rPr>
              <a:t>To chose the good solution path which has been taken the most. The good quality solution probability remains high, if that path is taken often and other path probability diminishes.</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          </a:t>
            </a:r>
            <a:r>
              <a:rPr b="1" lang="en-US">
                <a:solidFill>
                  <a:schemeClr val="dk1"/>
                </a:solidFill>
              </a:rPr>
              <a:t>b.    Research Gap:</a:t>
            </a:r>
            <a:endParaRPr b="1">
              <a:solidFill>
                <a:schemeClr val="dk1"/>
              </a:solidFill>
            </a:endParaRPr>
          </a:p>
          <a:p>
            <a:pPr indent="0" lvl="0" marL="457200" rtl="0" algn="l">
              <a:spcBef>
                <a:spcPts val="0"/>
              </a:spcBef>
              <a:spcAft>
                <a:spcPts val="0"/>
              </a:spcAft>
              <a:buClr>
                <a:schemeClr val="dk1"/>
              </a:buClr>
              <a:buSzPts val="1100"/>
              <a:buFont typeface="Arial"/>
              <a:buNone/>
            </a:pPr>
            <a:r>
              <a:rPr lang="en-US">
                <a:solidFill>
                  <a:schemeClr val="dk1"/>
                </a:solidFill>
              </a:rPr>
              <a:t>    More attempts are to be made to improve ACO algorithm towards a more applicable one.</a:t>
            </a:r>
            <a:endParaRPr>
              <a:solidFill>
                <a:schemeClr val="dk1"/>
              </a:solidFill>
              <a:latin typeface="Times New Roman"/>
              <a:ea typeface="Times New Roman"/>
              <a:cs typeface="Times New Roman"/>
              <a:sym typeface="Times New Roman"/>
            </a:endParaRPr>
          </a:p>
        </p:txBody>
      </p:sp>
      <p:sp>
        <p:nvSpPr>
          <p:cNvPr id="96" name="Google Shape;96;p13"/>
          <p:cNvSpPr txBox="1"/>
          <p:nvPr/>
        </p:nvSpPr>
        <p:spPr>
          <a:xfrm>
            <a:off x="347425" y="1963750"/>
            <a:ext cx="86253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300"/>
              <a:buFont typeface="Times New Roman"/>
              <a:buNone/>
            </a:pPr>
            <a:r>
              <a:rPr b="0" i="0" lang="en-US" sz="1300" u="none" cap="none" strike="noStrike">
                <a:solidFill>
                  <a:schemeClr val="dk1"/>
                </a:solidFill>
                <a:highlight>
                  <a:srgbClr val="FAF9F8"/>
                </a:highlight>
                <a:latin typeface="Times New Roman"/>
                <a:ea typeface="Times New Roman"/>
                <a:cs typeface="Times New Roman"/>
                <a:sym typeface="Times New Roman"/>
              </a:rPr>
              <a:t> </a:t>
            </a:r>
            <a:endParaRPr b="0" i="0" sz="13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4"/>
          <p:cNvSpPr txBox="1"/>
          <p:nvPr>
            <p:ph type="title"/>
          </p:nvPr>
        </p:nvSpPr>
        <p:spPr>
          <a:xfrm>
            <a:off x="347425" y="604225"/>
            <a:ext cx="8262900" cy="453300"/>
          </a:xfrm>
          <a:prstGeom prst="rect">
            <a:avLst/>
          </a:prstGeom>
          <a:noFill/>
          <a:ln>
            <a:noFill/>
          </a:ln>
        </p:spPr>
        <p:txBody>
          <a:bodyPr anchorCtr="0" anchor="ctr" bIns="45700" lIns="45700" spcFirstLastPara="1" rIns="45700" wrap="square" tIns="45700">
            <a:noAutofit/>
          </a:bodyPr>
          <a:lstStyle/>
          <a:p>
            <a:pPr indent="0" lvl="0" marL="0" rtl="0" algn="ctr">
              <a:lnSpc>
                <a:spcPct val="100000"/>
              </a:lnSpc>
              <a:spcBef>
                <a:spcPts val="0"/>
              </a:spcBef>
              <a:spcAft>
                <a:spcPts val="0"/>
              </a:spcAft>
              <a:buClr>
                <a:srgbClr val="FF0000"/>
              </a:buClr>
              <a:buSzPts val="2400"/>
              <a:buFont typeface="Times New Roman"/>
              <a:buNone/>
            </a:pPr>
            <a:r>
              <a:rPr b="1" lang="en-US" sz="2400">
                <a:solidFill>
                  <a:srgbClr val="FF0000"/>
                </a:solidFill>
                <a:latin typeface="Times New Roman"/>
                <a:ea typeface="Times New Roman"/>
                <a:cs typeface="Times New Roman"/>
                <a:sym typeface="Times New Roman"/>
              </a:rPr>
              <a:t>Literature Survey</a:t>
            </a:r>
            <a:endParaRPr b="1" sz="2400">
              <a:solidFill>
                <a:srgbClr val="FF0000"/>
              </a:solidFill>
              <a:latin typeface="Times New Roman"/>
              <a:ea typeface="Times New Roman"/>
              <a:cs typeface="Times New Roman"/>
              <a:sym typeface="Times New Roman"/>
            </a:endParaRPr>
          </a:p>
        </p:txBody>
      </p:sp>
      <p:sp>
        <p:nvSpPr>
          <p:cNvPr id="102" name="Google Shape;102;p14"/>
          <p:cNvSpPr txBox="1"/>
          <p:nvPr/>
        </p:nvSpPr>
        <p:spPr>
          <a:xfrm>
            <a:off x="709800" y="1160725"/>
            <a:ext cx="84342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3.  Boris Georgiev.”Constrained Mean-Variance Portfolio Optimization with Alternative Return</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     Estimation”.  International Atlantic Economic Society 2014.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   </a:t>
            </a:r>
            <a:r>
              <a:rPr b="1" lang="en-US">
                <a:solidFill>
                  <a:schemeClr val="dk1"/>
                </a:solidFill>
              </a:rPr>
              <a:t> Inference:</a:t>
            </a:r>
            <a:endParaRPr b="1">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    i.     In portfolio analysis one of the main problems is to obtain sound predictions of expected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           future returns and covariance among the assets.</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    ii.    An alternative model for the estimation of expected returns is proposed.</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    iii.   Both suggested portfolios (Maximized Sharpe and information ratio) yield positive results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           and provide evidence for superior returns, compared to other alternative investment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           options such as holding a market index or investing in a risk-free asset.</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    </a:t>
            </a:r>
            <a:r>
              <a:rPr b="1" lang="en-US">
                <a:solidFill>
                  <a:schemeClr val="dk1"/>
                </a:solidFill>
              </a:rPr>
              <a:t> Research gap:</a:t>
            </a:r>
            <a:endParaRPr b="1">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     i.    The final choice between the two strategies depends on the risk preferences of the investor.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
        <p:nvSpPr>
          <p:cNvPr id="103" name="Google Shape;103;p14"/>
          <p:cNvSpPr txBox="1"/>
          <p:nvPr/>
        </p:nvSpPr>
        <p:spPr>
          <a:xfrm>
            <a:off x="347425" y="1963750"/>
            <a:ext cx="86253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300"/>
              <a:buFont typeface="Times New Roman"/>
              <a:buNone/>
            </a:pPr>
            <a:r>
              <a:rPr lang="en-US" sz="1300">
                <a:solidFill>
                  <a:schemeClr val="dk1"/>
                </a:solidFill>
                <a:highlight>
                  <a:srgbClr val="FAF9F8"/>
                </a:highlight>
                <a:latin typeface="Times New Roman"/>
                <a:ea typeface="Times New Roman"/>
                <a:cs typeface="Times New Roman"/>
                <a:sym typeface="Times New Roman"/>
              </a:rPr>
              <a:t>          </a:t>
            </a:r>
            <a:r>
              <a:rPr b="0" i="0" lang="en-US" sz="1300" u="none" cap="none" strike="noStrike">
                <a:solidFill>
                  <a:schemeClr val="dk1"/>
                </a:solidFill>
                <a:highlight>
                  <a:srgbClr val="FAF9F8"/>
                </a:highlight>
                <a:latin typeface="Times New Roman"/>
                <a:ea typeface="Times New Roman"/>
                <a:cs typeface="Times New Roman"/>
                <a:sym typeface="Times New Roman"/>
              </a:rPr>
              <a:t> </a:t>
            </a:r>
            <a:endParaRPr b="0" i="0" sz="13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5"/>
          <p:cNvSpPr txBox="1"/>
          <p:nvPr>
            <p:ph type="title"/>
          </p:nvPr>
        </p:nvSpPr>
        <p:spPr>
          <a:xfrm>
            <a:off x="347425" y="604225"/>
            <a:ext cx="8262900" cy="453300"/>
          </a:xfrm>
          <a:prstGeom prst="rect">
            <a:avLst/>
          </a:prstGeom>
          <a:noFill/>
          <a:ln>
            <a:noFill/>
          </a:ln>
        </p:spPr>
        <p:txBody>
          <a:bodyPr anchorCtr="0" anchor="ctr" bIns="45700" lIns="45700" spcFirstLastPara="1" rIns="45700" wrap="square" tIns="45700">
            <a:noAutofit/>
          </a:bodyPr>
          <a:lstStyle/>
          <a:p>
            <a:pPr indent="0" lvl="0" marL="0" rtl="0" algn="ctr">
              <a:lnSpc>
                <a:spcPct val="100000"/>
              </a:lnSpc>
              <a:spcBef>
                <a:spcPts val="0"/>
              </a:spcBef>
              <a:spcAft>
                <a:spcPts val="0"/>
              </a:spcAft>
              <a:buClr>
                <a:srgbClr val="FF0000"/>
              </a:buClr>
              <a:buSzPts val="2400"/>
              <a:buFont typeface="Times New Roman"/>
              <a:buNone/>
            </a:pPr>
            <a:r>
              <a:rPr b="1" lang="en-US" sz="2400">
                <a:solidFill>
                  <a:srgbClr val="FF0000"/>
                </a:solidFill>
                <a:latin typeface="Times New Roman"/>
                <a:ea typeface="Times New Roman"/>
                <a:cs typeface="Times New Roman"/>
                <a:sym typeface="Times New Roman"/>
              </a:rPr>
              <a:t>Literature Survey</a:t>
            </a:r>
            <a:endParaRPr b="1" sz="2400">
              <a:solidFill>
                <a:srgbClr val="FF0000"/>
              </a:solidFill>
              <a:latin typeface="Times New Roman"/>
              <a:ea typeface="Times New Roman"/>
              <a:cs typeface="Times New Roman"/>
              <a:sym typeface="Times New Roman"/>
            </a:endParaRPr>
          </a:p>
        </p:txBody>
      </p:sp>
      <p:sp>
        <p:nvSpPr>
          <p:cNvPr id="109" name="Google Shape;109;p15"/>
          <p:cNvSpPr txBox="1"/>
          <p:nvPr/>
        </p:nvSpPr>
        <p:spPr>
          <a:xfrm>
            <a:off x="619325" y="1374625"/>
            <a:ext cx="8262900" cy="4002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400"/>
              <a:buFont typeface="Times New Roman"/>
              <a:buNone/>
            </a:pPr>
            <a:r>
              <a:t/>
            </a:r>
            <a:endParaRPr b="0" i="0" sz="1400" u="none" cap="none" strike="noStrike">
              <a:solidFill>
                <a:schemeClr val="dk1"/>
              </a:solidFill>
              <a:latin typeface="Times New Roman"/>
              <a:ea typeface="Times New Roman"/>
              <a:cs typeface="Times New Roman"/>
              <a:sym typeface="Times New Roman"/>
            </a:endParaRPr>
          </a:p>
        </p:txBody>
      </p:sp>
      <p:sp>
        <p:nvSpPr>
          <p:cNvPr id="110" name="Google Shape;110;p15"/>
          <p:cNvSpPr txBox="1"/>
          <p:nvPr/>
        </p:nvSpPr>
        <p:spPr>
          <a:xfrm>
            <a:off x="619325" y="1646525"/>
            <a:ext cx="8111700" cy="4279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300"/>
              <a:buFont typeface="Times New Roman"/>
              <a:buNone/>
            </a:pPr>
            <a:r>
              <a:rPr lang="en-US">
                <a:solidFill>
                  <a:schemeClr val="dk1"/>
                </a:solidFill>
              </a:rPr>
              <a:t>4</a:t>
            </a:r>
            <a:r>
              <a:rPr i="0" lang="en-US" u="none" cap="none" strike="noStrike">
                <a:solidFill>
                  <a:schemeClr val="dk1"/>
                </a:solidFill>
              </a:rPr>
              <a:t>.  Saina Abolmaali,</a:t>
            </a:r>
            <a:r>
              <a:rPr lang="en-US">
                <a:solidFill>
                  <a:schemeClr val="dk1"/>
                </a:solidFill>
              </a:rPr>
              <a:t>”</a:t>
            </a:r>
            <a:r>
              <a:rPr i="0" lang="en-US" u="none" cap="none" strike="noStrike">
                <a:solidFill>
                  <a:schemeClr val="dk1"/>
                </a:solidFill>
              </a:rPr>
              <a:t>Portfolio Optimization using ant colony method a case study on Tehran stock exchange</a:t>
            </a:r>
            <a:r>
              <a:rPr lang="en-US">
                <a:solidFill>
                  <a:schemeClr val="dk1"/>
                </a:solidFill>
              </a:rPr>
              <a:t>”,Journal of Accounting, Finance and Economics,Vol. 8. No. 1. March 2018 Issue. Pp. 96 – 108</a:t>
            </a:r>
            <a:endParaRPr>
              <a:solidFill>
                <a:schemeClr val="dk1"/>
              </a:solidFill>
            </a:endParaRPr>
          </a:p>
          <a:p>
            <a:pPr indent="0" lvl="0" marL="0" marR="0" rtl="0" algn="l">
              <a:lnSpc>
                <a:spcPct val="100000"/>
              </a:lnSpc>
              <a:spcBef>
                <a:spcPts val="0"/>
              </a:spcBef>
              <a:spcAft>
                <a:spcPts val="0"/>
              </a:spcAft>
              <a:buClr>
                <a:schemeClr val="dk1"/>
              </a:buClr>
              <a:buSzPts val="1300"/>
              <a:buFont typeface="Times New Roman"/>
              <a:buNone/>
            </a:pPr>
            <a:r>
              <a:t/>
            </a:r>
            <a:endParaRPr>
              <a:solidFill>
                <a:schemeClr val="dk1"/>
              </a:solidFill>
            </a:endParaRPr>
          </a:p>
          <a:p>
            <a:pPr indent="0" lvl="0" marL="0" marR="0" rtl="0" algn="l">
              <a:lnSpc>
                <a:spcPct val="100000"/>
              </a:lnSpc>
              <a:spcBef>
                <a:spcPts val="0"/>
              </a:spcBef>
              <a:spcAft>
                <a:spcPts val="0"/>
              </a:spcAft>
              <a:buClr>
                <a:schemeClr val="dk1"/>
              </a:buClr>
              <a:buSzPts val="1300"/>
              <a:buFont typeface="Times New Roman"/>
              <a:buNone/>
            </a:pPr>
            <a:r>
              <a:rPr i="0" lang="en-US" u="none" cap="none" strike="noStrike">
                <a:solidFill>
                  <a:schemeClr val="dk1"/>
                </a:solidFill>
              </a:rPr>
              <a:t>      </a:t>
            </a:r>
            <a:r>
              <a:rPr b="1" i="0" lang="en-US" u="none" cap="none" strike="noStrike">
                <a:solidFill>
                  <a:schemeClr val="dk1"/>
                </a:solidFill>
              </a:rPr>
              <a:t>Inference:</a:t>
            </a:r>
            <a:endParaRPr b="1" i="0" u="none" cap="none" strike="noStrike">
              <a:solidFill>
                <a:schemeClr val="dk1"/>
              </a:solidFill>
            </a:endParaRPr>
          </a:p>
          <a:p>
            <a:pPr indent="0" lvl="0" marL="0" marR="0" rtl="0" algn="l">
              <a:lnSpc>
                <a:spcPct val="100000"/>
              </a:lnSpc>
              <a:spcBef>
                <a:spcPts val="0"/>
              </a:spcBef>
              <a:spcAft>
                <a:spcPts val="0"/>
              </a:spcAft>
              <a:buClr>
                <a:schemeClr val="dk1"/>
              </a:buClr>
              <a:buSzPts val="1300"/>
              <a:buFont typeface="Times New Roman"/>
              <a:buNone/>
            </a:pPr>
            <a:r>
              <a:rPr i="0" lang="en-US" u="none" cap="none" strike="noStrike">
                <a:solidFill>
                  <a:schemeClr val="dk1"/>
                </a:solidFill>
              </a:rPr>
              <a:t>      a.   </a:t>
            </a:r>
            <a:r>
              <a:rPr lang="en-US">
                <a:solidFill>
                  <a:schemeClr val="dk1"/>
                </a:solidFill>
              </a:rPr>
              <a:t>It has used Meta heuristic methods which is active area of research.</a:t>
            </a:r>
            <a:endParaRPr>
              <a:solidFill>
                <a:schemeClr val="dk1"/>
              </a:solidFill>
            </a:endParaRPr>
          </a:p>
          <a:p>
            <a:pPr indent="0" lvl="0" marL="0" marR="0" rtl="0" algn="l">
              <a:lnSpc>
                <a:spcPct val="100000"/>
              </a:lnSpc>
              <a:spcBef>
                <a:spcPts val="0"/>
              </a:spcBef>
              <a:spcAft>
                <a:spcPts val="0"/>
              </a:spcAft>
              <a:buClr>
                <a:schemeClr val="dk1"/>
              </a:buClr>
              <a:buSzPts val="1300"/>
              <a:buFont typeface="Times New Roman"/>
              <a:buNone/>
            </a:pPr>
            <a:r>
              <a:rPr lang="en-US">
                <a:solidFill>
                  <a:schemeClr val="dk1"/>
                </a:solidFill>
              </a:rPr>
              <a:t>      b.  The </a:t>
            </a:r>
            <a:r>
              <a:rPr lang="en-US">
                <a:solidFill>
                  <a:schemeClr val="dk1"/>
                </a:solidFill>
              </a:rPr>
              <a:t>traditional</a:t>
            </a:r>
            <a:r>
              <a:rPr lang="en-US">
                <a:solidFill>
                  <a:schemeClr val="dk1"/>
                </a:solidFill>
              </a:rPr>
              <a:t> method couldn’t </a:t>
            </a:r>
            <a:r>
              <a:rPr lang="en-US">
                <a:solidFill>
                  <a:schemeClr val="dk1"/>
                </a:solidFill>
              </a:rPr>
              <a:t>fulfill</a:t>
            </a:r>
            <a:r>
              <a:rPr lang="en-US">
                <a:solidFill>
                  <a:schemeClr val="dk1"/>
                </a:solidFill>
              </a:rPr>
              <a:t> the constraints of investor, which is solved here.</a:t>
            </a:r>
            <a:endParaRPr>
              <a:solidFill>
                <a:schemeClr val="dk1"/>
              </a:solidFill>
            </a:endParaRPr>
          </a:p>
          <a:p>
            <a:pPr indent="0" lvl="0" marL="0" marR="0" rtl="0" algn="l">
              <a:lnSpc>
                <a:spcPct val="100000"/>
              </a:lnSpc>
              <a:spcBef>
                <a:spcPts val="0"/>
              </a:spcBef>
              <a:spcAft>
                <a:spcPts val="0"/>
              </a:spcAft>
              <a:buClr>
                <a:schemeClr val="dk1"/>
              </a:buClr>
              <a:buSzPts val="1300"/>
              <a:buFont typeface="Times New Roman"/>
              <a:buNone/>
            </a:pPr>
            <a:r>
              <a:t/>
            </a:r>
            <a:endParaRPr>
              <a:solidFill>
                <a:schemeClr val="dk1"/>
              </a:solidFill>
            </a:endParaRPr>
          </a:p>
          <a:p>
            <a:pPr indent="0" lvl="0" marL="0" marR="0" rtl="0" algn="l">
              <a:lnSpc>
                <a:spcPct val="100000"/>
              </a:lnSpc>
              <a:spcBef>
                <a:spcPts val="0"/>
              </a:spcBef>
              <a:spcAft>
                <a:spcPts val="0"/>
              </a:spcAft>
              <a:buClr>
                <a:schemeClr val="dk1"/>
              </a:buClr>
              <a:buSzPts val="1300"/>
              <a:buFont typeface="Times New Roman"/>
              <a:buNone/>
            </a:pPr>
            <a:r>
              <a:rPr i="0" lang="en-US" u="none" cap="none" strike="noStrike">
                <a:solidFill>
                  <a:schemeClr val="dk1"/>
                </a:solidFill>
              </a:rPr>
              <a:t>       </a:t>
            </a:r>
            <a:r>
              <a:rPr b="1" i="0" lang="en-US" u="none" cap="none" strike="noStrike">
                <a:solidFill>
                  <a:schemeClr val="dk1"/>
                </a:solidFill>
              </a:rPr>
              <a:t>Research gap :</a:t>
            </a:r>
            <a:endParaRPr b="1" i="0" u="none" cap="none" strike="noStrike">
              <a:solidFill>
                <a:schemeClr val="dk1"/>
              </a:solidFill>
            </a:endParaRPr>
          </a:p>
          <a:p>
            <a:pPr indent="0" lvl="0" marL="0" marR="0" rtl="0" algn="l">
              <a:lnSpc>
                <a:spcPct val="100000"/>
              </a:lnSpc>
              <a:spcBef>
                <a:spcPts val="0"/>
              </a:spcBef>
              <a:spcAft>
                <a:spcPts val="0"/>
              </a:spcAft>
              <a:buClr>
                <a:schemeClr val="dk1"/>
              </a:buClr>
              <a:buSzPts val="1300"/>
              <a:buFont typeface="Times New Roman"/>
              <a:buNone/>
            </a:pPr>
            <a:r>
              <a:rPr i="0" lang="en-US" u="none" cap="none" strike="noStrike">
                <a:solidFill>
                  <a:schemeClr val="dk1"/>
                </a:solidFill>
              </a:rPr>
              <a:t>        a. It can be </a:t>
            </a:r>
            <a:r>
              <a:rPr lang="en-US">
                <a:solidFill>
                  <a:schemeClr val="dk1"/>
                </a:solidFill>
              </a:rPr>
              <a:t>expanded in different </a:t>
            </a:r>
            <a:r>
              <a:rPr lang="en-US">
                <a:solidFill>
                  <a:schemeClr val="dk1"/>
                </a:solidFill>
              </a:rPr>
              <a:t>constraints</a:t>
            </a:r>
            <a:r>
              <a:rPr lang="en-US">
                <a:solidFill>
                  <a:schemeClr val="dk1"/>
                </a:solidFill>
              </a:rPr>
              <a:t> and fitness ratio used in portfolio optimization.</a:t>
            </a:r>
            <a:endParaRPr>
              <a:solidFill>
                <a:schemeClr val="dk1"/>
              </a:solidFill>
            </a:endParaRPr>
          </a:p>
          <a:p>
            <a:pPr indent="0" lvl="0" marL="0" marR="0" rtl="0" algn="l">
              <a:lnSpc>
                <a:spcPct val="100000"/>
              </a:lnSpc>
              <a:spcBef>
                <a:spcPts val="0"/>
              </a:spcBef>
              <a:spcAft>
                <a:spcPts val="0"/>
              </a:spcAft>
              <a:buClr>
                <a:schemeClr val="dk1"/>
              </a:buClr>
              <a:buSzPts val="1300"/>
              <a:buFont typeface="Times New Roman"/>
              <a:buNone/>
            </a:pPr>
            <a:r>
              <a:t/>
            </a:r>
            <a:endParaRPr>
              <a:solidFill>
                <a:schemeClr val="dk1"/>
              </a:solidFill>
            </a:endParaRPr>
          </a:p>
          <a:p>
            <a:pPr indent="0" lvl="0" marL="0" marR="0" rtl="0" algn="l">
              <a:lnSpc>
                <a:spcPct val="100000"/>
              </a:lnSpc>
              <a:spcBef>
                <a:spcPts val="0"/>
              </a:spcBef>
              <a:spcAft>
                <a:spcPts val="0"/>
              </a:spcAft>
              <a:buClr>
                <a:schemeClr val="dk1"/>
              </a:buClr>
              <a:buSzPts val="1300"/>
              <a:buFont typeface="Times New Roman"/>
              <a:buNone/>
            </a:pPr>
            <a:r>
              <a:t/>
            </a:r>
            <a:endParaRPr>
              <a:solidFill>
                <a:schemeClr val="dk1"/>
              </a:solidFill>
            </a:endParaRPr>
          </a:p>
          <a:p>
            <a:pPr indent="0" lvl="0" marL="0" marR="0" rtl="0" algn="l">
              <a:lnSpc>
                <a:spcPct val="100000"/>
              </a:lnSpc>
              <a:spcBef>
                <a:spcPts val="0"/>
              </a:spcBef>
              <a:spcAft>
                <a:spcPts val="0"/>
              </a:spcAft>
              <a:buClr>
                <a:schemeClr val="dk1"/>
              </a:buClr>
              <a:buSzPts val="1300"/>
              <a:buFont typeface="Times New Roman"/>
              <a:buNone/>
            </a:pPr>
            <a:r>
              <a:rPr lang="en-US">
                <a:solidFill>
                  <a:schemeClr val="dk1"/>
                </a:solidFill>
              </a:rPr>
              <a:t>5.  Dorigo, M, Birattari, M, Blum, C, Gambardella, LM, Mondada, F and Stutzle, T 2004,‘Ant Colony Optimization and Swarm Intelligence: 4th International Workshop’, ANTS 2004. Proceedings, Lecture Notes in Computer Science, 3172</a:t>
            </a:r>
            <a:endParaRPr>
              <a:solidFill>
                <a:schemeClr val="dk1"/>
              </a:solidFill>
            </a:endParaRPr>
          </a:p>
          <a:p>
            <a:pPr indent="0" lvl="0" marL="0" marR="0" rtl="0" algn="l">
              <a:lnSpc>
                <a:spcPct val="100000"/>
              </a:lnSpc>
              <a:spcBef>
                <a:spcPts val="0"/>
              </a:spcBef>
              <a:spcAft>
                <a:spcPts val="0"/>
              </a:spcAft>
              <a:buClr>
                <a:schemeClr val="dk1"/>
              </a:buClr>
              <a:buSzPts val="1300"/>
              <a:buFont typeface="Times New Roman"/>
              <a:buNone/>
            </a:pPr>
            <a:r>
              <a:t/>
            </a:r>
            <a:endParaRPr>
              <a:solidFill>
                <a:schemeClr val="dk1"/>
              </a:solidFill>
            </a:endParaRPr>
          </a:p>
          <a:p>
            <a:pPr indent="457200" lvl="0" marL="0" marR="0" rtl="0" algn="l">
              <a:lnSpc>
                <a:spcPct val="100000"/>
              </a:lnSpc>
              <a:spcBef>
                <a:spcPts val="0"/>
              </a:spcBef>
              <a:spcAft>
                <a:spcPts val="0"/>
              </a:spcAft>
              <a:buClr>
                <a:schemeClr val="dk1"/>
              </a:buClr>
              <a:buSzPts val="1300"/>
              <a:buFont typeface="Times New Roman"/>
              <a:buNone/>
            </a:pPr>
            <a:r>
              <a:rPr b="1" lang="en-US">
                <a:solidFill>
                  <a:schemeClr val="dk1"/>
                </a:solidFill>
              </a:rPr>
              <a:t>Inference:</a:t>
            </a:r>
            <a:endParaRPr b="1">
              <a:solidFill>
                <a:schemeClr val="dk1"/>
              </a:solidFill>
            </a:endParaRPr>
          </a:p>
          <a:p>
            <a:pPr indent="-317500" lvl="0" marL="914400" marR="0" rtl="0" algn="l">
              <a:lnSpc>
                <a:spcPct val="100000"/>
              </a:lnSpc>
              <a:spcBef>
                <a:spcPts val="0"/>
              </a:spcBef>
              <a:spcAft>
                <a:spcPts val="0"/>
              </a:spcAft>
              <a:buClr>
                <a:schemeClr val="dk1"/>
              </a:buClr>
              <a:buSzPts val="1400"/>
              <a:buAutoNum type="alphaLcPeriod"/>
            </a:pPr>
            <a:r>
              <a:rPr lang="en-US">
                <a:solidFill>
                  <a:schemeClr val="dk1"/>
                </a:solidFill>
              </a:rPr>
              <a:t>The bias improvement in algorithm was detected and solution was found. </a:t>
            </a:r>
            <a:endParaRPr>
              <a:solidFill>
                <a:schemeClr val="dk1"/>
              </a:solidFill>
            </a:endParaRPr>
          </a:p>
          <a:p>
            <a:pPr indent="0" lvl="0" marL="0" marR="0" rtl="0" algn="l">
              <a:lnSpc>
                <a:spcPct val="100000"/>
              </a:lnSpc>
              <a:spcBef>
                <a:spcPts val="0"/>
              </a:spcBef>
              <a:spcAft>
                <a:spcPts val="0"/>
              </a:spcAft>
              <a:buClr>
                <a:srgbClr val="000000"/>
              </a:buClr>
              <a:buSzPts val="1300"/>
              <a:buFont typeface="Times New Roman"/>
              <a:buNone/>
            </a:pPr>
            <a:r>
              <a:t/>
            </a:r>
            <a:endParaRPr i="0" u="none" cap="none" strike="noStrike">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347425" y="604225"/>
            <a:ext cx="8262900" cy="453300"/>
          </a:xfrm>
          <a:prstGeom prst="rect">
            <a:avLst/>
          </a:prstGeom>
          <a:noFill/>
          <a:ln>
            <a:noFill/>
          </a:ln>
        </p:spPr>
        <p:txBody>
          <a:bodyPr anchorCtr="0" anchor="ctr" bIns="45700" lIns="45700" spcFirstLastPara="1" rIns="45700" wrap="square" tIns="45700">
            <a:noAutofit/>
          </a:bodyPr>
          <a:lstStyle/>
          <a:p>
            <a:pPr indent="0" lvl="0" marL="0" rtl="0" algn="ctr">
              <a:lnSpc>
                <a:spcPct val="100000"/>
              </a:lnSpc>
              <a:spcBef>
                <a:spcPts val="0"/>
              </a:spcBef>
              <a:spcAft>
                <a:spcPts val="0"/>
              </a:spcAft>
              <a:buClr>
                <a:srgbClr val="FF0000"/>
              </a:buClr>
              <a:buSzPts val="2400"/>
              <a:buFont typeface="Times New Roman"/>
              <a:buNone/>
            </a:pPr>
            <a:r>
              <a:rPr b="1" lang="en-US" sz="2400">
                <a:solidFill>
                  <a:srgbClr val="FF0000"/>
                </a:solidFill>
                <a:latin typeface="Times New Roman"/>
                <a:ea typeface="Times New Roman"/>
                <a:cs typeface="Times New Roman"/>
                <a:sym typeface="Times New Roman"/>
              </a:rPr>
              <a:t>Literature Survey</a:t>
            </a:r>
            <a:endParaRPr b="1" sz="2400">
              <a:solidFill>
                <a:srgbClr val="FF0000"/>
              </a:solidFill>
              <a:latin typeface="Times New Roman"/>
              <a:ea typeface="Times New Roman"/>
              <a:cs typeface="Times New Roman"/>
              <a:sym typeface="Times New Roman"/>
            </a:endParaRPr>
          </a:p>
        </p:txBody>
      </p:sp>
      <p:sp>
        <p:nvSpPr>
          <p:cNvPr id="116" name="Google Shape;116;p16"/>
          <p:cNvSpPr txBox="1"/>
          <p:nvPr/>
        </p:nvSpPr>
        <p:spPr>
          <a:xfrm>
            <a:off x="619325" y="1374625"/>
            <a:ext cx="8262900" cy="4002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400"/>
              <a:buFont typeface="Times New Roman"/>
              <a:buNone/>
            </a:pPr>
            <a:r>
              <a:t/>
            </a:r>
            <a:endParaRPr b="0" i="0" sz="1400" u="none" cap="none" strike="noStrike">
              <a:solidFill>
                <a:schemeClr val="dk1"/>
              </a:solidFill>
              <a:latin typeface="Times New Roman"/>
              <a:ea typeface="Times New Roman"/>
              <a:cs typeface="Times New Roman"/>
              <a:sym typeface="Times New Roman"/>
            </a:endParaRPr>
          </a:p>
        </p:txBody>
      </p:sp>
      <p:sp>
        <p:nvSpPr>
          <p:cNvPr id="117" name="Google Shape;117;p16"/>
          <p:cNvSpPr txBox="1"/>
          <p:nvPr/>
        </p:nvSpPr>
        <p:spPr>
          <a:xfrm>
            <a:off x="468425" y="1601200"/>
            <a:ext cx="8142000" cy="341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300"/>
              <a:buFont typeface="Times New Roman"/>
              <a:buNone/>
            </a:pPr>
            <a:r>
              <a:rPr lang="en-US">
                <a:solidFill>
                  <a:schemeClr val="dk1"/>
                </a:solidFill>
              </a:rPr>
              <a:t>6</a:t>
            </a:r>
            <a:r>
              <a:rPr i="0" lang="en-US" u="none" cap="none" strike="noStrike">
                <a:solidFill>
                  <a:schemeClr val="dk1"/>
                </a:solidFill>
              </a:rPr>
              <a:t>. </a:t>
            </a:r>
            <a:r>
              <a:rPr lang="en-US">
                <a:solidFill>
                  <a:schemeClr val="dk1"/>
                </a:solidFill>
              </a:rPr>
              <a:t> Marco Dorigo, Mauro Birattari, and Thomas Stu¨tzle,”Ant Colony Optimization Artificial Ants as a Computational Intelligence Technique”,</a:t>
            </a:r>
            <a:r>
              <a:rPr i="0" lang="en-US" u="none" cap="none" strike="noStrike">
                <a:solidFill>
                  <a:schemeClr val="dk1"/>
                </a:solidFill>
              </a:rPr>
              <a:t>.IEE</a:t>
            </a:r>
            <a:r>
              <a:rPr lang="en-US">
                <a:solidFill>
                  <a:schemeClr val="dk1"/>
                </a:solidFill>
              </a:rPr>
              <a:t>E,November 2006.</a:t>
            </a:r>
            <a:endParaRPr i="0" u="none" cap="none" strike="noStrike">
              <a:solidFill>
                <a:schemeClr val="dk1"/>
              </a:solidFill>
            </a:endParaRPr>
          </a:p>
          <a:p>
            <a:pPr indent="0" lvl="0" marL="0" marR="0" rtl="0" algn="l">
              <a:lnSpc>
                <a:spcPct val="100000"/>
              </a:lnSpc>
              <a:spcBef>
                <a:spcPts val="0"/>
              </a:spcBef>
              <a:spcAft>
                <a:spcPts val="0"/>
              </a:spcAft>
              <a:buClr>
                <a:schemeClr val="dk1"/>
              </a:buClr>
              <a:buSzPts val="1300"/>
              <a:buFont typeface="Times New Roman"/>
              <a:buNone/>
            </a:pPr>
            <a:r>
              <a:rPr i="0" lang="en-US" u="none" cap="none" strike="noStrike">
                <a:solidFill>
                  <a:schemeClr val="dk1"/>
                </a:solidFill>
              </a:rPr>
              <a:t>    </a:t>
            </a:r>
            <a:endParaRPr i="0" u="none" cap="none" strike="noStrike">
              <a:solidFill>
                <a:schemeClr val="dk1"/>
              </a:solidFill>
            </a:endParaRPr>
          </a:p>
          <a:p>
            <a:pPr indent="0" lvl="0" marL="0" marR="0" rtl="0" algn="l">
              <a:lnSpc>
                <a:spcPct val="100000"/>
              </a:lnSpc>
              <a:spcBef>
                <a:spcPts val="0"/>
              </a:spcBef>
              <a:spcAft>
                <a:spcPts val="0"/>
              </a:spcAft>
              <a:buClr>
                <a:schemeClr val="dk1"/>
              </a:buClr>
              <a:buSzPts val="1300"/>
              <a:buFont typeface="Times New Roman"/>
              <a:buNone/>
            </a:pPr>
            <a:r>
              <a:rPr i="0" lang="en-US" u="none" cap="none" strike="noStrike">
                <a:solidFill>
                  <a:schemeClr val="dk1"/>
                </a:solidFill>
              </a:rPr>
              <a:t>   </a:t>
            </a:r>
            <a:r>
              <a:rPr b="1" i="0" lang="en-US" u="none" cap="none" strike="noStrike">
                <a:solidFill>
                  <a:schemeClr val="dk1"/>
                </a:solidFill>
              </a:rPr>
              <a:t> a.  Inference:</a:t>
            </a:r>
            <a:endParaRPr b="1" i="0" u="none" cap="none" strike="noStrike">
              <a:solidFill>
                <a:schemeClr val="dk1"/>
              </a:solidFill>
            </a:endParaRPr>
          </a:p>
          <a:p>
            <a:pPr indent="0" lvl="0" marL="0" marR="0" rtl="0" algn="l">
              <a:lnSpc>
                <a:spcPct val="100000"/>
              </a:lnSpc>
              <a:spcBef>
                <a:spcPts val="0"/>
              </a:spcBef>
              <a:spcAft>
                <a:spcPts val="0"/>
              </a:spcAft>
              <a:buClr>
                <a:schemeClr val="dk1"/>
              </a:buClr>
              <a:buSzPts val="1300"/>
              <a:buFont typeface="Times New Roman"/>
              <a:buNone/>
            </a:pPr>
            <a:r>
              <a:rPr i="0" lang="en-US" u="none" cap="none" strike="noStrike">
                <a:solidFill>
                  <a:schemeClr val="dk1"/>
                </a:solidFill>
              </a:rPr>
              <a:t>         </a:t>
            </a:r>
            <a:r>
              <a:rPr lang="en-US">
                <a:solidFill>
                  <a:schemeClr val="dk1"/>
                </a:solidFill>
              </a:rPr>
              <a:t>The concept of ACO was explained.</a:t>
            </a:r>
            <a:endParaRPr i="0" u="none" cap="none" strike="noStrike">
              <a:solidFill>
                <a:schemeClr val="dk1"/>
              </a:solidFill>
            </a:endParaRPr>
          </a:p>
          <a:p>
            <a:pPr indent="0" lvl="0" marL="0" marR="0" rtl="0" algn="l">
              <a:lnSpc>
                <a:spcPct val="100000"/>
              </a:lnSpc>
              <a:spcBef>
                <a:spcPts val="0"/>
              </a:spcBef>
              <a:spcAft>
                <a:spcPts val="0"/>
              </a:spcAft>
              <a:buClr>
                <a:srgbClr val="000000"/>
              </a:buClr>
              <a:buSzPts val="1300"/>
              <a:buFont typeface="Times New Roman"/>
              <a:buNone/>
            </a:pPr>
            <a:r>
              <a:t/>
            </a:r>
            <a:endParaRPr i="0" u="none" cap="none" strike="noStrike">
              <a:solidFill>
                <a:schemeClr val="dk1"/>
              </a:solidFill>
            </a:endParaRPr>
          </a:p>
          <a:p>
            <a:pPr indent="0" lvl="0" marL="0" marR="0" rtl="0" algn="l">
              <a:lnSpc>
                <a:spcPct val="100000"/>
              </a:lnSpc>
              <a:spcBef>
                <a:spcPts val="0"/>
              </a:spcBef>
              <a:spcAft>
                <a:spcPts val="0"/>
              </a:spcAft>
              <a:buClr>
                <a:schemeClr val="dk1"/>
              </a:buClr>
              <a:buSzPts val="1300"/>
              <a:buFont typeface="Times New Roman"/>
              <a:buNone/>
            </a:pPr>
            <a:r>
              <a:rPr i="0" lang="en-US" u="none" cap="none" strike="noStrike">
                <a:solidFill>
                  <a:schemeClr val="dk1"/>
                </a:solidFill>
              </a:rPr>
              <a:t>    </a:t>
            </a:r>
            <a:r>
              <a:rPr b="1" i="0" lang="en-US" u="none" cap="none" strike="noStrike">
                <a:solidFill>
                  <a:schemeClr val="dk1"/>
                </a:solidFill>
              </a:rPr>
              <a:t>b.  Research gap:</a:t>
            </a:r>
            <a:endParaRPr b="1" i="0" u="none" cap="none" strike="noStrike">
              <a:solidFill>
                <a:schemeClr val="dk1"/>
              </a:solidFill>
            </a:endParaRPr>
          </a:p>
          <a:p>
            <a:pPr indent="0" lvl="0" marL="0" marR="0" rtl="0" algn="l">
              <a:lnSpc>
                <a:spcPct val="100000"/>
              </a:lnSpc>
              <a:spcBef>
                <a:spcPts val="0"/>
              </a:spcBef>
              <a:spcAft>
                <a:spcPts val="0"/>
              </a:spcAft>
              <a:buClr>
                <a:schemeClr val="dk1"/>
              </a:buClr>
              <a:buSzPts val="1300"/>
              <a:buFont typeface="Times New Roman"/>
              <a:buNone/>
            </a:pPr>
            <a:r>
              <a:rPr b="1" lang="en-US">
                <a:solidFill>
                  <a:schemeClr val="dk1"/>
                </a:solidFill>
              </a:rPr>
              <a:t>	</a:t>
            </a:r>
            <a:r>
              <a:rPr lang="en-US">
                <a:solidFill>
                  <a:schemeClr val="dk1"/>
                </a:solidFill>
              </a:rPr>
              <a:t>To be explored and implemented in various </a:t>
            </a:r>
            <a:r>
              <a:rPr lang="en-US">
                <a:solidFill>
                  <a:schemeClr val="dk1"/>
                </a:solidFill>
              </a:rPr>
              <a:t>domain</a:t>
            </a:r>
            <a:r>
              <a:rPr lang="en-US">
                <a:solidFill>
                  <a:schemeClr val="dk1"/>
                </a:solidFill>
              </a:rPr>
              <a:t>.</a:t>
            </a:r>
            <a:endParaRPr>
              <a:solidFill>
                <a:schemeClr val="dk1"/>
              </a:solidFill>
            </a:endParaRPr>
          </a:p>
          <a:p>
            <a:pPr indent="0" lvl="0" marL="0" marR="0" rtl="0" algn="l">
              <a:lnSpc>
                <a:spcPct val="100000"/>
              </a:lnSpc>
              <a:spcBef>
                <a:spcPts val="0"/>
              </a:spcBef>
              <a:spcAft>
                <a:spcPts val="0"/>
              </a:spcAft>
              <a:buClr>
                <a:schemeClr val="dk1"/>
              </a:buClr>
              <a:buSzPts val="1300"/>
              <a:buFont typeface="Times New Roman"/>
              <a:buNone/>
            </a:pPr>
            <a:r>
              <a:rPr i="0" lang="en-US" u="none" cap="none" strike="noStrike">
                <a:solidFill>
                  <a:schemeClr val="dk1"/>
                </a:solidFill>
              </a:rPr>
              <a:t>         </a:t>
            </a:r>
            <a:endParaRPr i="0" u="none" cap="none" strike="noStrike">
              <a:solidFill>
                <a:schemeClr val="dk1"/>
              </a:solidFill>
            </a:endParaRPr>
          </a:p>
          <a:p>
            <a:pPr indent="0" lvl="0" marL="0" marR="0" rtl="0" algn="l">
              <a:lnSpc>
                <a:spcPct val="100000"/>
              </a:lnSpc>
              <a:spcBef>
                <a:spcPts val="0"/>
              </a:spcBef>
              <a:spcAft>
                <a:spcPts val="0"/>
              </a:spcAft>
              <a:buClr>
                <a:srgbClr val="000000"/>
              </a:buClr>
              <a:buSzPts val="1300"/>
              <a:buFont typeface="Times New Roman"/>
              <a:buNone/>
            </a:pPr>
            <a:r>
              <a:t/>
            </a:r>
            <a:endParaRPr i="0" u="none" cap="none" strike="noStrike">
              <a:solidFill>
                <a:schemeClr val="dk1"/>
              </a:solidFill>
            </a:endParaRPr>
          </a:p>
          <a:p>
            <a:pPr indent="0" lvl="0" marL="0" marR="0" rtl="0" algn="l">
              <a:lnSpc>
                <a:spcPct val="100000"/>
              </a:lnSpc>
              <a:spcBef>
                <a:spcPts val="0"/>
              </a:spcBef>
              <a:spcAft>
                <a:spcPts val="0"/>
              </a:spcAft>
              <a:buClr>
                <a:schemeClr val="dk1"/>
              </a:buClr>
              <a:buSzPts val="1300"/>
              <a:buFont typeface="Times New Roman"/>
              <a:buNone/>
            </a:pPr>
            <a:r>
              <a:rPr lang="en-US">
                <a:solidFill>
                  <a:schemeClr val="dk1"/>
                </a:solidFill>
              </a:rPr>
              <a:t>7. Harry Markowitz,Portfolio Selection, The Journal of Finance,Vol. 7,1952.</a:t>
            </a:r>
            <a:endParaRPr>
              <a:solidFill>
                <a:schemeClr val="dk1"/>
              </a:solidFill>
            </a:endParaRPr>
          </a:p>
          <a:p>
            <a:pPr indent="0" lvl="0" marL="0" marR="0" rtl="0" algn="l">
              <a:lnSpc>
                <a:spcPct val="100000"/>
              </a:lnSpc>
              <a:spcBef>
                <a:spcPts val="0"/>
              </a:spcBef>
              <a:spcAft>
                <a:spcPts val="0"/>
              </a:spcAft>
              <a:buClr>
                <a:schemeClr val="dk1"/>
              </a:buClr>
              <a:buSzPts val="1300"/>
              <a:buFont typeface="Times New Roman"/>
              <a:buNone/>
            </a:pPr>
            <a:r>
              <a:t/>
            </a:r>
            <a:endParaRPr>
              <a:solidFill>
                <a:schemeClr val="dk1"/>
              </a:solidFill>
            </a:endParaRPr>
          </a:p>
          <a:p>
            <a:pPr indent="0" lvl="0" marL="0" marR="0" rtl="0" algn="l">
              <a:lnSpc>
                <a:spcPct val="100000"/>
              </a:lnSpc>
              <a:spcBef>
                <a:spcPts val="0"/>
              </a:spcBef>
              <a:spcAft>
                <a:spcPts val="0"/>
              </a:spcAft>
              <a:buClr>
                <a:schemeClr val="dk1"/>
              </a:buClr>
              <a:buSzPts val="1300"/>
              <a:buFont typeface="Times New Roman"/>
              <a:buNone/>
            </a:pPr>
            <a:r>
              <a:rPr lang="en-US">
                <a:solidFill>
                  <a:schemeClr val="dk1"/>
                </a:solidFill>
              </a:rPr>
              <a:t>     </a:t>
            </a:r>
            <a:r>
              <a:rPr b="1" lang="en-US">
                <a:solidFill>
                  <a:schemeClr val="dk1"/>
                </a:solidFill>
              </a:rPr>
              <a:t>Inference:</a:t>
            </a:r>
            <a:endParaRPr b="1">
              <a:solidFill>
                <a:schemeClr val="dk1"/>
              </a:solidFill>
            </a:endParaRPr>
          </a:p>
          <a:p>
            <a:pPr indent="0" lvl="0" marL="0" marR="0" rtl="0" algn="l">
              <a:lnSpc>
                <a:spcPct val="100000"/>
              </a:lnSpc>
              <a:spcBef>
                <a:spcPts val="0"/>
              </a:spcBef>
              <a:spcAft>
                <a:spcPts val="0"/>
              </a:spcAft>
              <a:buClr>
                <a:schemeClr val="dk1"/>
              </a:buClr>
              <a:buSzPts val="1300"/>
              <a:buFont typeface="Times New Roman"/>
              <a:buNone/>
            </a:pPr>
            <a:r>
              <a:rPr lang="en-US">
                <a:solidFill>
                  <a:schemeClr val="dk1"/>
                </a:solidFill>
              </a:rPr>
              <a:t>	The original paper by Markowitz on his idea of portfolio selection. It has become the most used         approach for portfolio construction. </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7"/>
          <p:cNvSpPr txBox="1"/>
          <p:nvPr>
            <p:ph type="title"/>
          </p:nvPr>
        </p:nvSpPr>
        <p:spPr>
          <a:xfrm>
            <a:off x="347425" y="604225"/>
            <a:ext cx="8262900" cy="453300"/>
          </a:xfrm>
          <a:prstGeom prst="rect">
            <a:avLst/>
          </a:prstGeom>
          <a:noFill/>
          <a:ln>
            <a:noFill/>
          </a:ln>
        </p:spPr>
        <p:txBody>
          <a:bodyPr anchorCtr="0" anchor="ctr" bIns="45700" lIns="45700" spcFirstLastPara="1" rIns="45700" wrap="square" tIns="45700">
            <a:noAutofit/>
          </a:bodyPr>
          <a:lstStyle/>
          <a:p>
            <a:pPr indent="0" lvl="0" marL="0" rtl="0" algn="ctr">
              <a:lnSpc>
                <a:spcPct val="100000"/>
              </a:lnSpc>
              <a:spcBef>
                <a:spcPts val="0"/>
              </a:spcBef>
              <a:spcAft>
                <a:spcPts val="0"/>
              </a:spcAft>
              <a:buClr>
                <a:srgbClr val="FF0000"/>
              </a:buClr>
              <a:buSzPts val="2400"/>
              <a:buFont typeface="Times New Roman"/>
              <a:buNone/>
            </a:pPr>
            <a:r>
              <a:rPr b="1" lang="en-US" sz="2400">
                <a:solidFill>
                  <a:srgbClr val="FF0000"/>
                </a:solidFill>
                <a:latin typeface="Times New Roman"/>
                <a:ea typeface="Times New Roman"/>
                <a:cs typeface="Times New Roman"/>
                <a:sym typeface="Times New Roman"/>
              </a:rPr>
              <a:t>Literature Survey</a:t>
            </a:r>
            <a:endParaRPr b="1" sz="2400">
              <a:solidFill>
                <a:srgbClr val="FF0000"/>
              </a:solidFill>
              <a:latin typeface="Times New Roman"/>
              <a:ea typeface="Times New Roman"/>
              <a:cs typeface="Times New Roman"/>
              <a:sym typeface="Times New Roman"/>
            </a:endParaRPr>
          </a:p>
        </p:txBody>
      </p:sp>
      <p:sp>
        <p:nvSpPr>
          <p:cNvPr id="123" name="Google Shape;123;p17"/>
          <p:cNvSpPr txBox="1"/>
          <p:nvPr/>
        </p:nvSpPr>
        <p:spPr>
          <a:xfrm>
            <a:off x="619325" y="1374625"/>
            <a:ext cx="8262900" cy="4002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400"/>
              <a:buFont typeface="Times New Roman"/>
              <a:buNone/>
            </a:pPr>
            <a:r>
              <a:t/>
            </a:r>
            <a:endParaRPr b="0" i="0" sz="1400" u="none" cap="none" strike="noStrike">
              <a:solidFill>
                <a:schemeClr val="dk1"/>
              </a:solidFill>
              <a:latin typeface="Times New Roman"/>
              <a:ea typeface="Times New Roman"/>
              <a:cs typeface="Times New Roman"/>
              <a:sym typeface="Times New Roman"/>
            </a:endParaRPr>
          </a:p>
        </p:txBody>
      </p:sp>
      <p:sp>
        <p:nvSpPr>
          <p:cNvPr id="124" name="Google Shape;124;p17"/>
          <p:cNvSpPr txBox="1"/>
          <p:nvPr/>
        </p:nvSpPr>
        <p:spPr>
          <a:xfrm>
            <a:off x="468275" y="1774825"/>
            <a:ext cx="8504700" cy="4494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400"/>
              <a:buFont typeface="Times New Roman"/>
              <a:buNone/>
            </a:pPr>
            <a:r>
              <a:rPr lang="en-US">
                <a:solidFill>
                  <a:schemeClr val="dk1"/>
                </a:solidFill>
              </a:rPr>
              <a:t>8</a:t>
            </a:r>
            <a:r>
              <a:rPr i="0" lang="en-US" sz="1400" u="none" cap="none" strike="noStrike">
                <a:solidFill>
                  <a:schemeClr val="dk1"/>
                </a:solidFill>
              </a:rPr>
              <a:t>.  Arushi Gupta,Smriti Srivastava,“Comparative Analysis of Ant Colony and Particle Swarm  </a:t>
            </a:r>
            <a:endParaRPr i="0" sz="1400" u="none" cap="none" strike="noStrike">
              <a:solidFill>
                <a:schemeClr val="dk1"/>
              </a:solidFill>
            </a:endParaRPr>
          </a:p>
          <a:p>
            <a:pPr indent="0" lvl="0" marL="0" marR="0" rtl="0" algn="l">
              <a:lnSpc>
                <a:spcPct val="100000"/>
              </a:lnSpc>
              <a:spcBef>
                <a:spcPts val="0"/>
              </a:spcBef>
              <a:spcAft>
                <a:spcPts val="0"/>
              </a:spcAft>
              <a:buClr>
                <a:schemeClr val="dk1"/>
              </a:buClr>
              <a:buSzPts val="1400"/>
              <a:buFont typeface="Times New Roman"/>
              <a:buNone/>
            </a:pPr>
            <a:r>
              <a:rPr i="0" lang="en-US" sz="1400" u="none" cap="none" strike="noStrike">
                <a:solidFill>
                  <a:schemeClr val="dk1"/>
                </a:solidFill>
              </a:rPr>
              <a:t>      Optimization Algorithms for Distance Optimization”,(ICITETM 2020)</a:t>
            </a:r>
            <a:endParaRPr i="0" sz="14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Times New Roman"/>
              <a:buNone/>
            </a:pPr>
            <a:r>
              <a:t/>
            </a:r>
            <a:endParaRPr i="0" sz="1400" u="none" cap="none" strike="noStrike">
              <a:solidFill>
                <a:schemeClr val="dk1"/>
              </a:solidFill>
            </a:endParaRPr>
          </a:p>
          <a:p>
            <a:pPr indent="0" lvl="0" marL="0" marR="0" rtl="0" algn="l">
              <a:lnSpc>
                <a:spcPct val="100000"/>
              </a:lnSpc>
              <a:spcBef>
                <a:spcPts val="0"/>
              </a:spcBef>
              <a:spcAft>
                <a:spcPts val="0"/>
              </a:spcAft>
              <a:buClr>
                <a:schemeClr val="dk1"/>
              </a:buClr>
              <a:buSzPts val="1400"/>
              <a:buFont typeface="Times New Roman"/>
              <a:buNone/>
            </a:pPr>
            <a:r>
              <a:rPr i="0" lang="en-US" sz="1400" u="none" cap="none" strike="noStrike">
                <a:solidFill>
                  <a:schemeClr val="dk1"/>
                </a:solidFill>
              </a:rPr>
              <a:t>  </a:t>
            </a:r>
            <a:r>
              <a:rPr b="1" i="0" lang="en-US" sz="1400" u="none" cap="none" strike="noStrike">
                <a:solidFill>
                  <a:schemeClr val="dk1"/>
                </a:solidFill>
              </a:rPr>
              <a:t>    a.  Inference: </a:t>
            </a:r>
            <a:endParaRPr b="1" i="0" sz="1400" u="none" cap="none" strike="noStrike">
              <a:solidFill>
                <a:schemeClr val="dk1"/>
              </a:solidFill>
            </a:endParaRPr>
          </a:p>
          <a:p>
            <a:pPr indent="0" lvl="0" marL="0" marR="0" rtl="0" algn="l">
              <a:lnSpc>
                <a:spcPct val="100000"/>
              </a:lnSpc>
              <a:spcBef>
                <a:spcPts val="0"/>
              </a:spcBef>
              <a:spcAft>
                <a:spcPts val="0"/>
              </a:spcAft>
              <a:buClr>
                <a:schemeClr val="dk1"/>
              </a:buClr>
              <a:buSzPts val="1400"/>
              <a:buFont typeface="Times New Roman"/>
              <a:buNone/>
            </a:pPr>
            <a:r>
              <a:rPr i="0" lang="en-US" sz="1400" u="none" cap="none" strike="noStrike">
                <a:solidFill>
                  <a:schemeClr val="dk1"/>
                </a:solidFill>
              </a:rPr>
              <a:t>           Objective is to solve two distance optimization using two separate swarm intelligence </a:t>
            </a:r>
            <a:endParaRPr i="0" sz="1400" u="none" cap="none" strike="noStrike">
              <a:solidFill>
                <a:schemeClr val="dk1"/>
              </a:solidFill>
            </a:endParaRPr>
          </a:p>
          <a:p>
            <a:pPr indent="0" lvl="0" marL="0" marR="0" rtl="0" algn="l">
              <a:lnSpc>
                <a:spcPct val="100000"/>
              </a:lnSpc>
              <a:spcBef>
                <a:spcPts val="0"/>
              </a:spcBef>
              <a:spcAft>
                <a:spcPts val="0"/>
              </a:spcAft>
              <a:buClr>
                <a:schemeClr val="dk1"/>
              </a:buClr>
              <a:buSzPts val="1400"/>
              <a:buFont typeface="Times New Roman"/>
              <a:buNone/>
            </a:pPr>
            <a:r>
              <a:rPr i="0" lang="en-US" sz="1400" u="none" cap="none" strike="noStrike">
                <a:solidFill>
                  <a:schemeClr val="dk1"/>
                </a:solidFill>
              </a:rPr>
              <a:t>	  algorithms-particle swarm and ant colony. Both the algorithms analysis is compared.Any </a:t>
            </a:r>
            <a:endParaRPr i="0" sz="1400" u="none" cap="none" strike="noStrike">
              <a:solidFill>
                <a:schemeClr val="dk1"/>
              </a:solidFill>
            </a:endParaRPr>
          </a:p>
          <a:p>
            <a:pPr indent="0" lvl="0" marL="0" marR="0" rtl="0" algn="l">
              <a:lnSpc>
                <a:spcPct val="100000"/>
              </a:lnSpc>
              <a:spcBef>
                <a:spcPts val="0"/>
              </a:spcBef>
              <a:spcAft>
                <a:spcPts val="0"/>
              </a:spcAft>
              <a:buClr>
                <a:schemeClr val="dk1"/>
              </a:buClr>
              <a:buSzPts val="1400"/>
              <a:buFont typeface="Times New Roman"/>
              <a:buNone/>
            </a:pPr>
            <a:r>
              <a:rPr i="0" lang="en-US" sz="1400" u="none" cap="none" strike="noStrike">
                <a:solidFill>
                  <a:schemeClr val="dk1"/>
                </a:solidFill>
              </a:rPr>
              <a:t>	  optimization algorithm is said to be effective if it converges to global minima in less number </a:t>
            </a:r>
            <a:endParaRPr i="0" sz="1400" u="none" cap="none" strike="noStrike">
              <a:solidFill>
                <a:schemeClr val="dk1"/>
              </a:solidFill>
            </a:endParaRPr>
          </a:p>
          <a:p>
            <a:pPr indent="0" lvl="0" marL="0" marR="0" rtl="0" algn="l">
              <a:lnSpc>
                <a:spcPct val="100000"/>
              </a:lnSpc>
              <a:spcBef>
                <a:spcPts val="0"/>
              </a:spcBef>
              <a:spcAft>
                <a:spcPts val="0"/>
              </a:spcAft>
              <a:buClr>
                <a:schemeClr val="dk1"/>
              </a:buClr>
              <a:buSzPts val="1400"/>
              <a:buFont typeface="Times New Roman"/>
              <a:buNone/>
            </a:pPr>
            <a:r>
              <a:rPr i="0" lang="en-US" sz="1400" u="none" cap="none" strike="noStrike">
                <a:solidFill>
                  <a:schemeClr val="dk1"/>
                </a:solidFill>
              </a:rPr>
              <a:t>           of iterations.Objective is to find shortest path or distance between two vertices. Comparative   </a:t>
            </a:r>
            <a:endParaRPr i="0" sz="1400" u="none" cap="none" strike="noStrike">
              <a:solidFill>
                <a:schemeClr val="dk1"/>
              </a:solidFill>
            </a:endParaRPr>
          </a:p>
          <a:p>
            <a:pPr indent="0" lvl="0" marL="0" marR="0" rtl="0" algn="l">
              <a:lnSpc>
                <a:spcPct val="100000"/>
              </a:lnSpc>
              <a:spcBef>
                <a:spcPts val="0"/>
              </a:spcBef>
              <a:spcAft>
                <a:spcPts val="0"/>
              </a:spcAft>
              <a:buClr>
                <a:schemeClr val="dk1"/>
              </a:buClr>
              <a:buSzPts val="1400"/>
              <a:buFont typeface="Times New Roman"/>
              <a:buNone/>
            </a:pPr>
            <a:r>
              <a:rPr i="0" lang="en-US" sz="1400" u="none" cap="none" strike="noStrike">
                <a:solidFill>
                  <a:schemeClr val="dk1"/>
                </a:solidFill>
              </a:rPr>
              <a:t>	  analysis is done using PSO and ACO. ACO is a probability based method on the behaviour </a:t>
            </a:r>
            <a:endParaRPr i="0" sz="1400" u="none" cap="none" strike="noStrike">
              <a:solidFill>
                <a:schemeClr val="dk1"/>
              </a:solidFill>
            </a:endParaRPr>
          </a:p>
          <a:p>
            <a:pPr indent="0" lvl="0" marL="0" marR="0" rtl="0" algn="l">
              <a:lnSpc>
                <a:spcPct val="100000"/>
              </a:lnSpc>
              <a:spcBef>
                <a:spcPts val="0"/>
              </a:spcBef>
              <a:spcAft>
                <a:spcPts val="0"/>
              </a:spcAft>
              <a:buClr>
                <a:schemeClr val="dk1"/>
              </a:buClr>
              <a:buSzPts val="1400"/>
              <a:buFont typeface="Times New Roman"/>
              <a:buNone/>
            </a:pPr>
            <a:r>
              <a:rPr i="0" lang="en-US" sz="1400" u="none" cap="none" strike="noStrike">
                <a:solidFill>
                  <a:schemeClr val="dk1"/>
                </a:solidFill>
              </a:rPr>
              <a:t>           of ants to find the shortest path set by other ants.</a:t>
            </a:r>
            <a:endParaRPr i="0" sz="14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Times New Roman"/>
              <a:buNone/>
            </a:pPr>
            <a:r>
              <a:t/>
            </a:r>
            <a:endParaRPr i="0" sz="1400" u="none" cap="none" strike="noStrike">
              <a:solidFill>
                <a:schemeClr val="dk1"/>
              </a:solidFill>
            </a:endParaRPr>
          </a:p>
          <a:p>
            <a:pPr indent="0" lvl="0" marL="0" marR="0" rtl="0" algn="l">
              <a:lnSpc>
                <a:spcPct val="100000"/>
              </a:lnSpc>
              <a:spcBef>
                <a:spcPts val="0"/>
              </a:spcBef>
              <a:spcAft>
                <a:spcPts val="0"/>
              </a:spcAft>
              <a:buClr>
                <a:schemeClr val="dk1"/>
              </a:buClr>
              <a:buSzPts val="1400"/>
              <a:buFont typeface="Times New Roman"/>
              <a:buNone/>
            </a:pPr>
            <a:r>
              <a:rPr i="0" lang="en-US" sz="1400" u="none" cap="none" strike="noStrike">
                <a:solidFill>
                  <a:schemeClr val="dk1"/>
                </a:solidFill>
              </a:rPr>
              <a:t>     </a:t>
            </a:r>
            <a:r>
              <a:rPr b="1" i="0" lang="en-US" sz="1400" u="none" cap="none" strike="noStrike">
                <a:solidFill>
                  <a:schemeClr val="dk1"/>
                </a:solidFill>
              </a:rPr>
              <a:t> b.  Research Gap : </a:t>
            </a:r>
            <a:endParaRPr b="1" i="0" sz="1400" u="none" cap="none" strike="noStrike">
              <a:solidFill>
                <a:schemeClr val="dk1"/>
              </a:solidFill>
            </a:endParaRPr>
          </a:p>
          <a:p>
            <a:pPr indent="0" lvl="0" marL="0" marR="0" rtl="0" algn="l">
              <a:lnSpc>
                <a:spcPct val="100000"/>
              </a:lnSpc>
              <a:spcBef>
                <a:spcPts val="0"/>
              </a:spcBef>
              <a:spcAft>
                <a:spcPts val="0"/>
              </a:spcAft>
              <a:buClr>
                <a:schemeClr val="dk1"/>
              </a:buClr>
              <a:buSzPts val="1400"/>
              <a:buFont typeface="Times New Roman"/>
              <a:buNone/>
            </a:pPr>
            <a:r>
              <a:rPr i="0" lang="en-US" sz="1400" u="none" cap="none" strike="noStrike">
                <a:solidFill>
                  <a:schemeClr val="dk1"/>
                </a:solidFill>
              </a:rPr>
              <a:t>           Application of ACO and PSO in stock market optimization.</a:t>
            </a:r>
            <a:endParaRPr i="0" sz="1400" u="none" cap="none" strike="noStrike">
              <a:solidFill>
                <a:schemeClr val="dk1"/>
              </a:solidFill>
            </a:endParaRPr>
          </a:p>
          <a:p>
            <a:pPr indent="0" lvl="0" marL="0" marR="0" rtl="0" algn="l">
              <a:lnSpc>
                <a:spcPct val="100000"/>
              </a:lnSpc>
              <a:spcBef>
                <a:spcPts val="0"/>
              </a:spcBef>
              <a:spcAft>
                <a:spcPts val="0"/>
              </a:spcAft>
              <a:buClr>
                <a:schemeClr val="dk1"/>
              </a:buClr>
              <a:buSzPts val="1400"/>
              <a:buFont typeface="Times New Roman"/>
              <a:buNone/>
            </a:pPr>
            <a:r>
              <a:rPr i="0" lang="en-US" sz="1400" u="none" cap="none" strike="noStrike">
                <a:solidFill>
                  <a:schemeClr val="dk1"/>
                </a:solidFill>
              </a:rPr>
              <a:t>     </a:t>
            </a:r>
            <a:r>
              <a:rPr b="1" i="0" lang="en-US" sz="1400" u="none" cap="none" strike="noStrike">
                <a:solidFill>
                  <a:schemeClr val="dk1"/>
                </a:solidFill>
              </a:rPr>
              <a:t> c.  Conclusion: </a:t>
            </a:r>
            <a:endParaRPr b="1" i="0" sz="1400" u="none" cap="none" strike="noStrike">
              <a:solidFill>
                <a:schemeClr val="dk1"/>
              </a:solidFill>
            </a:endParaRPr>
          </a:p>
          <a:p>
            <a:pPr indent="0" lvl="0" marL="0" marR="0" rtl="0" algn="l">
              <a:lnSpc>
                <a:spcPct val="100000"/>
              </a:lnSpc>
              <a:spcBef>
                <a:spcPts val="0"/>
              </a:spcBef>
              <a:spcAft>
                <a:spcPts val="0"/>
              </a:spcAft>
              <a:buClr>
                <a:schemeClr val="dk1"/>
              </a:buClr>
              <a:buSzPts val="1400"/>
              <a:buFont typeface="Times New Roman"/>
              <a:buNone/>
            </a:pPr>
            <a:r>
              <a:rPr i="0" lang="en-US" sz="1400" u="none" cap="none" strike="noStrike">
                <a:solidFill>
                  <a:schemeClr val="dk1"/>
                </a:solidFill>
              </a:rPr>
              <a:t>           Results for both ACO and PSO were both demonstrated.It is observed that the ACO  </a:t>
            </a:r>
            <a:endParaRPr i="0" sz="1400" u="none" cap="none" strike="noStrike">
              <a:solidFill>
                <a:schemeClr val="dk1"/>
              </a:solidFill>
            </a:endParaRPr>
          </a:p>
          <a:p>
            <a:pPr indent="0" lvl="0" marL="0" marR="0" rtl="0" algn="l">
              <a:lnSpc>
                <a:spcPct val="100000"/>
              </a:lnSpc>
              <a:spcBef>
                <a:spcPts val="0"/>
              </a:spcBef>
              <a:spcAft>
                <a:spcPts val="0"/>
              </a:spcAft>
              <a:buClr>
                <a:schemeClr val="dk1"/>
              </a:buClr>
              <a:buSzPts val="1400"/>
              <a:buFont typeface="Times New Roman"/>
              <a:buNone/>
            </a:pPr>
            <a:r>
              <a:rPr i="0" lang="en-US" sz="1400" u="none" cap="none" strike="noStrike">
                <a:solidFill>
                  <a:schemeClr val="dk1"/>
                </a:solidFill>
              </a:rPr>
              <a:t>           algorithm has a lower square of error (0.2 at 80 iterations) and an overall better </a:t>
            </a:r>
            <a:endParaRPr i="0" sz="1400" u="none" cap="none" strike="noStrike">
              <a:solidFill>
                <a:schemeClr val="dk1"/>
              </a:solidFill>
            </a:endParaRPr>
          </a:p>
          <a:p>
            <a:pPr indent="0" lvl="0" marL="0" marR="0" rtl="0" algn="l">
              <a:lnSpc>
                <a:spcPct val="100000"/>
              </a:lnSpc>
              <a:spcBef>
                <a:spcPts val="0"/>
              </a:spcBef>
              <a:spcAft>
                <a:spcPts val="0"/>
              </a:spcAft>
              <a:buClr>
                <a:schemeClr val="dk1"/>
              </a:buClr>
              <a:buSzPts val="1400"/>
              <a:buFont typeface="Times New Roman"/>
              <a:buNone/>
            </a:pPr>
            <a:r>
              <a:rPr i="0" lang="en-US" sz="1400" u="none" cap="none" strike="noStrike">
                <a:solidFill>
                  <a:schemeClr val="dk1"/>
                </a:solidFill>
              </a:rPr>
              <a:t>           performance.</a:t>
            </a:r>
            <a:endParaRPr i="0" sz="14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Times New Roman"/>
              <a:buNone/>
            </a:pPr>
            <a:r>
              <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Times New Roman"/>
              <a:buNone/>
            </a:pPr>
            <a:r>
              <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Times New Roman"/>
              <a:buNone/>
            </a:pPr>
            <a:r>
              <a:t/>
            </a:r>
            <a:endParaRPr b="0" i="0" sz="1400" u="none" cap="none" strike="noStrike">
              <a:solidFill>
                <a:schemeClr val="dk1"/>
              </a:solidFill>
              <a:highlight>
                <a:srgbClr val="FAF9F8"/>
              </a:highlight>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11_Default Design">
  <a:themeElements>
    <a:clrScheme name="11_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1_Default Design">
  <a:themeElements>
    <a:clrScheme name="11_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