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319" r:id="rId2"/>
    <p:sldId id="305" r:id="rId3"/>
    <p:sldId id="320" r:id="rId4"/>
    <p:sldId id="306" r:id="rId5"/>
    <p:sldId id="324" r:id="rId6"/>
    <p:sldId id="325" r:id="rId7"/>
    <p:sldId id="326" r:id="rId8"/>
    <p:sldId id="327" r:id="rId9"/>
    <p:sldId id="328" r:id="rId10"/>
    <p:sldId id="329" r:id="rId11"/>
    <p:sldId id="330" r:id="rId12"/>
    <p:sldId id="331" r:id="rId13"/>
    <p:sldId id="332" r:id="rId14"/>
    <p:sldId id="302" r:id="rId15"/>
    <p:sldId id="311" r:id="rId16"/>
    <p:sldId id="318" r:id="rId17"/>
    <p:sldId id="313" r:id="rId18"/>
    <p:sldId id="314" r:id="rId19"/>
    <p:sldId id="316" r:id="rId20"/>
    <p:sldId id="293" r:id="rId2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59" autoAdjust="0"/>
    <p:restoredTop sz="94660"/>
  </p:normalViewPr>
  <p:slideViewPr>
    <p:cSldViewPr snapToGrid="0">
      <p:cViewPr varScale="1">
        <p:scale>
          <a:sx n="73" d="100"/>
          <a:sy n="73" d="100"/>
        </p:scale>
        <p:origin x="-1320"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59" name="Google Shape;5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3a118cacf_0_40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54" name="Google Shape;154;gf3a118cacf_0_4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61" name="Google Shape;16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77" name="Google Shape;7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3a118cacf_0_1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05" name="Google Shape;105;gf3a118cacf_0_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3a118cacf_0_1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12" name="Google Shape;112;gf3a118cacf_0_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3a118cacf_0_1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19" name="Google Shape;119;gf3a118cacf_0_1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f3a118cacf_0_37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26" name="Google Shape;126;gf3a118cacf_0_3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f3a118cacf_0_38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33" name="Google Shape;133;gf3a118cacf_0_3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f3a118cacf_0_38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40" name="Google Shape;140;gf3a118cacf_0_3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3a118cacf_0_39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47" name="Google Shape;147;gf3a118cacf_0_3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9"/>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rPr/>
              <a:pPr/>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
          <p:cNvSpPr txBox="1">
            <a:spLocks noGrp="1"/>
          </p:cNvSpPr>
          <p:nvPr>
            <p:ph type="sldNum" idx="4294967295"/>
          </p:nvPr>
        </p:nvSpPr>
        <p:spPr>
          <a:xfrm>
            <a:off x="8407576" y="381000"/>
            <a:ext cx="203024" cy="288824"/>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a:t>
            </a:fld>
            <a:endParaRPr/>
          </a:p>
        </p:txBody>
      </p:sp>
      <p:sp>
        <p:nvSpPr>
          <p:cNvPr id="62" name="Google Shape;62;p1"/>
          <p:cNvSpPr txBox="1">
            <a:spLocks noGrp="1"/>
          </p:cNvSpPr>
          <p:nvPr>
            <p:ph type="title"/>
          </p:nvPr>
        </p:nvSpPr>
        <p:spPr>
          <a:xfrm>
            <a:off x="723900" y="1356575"/>
            <a:ext cx="7696200" cy="689100"/>
          </a:xfrm>
          <a:prstGeom prst="rect">
            <a:avLst/>
          </a:prstGeom>
          <a:noFill/>
          <a:ln>
            <a:noFill/>
          </a:ln>
        </p:spPr>
        <p:txBody>
          <a:bodyPr spcFirstLastPara="1" wrap="square" lIns="45700" tIns="45700" rIns="45700" bIns="45700" anchor="ctr" anchorCtr="0">
            <a:normAutofit fontScale="90000"/>
          </a:bodyPr>
          <a:lstStyle/>
          <a:p>
            <a:pPr marL="0" lvl="0" indent="0" algn="ctr" rtl="0">
              <a:lnSpc>
                <a:spcPct val="100000"/>
              </a:lnSpc>
              <a:spcBef>
                <a:spcPts val="0"/>
              </a:spcBef>
              <a:spcAft>
                <a:spcPts val="0"/>
              </a:spcAft>
              <a:buClr>
                <a:srgbClr val="7030A0"/>
              </a:buClr>
              <a:buSzPct val="132353"/>
              <a:buFont typeface="Times New Roman"/>
              <a:buNone/>
            </a:pPr>
            <a:r>
              <a:rPr lang="en-US" sz="3022" b="1">
                <a:solidFill>
                  <a:schemeClr val="dk1"/>
                </a:solidFill>
              </a:rPr>
              <a:t>Constructing Equity Portfolio</a:t>
            </a:r>
            <a:r>
              <a:rPr lang="en-US" sz="2622" b="1">
                <a:solidFill>
                  <a:srgbClr val="7030A0"/>
                </a:solidFill>
              </a:rPr>
              <a:t/>
            </a:r>
            <a:br>
              <a:rPr lang="en-US" sz="2622" b="1">
                <a:solidFill>
                  <a:srgbClr val="7030A0"/>
                </a:solidFill>
              </a:rPr>
            </a:br>
            <a:endParaRPr sz="2622" b="1">
              <a:solidFill>
                <a:srgbClr val="7030A0"/>
              </a:solidFill>
            </a:endParaRPr>
          </a:p>
        </p:txBody>
      </p:sp>
      <p:sp>
        <p:nvSpPr>
          <p:cNvPr id="63" name="Google Shape;63;p1"/>
          <p:cNvSpPr/>
          <p:nvPr/>
        </p:nvSpPr>
        <p:spPr>
          <a:xfrm>
            <a:off x="1295400" y="304800"/>
            <a:ext cx="6858000" cy="4572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grpSp>
        <p:nvGrpSpPr>
          <p:cNvPr id="2" name="Google Shape;64;p1"/>
          <p:cNvGrpSpPr/>
          <p:nvPr/>
        </p:nvGrpSpPr>
        <p:grpSpPr>
          <a:xfrm>
            <a:off x="457200" y="1771974"/>
            <a:ext cx="8097814" cy="3998033"/>
            <a:chOff x="0" y="0"/>
            <a:chExt cx="8097814" cy="3788886"/>
          </a:xfrm>
        </p:grpSpPr>
        <p:sp>
          <p:nvSpPr>
            <p:cNvPr id="65" name="Google Shape;65;p1"/>
            <p:cNvSpPr/>
            <p:nvPr/>
          </p:nvSpPr>
          <p:spPr>
            <a:xfrm>
              <a:off x="0" y="0"/>
              <a:ext cx="8097814" cy="3788886"/>
            </a:xfrm>
            <a:prstGeom prst="rect">
              <a:avLst/>
            </a:prstGeom>
            <a:solidFill>
              <a:srgbClr val="FFFFFF"/>
            </a:solidFill>
            <a:ln>
              <a:noFill/>
            </a:ln>
          </p:spPr>
          <p:txBody>
            <a:bodyPr spcFirstLastPara="1" wrap="square" lIns="45700" tIns="45700" rIns="45700" bIns="45700" anchor="t" anchorCtr="0">
              <a:noAutofit/>
            </a:bodyPr>
            <a:lstStyle/>
            <a:p>
              <a:pPr marL="0" marR="0" lvl="0" indent="0" algn="ctr" rtl="0">
                <a:lnSpc>
                  <a:spcPct val="8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66" name="Google Shape;66;p1"/>
            <p:cNvSpPr txBox="1"/>
            <p:nvPr/>
          </p:nvSpPr>
          <p:spPr>
            <a:xfrm>
              <a:off x="44500" y="188123"/>
              <a:ext cx="8008800" cy="3092700"/>
            </a:xfrm>
            <a:prstGeom prst="rect">
              <a:avLst/>
            </a:prstGeom>
            <a:noFill/>
            <a:ln>
              <a:noFill/>
            </a:ln>
          </p:spPr>
          <p:txBody>
            <a:bodyPr spcFirstLastPara="1" wrap="square" lIns="45700" tIns="45700" rIns="45700" bIns="45700" anchor="t" anchorCtr="0">
              <a:noAutofit/>
            </a:bodyPr>
            <a:lstStyle/>
            <a:p>
              <a:pPr marL="0" marR="0" lvl="0" indent="0" algn="l" rtl="0">
                <a:lnSpc>
                  <a:spcPct val="80000"/>
                </a:lnSpc>
                <a:spcBef>
                  <a:spcPts val="0"/>
                </a:spcBef>
                <a:spcAft>
                  <a:spcPts val="0"/>
                </a:spcAft>
                <a:buClr>
                  <a:srgbClr val="000000"/>
                </a:buClr>
                <a:buSzPts val="2000"/>
                <a:buFont typeface="Arial"/>
                <a:buNone/>
              </a:pPr>
              <a:r>
                <a:rPr lang="en-US" sz="2000" b="1"/>
                <a:t>    Team Members            </a:t>
              </a:r>
              <a:r>
                <a:rPr lang="en-US" sz="2000" b="1" i="0" u="none" strike="noStrike" cap="none">
                  <a:solidFill>
                    <a:srgbClr val="000000"/>
                  </a:solidFill>
                  <a:latin typeface="Arial"/>
                  <a:ea typeface="Arial"/>
                  <a:cs typeface="Arial"/>
                  <a:sym typeface="Arial"/>
                </a:rPr>
                <a:t>Group No: 61       Panel Number:</a:t>
              </a:r>
              <a:r>
                <a:rPr lang="en-US" sz="2000" b="1"/>
                <a:t>2</a:t>
              </a:r>
              <a:r>
                <a:rPr lang="en-US" sz="2000" b="0" i="0" u="none" strike="noStrike" cap="none">
                  <a:solidFill>
                    <a:srgbClr val="000000"/>
                  </a:solidFill>
                  <a:latin typeface="Arial"/>
                  <a:ea typeface="Arial"/>
                  <a:cs typeface="Arial"/>
                  <a:sym typeface="Arial"/>
                </a:rPr>
                <a:t>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 </a:t>
              </a:r>
              <a:endParaRPr sz="1400" b="0" i="0" u="none" strike="noStrike" cap="none">
                <a:solidFill>
                  <a:srgbClr val="000000"/>
                </a:solidFill>
                <a:latin typeface="Times New Roman"/>
                <a:ea typeface="Times New Roman"/>
                <a:cs typeface="Times New Roman"/>
                <a:sym typeface="Times New Roman"/>
              </a:endParaRPr>
            </a:p>
          </p:txBody>
        </p:sp>
      </p:grpSp>
      <p:graphicFrame>
        <p:nvGraphicFramePr>
          <p:cNvPr id="67" name="Google Shape;67;p1"/>
          <p:cNvGraphicFramePr/>
          <p:nvPr/>
        </p:nvGraphicFramePr>
        <p:xfrm>
          <a:off x="723913" y="2640256"/>
          <a:ext cx="8000975" cy="2593645"/>
        </p:xfrm>
        <a:graphic>
          <a:graphicData uri="http://schemas.openxmlformats.org/drawingml/2006/table">
            <a:tbl>
              <a:tblPr>
                <a:noFill/>
              </a:tblPr>
              <a:tblGrid>
                <a:gridCol w="771525"/>
                <a:gridCol w="2413400"/>
                <a:gridCol w="3615900"/>
                <a:gridCol w="1200150"/>
              </a:tblGrid>
              <a:tr h="59530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1" u="none" strike="noStrike" cap="none"/>
                        <a:t>S.No</a:t>
                      </a:r>
                      <a:endParaRPr sz="1600"/>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1" u="none" strike="noStrike" cap="none"/>
                        <a:t>Reg.No</a:t>
                      </a:r>
                      <a:endParaRPr sz="1600"/>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1" u="none" strike="noStrike" cap="none"/>
                        <a:t>Name of the Student</a:t>
                      </a:r>
                      <a:endParaRPr sz="1600"/>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1" u="none" strike="noStrike" cap="none"/>
                        <a:t>Section</a:t>
                      </a:r>
                      <a:endParaRPr sz="1600"/>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98475">
                <a:tc>
                  <a:txBody>
                    <a:bodyPr/>
                    <a:lstStyle/>
                    <a:p>
                      <a:pPr marL="0" marR="0" lvl="0" indent="0" algn="l" rtl="0">
                        <a:lnSpc>
                          <a:spcPct val="100000"/>
                        </a:lnSpc>
                        <a:spcBef>
                          <a:spcPts val="0"/>
                        </a:spcBef>
                        <a:spcAft>
                          <a:spcPts val="0"/>
                        </a:spcAft>
                        <a:buClr>
                          <a:schemeClr val="dk1"/>
                        </a:buClr>
                        <a:buSzPts val="1400"/>
                        <a:buFont typeface="Times New Roman"/>
                        <a:buNone/>
                      </a:pPr>
                      <a:r>
                        <a:rPr lang="en-US" sz="1600"/>
                        <a:t>     </a:t>
                      </a:r>
                      <a:r>
                        <a:rPr lang="en-US" sz="1600" u="none" strike="noStrike" cap="none"/>
                        <a:t>1</a:t>
                      </a:r>
                      <a:endParaRPr sz="1600"/>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600"/>
                        <a:t>  </a:t>
                      </a:r>
                      <a:r>
                        <a:rPr lang="en-US" sz="1600" u="none" strike="noStrike" cap="none"/>
                        <a:t>CB.EN.U4CSE1</a:t>
                      </a:r>
                      <a:r>
                        <a:rPr lang="en-US" sz="1600"/>
                        <a:t>8125</a:t>
                      </a:r>
                      <a:endParaRPr sz="1600" u="none" strike="noStrike" cap="none"/>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600"/>
                        <a:t>                </a:t>
                      </a:r>
                      <a:r>
                        <a:rPr lang="en-US" sz="1700">
                          <a:solidFill>
                            <a:schemeClr val="dk1"/>
                          </a:solidFill>
                        </a:rPr>
                        <a:t>Karthik Desai</a:t>
                      </a:r>
                      <a:endParaRPr sz="1700">
                        <a:solidFill>
                          <a:schemeClr val="dk1"/>
                        </a:solidFill>
                      </a:endParaRPr>
                    </a:p>
                    <a:p>
                      <a:pPr marL="0" marR="0" lvl="0" indent="0" algn="l" rtl="0">
                        <a:lnSpc>
                          <a:spcPct val="100000"/>
                        </a:lnSpc>
                        <a:spcBef>
                          <a:spcPts val="0"/>
                        </a:spcBef>
                        <a:spcAft>
                          <a:spcPts val="0"/>
                        </a:spcAft>
                        <a:buClr>
                          <a:schemeClr val="dk1"/>
                        </a:buClr>
                        <a:buSzPts val="1400"/>
                        <a:buFont typeface="Times New Roman"/>
                        <a:buNone/>
                      </a:pPr>
                      <a:endParaRPr sz="1600"/>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600"/>
                        <a:t>    </a:t>
                      </a:r>
                      <a:r>
                        <a:rPr lang="en-US" sz="1600" u="none" strike="noStrike" cap="none"/>
                        <a:t>CSE </a:t>
                      </a:r>
                      <a:r>
                        <a:rPr lang="en-US" sz="1600"/>
                        <a:t>B</a:t>
                      </a:r>
                      <a:endParaRPr sz="1600" u="none" strike="noStrike" cap="none"/>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98475">
                <a:tc>
                  <a:txBody>
                    <a:bodyPr/>
                    <a:lstStyle/>
                    <a:p>
                      <a:pPr marL="0" marR="0" lvl="0" indent="0" algn="l" rtl="0">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      </a:t>
                      </a:r>
                      <a:r>
                        <a:rPr lang="en-US" sz="1600"/>
                        <a:t>2</a:t>
                      </a:r>
                      <a:endParaRPr sz="1600" u="none" strike="noStrike" cap="none"/>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400"/>
                        <a:buFont typeface="Times New Roman"/>
                        <a:buNone/>
                      </a:pPr>
                      <a:r>
                        <a:rPr lang="en-US" sz="1600">
                          <a:solidFill>
                            <a:schemeClr val="dk1"/>
                          </a:solidFill>
                        </a:rPr>
                        <a:t>  CB.EN.U4CSE18160</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                   </a:t>
                      </a:r>
                      <a:r>
                        <a:rPr lang="en-US" sz="1700">
                          <a:solidFill>
                            <a:schemeClr val="dk1"/>
                          </a:solidFill>
                        </a:rPr>
                        <a:t>V.S.V.Akanksh</a:t>
                      </a:r>
                      <a:endParaRPr sz="1700">
                        <a:solidFill>
                          <a:schemeClr val="dk1"/>
                        </a:solidFill>
                      </a:endParaRPr>
                    </a:p>
                    <a:p>
                      <a:pPr marL="0" marR="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   </a:t>
                      </a:r>
                      <a:r>
                        <a:rPr lang="en-US" sz="1600">
                          <a:solidFill>
                            <a:schemeClr val="dk1"/>
                          </a:solidFill>
                        </a:rPr>
                        <a:t>  CSE B</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98475">
                <a:tc>
                  <a:txBody>
                    <a:bodyPr/>
                    <a:lstStyle/>
                    <a:p>
                      <a:pPr marL="0" marR="0" lvl="0" indent="0" algn="l" rtl="0">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     </a:t>
                      </a:r>
                      <a:r>
                        <a:rPr lang="en-US" sz="1600"/>
                        <a:t>3</a:t>
                      </a:r>
                      <a:endParaRPr sz="1600" u="none" strike="noStrike" cap="none"/>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   </a:t>
                      </a:r>
                      <a:r>
                        <a:rPr lang="en-US" sz="1600">
                          <a:solidFill>
                            <a:schemeClr val="dk1"/>
                          </a:solidFill>
                        </a:rPr>
                        <a:t>CB.EN.U4CSE18235</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           </a:t>
                      </a:r>
                      <a:r>
                        <a:rPr lang="en-US" sz="1700">
                          <a:solidFill>
                            <a:schemeClr val="dk1"/>
                          </a:solidFill>
                        </a:rPr>
                        <a:t>Kushagra Kumar Agrawal </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      </a:t>
                      </a:r>
                      <a:r>
                        <a:rPr lang="en-US" sz="1600">
                          <a:solidFill>
                            <a:schemeClr val="dk1"/>
                          </a:solidFill>
                        </a:rPr>
                        <a:t>CSE C</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98475">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 </a:t>
                      </a:r>
                      <a:r>
                        <a:rPr lang="en-US" sz="1600"/>
                        <a:t>   4</a:t>
                      </a:r>
                      <a:endParaRPr sz="1600" u="none" strike="noStrike" cap="none"/>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   </a:t>
                      </a:r>
                      <a:r>
                        <a:rPr lang="en-US" sz="1600">
                          <a:solidFill>
                            <a:schemeClr val="dk1"/>
                          </a:solidFill>
                        </a:rPr>
                        <a:t>CB.EN.U4CSE18244</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                </a:t>
                      </a:r>
                      <a:r>
                        <a:rPr lang="en-US" sz="1700">
                          <a:solidFill>
                            <a:schemeClr val="dk1"/>
                          </a:solidFill>
                        </a:rPr>
                        <a:t>Reddybathuni Mohan</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400"/>
                        <a:buFont typeface="Times New Roman"/>
                        <a:buNone/>
                      </a:pPr>
                      <a:r>
                        <a:rPr lang="en-US" sz="1600">
                          <a:solidFill>
                            <a:schemeClr val="dk1"/>
                          </a:solidFill>
                        </a:rPr>
                        <a:t>     CSE C</a:t>
                      </a:r>
                      <a:endParaRPr sz="14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68" name="Google Shape;68;p1"/>
          <p:cNvSpPr txBox="1"/>
          <p:nvPr/>
        </p:nvSpPr>
        <p:spPr>
          <a:xfrm>
            <a:off x="773175" y="5426350"/>
            <a:ext cx="7634400" cy="1130700"/>
          </a:xfrm>
          <a:prstGeom prst="rect">
            <a:avLst/>
          </a:prstGeom>
          <a:noFill/>
          <a:ln>
            <a:noFill/>
          </a:ln>
        </p:spPr>
        <p:txBody>
          <a:bodyPr spcFirstLastPara="1" wrap="square" lIns="91425" tIns="91425" rIns="91425" bIns="91425" anchor="t" anchorCtr="0">
            <a:spAutoFit/>
          </a:bodyPr>
          <a:lstStyle/>
          <a:p>
            <a:pPr marL="0" lvl="0" indent="0" algn="ctr" rtl="0">
              <a:lnSpc>
                <a:spcPct val="80000"/>
              </a:lnSpc>
              <a:spcBef>
                <a:spcPts val="400"/>
              </a:spcBef>
              <a:spcAft>
                <a:spcPts val="0"/>
              </a:spcAft>
              <a:buClr>
                <a:schemeClr val="dk1"/>
              </a:buClr>
              <a:buSzPts val="2000"/>
              <a:buFont typeface="Arial"/>
              <a:buNone/>
            </a:pPr>
            <a:r>
              <a:rPr lang="en-US" sz="1700" b="1">
                <a:solidFill>
                  <a:schemeClr val="dk1"/>
                </a:solidFill>
              </a:rPr>
              <a:t>Project  Advisors: </a:t>
            </a:r>
            <a:endParaRPr sz="1700" b="1">
              <a:solidFill>
                <a:schemeClr val="dk1"/>
              </a:solidFill>
            </a:endParaRPr>
          </a:p>
          <a:p>
            <a:pPr marL="0" lvl="0" indent="0" algn="ctr" rtl="0">
              <a:lnSpc>
                <a:spcPct val="80000"/>
              </a:lnSpc>
              <a:spcBef>
                <a:spcPts val="400"/>
              </a:spcBef>
              <a:spcAft>
                <a:spcPts val="0"/>
              </a:spcAft>
              <a:buClr>
                <a:schemeClr val="dk1"/>
              </a:buClr>
              <a:buSzPts val="2000"/>
              <a:buFont typeface="Arial"/>
              <a:buNone/>
            </a:pPr>
            <a:r>
              <a:rPr lang="en-US" sz="1700" b="1">
                <a:solidFill>
                  <a:schemeClr val="dk1"/>
                </a:solidFill>
              </a:rPr>
              <a:t> </a:t>
            </a:r>
            <a:r>
              <a:rPr lang="en-US" sz="1600" b="1">
                <a:solidFill>
                  <a:schemeClr val="dk1"/>
                </a:solidFill>
                <a:highlight>
                  <a:srgbClr val="FAFAFA"/>
                </a:highlight>
              </a:rPr>
              <a:t>Dr. (Col.) Kumar P. N.</a:t>
            </a:r>
            <a:r>
              <a:rPr lang="en-US" sz="1700" b="1">
                <a:solidFill>
                  <a:schemeClr val="dk1"/>
                </a:solidFill>
              </a:rPr>
              <a:t> /</a:t>
            </a:r>
            <a:r>
              <a:rPr lang="en-US" sz="900">
                <a:solidFill>
                  <a:schemeClr val="dk1"/>
                </a:solidFill>
                <a:highlight>
                  <a:schemeClr val="lt1"/>
                </a:highlight>
              </a:rPr>
              <a:t> </a:t>
            </a:r>
            <a:r>
              <a:rPr lang="en-US" sz="1500" b="1">
                <a:solidFill>
                  <a:schemeClr val="dk1"/>
                </a:solidFill>
                <a:highlight>
                  <a:schemeClr val="lt1"/>
                </a:highlight>
              </a:rPr>
              <a:t>Professor </a:t>
            </a:r>
            <a:r>
              <a:rPr lang="en-US" sz="1700" b="1">
                <a:solidFill>
                  <a:schemeClr val="dk1"/>
                </a:solidFill>
              </a:rPr>
              <a:t>/ CSE</a:t>
            </a:r>
            <a:endParaRPr sz="1700" b="1">
              <a:solidFill>
                <a:schemeClr val="dk1"/>
              </a:solidFill>
            </a:endParaRPr>
          </a:p>
          <a:p>
            <a:pPr marL="0" lvl="0" indent="0" algn="l" rtl="0">
              <a:lnSpc>
                <a:spcPct val="80000"/>
              </a:lnSpc>
              <a:spcBef>
                <a:spcPts val="400"/>
              </a:spcBef>
              <a:spcAft>
                <a:spcPts val="0"/>
              </a:spcAft>
              <a:buClr>
                <a:schemeClr val="dk1"/>
              </a:buClr>
              <a:buSzPts val="2000"/>
              <a:buFont typeface="Arial"/>
              <a:buNone/>
            </a:pPr>
            <a:r>
              <a:rPr lang="en-US" sz="1700" b="1">
                <a:solidFill>
                  <a:schemeClr val="dk1"/>
                </a:solidFill>
              </a:rPr>
              <a:t>		Dr. A. Senthil Kumar /</a:t>
            </a:r>
            <a:r>
              <a:rPr lang="en-US" sz="1700" b="1">
                <a:solidFill>
                  <a:schemeClr val="dk1"/>
                </a:solidFill>
                <a:highlight>
                  <a:schemeClr val="lt1"/>
                </a:highlight>
              </a:rPr>
              <a:t>Assistant Professor (SG)-Finance /ASB</a:t>
            </a:r>
            <a:endParaRPr sz="2500" b="1">
              <a:solidFill>
                <a:schemeClr val="dk1"/>
              </a:solidFill>
            </a:endParaRPr>
          </a:p>
          <a:p>
            <a:pPr marL="0" lvl="0" indent="0" algn="l" rtl="0">
              <a:spcBef>
                <a:spcPts val="0"/>
              </a:spcBef>
              <a:spcAft>
                <a:spcPts val="0"/>
              </a:spcAft>
              <a:buNone/>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f3a118cacf_0_388"/>
          <p:cNvSpPr txBox="1">
            <a:spLocks noGrp="1"/>
          </p:cNvSpPr>
          <p:nvPr>
            <p:ph type="title"/>
          </p:nvPr>
        </p:nvSpPr>
        <p:spPr>
          <a:xfrm>
            <a:off x="347425" y="604225"/>
            <a:ext cx="8262900" cy="4533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b="1">
                <a:solidFill>
                  <a:srgbClr val="FF0000"/>
                </a:solidFill>
                <a:latin typeface="Times New Roman"/>
                <a:ea typeface="Times New Roman"/>
                <a:cs typeface="Times New Roman"/>
                <a:sym typeface="Times New Roman"/>
              </a:rPr>
              <a:t>Literature Survey</a:t>
            </a:r>
            <a:endParaRPr sz="2400" b="1">
              <a:solidFill>
                <a:srgbClr val="FF0000"/>
              </a:solidFill>
              <a:latin typeface="Times New Roman"/>
              <a:ea typeface="Times New Roman"/>
              <a:cs typeface="Times New Roman"/>
              <a:sym typeface="Times New Roman"/>
            </a:endParaRPr>
          </a:p>
        </p:txBody>
      </p:sp>
      <p:sp>
        <p:nvSpPr>
          <p:cNvPr id="143" name="Google Shape;143;gf3a118cacf_0_388"/>
          <p:cNvSpPr txBox="1"/>
          <p:nvPr/>
        </p:nvSpPr>
        <p:spPr>
          <a:xfrm>
            <a:off x="619325" y="1374625"/>
            <a:ext cx="82629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solidFill>
                <a:schemeClr val="dk1"/>
              </a:solidFill>
            </a:endParaRPr>
          </a:p>
        </p:txBody>
      </p:sp>
      <p:sp>
        <p:nvSpPr>
          <p:cNvPr id="144" name="Google Shape;144;gf3a118cacf_0_388"/>
          <p:cNvSpPr txBox="1"/>
          <p:nvPr/>
        </p:nvSpPr>
        <p:spPr>
          <a:xfrm>
            <a:off x="468275" y="1774825"/>
            <a:ext cx="8504700" cy="42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smtClean="0">
                <a:solidFill>
                  <a:schemeClr val="dk1"/>
                </a:solidFill>
              </a:rPr>
              <a:t>8</a:t>
            </a:r>
            <a:r>
              <a:rPr lang="en-US" dirty="0" smtClean="0">
                <a:solidFill>
                  <a:schemeClr val="dk1"/>
                </a:solidFill>
              </a:rPr>
              <a:t>.  </a:t>
            </a:r>
            <a:r>
              <a:rPr lang="en-US" dirty="0" err="1">
                <a:solidFill>
                  <a:schemeClr val="dk1"/>
                </a:solidFill>
              </a:rPr>
              <a:t>Jui-ChungHung,“Adaptive</a:t>
            </a:r>
            <a:r>
              <a:rPr lang="en-US" dirty="0">
                <a:solidFill>
                  <a:schemeClr val="dk1"/>
                </a:solidFill>
              </a:rPr>
              <a:t> Fuzzy-GARCH model applied to forecasting the volatility of stock </a:t>
            </a:r>
            <a:endParaRPr>
              <a:solidFill>
                <a:schemeClr val="dk1"/>
              </a:solidFill>
            </a:endParaRPr>
          </a:p>
          <a:p>
            <a:pPr marL="0" lvl="0" indent="0" algn="l" rtl="0">
              <a:spcBef>
                <a:spcPts val="0"/>
              </a:spcBef>
              <a:spcAft>
                <a:spcPts val="0"/>
              </a:spcAft>
              <a:buNone/>
            </a:pPr>
            <a:r>
              <a:rPr lang="en-US" dirty="0">
                <a:solidFill>
                  <a:schemeClr val="dk1"/>
                </a:solidFill>
              </a:rPr>
              <a:t>       markets using Particle Swarm </a:t>
            </a:r>
            <a:r>
              <a:rPr lang="en-US" dirty="0" err="1">
                <a:solidFill>
                  <a:schemeClr val="dk1"/>
                </a:solidFill>
              </a:rPr>
              <a:t>Optimisation</a:t>
            </a:r>
            <a:r>
              <a:rPr lang="en-US" dirty="0">
                <a:solidFill>
                  <a:schemeClr val="dk1"/>
                </a:solidFill>
              </a:rPr>
              <a:t>”, (2020)</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US" b="1" dirty="0">
                <a:solidFill>
                  <a:schemeClr val="dk1"/>
                </a:solidFill>
              </a:rPr>
              <a:t>       a.   Inference: </a:t>
            </a:r>
            <a:endParaRPr b="1">
              <a:solidFill>
                <a:schemeClr val="dk1"/>
              </a:solidFill>
            </a:endParaRPr>
          </a:p>
          <a:p>
            <a:pPr marL="0" lvl="0" indent="0" algn="l" rtl="0">
              <a:spcBef>
                <a:spcPts val="0"/>
              </a:spcBef>
              <a:spcAft>
                <a:spcPts val="0"/>
              </a:spcAft>
              <a:buNone/>
            </a:pPr>
            <a:r>
              <a:rPr lang="en-US" dirty="0">
                <a:solidFill>
                  <a:schemeClr val="dk1"/>
                </a:solidFill>
              </a:rPr>
              <a:t>             Objective is to forecast the stock market data for Taiwan, Germany and Japan using an </a:t>
            </a:r>
            <a:endParaRPr>
              <a:solidFill>
                <a:schemeClr val="dk1"/>
              </a:solidFill>
            </a:endParaRPr>
          </a:p>
          <a:p>
            <a:pPr marL="0" lvl="0" indent="0" algn="l" rtl="0">
              <a:spcBef>
                <a:spcPts val="0"/>
              </a:spcBef>
              <a:spcAft>
                <a:spcPts val="0"/>
              </a:spcAft>
              <a:buNone/>
            </a:pPr>
            <a:r>
              <a:rPr lang="en-US" dirty="0">
                <a:solidFill>
                  <a:schemeClr val="dk1"/>
                </a:solidFill>
              </a:rPr>
              <a:t>              adaptive Fuzzy-</a:t>
            </a:r>
            <a:r>
              <a:rPr lang="en-US" dirty="0" err="1">
                <a:solidFill>
                  <a:schemeClr val="dk1"/>
                </a:solidFill>
              </a:rPr>
              <a:t>Garch</a:t>
            </a:r>
            <a:r>
              <a:rPr lang="en-US" dirty="0">
                <a:solidFill>
                  <a:schemeClr val="dk1"/>
                </a:solidFill>
              </a:rPr>
              <a:t> model and optimize it using Particle Swarm Optimization.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dirty="0">
                <a:solidFill>
                  <a:schemeClr val="dk1"/>
                </a:solidFill>
              </a:rPr>
              <a:t>       </a:t>
            </a:r>
            <a:r>
              <a:rPr lang="en-US" b="1" dirty="0">
                <a:solidFill>
                  <a:schemeClr val="dk1"/>
                </a:solidFill>
              </a:rPr>
              <a:t>b.   Research gap:</a:t>
            </a:r>
            <a:endParaRPr b="1">
              <a:solidFill>
                <a:schemeClr val="dk1"/>
              </a:solidFill>
            </a:endParaRPr>
          </a:p>
          <a:p>
            <a:pPr marL="0" lvl="0" indent="457200" algn="l" rtl="0">
              <a:spcBef>
                <a:spcPts val="0"/>
              </a:spcBef>
              <a:spcAft>
                <a:spcPts val="0"/>
              </a:spcAft>
              <a:buNone/>
            </a:pPr>
            <a:r>
              <a:rPr lang="en-US" b="1" dirty="0">
                <a:solidFill>
                  <a:schemeClr val="dk1"/>
                </a:solidFill>
              </a:rPr>
              <a:t>    </a:t>
            </a:r>
            <a:r>
              <a:rPr lang="en-US" dirty="0">
                <a:solidFill>
                  <a:schemeClr val="dk1"/>
                </a:solidFill>
              </a:rPr>
              <a:t>The fuzzy-</a:t>
            </a:r>
            <a:r>
              <a:rPr lang="en-US" dirty="0" err="1">
                <a:solidFill>
                  <a:schemeClr val="dk1"/>
                </a:solidFill>
              </a:rPr>
              <a:t>garch</a:t>
            </a:r>
            <a:r>
              <a:rPr lang="en-US" dirty="0">
                <a:solidFill>
                  <a:schemeClr val="dk1"/>
                </a:solidFill>
              </a:rPr>
              <a:t> algorithm can be applied in Indian stock market and appended with an                                         </a:t>
            </a:r>
            <a:endParaRPr>
              <a:solidFill>
                <a:schemeClr val="dk1"/>
              </a:solidFill>
            </a:endParaRPr>
          </a:p>
          <a:p>
            <a:pPr marL="0" lvl="0" indent="457200" algn="l" rtl="0">
              <a:spcBef>
                <a:spcPts val="0"/>
              </a:spcBef>
              <a:spcAft>
                <a:spcPts val="0"/>
              </a:spcAft>
              <a:buNone/>
            </a:pPr>
            <a:r>
              <a:rPr lang="en-US" dirty="0">
                <a:solidFill>
                  <a:schemeClr val="dk1"/>
                </a:solidFill>
              </a:rPr>
              <a:t>    ACO/PSO optimization.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b="1" dirty="0">
                <a:solidFill>
                  <a:schemeClr val="dk1"/>
                </a:solidFill>
              </a:rPr>
              <a:t>        c.  Conclusion:</a:t>
            </a:r>
            <a:r>
              <a:rPr lang="en-US" dirty="0">
                <a:solidFill>
                  <a:schemeClr val="dk1"/>
                </a:solidFill>
              </a:rPr>
              <a:t> </a:t>
            </a:r>
            <a:endParaRPr>
              <a:solidFill>
                <a:schemeClr val="dk1"/>
              </a:solidFill>
            </a:endParaRPr>
          </a:p>
          <a:p>
            <a:pPr marL="0" lvl="0" indent="0" algn="l" rtl="0">
              <a:spcBef>
                <a:spcPts val="0"/>
              </a:spcBef>
              <a:spcAft>
                <a:spcPts val="0"/>
              </a:spcAft>
              <a:buNone/>
            </a:pPr>
            <a:r>
              <a:rPr lang="en-US" dirty="0">
                <a:solidFill>
                  <a:schemeClr val="dk1"/>
                </a:solidFill>
              </a:rPr>
              <a:t>             This method brings best results for market with high-frequency, time-varying volatility. It  </a:t>
            </a:r>
            <a:endParaRPr>
              <a:solidFill>
                <a:schemeClr val="dk1"/>
              </a:solidFill>
            </a:endParaRPr>
          </a:p>
          <a:p>
            <a:pPr marL="0" lvl="0" indent="0" algn="l" rtl="0">
              <a:spcBef>
                <a:spcPts val="0"/>
              </a:spcBef>
              <a:spcAft>
                <a:spcPts val="0"/>
              </a:spcAft>
              <a:buNone/>
            </a:pPr>
            <a:r>
              <a:rPr lang="en-US" dirty="0">
                <a:solidFill>
                  <a:schemeClr val="dk1"/>
                </a:solidFill>
              </a:rPr>
              <a:t>              offers significant improvements in forecasting ability. The PSO searches for peaks within</a:t>
            </a:r>
            <a:endParaRPr>
              <a:solidFill>
                <a:schemeClr val="dk1"/>
              </a:solidFill>
            </a:endParaRPr>
          </a:p>
          <a:p>
            <a:pPr marL="0" lvl="0" indent="0" algn="l" rtl="0">
              <a:spcBef>
                <a:spcPts val="0"/>
              </a:spcBef>
              <a:spcAft>
                <a:spcPts val="0"/>
              </a:spcAft>
              <a:buNone/>
            </a:pPr>
            <a:r>
              <a:rPr lang="en-US" dirty="0">
                <a:solidFill>
                  <a:schemeClr val="dk1"/>
                </a:solidFill>
              </a:rPr>
              <a:t>              the parameter space, so its not necessary to specify any initial conditions to improve the </a:t>
            </a:r>
            <a:endParaRPr>
              <a:solidFill>
                <a:schemeClr val="dk1"/>
              </a:solidFill>
            </a:endParaRPr>
          </a:p>
          <a:p>
            <a:pPr marL="0" lvl="0" indent="0" algn="l" rtl="0">
              <a:spcBef>
                <a:spcPts val="0"/>
              </a:spcBef>
              <a:spcAft>
                <a:spcPts val="0"/>
              </a:spcAft>
              <a:buNone/>
            </a:pPr>
            <a:r>
              <a:rPr lang="en-US" dirty="0">
                <a:solidFill>
                  <a:schemeClr val="dk1"/>
                </a:solidFill>
              </a:rPr>
              <a:t>              result.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f3a118cacf_0_394"/>
          <p:cNvSpPr txBox="1">
            <a:spLocks noGrp="1"/>
          </p:cNvSpPr>
          <p:nvPr>
            <p:ph type="title"/>
          </p:nvPr>
        </p:nvSpPr>
        <p:spPr>
          <a:xfrm>
            <a:off x="347425" y="604225"/>
            <a:ext cx="8262900" cy="4533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b="1">
                <a:solidFill>
                  <a:srgbClr val="FF0000"/>
                </a:solidFill>
                <a:latin typeface="Times New Roman"/>
                <a:ea typeface="Times New Roman"/>
                <a:cs typeface="Times New Roman"/>
                <a:sym typeface="Times New Roman"/>
              </a:rPr>
              <a:t>Literature Survey</a:t>
            </a:r>
            <a:endParaRPr sz="2400" b="1">
              <a:solidFill>
                <a:srgbClr val="FF0000"/>
              </a:solidFill>
              <a:latin typeface="Times New Roman"/>
              <a:ea typeface="Times New Roman"/>
              <a:cs typeface="Times New Roman"/>
              <a:sym typeface="Times New Roman"/>
            </a:endParaRPr>
          </a:p>
        </p:txBody>
      </p:sp>
      <p:sp>
        <p:nvSpPr>
          <p:cNvPr id="150" name="Google Shape;150;gf3a118cacf_0_394"/>
          <p:cNvSpPr txBox="1"/>
          <p:nvPr/>
        </p:nvSpPr>
        <p:spPr>
          <a:xfrm>
            <a:off x="619325" y="1374625"/>
            <a:ext cx="82629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solidFill>
                <a:schemeClr val="dk1"/>
              </a:solidFill>
            </a:endParaRPr>
          </a:p>
        </p:txBody>
      </p:sp>
      <p:sp>
        <p:nvSpPr>
          <p:cNvPr id="151" name="Google Shape;151;gf3a118cacf_0_394"/>
          <p:cNvSpPr txBox="1"/>
          <p:nvPr/>
        </p:nvSpPr>
        <p:spPr>
          <a:xfrm>
            <a:off x="543800" y="1963750"/>
            <a:ext cx="84291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smtClean="0">
                <a:solidFill>
                  <a:schemeClr val="dk1"/>
                </a:solidFill>
              </a:rPr>
              <a:t>9</a:t>
            </a:r>
            <a:r>
              <a:rPr lang="en-US" dirty="0" smtClean="0">
                <a:solidFill>
                  <a:schemeClr val="dk1"/>
                </a:solidFill>
              </a:rPr>
              <a:t>. </a:t>
            </a:r>
            <a:r>
              <a:rPr lang="en-US" dirty="0">
                <a:solidFill>
                  <a:schemeClr val="dk1"/>
                </a:solidFill>
              </a:rPr>
              <a:t>Carlos Betancourt, </a:t>
            </a:r>
            <a:r>
              <a:rPr lang="en-US" dirty="0" err="1">
                <a:solidFill>
                  <a:schemeClr val="dk1"/>
                </a:solidFill>
              </a:rPr>
              <a:t>Wen-Hui</a:t>
            </a:r>
            <a:r>
              <a:rPr lang="en-US" dirty="0">
                <a:solidFill>
                  <a:schemeClr val="dk1"/>
                </a:solidFill>
              </a:rPr>
              <a:t> </a:t>
            </a:r>
            <a:r>
              <a:rPr lang="en-US" dirty="0" err="1">
                <a:solidFill>
                  <a:schemeClr val="dk1"/>
                </a:solidFill>
              </a:rPr>
              <a:t>Chen,”Deep</a:t>
            </a:r>
            <a:r>
              <a:rPr lang="en-US" dirty="0">
                <a:solidFill>
                  <a:schemeClr val="dk1"/>
                </a:solidFill>
              </a:rPr>
              <a:t> reinforcement learning for portfolio management of </a:t>
            </a:r>
            <a:endParaRPr>
              <a:solidFill>
                <a:schemeClr val="dk1"/>
              </a:solidFill>
            </a:endParaRPr>
          </a:p>
          <a:p>
            <a:pPr marL="0" lvl="0" indent="0" algn="l" rtl="0">
              <a:spcBef>
                <a:spcPts val="0"/>
              </a:spcBef>
              <a:spcAft>
                <a:spcPts val="0"/>
              </a:spcAft>
              <a:buNone/>
            </a:pPr>
            <a:r>
              <a:rPr lang="en-US" dirty="0">
                <a:solidFill>
                  <a:schemeClr val="dk1"/>
                </a:solidFill>
              </a:rPr>
              <a:t>      markets with a dynamic number of assets”, Expert Systems with Applications, Volume </a:t>
            </a:r>
            <a:endParaRPr>
              <a:solidFill>
                <a:schemeClr val="dk1"/>
              </a:solidFill>
            </a:endParaRPr>
          </a:p>
          <a:p>
            <a:pPr marL="0" lvl="0" indent="0" algn="l" rtl="0">
              <a:spcBef>
                <a:spcPts val="0"/>
              </a:spcBef>
              <a:spcAft>
                <a:spcPts val="0"/>
              </a:spcAft>
              <a:buNone/>
            </a:pPr>
            <a:r>
              <a:rPr lang="en-US" dirty="0">
                <a:solidFill>
                  <a:schemeClr val="dk1"/>
                </a:solidFill>
              </a:rPr>
              <a:t>      164,2021.</a:t>
            </a:r>
            <a:endParaRPr>
              <a:solidFill>
                <a:schemeClr val="dk1"/>
              </a:solidFill>
            </a:endParaRPr>
          </a:p>
          <a:p>
            <a:pPr marL="0" lvl="0" indent="0" algn="l" rtl="0">
              <a:spcBef>
                <a:spcPts val="0"/>
              </a:spcBef>
              <a:spcAft>
                <a:spcPts val="0"/>
              </a:spcAft>
              <a:buNone/>
            </a:pPr>
            <a:r>
              <a:rPr lang="en-US" dirty="0">
                <a:solidFill>
                  <a:schemeClr val="dk1"/>
                </a:solidFill>
              </a:rPr>
              <a:t>       </a:t>
            </a:r>
            <a:endParaRPr>
              <a:solidFill>
                <a:schemeClr val="dk1"/>
              </a:solidFill>
            </a:endParaRPr>
          </a:p>
          <a:p>
            <a:pPr marL="0" lvl="0" indent="0" algn="l" rtl="0">
              <a:spcBef>
                <a:spcPts val="0"/>
              </a:spcBef>
              <a:spcAft>
                <a:spcPts val="0"/>
              </a:spcAft>
              <a:buNone/>
            </a:pPr>
            <a:r>
              <a:rPr lang="en-US" dirty="0">
                <a:solidFill>
                  <a:schemeClr val="dk1"/>
                </a:solidFill>
              </a:rPr>
              <a:t>       </a:t>
            </a:r>
            <a:r>
              <a:rPr lang="en-US" b="1" dirty="0">
                <a:solidFill>
                  <a:schemeClr val="dk1"/>
                </a:solidFill>
              </a:rPr>
              <a:t>a.   Inference:</a:t>
            </a:r>
            <a:endParaRPr b="1">
              <a:solidFill>
                <a:schemeClr val="dk1"/>
              </a:solidFill>
            </a:endParaRPr>
          </a:p>
          <a:p>
            <a:pPr marL="0" lvl="0" indent="0" algn="l" rtl="0">
              <a:spcBef>
                <a:spcPts val="0"/>
              </a:spcBef>
              <a:spcAft>
                <a:spcPts val="0"/>
              </a:spcAft>
              <a:buNone/>
            </a:pPr>
            <a:r>
              <a:rPr lang="en-US" dirty="0">
                <a:solidFill>
                  <a:schemeClr val="dk1"/>
                </a:solidFill>
              </a:rPr>
              <a:t>             In the dynamic scenario they tried to implement the portfolio management. There is a time </a:t>
            </a:r>
            <a:endParaRPr>
              <a:solidFill>
                <a:schemeClr val="dk1"/>
              </a:solidFill>
            </a:endParaRPr>
          </a:p>
          <a:p>
            <a:pPr marL="0" lvl="0" indent="0" algn="l" rtl="0">
              <a:spcBef>
                <a:spcPts val="0"/>
              </a:spcBef>
              <a:spcAft>
                <a:spcPts val="0"/>
              </a:spcAft>
              <a:buNone/>
            </a:pPr>
            <a:r>
              <a:rPr lang="en-US" dirty="0">
                <a:solidFill>
                  <a:schemeClr val="dk1"/>
                </a:solidFill>
              </a:rPr>
              <a:t>             session in which the trading happens after that the market is evaluated and compared with</a:t>
            </a:r>
            <a:endParaRPr>
              <a:solidFill>
                <a:schemeClr val="dk1"/>
              </a:solidFill>
            </a:endParaRPr>
          </a:p>
          <a:p>
            <a:pPr marL="0" lvl="0" indent="0" algn="l" rtl="0">
              <a:spcBef>
                <a:spcPts val="0"/>
              </a:spcBef>
              <a:spcAft>
                <a:spcPts val="0"/>
              </a:spcAft>
              <a:buNone/>
            </a:pPr>
            <a:r>
              <a:rPr lang="en-US" dirty="0">
                <a:solidFill>
                  <a:schemeClr val="dk1"/>
                </a:solidFill>
              </a:rPr>
              <a:t>             last time session. This way the market trend of </a:t>
            </a:r>
            <a:r>
              <a:rPr lang="en-US" dirty="0" err="1">
                <a:solidFill>
                  <a:schemeClr val="dk1"/>
                </a:solidFill>
              </a:rPr>
              <a:t>cryptocurrency</a:t>
            </a:r>
            <a:r>
              <a:rPr lang="en-US" dirty="0">
                <a:solidFill>
                  <a:schemeClr val="dk1"/>
                </a:solidFill>
              </a:rPr>
              <a:t> is analyzed and</a:t>
            </a:r>
            <a:endParaRPr>
              <a:solidFill>
                <a:schemeClr val="dk1"/>
              </a:solidFill>
            </a:endParaRPr>
          </a:p>
          <a:p>
            <a:pPr marL="0" lvl="0" indent="0" algn="l" rtl="0">
              <a:spcBef>
                <a:spcPts val="0"/>
              </a:spcBef>
              <a:spcAft>
                <a:spcPts val="0"/>
              </a:spcAft>
              <a:buNone/>
            </a:pPr>
            <a:r>
              <a:rPr lang="en-US" dirty="0">
                <a:solidFill>
                  <a:schemeClr val="dk1"/>
                </a:solidFill>
              </a:rPr>
              <a:t>             reinforcement learning takes place.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dirty="0">
                <a:solidFill>
                  <a:schemeClr val="dk1"/>
                </a:solidFill>
              </a:rPr>
              <a:t>   </a:t>
            </a:r>
            <a:r>
              <a:rPr lang="en-US" b="1" dirty="0">
                <a:solidFill>
                  <a:schemeClr val="dk1"/>
                </a:solidFill>
              </a:rPr>
              <a:t>    b.   Research gap:</a:t>
            </a:r>
            <a:endParaRPr b="1">
              <a:solidFill>
                <a:schemeClr val="dk1"/>
              </a:solidFill>
            </a:endParaRPr>
          </a:p>
          <a:p>
            <a:pPr marL="0" lvl="0" indent="0" algn="l" rtl="0">
              <a:spcBef>
                <a:spcPts val="0"/>
              </a:spcBef>
              <a:spcAft>
                <a:spcPts val="0"/>
              </a:spcAft>
              <a:buNone/>
            </a:pPr>
            <a:r>
              <a:rPr lang="en-US" dirty="0">
                <a:solidFill>
                  <a:schemeClr val="dk1"/>
                </a:solidFill>
              </a:rPr>
              <a:t>             The concept can be applied to stock market.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f3a118cacf_0_400"/>
          <p:cNvSpPr txBox="1">
            <a:spLocks noGrp="1"/>
          </p:cNvSpPr>
          <p:nvPr>
            <p:ph type="title"/>
          </p:nvPr>
        </p:nvSpPr>
        <p:spPr>
          <a:xfrm>
            <a:off x="347425" y="604225"/>
            <a:ext cx="8262900" cy="4533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b="1">
                <a:solidFill>
                  <a:srgbClr val="FF0000"/>
                </a:solidFill>
                <a:latin typeface="Times New Roman"/>
                <a:ea typeface="Times New Roman"/>
                <a:cs typeface="Times New Roman"/>
                <a:sym typeface="Times New Roman"/>
              </a:rPr>
              <a:t>Literature Survey</a:t>
            </a:r>
            <a:endParaRPr sz="2400" b="1">
              <a:solidFill>
                <a:srgbClr val="FF0000"/>
              </a:solidFill>
              <a:latin typeface="Times New Roman"/>
              <a:ea typeface="Times New Roman"/>
              <a:cs typeface="Times New Roman"/>
              <a:sym typeface="Times New Roman"/>
            </a:endParaRPr>
          </a:p>
        </p:txBody>
      </p:sp>
      <p:sp>
        <p:nvSpPr>
          <p:cNvPr id="157" name="Google Shape;157;gf3a118cacf_0_400"/>
          <p:cNvSpPr txBox="1"/>
          <p:nvPr/>
        </p:nvSpPr>
        <p:spPr>
          <a:xfrm>
            <a:off x="619325" y="1374625"/>
            <a:ext cx="82629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solidFill>
                <a:schemeClr val="dk1"/>
              </a:solidFill>
            </a:endParaRPr>
          </a:p>
        </p:txBody>
      </p:sp>
      <p:sp>
        <p:nvSpPr>
          <p:cNvPr id="158" name="Google Shape;158;gf3a118cacf_0_400"/>
          <p:cNvSpPr txBox="1"/>
          <p:nvPr/>
        </p:nvSpPr>
        <p:spPr>
          <a:xfrm>
            <a:off x="543800" y="1963750"/>
            <a:ext cx="84291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smtClean="0">
                <a:solidFill>
                  <a:schemeClr val="dk1"/>
                </a:solidFill>
              </a:rPr>
              <a:t>10. </a:t>
            </a:r>
            <a:r>
              <a:rPr lang="en-US" dirty="0" err="1">
                <a:solidFill>
                  <a:schemeClr val="dk1"/>
                </a:solidFill>
              </a:rPr>
              <a:t>Senthilkumar</a:t>
            </a:r>
            <a:r>
              <a:rPr lang="en-US" dirty="0">
                <a:solidFill>
                  <a:schemeClr val="dk1"/>
                </a:solidFill>
              </a:rPr>
              <a:t>, A., </a:t>
            </a:r>
            <a:r>
              <a:rPr lang="en-US" dirty="0" err="1">
                <a:solidFill>
                  <a:schemeClr val="dk1"/>
                </a:solidFill>
              </a:rPr>
              <a:t>Namboothiri</a:t>
            </a:r>
            <a:r>
              <a:rPr lang="en-US" dirty="0">
                <a:solidFill>
                  <a:schemeClr val="dk1"/>
                </a:solidFill>
              </a:rPr>
              <a:t>, A., &amp; Rajeev, S. (2021). Does portfolio optimization favor sector                                 </a:t>
            </a:r>
            <a:endParaRPr>
              <a:solidFill>
                <a:schemeClr val="dk1"/>
              </a:solidFill>
            </a:endParaRPr>
          </a:p>
          <a:p>
            <a:pPr marL="0" lvl="0" indent="0" algn="l" rtl="0">
              <a:spcBef>
                <a:spcPts val="0"/>
              </a:spcBef>
              <a:spcAft>
                <a:spcPts val="0"/>
              </a:spcAft>
              <a:buNone/>
            </a:pPr>
            <a:r>
              <a:rPr lang="en-US" dirty="0">
                <a:solidFill>
                  <a:schemeClr val="dk1"/>
                </a:solidFill>
              </a:rPr>
              <a:t>      or broad market investments? Journal of Public Affairs, e02752.</a:t>
            </a:r>
            <a:endParaRPr>
              <a:solidFill>
                <a:schemeClr val="dk1"/>
              </a:solidFill>
            </a:endParaRPr>
          </a:p>
          <a:p>
            <a:pPr marL="0" lvl="0" indent="0" algn="l" rtl="0">
              <a:spcBef>
                <a:spcPts val="0"/>
              </a:spcBef>
              <a:spcAft>
                <a:spcPts val="0"/>
              </a:spcAft>
              <a:buNone/>
            </a:pPr>
            <a:r>
              <a:rPr lang="en-US" dirty="0">
                <a:solidFill>
                  <a:schemeClr val="dk1"/>
                </a:solidFill>
              </a:rPr>
              <a:t>       </a:t>
            </a:r>
            <a:endParaRPr>
              <a:solidFill>
                <a:schemeClr val="dk1"/>
              </a:solidFill>
            </a:endParaRPr>
          </a:p>
          <a:p>
            <a:pPr marL="0" lvl="0" indent="0" algn="l" rtl="0">
              <a:spcBef>
                <a:spcPts val="0"/>
              </a:spcBef>
              <a:spcAft>
                <a:spcPts val="0"/>
              </a:spcAft>
              <a:buNone/>
            </a:pPr>
            <a:r>
              <a:rPr lang="en-US" dirty="0">
                <a:solidFill>
                  <a:schemeClr val="dk1"/>
                </a:solidFill>
              </a:rPr>
              <a:t>       </a:t>
            </a:r>
            <a:r>
              <a:rPr lang="en-US" b="1" dirty="0">
                <a:solidFill>
                  <a:schemeClr val="dk1"/>
                </a:solidFill>
              </a:rPr>
              <a:t>a.   Inference:</a:t>
            </a:r>
            <a:endParaRPr b="1">
              <a:solidFill>
                <a:schemeClr val="dk1"/>
              </a:solidFill>
            </a:endParaRPr>
          </a:p>
          <a:p>
            <a:pPr marL="0" lvl="0" indent="0" algn="l" rtl="0">
              <a:spcBef>
                <a:spcPts val="0"/>
              </a:spcBef>
              <a:spcAft>
                <a:spcPts val="0"/>
              </a:spcAft>
              <a:buNone/>
            </a:pPr>
            <a:r>
              <a:rPr lang="en-US" dirty="0">
                <a:solidFill>
                  <a:schemeClr val="dk1"/>
                </a:solidFill>
              </a:rPr>
              <a:t>             Optimizing the portfolio there are variety of combinations, a portfolio can be of intra-sector </a:t>
            </a:r>
            <a:endParaRPr>
              <a:solidFill>
                <a:schemeClr val="dk1"/>
              </a:solidFill>
            </a:endParaRPr>
          </a:p>
          <a:p>
            <a:pPr marL="0" lvl="0" indent="0" algn="l" rtl="0">
              <a:spcBef>
                <a:spcPts val="0"/>
              </a:spcBef>
              <a:spcAft>
                <a:spcPts val="0"/>
              </a:spcAft>
              <a:buNone/>
            </a:pPr>
            <a:r>
              <a:rPr lang="en-US" dirty="0">
                <a:solidFill>
                  <a:schemeClr val="dk1"/>
                </a:solidFill>
              </a:rPr>
              <a:t>	    assets or inter sector portfolio, in intra-sector portfolio and inter-sector portfolio are compared.</a:t>
            </a:r>
            <a:endParaRPr>
              <a:solidFill>
                <a:schemeClr val="dk1"/>
              </a:solidFill>
            </a:endParaRPr>
          </a:p>
          <a:p>
            <a:pPr marL="0" lvl="0" indent="0" algn="l" rtl="0">
              <a:spcBef>
                <a:spcPts val="0"/>
              </a:spcBef>
              <a:spcAft>
                <a:spcPts val="0"/>
              </a:spcAft>
              <a:buNone/>
            </a:pPr>
            <a:r>
              <a:rPr lang="en-US" dirty="0">
                <a:solidFill>
                  <a:schemeClr val="dk1"/>
                </a:solidFill>
              </a:rPr>
              <a:t>             A comparison is made with between the Markowitz model and Sharpe’s model.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dirty="0">
                <a:solidFill>
                  <a:schemeClr val="dk1"/>
                </a:solidFill>
              </a:rPr>
              <a:t>   </a:t>
            </a:r>
            <a:r>
              <a:rPr lang="en-US" b="1" dirty="0">
                <a:solidFill>
                  <a:schemeClr val="dk1"/>
                </a:solidFill>
              </a:rPr>
              <a:t>    b.   Research gap:</a:t>
            </a:r>
            <a:endParaRPr b="1">
              <a:solidFill>
                <a:schemeClr val="dk1"/>
              </a:solidFill>
            </a:endParaRPr>
          </a:p>
          <a:p>
            <a:pPr marL="0" lvl="0" indent="0" algn="l" rtl="0">
              <a:spcBef>
                <a:spcPts val="0"/>
              </a:spcBef>
              <a:spcAft>
                <a:spcPts val="0"/>
              </a:spcAft>
              <a:buNone/>
            </a:pPr>
            <a:r>
              <a:rPr lang="en-US" dirty="0">
                <a:solidFill>
                  <a:schemeClr val="dk1"/>
                </a:solidFill>
              </a:rPr>
              <a:t>             Explore how weights change under different economic conditions .Use of advance Machine </a:t>
            </a:r>
            <a:endParaRPr>
              <a:solidFill>
                <a:schemeClr val="dk1"/>
              </a:solidFill>
            </a:endParaRPr>
          </a:p>
          <a:p>
            <a:pPr marL="0" lvl="0" indent="0" algn="l" rtl="0">
              <a:spcBef>
                <a:spcPts val="0"/>
              </a:spcBef>
              <a:spcAft>
                <a:spcPts val="0"/>
              </a:spcAft>
              <a:buNone/>
            </a:pPr>
            <a:r>
              <a:rPr lang="en-US" dirty="0">
                <a:solidFill>
                  <a:schemeClr val="dk1"/>
                </a:solidFill>
              </a:rPr>
              <a:t>	    learning </a:t>
            </a:r>
            <a:r>
              <a:rPr lang="en-US" dirty="0" err="1">
                <a:solidFill>
                  <a:schemeClr val="dk1"/>
                </a:solidFill>
              </a:rPr>
              <a:t>algorithm.To</a:t>
            </a:r>
            <a:r>
              <a:rPr lang="en-US" dirty="0">
                <a:solidFill>
                  <a:schemeClr val="dk1"/>
                </a:solidFill>
              </a:rPr>
              <a:t> expand it in global context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6"/>
          <p:cNvSpPr txBox="1">
            <a:spLocks noGrp="1"/>
          </p:cNvSpPr>
          <p:nvPr>
            <p:ph type="title"/>
          </p:nvPr>
        </p:nvSpPr>
        <p:spPr>
          <a:xfrm>
            <a:off x="614439" y="-5"/>
            <a:ext cx="7315200" cy="8877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a:solidFill>
                  <a:srgbClr val="FF0000"/>
                </a:solidFill>
                <a:latin typeface="Times New Roman"/>
                <a:ea typeface="Times New Roman"/>
                <a:cs typeface="Times New Roman"/>
                <a:sym typeface="Times New Roman"/>
              </a:rPr>
              <a:t>Architecture diagram</a:t>
            </a:r>
            <a:endParaRPr sz="3200">
              <a:solidFill>
                <a:srgbClr val="FF0000"/>
              </a:solidFill>
              <a:latin typeface="Times New Roman"/>
              <a:ea typeface="Times New Roman"/>
              <a:cs typeface="Times New Roman"/>
              <a:sym typeface="Times New Roman"/>
            </a:endParaRPr>
          </a:p>
        </p:txBody>
      </p:sp>
      <p:sp>
        <p:nvSpPr>
          <p:cNvPr id="164" name="Google Shape;164;p6"/>
          <p:cNvSpPr txBox="1">
            <a:spLocks noGrp="1"/>
          </p:cNvSpPr>
          <p:nvPr>
            <p:ph type="sldNum" idx="4294967295"/>
          </p:nvPr>
        </p:nvSpPr>
        <p:spPr>
          <a:xfrm>
            <a:off x="8319496" y="381000"/>
            <a:ext cx="291104" cy="307777"/>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r>
              <a:rPr lang="en-US"/>
              <a:t>13</a:t>
            </a:r>
            <a:endParaRPr/>
          </a:p>
        </p:txBody>
      </p:sp>
      <p:pic>
        <p:nvPicPr>
          <p:cNvPr id="165" name="Google Shape;165;p6"/>
          <p:cNvPicPr preferRelativeResize="0"/>
          <p:nvPr/>
        </p:nvPicPr>
        <p:blipFill>
          <a:blip r:embed="rId3">
            <a:alphaModFix/>
          </a:blip>
          <a:stretch>
            <a:fillRect/>
          </a:stretch>
        </p:blipFill>
        <p:spPr>
          <a:xfrm>
            <a:off x="301250" y="992375"/>
            <a:ext cx="8700976" cy="5564376"/>
          </a:xfrm>
          <a:prstGeom prst="rect">
            <a:avLst/>
          </a:prstGeom>
          <a:noFill/>
          <a:ln>
            <a:noFill/>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3356521"/>
          </a:xfrm>
        </p:spPr>
        <p:txBody>
          <a:bodyPr/>
          <a:lstStyle/>
          <a:p>
            <a:r>
              <a:rPr lang="en-IN" sz="2400" b="1" dirty="0">
                <a:solidFill>
                  <a:srgbClr val="FF0000"/>
                </a:solidFill>
                <a:latin typeface="Times New Roman" panose="02020603050405020304" pitchFamily="18" charset="0"/>
                <a:cs typeface="Times New Roman" panose="02020603050405020304" pitchFamily="18" charset="0"/>
              </a:rPr>
              <a:t>Detailed design  diagrams</a:t>
            </a:r>
            <a:br>
              <a:rPr lang="en-IN" sz="2400" b="1"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Chose the most suitable graphical representation for your system. </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Please make sure that the diagram has proper labels, text and is easy to view and read by the panel.</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13</a:t>
            </a:r>
            <a:endParaRPr dirty="0"/>
          </a:p>
        </p:txBody>
      </p:sp>
    </p:spTree>
    <p:extLst>
      <p:ext uri="{BB962C8B-B14F-4D97-AF65-F5344CB8AC3E}">
        <p14:creationId xmlns:p14="http://schemas.microsoft.com/office/powerpoint/2010/main" xmlns="" val="3288768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606858"/>
            <a:ext cx="7315200" cy="4083728"/>
          </a:xfrm>
        </p:spPr>
        <p:txBody>
          <a:bodyPr/>
          <a:lstStyle/>
          <a:p>
            <a:r>
              <a:rPr lang="en-IN" sz="2400" b="1" dirty="0">
                <a:solidFill>
                  <a:srgbClr val="FF0000"/>
                </a:solidFill>
                <a:latin typeface="Times New Roman" panose="02020603050405020304" pitchFamily="18" charset="0"/>
                <a:cs typeface="Times New Roman" panose="02020603050405020304" pitchFamily="18" charset="0"/>
              </a:rPr>
              <a:t/>
            </a:r>
            <a:br>
              <a:rPr lang="en-IN" sz="2400" b="1" dirty="0">
                <a:solidFill>
                  <a:srgbClr val="FF0000"/>
                </a:solidFill>
                <a:latin typeface="Times New Roman" panose="02020603050405020304" pitchFamily="18" charset="0"/>
                <a:cs typeface="Times New Roman" panose="02020603050405020304" pitchFamily="18" charset="0"/>
              </a:rPr>
            </a:br>
            <a:r>
              <a:rPr lang="en-IN" sz="2400" b="1" dirty="0">
                <a:solidFill>
                  <a:srgbClr val="FF0000"/>
                </a:solidFill>
                <a:latin typeface="Times New Roman" panose="02020603050405020304" pitchFamily="18" charset="0"/>
                <a:cs typeface="Times New Roman" panose="02020603050405020304" pitchFamily="18" charset="0"/>
              </a:rPr>
              <a:t/>
            </a:r>
            <a:br>
              <a:rPr lang="en-IN" sz="2400" b="1" dirty="0">
                <a:solidFill>
                  <a:srgbClr val="FF0000"/>
                </a:solidFill>
                <a:latin typeface="Times New Roman" panose="02020603050405020304" pitchFamily="18" charset="0"/>
                <a:cs typeface="Times New Roman" panose="02020603050405020304" pitchFamily="18" charset="0"/>
              </a:rPr>
            </a:br>
            <a:r>
              <a:rPr lang="en-IN" sz="2400" b="1" dirty="0">
                <a:solidFill>
                  <a:srgbClr val="FF0000"/>
                </a:solidFill>
                <a:latin typeface="Times New Roman" panose="02020603050405020304" pitchFamily="18" charset="0"/>
                <a:cs typeface="Times New Roman" panose="02020603050405020304" pitchFamily="18" charset="0"/>
              </a:rPr>
              <a:t>Implementation</a:t>
            </a:r>
            <a:br>
              <a:rPr lang="en-IN" sz="2400" b="1"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rPr>
              <a:t>Provide a description on the modules of the system. </a:t>
            </a:r>
            <a:br>
              <a:rPr lang="en-IN" sz="2400" dirty="0">
                <a:solidFill>
                  <a:srgbClr val="FF0000"/>
                </a:solidFill>
              </a:rPr>
            </a:br>
            <a:r>
              <a:rPr lang="en-IN" sz="2400" dirty="0">
                <a:solidFill>
                  <a:srgbClr val="FF0000"/>
                </a:solidFill>
              </a:rPr>
              <a:t/>
            </a:r>
            <a:br>
              <a:rPr lang="en-IN" sz="2400" dirty="0">
                <a:solidFill>
                  <a:srgbClr val="FF0000"/>
                </a:solidFill>
              </a:rPr>
            </a:br>
            <a:r>
              <a:rPr lang="en-IN" sz="2400" dirty="0">
                <a:solidFill>
                  <a:srgbClr val="FF0000"/>
                </a:solidFill>
              </a:rPr>
              <a:t> </a:t>
            </a:r>
            <a:br>
              <a:rPr lang="en-IN" sz="2400" dirty="0">
                <a:solidFill>
                  <a:srgbClr val="FF0000"/>
                </a:solidFill>
              </a:rPr>
            </a:br>
            <a:r>
              <a:rPr lang="en-IN" sz="2400" dirty="0">
                <a:solidFill>
                  <a:srgbClr val="FF0000"/>
                </a:solidFill>
              </a:rPr>
              <a:t>Details of implementation such as Algorithm, pseudocode for important modules may be included.</a:t>
            </a:r>
            <a:br>
              <a:rPr lang="en-IN" sz="2400" dirty="0">
                <a:solidFill>
                  <a:srgbClr val="FF0000"/>
                </a:solidFill>
              </a:rPr>
            </a:br>
            <a:r>
              <a:rPr lang="en-IN" sz="2400" dirty="0">
                <a:solidFill>
                  <a:srgbClr val="FF0000"/>
                </a:solidFill>
              </a:rPr>
              <a:t/>
            </a:r>
            <a:br>
              <a:rPr lang="en-IN" sz="2400" dirty="0">
                <a:solidFill>
                  <a:srgbClr val="FF0000"/>
                </a:solidFill>
              </a:rPr>
            </a:br>
            <a:r>
              <a:rPr lang="en-IN" sz="2400" dirty="0">
                <a:solidFill>
                  <a:srgbClr val="FF0000"/>
                </a:solidFill>
              </a:rPr>
              <a:t>Also, any software/hardware library dependence etc may be highlighted. </a:t>
            </a:r>
            <a:br>
              <a:rPr lang="en-IN" sz="2400" dirty="0">
                <a:solidFill>
                  <a:srgbClr val="FF0000"/>
                </a:solidFill>
              </a:rPr>
            </a:br>
            <a:r>
              <a:rPr lang="en-IN" sz="2400" dirty="0">
                <a:solidFill>
                  <a:srgbClr val="FF0000"/>
                </a:solidFill>
              </a:rPr>
              <a:t/>
            </a:r>
            <a:br>
              <a:rPr lang="en-IN" sz="2400" dirty="0">
                <a:solidFill>
                  <a:srgbClr val="FF0000"/>
                </a:solidFill>
              </a:rPr>
            </a:br>
            <a:r>
              <a:rPr lang="en-IN" sz="2400" dirty="0">
                <a:solidFill>
                  <a:srgbClr val="FF0000"/>
                </a:solidFill>
              </a:rPr>
              <a:t>This can extend 2-3 slides.</a:t>
            </a:r>
            <a:r>
              <a:rPr lang="en-IN" sz="2400" dirty="0">
                <a:solidFill>
                  <a:srgbClr val="7030A0"/>
                </a:solidFill>
              </a:rPr>
              <a:t/>
            </a:r>
            <a:br>
              <a:rPr lang="en-IN" sz="2400" dirty="0">
                <a:solidFill>
                  <a:srgbClr val="7030A0"/>
                </a:solidFill>
              </a:rPr>
            </a:br>
            <a:r>
              <a:rPr lang="en-US" sz="1800" dirty="0"/>
              <a:t/>
            </a:r>
            <a:br>
              <a:rPr lang="en-US" sz="1800" dirty="0"/>
            </a:b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13</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xmlns="" val="168385122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cNvSpPr txBox="1">
            <a:spLocks noGrp="1"/>
          </p:cNvSpPr>
          <p:nvPr>
            <p:ph type="sldNum" sz="quarter" idx="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13</a:t>
            </a:r>
          </a:p>
        </p:txBody>
      </p:sp>
      <p:sp>
        <p:nvSpPr>
          <p:cNvPr id="2" name="Title 1"/>
          <p:cNvSpPr>
            <a:spLocks noGrp="1"/>
          </p:cNvSpPr>
          <p:nvPr>
            <p:ph type="title"/>
          </p:nvPr>
        </p:nvSpPr>
        <p:spPr/>
        <p:txBody>
          <a:bodyPr/>
          <a:lstStyle/>
          <a:p>
            <a:r>
              <a:rPr lang="en-IN" dirty="0"/>
              <a:t/>
            </a:r>
            <a:br>
              <a:rPr lang="en-IN" dirty="0"/>
            </a:br>
            <a:r>
              <a:rPr lang="en-IN" dirty="0"/>
              <a:t/>
            </a:r>
            <a:br>
              <a:rPr lang="en-IN" dirty="0"/>
            </a:br>
            <a:r>
              <a:rPr lang="en-IN" dirty="0"/>
              <a:t/>
            </a:r>
            <a:br>
              <a:rPr lang="en-IN" dirty="0"/>
            </a:br>
            <a:r>
              <a:rPr lang="en-US" dirty="0"/>
              <a:t/>
            </a:r>
            <a:br>
              <a:rPr lang="en-US" dirty="0"/>
            </a:br>
            <a:endParaRPr lang="en-IN" dirty="0"/>
          </a:p>
        </p:txBody>
      </p:sp>
      <p:sp>
        <p:nvSpPr>
          <p:cNvPr id="8" name="TextBox 7">
            <a:extLst>
              <a:ext uri="{FF2B5EF4-FFF2-40B4-BE49-F238E27FC236}">
                <a16:creationId xmlns:a16="http://schemas.microsoft.com/office/drawing/2014/main" xmlns="" id="{1ECD8B71-684C-4444-A7D2-62384F17AD6B}"/>
              </a:ext>
            </a:extLst>
          </p:cNvPr>
          <p:cNvSpPr txBox="1"/>
          <p:nvPr/>
        </p:nvSpPr>
        <p:spPr>
          <a:xfrm>
            <a:off x="1242873" y="1446312"/>
            <a:ext cx="6418555"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sz="4400" dirty="0">
                <a:solidFill>
                  <a:srgbClr val="FF0000"/>
                </a:solidFill>
              </a:rPr>
              <a:t>Results and Inferences</a:t>
            </a:r>
            <a:endParaRPr kumimoji="0" lang="en-US" sz="4400" b="0" i="0" u="none" strike="noStrike" kern="0" cap="none" spc="0" normalizeH="0" baseline="0" noProof="0" dirty="0">
              <a:ln>
                <a:noFill/>
              </a:ln>
              <a:solidFill>
                <a:srgbClr val="FF0000"/>
              </a:solidFill>
              <a:effectLst/>
              <a:uLnTx/>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xmlns="" val="264059346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cNvSpPr txBox="1">
            <a:spLocks noGrp="1"/>
          </p:cNvSpPr>
          <p:nvPr>
            <p:ph type="sldNum" sz="quarter" idx="2"/>
          </p:nvPr>
        </p:nvSpPr>
        <p:spPr/>
        <p:txBody>
          <a:bodyPr/>
          <a:lstStyle/>
          <a:p>
            <a:pPr lvl="0"/>
            <a:r>
              <a:rPr lang="en-US" noProof="0" dirty="0">
                <a:sym typeface="Arial"/>
              </a:rPr>
              <a:t>13</a:t>
            </a:r>
          </a:p>
        </p:txBody>
      </p:sp>
      <p:sp>
        <p:nvSpPr>
          <p:cNvPr id="2" name="Title 1"/>
          <p:cNvSpPr>
            <a:spLocks noGrp="1"/>
          </p:cNvSpPr>
          <p:nvPr>
            <p:ph type="title"/>
          </p:nvPr>
        </p:nvSpPr>
        <p:spPr/>
        <p:txBody>
          <a:bodyPr/>
          <a:lstStyle/>
          <a:p>
            <a:r>
              <a:rPr lang="en-IN" dirty="0"/>
              <a:t/>
            </a:r>
            <a:br>
              <a:rPr lang="en-IN" dirty="0"/>
            </a:br>
            <a:r>
              <a:rPr lang="en-IN" dirty="0"/>
              <a:t/>
            </a:r>
            <a:br>
              <a:rPr lang="en-IN" dirty="0"/>
            </a:br>
            <a:r>
              <a:rPr lang="en-IN" dirty="0"/>
              <a:t/>
            </a:r>
            <a:br>
              <a:rPr lang="en-IN" dirty="0"/>
            </a:br>
            <a:r>
              <a:rPr lang="en-US" dirty="0"/>
              <a:t/>
            </a:r>
            <a:br>
              <a:rPr lang="en-US" dirty="0"/>
            </a:br>
            <a:endParaRPr lang="en-IN" dirty="0"/>
          </a:p>
        </p:txBody>
      </p:sp>
      <p:sp>
        <p:nvSpPr>
          <p:cNvPr id="7" name="TextBox 6">
            <a:extLst>
              <a:ext uri="{FF2B5EF4-FFF2-40B4-BE49-F238E27FC236}">
                <a16:creationId xmlns:a16="http://schemas.microsoft.com/office/drawing/2014/main" xmlns="" id="{FB2A4F15-3221-4DE2-94D6-1F273760154E}"/>
              </a:ext>
            </a:extLst>
          </p:cNvPr>
          <p:cNvSpPr txBox="1"/>
          <p:nvPr/>
        </p:nvSpPr>
        <p:spPr>
          <a:xfrm>
            <a:off x="887767" y="2923388"/>
            <a:ext cx="7945515"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1">
              <a:lnSpc>
                <a:spcPct val="100000"/>
              </a:lnSpc>
              <a:spcBef>
                <a:spcPts val="400"/>
              </a:spcBef>
              <a:spcAft>
                <a:spcPts val="0"/>
              </a:spcAft>
              <a:buClrTx/>
              <a:buSzPct val="100000"/>
              <a:buFontTx/>
              <a:buNone/>
              <a:tabLst/>
              <a:defRPr/>
            </a:pPr>
            <a:r>
              <a:rPr kumimoji="0" lang="en-US" sz="2000" b="0" i="0" u="none" strike="noStrike" kern="0" cap="none" spc="0" normalizeH="0" baseline="0" noProof="0" dirty="0">
                <a:ln>
                  <a:noFill/>
                </a:ln>
                <a:solidFill>
                  <a:srgbClr val="00B0F0"/>
                </a:solidFill>
                <a:effectLst/>
                <a:uLnTx/>
                <a:uFillTx/>
                <a:latin typeface="Arial"/>
                <a:cs typeface="Arial"/>
                <a:sym typeface="Arial"/>
              </a:rPr>
              <a:t>H</a:t>
            </a:r>
            <a:r>
              <a:rPr kumimoji="0" lang="en-IN" sz="2000" b="0" i="0" u="none" strike="noStrike" kern="0" cap="none" spc="0" normalizeH="0" baseline="0" noProof="0" dirty="0">
                <a:ln>
                  <a:noFill/>
                </a:ln>
                <a:solidFill>
                  <a:srgbClr val="00B0F0"/>
                </a:solidFill>
                <a:effectLst/>
                <a:uLnTx/>
                <a:uFillTx/>
                <a:latin typeface="Arial"/>
                <a:cs typeface="Arial"/>
                <a:sym typeface="Arial"/>
              </a:rPr>
              <a:t>ere you can conclude the work, mention the possibilities for enhancement in future.</a:t>
            </a:r>
            <a:endParaRPr kumimoji="0" lang="en-US" sz="2000" b="0" i="0" u="none" strike="noStrike" kern="0" cap="none" spc="0" normalizeH="0" baseline="0" noProof="0" dirty="0">
              <a:ln>
                <a:noFill/>
              </a:ln>
              <a:solidFill>
                <a:srgbClr val="00B0F0"/>
              </a:solidFill>
              <a:effectLst/>
              <a:uLnTx/>
              <a:uFillTx/>
              <a:latin typeface="Arial"/>
              <a:cs typeface="Arial"/>
              <a:sym typeface="Arial"/>
            </a:endParaRPr>
          </a:p>
        </p:txBody>
      </p:sp>
      <p:sp>
        <p:nvSpPr>
          <p:cNvPr id="8" name="TextBox 7">
            <a:extLst>
              <a:ext uri="{FF2B5EF4-FFF2-40B4-BE49-F238E27FC236}">
                <a16:creationId xmlns:a16="http://schemas.microsoft.com/office/drawing/2014/main" xmlns="" id="{1ECD8B71-684C-4444-A7D2-62384F17AD6B}"/>
              </a:ext>
            </a:extLst>
          </p:cNvPr>
          <p:cNvSpPr txBox="1"/>
          <p:nvPr/>
        </p:nvSpPr>
        <p:spPr>
          <a:xfrm>
            <a:off x="1242874" y="1446312"/>
            <a:ext cx="5069150"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a:ln>
                  <a:noFill/>
                </a:ln>
                <a:solidFill>
                  <a:srgbClr val="FF0000"/>
                </a:solidFill>
                <a:effectLst/>
                <a:uFillTx/>
                <a:latin typeface="Times New Roman"/>
                <a:ea typeface="Times New Roman"/>
                <a:cs typeface="Times New Roman"/>
                <a:sym typeface="Times New Roman"/>
              </a:rPr>
              <a:t>Conclusion</a:t>
            </a:r>
          </a:p>
        </p:txBody>
      </p:sp>
    </p:spTree>
    <p:extLst>
      <p:ext uri="{BB962C8B-B14F-4D97-AF65-F5344CB8AC3E}">
        <p14:creationId xmlns:p14="http://schemas.microsoft.com/office/powerpoint/2010/main" xmlns="" val="227703241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6DE3CE-5E80-4D91-BF96-BE762FAB8F89}"/>
              </a:ext>
            </a:extLst>
          </p:cNvPr>
          <p:cNvSpPr>
            <a:spLocks noGrp="1"/>
          </p:cNvSpPr>
          <p:nvPr>
            <p:ph type="title"/>
          </p:nvPr>
        </p:nvSpPr>
        <p:spPr/>
        <p:txBody>
          <a:bodyPr/>
          <a:lstStyle/>
          <a:p>
            <a:r>
              <a:rPr lang="en-US" dirty="0">
                <a:solidFill>
                  <a:srgbClr val="FF0000"/>
                </a:solidFill>
              </a:rPr>
              <a:t>Publication details</a:t>
            </a:r>
          </a:p>
        </p:txBody>
      </p:sp>
      <p:sp>
        <p:nvSpPr>
          <p:cNvPr id="3" name="TextBox 2">
            <a:extLst>
              <a:ext uri="{FF2B5EF4-FFF2-40B4-BE49-F238E27FC236}">
                <a16:creationId xmlns:a16="http://schemas.microsoft.com/office/drawing/2014/main" xmlns="" id="{9FEE9606-74F2-4207-AE48-81F416F477D3}"/>
              </a:ext>
            </a:extLst>
          </p:cNvPr>
          <p:cNvSpPr txBox="1"/>
          <p:nvPr/>
        </p:nvSpPr>
        <p:spPr>
          <a:xfrm>
            <a:off x="1526959" y="2867487"/>
            <a:ext cx="4509857" cy="1138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dirty="0">
                <a:solidFill>
                  <a:srgbClr val="FF0000"/>
                </a:solidFill>
              </a:rPr>
              <a:t>Here you can give the publications details, based on the project work.</a:t>
            </a:r>
          </a:p>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xmlns="" val="259457843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1571348"/>
            <a:ext cx="8229600" cy="4447712"/>
          </a:xfrm>
        </p:spPr>
        <p:txBody>
          <a:bodyPr/>
          <a:lstStyle/>
          <a:p>
            <a:pPr>
              <a:buNone/>
            </a:pPr>
            <a:r>
              <a:rPr lang="en-IN" dirty="0">
                <a:solidFill>
                  <a:srgbClr val="FF0000"/>
                </a:solidFill>
              </a:rPr>
              <a:t>References(In IEEE format)</a:t>
            </a:r>
            <a:r>
              <a:rPr lang="en-IN" dirty="0">
                <a:solidFill>
                  <a:srgbClr val="7030A0"/>
                </a:solidFill>
              </a:rPr>
              <a:t/>
            </a:r>
            <a:br>
              <a:rPr lang="en-IN" dirty="0">
                <a:solidFill>
                  <a:srgbClr val="7030A0"/>
                </a:solidFill>
              </a:rPr>
            </a:br>
            <a:r>
              <a:rPr lang="en-IN" dirty="0">
                <a:solidFill>
                  <a:srgbClr val="7030A0"/>
                </a:solidFill>
              </a:rPr>
              <a:t/>
            </a:r>
            <a:br>
              <a:rPr lang="en-IN" dirty="0">
                <a:solidFill>
                  <a:srgbClr val="7030A0"/>
                </a:solidFill>
              </a:rPr>
            </a:br>
            <a:r>
              <a:rPr lang="en-IN" dirty="0">
                <a:solidFill>
                  <a:srgbClr val="7030A0"/>
                </a:solidFill>
              </a:rPr>
              <a:t>Sample</a:t>
            </a:r>
            <a:r>
              <a:rPr lang="en-US" dirty="0">
                <a:solidFill>
                  <a:srgbClr val="7030A0"/>
                </a:solidFill>
              </a:rPr>
              <a:t/>
            </a:r>
            <a:br>
              <a:rPr lang="en-US" dirty="0">
                <a:solidFill>
                  <a:srgbClr val="7030A0"/>
                </a:solidFill>
              </a:rPr>
            </a:br>
            <a:r>
              <a:rPr lang="en-US" dirty="0">
                <a:solidFill>
                  <a:srgbClr val="7030A0"/>
                </a:solidFill>
              </a:rPr>
              <a:t/>
            </a:r>
            <a:br>
              <a:rPr lang="en-US" dirty="0">
                <a:solidFill>
                  <a:srgbClr val="7030A0"/>
                </a:solidFill>
              </a:rPr>
            </a:br>
            <a:r>
              <a:rPr lang="en-US" dirty="0">
                <a:solidFill>
                  <a:srgbClr val="7030A0"/>
                </a:solidFill>
              </a:rPr>
              <a:t>Z. Pi and F. Khan, “An introduction to millimeter-wave mobile broadband systems,” IEEE Communications Magazine., Vol. 49, No. 6, pp. 101–107, 2011.</a:t>
            </a:r>
            <a:br>
              <a:rPr lang="en-US" dirty="0">
                <a:solidFill>
                  <a:srgbClr val="7030A0"/>
                </a:solidFill>
              </a:rPr>
            </a:b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0086965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12404-B7C5-4F31-AE19-63C32988CD65}"/>
              </a:ext>
            </a:extLst>
          </p:cNvPr>
          <p:cNvSpPr>
            <a:spLocks noGrp="1"/>
          </p:cNvSpPr>
          <p:nvPr>
            <p:ph type="title"/>
          </p:nvPr>
        </p:nvSpPr>
        <p:spPr/>
        <p:txBody>
          <a:bodyPr/>
          <a:lstStyle/>
          <a:p>
            <a:r>
              <a:rPr lang="en-US" dirty="0"/>
              <a:t>Guide Approval Mail</a:t>
            </a:r>
          </a:p>
        </p:txBody>
      </p:sp>
    </p:spTree>
    <p:extLst>
      <p:ext uri="{BB962C8B-B14F-4D97-AF65-F5344CB8AC3E}">
        <p14:creationId xmlns:p14="http://schemas.microsoft.com/office/powerpoint/2010/main" xmlns="" val="377769041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dirty="0">
                <a:solidFill>
                  <a:srgbClr val="FF0000"/>
                </a:solidFill>
                <a:latin typeface="Times New Roman" panose="02020603050405020304" pitchFamily="18" charset="0"/>
                <a:cs typeface="Times New Roman" panose="02020603050405020304" pitchFamily="18" charset="0"/>
              </a:rPr>
              <a:t>THANK YOU</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9017277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3"/>
          <p:cNvSpPr txBox="1">
            <a:spLocks noGrp="1"/>
          </p:cNvSpPr>
          <p:nvPr>
            <p:ph type="sldNum" idx="4294967295"/>
          </p:nvPr>
        </p:nvSpPr>
        <p:spPr>
          <a:xfrm>
            <a:off x="8407576" y="381000"/>
            <a:ext cx="203024" cy="288824"/>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3</a:t>
            </a:fld>
            <a:endParaRPr/>
          </a:p>
        </p:txBody>
      </p:sp>
      <p:sp>
        <p:nvSpPr>
          <p:cNvPr id="80" name="Google Shape;80;p3"/>
          <p:cNvSpPr txBox="1">
            <a:spLocks noGrp="1"/>
          </p:cNvSpPr>
          <p:nvPr>
            <p:ph type="title"/>
          </p:nvPr>
        </p:nvSpPr>
        <p:spPr>
          <a:xfrm>
            <a:off x="609600" y="1371600"/>
            <a:ext cx="7772400" cy="685800"/>
          </a:xfrm>
          <a:prstGeom prst="rect">
            <a:avLst/>
          </a:prstGeom>
          <a:noFill/>
          <a:ln>
            <a:noFill/>
          </a:ln>
        </p:spPr>
        <p:txBody>
          <a:bodyPr spcFirstLastPara="1" wrap="square" lIns="45700" tIns="45700" rIns="45700" bIns="45700" anchor="ctr" anchorCtr="0">
            <a:noAutofit/>
          </a:bodyPr>
          <a:lstStyle/>
          <a:p>
            <a:pPr marL="0" lvl="0" indent="0" algn="ctr" rtl="0">
              <a:spcBef>
                <a:spcPts val="0"/>
              </a:spcBef>
              <a:spcAft>
                <a:spcPts val="0"/>
              </a:spcAft>
              <a:buClr>
                <a:srgbClr val="7030A0"/>
              </a:buClr>
              <a:buSzPts val="2160"/>
              <a:buFont typeface="Times New Roman"/>
              <a:buNone/>
            </a:pPr>
            <a:r>
              <a:rPr lang="en-US" sz="3540">
                <a:solidFill>
                  <a:srgbClr val="7030A0"/>
                </a:solidFill>
              </a:rPr>
              <a:t>Problem Definition</a:t>
            </a:r>
            <a:endParaRPr sz="3540">
              <a:solidFill>
                <a:srgbClr val="7030A0"/>
              </a:solidFill>
            </a:endParaRPr>
          </a:p>
          <a:p>
            <a:pPr marL="0" lvl="0" indent="0" algn="ctr" rtl="0">
              <a:lnSpc>
                <a:spcPct val="100000"/>
              </a:lnSpc>
              <a:spcBef>
                <a:spcPts val="0"/>
              </a:spcBef>
              <a:spcAft>
                <a:spcPts val="0"/>
              </a:spcAft>
              <a:buClr>
                <a:srgbClr val="7030A0"/>
              </a:buClr>
              <a:buSzPts val="2160"/>
              <a:buFont typeface="Times New Roman"/>
              <a:buNone/>
            </a:pPr>
            <a:endParaRPr sz="2160">
              <a:solidFill>
                <a:srgbClr val="7030A0"/>
              </a:solidFill>
              <a:latin typeface="Times New Roman"/>
              <a:ea typeface="Times New Roman"/>
              <a:cs typeface="Times New Roman"/>
              <a:sym typeface="Times New Roman"/>
            </a:endParaRPr>
          </a:p>
        </p:txBody>
      </p:sp>
      <p:sp>
        <p:nvSpPr>
          <p:cNvPr id="81" name="Google Shape;81;p3"/>
          <p:cNvSpPr/>
          <p:nvPr/>
        </p:nvSpPr>
        <p:spPr>
          <a:xfrm>
            <a:off x="1295400" y="304800"/>
            <a:ext cx="6858000" cy="4572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2" name="Google Shape;82;p3"/>
          <p:cNvSpPr/>
          <p:nvPr/>
        </p:nvSpPr>
        <p:spPr>
          <a:xfrm>
            <a:off x="929639" y="2867093"/>
            <a:ext cx="7680961" cy="2390396"/>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45700" tIns="45700" rIns="45700" bIns="45700" anchor="t" anchorCtr="0">
            <a:spAutoFit/>
          </a:bodyPr>
          <a:lstStyle/>
          <a:p>
            <a:pPr marL="0" lvl="0" indent="0" algn="ctr" rtl="0">
              <a:spcBef>
                <a:spcPts val="0"/>
              </a:spcBef>
              <a:spcAft>
                <a:spcPts val="0"/>
              </a:spcAft>
              <a:buClr>
                <a:schemeClr val="dk1"/>
              </a:buClr>
              <a:buSzPts val="1800"/>
              <a:buFont typeface="Times New Roman"/>
              <a:buNone/>
            </a:pPr>
            <a:endParaRPr sz="2200" b="1">
              <a:solidFill>
                <a:schemeClr val="dk1"/>
              </a:solidFill>
              <a:latin typeface="Montserrat"/>
              <a:ea typeface="Montserrat"/>
              <a:cs typeface="Montserrat"/>
              <a:sym typeface="Montserrat"/>
            </a:endParaRPr>
          </a:p>
          <a:p>
            <a:pPr marL="0" lvl="0" indent="0" algn="ctr" rtl="0">
              <a:spcBef>
                <a:spcPts val="0"/>
              </a:spcBef>
              <a:spcAft>
                <a:spcPts val="0"/>
              </a:spcAft>
              <a:buClr>
                <a:schemeClr val="dk1"/>
              </a:buClr>
              <a:buSzPts val="1800"/>
              <a:buFont typeface="Times New Roman"/>
              <a:buNone/>
            </a:pPr>
            <a:r>
              <a:rPr lang="en-US" sz="2200" b="1">
                <a:solidFill>
                  <a:schemeClr val="dk1"/>
                </a:solidFill>
                <a:latin typeface="Montserrat"/>
                <a:ea typeface="Montserrat"/>
                <a:cs typeface="Montserrat"/>
                <a:sym typeface="Montserrat"/>
              </a:rPr>
              <a:t>Constructing equity portfolios using the prominent optimization algorithms</a:t>
            </a:r>
            <a:endParaRPr sz="1800" b="1">
              <a:solidFill>
                <a:schemeClr val="dk1"/>
              </a:solidFill>
              <a:latin typeface="Times New Roman"/>
              <a:ea typeface="Times New Roman"/>
              <a:cs typeface="Times New Roman"/>
              <a:sym typeface="Times New Roman"/>
            </a:endParaRPr>
          </a:p>
          <a:p>
            <a:pPr marL="0" lvl="0" indent="0" algn="l" rtl="0">
              <a:spcBef>
                <a:spcPts val="400"/>
              </a:spcBef>
              <a:spcAft>
                <a:spcPts val="0"/>
              </a:spcAft>
              <a:buClr>
                <a:schemeClr val="dk1"/>
              </a:buClr>
              <a:buSzPts val="1400"/>
              <a:buFont typeface="Times New Roman"/>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400"/>
              <a:buFont typeface="Times New Roman"/>
              <a:buNone/>
            </a:pPr>
            <a:endParaRPr sz="2500" b="1">
              <a:solidFill>
                <a:schemeClr val="dk1"/>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3FAC63-316F-43D7-806B-A46E906C0133}"/>
              </a:ext>
            </a:extLst>
          </p:cNvPr>
          <p:cNvSpPr>
            <a:spLocks noGrp="1"/>
          </p:cNvSpPr>
          <p:nvPr>
            <p:ph type="title"/>
          </p:nvPr>
        </p:nvSpPr>
        <p:spPr/>
        <p:txBody>
          <a:bodyPr/>
          <a:lstStyle/>
          <a:p>
            <a:r>
              <a:rPr lang="en-US" dirty="0"/>
              <a:t>Review 2 comments and responses</a:t>
            </a:r>
          </a:p>
        </p:txBody>
      </p:sp>
    </p:spTree>
    <p:extLst>
      <p:ext uri="{BB962C8B-B14F-4D97-AF65-F5344CB8AC3E}">
        <p14:creationId xmlns:p14="http://schemas.microsoft.com/office/powerpoint/2010/main" xmlns="" val="111635952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f3a118cacf_0_121"/>
          <p:cNvSpPr txBox="1">
            <a:spLocks noGrp="1"/>
          </p:cNvSpPr>
          <p:nvPr>
            <p:ph type="title"/>
          </p:nvPr>
        </p:nvSpPr>
        <p:spPr>
          <a:xfrm>
            <a:off x="347425" y="604225"/>
            <a:ext cx="8262900" cy="4533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b="1">
                <a:solidFill>
                  <a:srgbClr val="FF0000"/>
                </a:solidFill>
                <a:latin typeface="Times New Roman"/>
                <a:ea typeface="Times New Roman"/>
                <a:cs typeface="Times New Roman"/>
                <a:sym typeface="Times New Roman"/>
              </a:rPr>
              <a:t>Literature Survey</a:t>
            </a:r>
            <a:endParaRPr sz="2400" b="1">
              <a:solidFill>
                <a:srgbClr val="FF0000"/>
              </a:solidFill>
              <a:latin typeface="Times New Roman"/>
              <a:ea typeface="Times New Roman"/>
              <a:cs typeface="Times New Roman"/>
              <a:sym typeface="Times New Roman"/>
            </a:endParaRPr>
          </a:p>
        </p:txBody>
      </p:sp>
      <p:sp>
        <p:nvSpPr>
          <p:cNvPr id="108" name="Google Shape;108;gf3a118cacf_0_121"/>
          <p:cNvSpPr txBox="1"/>
          <p:nvPr/>
        </p:nvSpPr>
        <p:spPr>
          <a:xfrm>
            <a:off x="619325" y="1374625"/>
            <a:ext cx="82629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solidFill>
                <a:schemeClr val="dk1"/>
              </a:solidFill>
            </a:endParaRPr>
          </a:p>
        </p:txBody>
      </p:sp>
      <p:sp>
        <p:nvSpPr>
          <p:cNvPr id="109" name="Google Shape;109;gf3a118cacf_0_121"/>
          <p:cNvSpPr txBox="1"/>
          <p:nvPr/>
        </p:nvSpPr>
        <p:spPr>
          <a:xfrm>
            <a:off x="453175" y="1601200"/>
            <a:ext cx="81573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FFFF00"/>
                </a:solidFill>
              </a:rPr>
              <a:t> </a:t>
            </a:r>
            <a:r>
              <a:rPr lang="en-US" dirty="0">
                <a:solidFill>
                  <a:schemeClr val="dk1"/>
                </a:solidFill>
              </a:rPr>
              <a:t>1</a:t>
            </a:r>
            <a:r>
              <a:rPr lang="en-US" dirty="0" smtClean="0">
                <a:solidFill>
                  <a:schemeClr val="dk1"/>
                </a:solidFill>
              </a:rPr>
              <a:t>.</a:t>
            </a:r>
            <a:r>
              <a:rPr lang="en-US" dirty="0" smtClean="0">
                <a:solidFill>
                  <a:srgbClr val="FFFF00"/>
                </a:solidFill>
              </a:rPr>
              <a:t> </a:t>
            </a:r>
            <a:r>
              <a:rPr lang="en-US" dirty="0" smtClean="0">
                <a:solidFill>
                  <a:schemeClr val="dk1"/>
                </a:solidFill>
              </a:rPr>
              <a:t>   </a:t>
            </a:r>
            <a:r>
              <a:rPr lang="en-US" dirty="0" err="1">
                <a:solidFill>
                  <a:schemeClr val="dk1"/>
                </a:solidFill>
              </a:rPr>
              <a:t>Jithin</a:t>
            </a:r>
            <a:r>
              <a:rPr lang="en-US" dirty="0">
                <a:solidFill>
                  <a:schemeClr val="dk1"/>
                </a:solidFill>
              </a:rPr>
              <a:t> </a:t>
            </a:r>
            <a:r>
              <a:rPr lang="en-US" dirty="0" err="1">
                <a:solidFill>
                  <a:schemeClr val="dk1"/>
                </a:solidFill>
              </a:rPr>
              <a:t>Eapen,Abhishek</a:t>
            </a:r>
            <a:r>
              <a:rPr lang="en-US" dirty="0">
                <a:solidFill>
                  <a:schemeClr val="dk1"/>
                </a:solidFill>
              </a:rPr>
              <a:t> </a:t>
            </a:r>
            <a:r>
              <a:rPr lang="en-US" dirty="0" err="1">
                <a:solidFill>
                  <a:schemeClr val="dk1"/>
                </a:solidFill>
              </a:rPr>
              <a:t>Verma,Doina</a:t>
            </a:r>
            <a:r>
              <a:rPr lang="en-US" dirty="0">
                <a:solidFill>
                  <a:schemeClr val="dk1"/>
                </a:solidFill>
              </a:rPr>
              <a:t> </a:t>
            </a:r>
            <a:r>
              <a:rPr lang="en-US" dirty="0" err="1">
                <a:solidFill>
                  <a:schemeClr val="dk1"/>
                </a:solidFill>
              </a:rPr>
              <a:t>Bein</a:t>
            </a:r>
            <a:r>
              <a:rPr lang="en-US" dirty="0">
                <a:solidFill>
                  <a:schemeClr val="dk1"/>
                </a:solidFill>
              </a:rPr>
              <a:t>.”Novel Deep Learning Model with CNN and </a:t>
            </a:r>
            <a:endParaRPr>
              <a:solidFill>
                <a:schemeClr val="dk1"/>
              </a:solidFill>
            </a:endParaRPr>
          </a:p>
          <a:p>
            <a:pPr marL="0" lvl="0" indent="0" algn="l" rtl="0">
              <a:spcBef>
                <a:spcPts val="0"/>
              </a:spcBef>
              <a:spcAft>
                <a:spcPts val="0"/>
              </a:spcAft>
              <a:buNone/>
            </a:pPr>
            <a:r>
              <a:rPr lang="en-US" dirty="0">
                <a:solidFill>
                  <a:schemeClr val="dk1"/>
                </a:solidFill>
              </a:rPr>
              <a:t>         Bi-Directional LSTM for Improved Stock Market Index Prediction”. IEEE (Institute of Electrical</a:t>
            </a:r>
            <a:endParaRPr>
              <a:solidFill>
                <a:schemeClr val="dk1"/>
              </a:solidFill>
            </a:endParaRPr>
          </a:p>
          <a:p>
            <a:pPr marL="0" lvl="0" indent="0" algn="l" rtl="0">
              <a:spcBef>
                <a:spcPts val="0"/>
              </a:spcBef>
              <a:spcAft>
                <a:spcPts val="0"/>
              </a:spcAft>
              <a:buNone/>
            </a:pPr>
            <a:r>
              <a:rPr lang="en-US" dirty="0">
                <a:solidFill>
                  <a:schemeClr val="dk1"/>
                </a:solidFill>
              </a:rPr>
              <a:t>         and Electronics Engineers) </a:t>
            </a:r>
            <a:r>
              <a:rPr lang="en-US" dirty="0" err="1">
                <a:solidFill>
                  <a:schemeClr val="dk1"/>
                </a:solidFill>
              </a:rPr>
              <a:t>Xplore</a:t>
            </a:r>
            <a:r>
              <a:rPr lang="en-US" dirty="0">
                <a:solidFill>
                  <a:schemeClr val="dk1"/>
                </a:solidFill>
              </a:rPr>
              <a:t> 2019.           </a:t>
            </a:r>
            <a:endParaRPr>
              <a:solidFill>
                <a:schemeClr val="dk1"/>
              </a:solidFill>
            </a:endParaRPr>
          </a:p>
          <a:p>
            <a:pPr marL="0" lvl="0" indent="0" algn="l" rtl="0">
              <a:spcBef>
                <a:spcPts val="0"/>
              </a:spcBef>
              <a:spcAft>
                <a:spcPts val="0"/>
              </a:spcAft>
              <a:buNone/>
            </a:pPr>
            <a:r>
              <a:rPr lang="en-US" dirty="0">
                <a:solidFill>
                  <a:schemeClr val="dk1"/>
                </a:solidFill>
              </a:rPr>
              <a:t>                     </a:t>
            </a:r>
            <a:endParaRPr>
              <a:solidFill>
                <a:schemeClr val="dk1"/>
              </a:solidFill>
            </a:endParaRPr>
          </a:p>
          <a:p>
            <a:pPr marL="457200" lvl="0" indent="-317500" algn="l" rtl="0">
              <a:spcBef>
                <a:spcPts val="0"/>
              </a:spcBef>
              <a:spcAft>
                <a:spcPts val="0"/>
              </a:spcAft>
              <a:buClr>
                <a:schemeClr val="dk1"/>
              </a:buClr>
              <a:buSzPts val="1400"/>
              <a:buAutoNum type="alphaLcPeriod"/>
            </a:pPr>
            <a:r>
              <a:rPr lang="en-US" b="1" dirty="0">
                <a:solidFill>
                  <a:schemeClr val="dk1"/>
                </a:solidFill>
              </a:rPr>
              <a:t>Inference:</a:t>
            </a:r>
            <a:endParaRPr b="1">
              <a:solidFill>
                <a:schemeClr val="dk1"/>
              </a:solidFill>
            </a:endParaRPr>
          </a:p>
          <a:p>
            <a:pPr marL="0" lvl="0" indent="0" algn="l" rtl="0">
              <a:spcBef>
                <a:spcPts val="0"/>
              </a:spcBef>
              <a:spcAft>
                <a:spcPts val="0"/>
              </a:spcAft>
              <a:buNone/>
            </a:pPr>
            <a:r>
              <a:rPr lang="en-US" dirty="0">
                <a:solidFill>
                  <a:schemeClr val="dk1"/>
                </a:solidFill>
              </a:rPr>
              <a:t>      </a:t>
            </a:r>
            <a:r>
              <a:rPr lang="en-US" dirty="0" err="1">
                <a:solidFill>
                  <a:schemeClr val="dk1"/>
                </a:solidFill>
              </a:rPr>
              <a:t>i</a:t>
            </a:r>
            <a:r>
              <a:rPr lang="en-US" dirty="0">
                <a:solidFill>
                  <a:schemeClr val="dk1"/>
                </a:solidFill>
              </a:rPr>
              <a:t>.     CNN layers when combined with Bidirectional LSTM show improved prediction performance </a:t>
            </a:r>
            <a:endParaRPr>
              <a:solidFill>
                <a:schemeClr val="dk1"/>
              </a:solidFill>
            </a:endParaRPr>
          </a:p>
          <a:p>
            <a:pPr marL="0" lvl="0" indent="457200" algn="l" rtl="0">
              <a:spcBef>
                <a:spcPts val="0"/>
              </a:spcBef>
              <a:spcAft>
                <a:spcPts val="0"/>
              </a:spcAft>
              <a:buNone/>
            </a:pPr>
            <a:r>
              <a:rPr lang="en-US" dirty="0">
                <a:solidFill>
                  <a:schemeClr val="dk1"/>
                </a:solidFill>
              </a:rPr>
              <a:t>    from the temporal sequence as compared to the traditional SVM </a:t>
            </a:r>
            <a:r>
              <a:rPr lang="en-US" dirty="0" err="1">
                <a:solidFill>
                  <a:schemeClr val="dk1"/>
                </a:solidFill>
              </a:rPr>
              <a:t>regressor</a:t>
            </a:r>
            <a:r>
              <a:rPr lang="en-US" dirty="0">
                <a:solidFill>
                  <a:schemeClr val="dk1"/>
                </a:solidFill>
              </a:rPr>
              <a:t>.  </a:t>
            </a:r>
            <a:endParaRPr>
              <a:solidFill>
                <a:schemeClr val="dk1"/>
              </a:solidFill>
            </a:endParaRPr>
          </a:p>
          <a:p>
            <a:pPr marL="0" lvl="0" indent="0" algn="l" rtl="0">
              <a:spcBef>
                <a:spcPts val="0"/>
              </a:spcBef>
              <a:spcAft>
                <a:spcPts val="0"/>
              </a:spcAft>
              <a:buNone/>
            </a:pPr>
            <a:r>
              <a:rPr lang="en-US" dirty="0">
                <a:solidFill>
                  <a:schemeClr val="dk1"/>
                </a:solidFill>
              </a:rPr>
              <a:t>      ii.    Multiple pipelines of deep layers that concatenate the best of the results from three individual </a:t>
            </a:r>
            <a:endParaRPr>
              <a:solidFill>
                <a:schemeClr val="dk1"/>
              </a:solidFill>
            </a:endParaRPr>
          </a:p>
          <a:p>
            <a:pPr marL="457200" lvl="0" indent="0" algn="l" rtl="0">
              <a:spcBef>
                <a:spcPts val="0"/>
              </a:spcBef>
              <a:spcAft>
                <a:spcPts val="0"/>
              </a:spcAft>
              <a:buNone/>
            </a:pPr>
            <a:r>
              <a:rPr lang="en-US" dirty="0">
                <a:solidFill>
                  <a:schemeClr val="dk1"/>
                </a:solidFill>
              </a:rPr>
              <a:t>    pipelines performs better than single pipeline model.</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dirty="0">
                <a:solidFill>
                  <a:schemeClr val="dk1"/>
                </a:solidFill>
              </a:rPr>
              <a:t>  </a:t>
            </a:r>
            <a:r>
              <a:rPr lang="en-US" b="1" dirty="0">
                <a:solidFill>
                  <a:schemeClr val="dk1"/>
                </a:solidFill>
              </a:rPr>
              <a:t>b.</a:t>
            </a:r>
            <a:r>
              <a:rPr lang="en-US" dirty="0">
                <a:solidFill>
                  <a:schemeClr val="dk1"/>
                </a:solidFill>
              </a:rPr>
              <a:t>	</a:t>
            </a:r>
            <a:r>
              <a:rPr lang="en-US" b="1" dirty="0">
                <a:solidFill>
                  <a:schemeClr val="dk1"/>
                </a:solidFill>
              </a:rPr>
              <a:t>Research gap:</a:t>
            </a:r>
            <a:endParaRPr b="1">
              <a:solidFill>
                <a:schemeClr val="dk1"/>
              </a:solidFill>
            </a:endParaRPr>
          </a:p>
          <a:p>
            <a:pPr marL="0" lvl="0" indent="0" algn="l" rtl="0">
              <a:spcBef>
                <a:spcPts val="0"/>
              </a:spcBef>
              <a:spcAft>
                <a:spcPts val="0"/>
              </a:spcAft>
              <a:buNone/>
            </a:pPr>
            <a:r>
              <a:rPr lang="en-US" dirty="0">
                <a:solidFill>
                  <a:schemeClr val="dk1"/>
                </a:solidFill>
              </a:rPr>
              <a:t>      </a:t>
            </a:r>
            <a:r>
              <a:rPr lang="en-US" dirty="0" err="1">
                <a:solidFill>
                  <a:schemeClr val="dk1"/>
                </a:solidFill>
              </a:rPr>
              <a:t>i</a:t>
            </a:r>
            <a:r>
              <a:rPr lang="en-US" dirty="0">
                <a:solidFill>
                  <a:schemeClr val="dk1"/>
                </a:solidFill>
              </a:rPr>
              <a:t>.     Future research would apply deep learning toward combining model for predicting price </a:t>
            </a:r>
            <a:endParaRPr>
              <a:solidFill>
                <a:schemeClr val="dk1"/>
              </a:solidFill>
            </a:endParaRPr>
          </a:p>
          <a:p>
            <a:pPr marL="0" lvl="0" indent="0" algn="l" rtl="0">
              <a:spcBef>
                <a:spcPts val="0"/>
              </a:spcBef>
              <a:spcAft>
                <a:spcPts val="0"/>
              </a:spcAft>
              <a:buNone/>
            </a:pPr>
            <a:r>
              <a:rPr lang="en-US" dirty="0">
                <a:solidFill>
                  <a:schemeClr val="dk1"/>
                </a:solidFill>
              </a:rPr>
              <a:t>            and trends with sentiment analysis on new data to get even better stock price index  </a:t>
            </a:r>
            <a:endParaRPr>
              <a:solidFill>
                <a:schemeClr val="dk1"/>
              </a:solidFill>
            </a:endParaRPr>
          </a:p>
          <a:p>
            <a:pPr marL="0" lvl="0" indent="0" algn="l" rtl="0">
              <a:spcBef>
                <a:spcPts val="0"/>
              </a:spcBef>
              <a:spcAft>
                <a:spcPts val="0"/>
              </a:spcAft>
              <a:buNone/>
            </a:pPr>
            <a:r>
              <a:rPr lang="en-US" dirty="0">
                <a:solidFill>
                  <a:schemeClr val="dk1"/>
                </a:solidFill>
              </a:rPr>
              <a:t>	   prediction.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rgbClr val="FFFF00"/>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f3a118cacf_0_128"/>
          <p:cNvSpPr txBox="1">
            <a:spLocks noGrp="1"/>
          </p:cNvSpPr>
          <p:nvPr>
            <p:ph type="title"/>
          </p:nvPr>
        </p:nvSpPr>
        <p:spPr>
          <a:xfrm>
            <a:off x="347425" y="604225"/>
            <a:ext cx="8262900" cy="4533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b="1">
                <a:solidFill>
                  <a:srgbClr val="FF0000"/>
                </a:solidFill>
                <a:latin typeface="Times New Roman"/>
                <a:ea typeface="Times New Roman"/>
                <a:cs typeface="Times New Roman"/>
                <a:sym typeface="Times New Roman"/>
              </a:rPr>
              <a:t>Literature Survey</a:t>
            </a:r>
            <a:endParaRPr sz="2400" b="1">
              <a:solidFill>
                <a:srgbClr val="FF0000"/>
              </a:solidFill>
              <a:latin typeface="Times New Roman"/>
              <a:ea typeface="Times New Roman"/>
              <a:cs typeface="Times New Roman"/>
              <a:sym typeface="Times New Roman"/>
            </a:endParaRPr>
          </a:p>
        </p:txBody>
      </p:sp>
      <p:sp>
        <p:nvSpPr>
          <p:cNvPr id="115" name="Google Shape;115;gf3a118cacf_0_128"/>
          <p:cNvSpPr txBox="1"/>
          <p:nvPr/>
        </p:nvSpPr>
        <p:spPr>
          <a:xfrm>
            <a:off x="619325" y="1374625"/>
            <a:ext cx="82629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solidFill>
                <a:schemeClr val="dk1"/>
              </a:solidFill>
            </a:endParaRPr>
          </a:p>
        </p:txBody>
      </p:sp>
      <p:sp>
        <p:nvSpPr>
          <p:cNvPr id="116" name="Google Shape;116;gf3a118cacf_0_128"/>
          <p:cNvSpPr txBox="1"/>
          <p:nvPr/>
        </p:nvSpPr>
        <p:spPr>
          <a:xfrm>
            <a:off x="619325" y="1646525"/>
            <a:ext cx="8111700" cy="478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dirty="0">
                <a:solidFill>
                  <a:schemeClr val="dk1"/>
                </a:solidFill>
              </a:rPr>
              <a:t> </a:t>
            </a:r>
            <a:r>
              <a:rPr lang="en-US" sz="1300" dirty="0" smtClean="0">
                <a:solidFill>
                  <a:schemeClr val="dk1"/>
                </a:solidFill>
              </a:rPr>
              <a:t>2.   </a:t>
            </a:r>
            <a:r>
              <a:rPr lang="en-US" sz="1300" dirty="0">
                <a:solidFill>
                  <a:schemeClr val="dk1"/>
                </a:solidFill>
              </a:rPr>
              <a:t>Anita </a:t>
            </a:r>
            <a:r>
              <a:rPr lang="en-US" sz="1300" dirty="0" err="1">
                <a:solidFill>
                  <a:schemeClr val="dk1"/>
                </a:solidFill>
              </a:rPr>
              <a:t>Yadav</a:t>
            </a:r>
            <a:r>
              <a:rPr lang="en-US" sz="1300" dirty="0">
                <a:solidFill>
                  <a:schemeClr val="dk1"/>
                </a:solidFill>
              </a:rPr>
              <a:t>, C K </a:t>
            </a:r>
            <a:r>
              <a:rPr lang="en-US" sz="1300" dirty="0" err="1">
                <a:solidFill>
                  <a:schemeClr val="dk1"/>
                </a:solidFill>
              </a:rPr>
              <a:t>Jha</a:t>
            </a:r>
            <a:r>
              <a:rPr lang="en-US" sz="1300" dirty="0">
                <a:solidFill>
                  <a:schemeClr val="dk1"/>
                </a:solidFill>
              </a:rPr>
              <a:t> , </a:t>
            </a:r>
            <a:r>
              <a:rPr lang="en-US" sz="1300" dirty="0" err="1">
                <a:solidFill>
                  <a:schemeClr val="dk1"/>
                </a:solidFill>
              </a:rPr>
              <a:t>Aditi</a:t>
            </a:r>
            <a:r>
              <a:rPr lang="en-US" sz="1300" dirty="0">
                <a:solidFill>
                  <a:schemeClr val="dk1"/>
                </a:solidFill>
              </a:rPr>
              <a:t> </a:t>
            </a:r>
            <a:r>
              <a:rPr lang="en-US" sz="1300" dirty="0" err="1">
                <a:solidFill>
                  <a:schemeClr val="dk1"/>
                </a:solidFill>
              </a:rPr>
              <a:t>Sharan</a:t>
            </a:r>
            <a:r>
              <a:rPr lang="en-US" sz="1300" dirty="0">
                <a:solidFill>
                  <a:schemeClr val="dk1"/>
                </a:solidFill>
              </a:rPr>
              <a:t>.”Optimizing LSTM for time series prediction in Indian stock</a:t>
            </a:r>
            <a:endParaRPr sz="1300">
              <a:solidFill>
                <a:schemeClr val="dk1"/>
              </a:solidFill>
            </a:endParaRPr>
          </a:p>
          <a:p>
            <a:pPr marL="0" lvl="0" indent="0" algn="l" rtl="0">
              <a:spcBef>
                <a:spcPts val="0"/>
              </a:spcBef>
              <a:spcAft>
                <a:spcPts val="0"/>
              </a:spcAft>
              <a:buNone/>
            </a:pPr>
            <a:r>
              <a:rPr lang="en-US" sz="1300" dirty="0">
                <a:solidFill>
                  <a:schemeClr val="dk1"/>
                </a:solidFill>
              </a:rPr>
              <a:t>       market”. International Conference on Computational Intelligence and Data Science (ICCIDS 2019).                                </a:t>
            </a:r>
            <a:endParaRPr sz="1300">
              <a:solidFill>
                <a:schemeClr val="dk1"/>
              </a:solidFill>
            </a:endParaRPr>
          </a:p>
          <a:p>
            <a:pPr marL="0" lvl="0" indent="0" algn="l" rtl="0">
              <a:spcBef>
                <a:spcPts val="0"/>
              </a:spcBef>
              <a:spcAft>
                <a:spcPts val="0"/>
              </a:spcAft>
              <a:buNone/>
            </a:pPr>
            <a:r>
              <a:rPr lang="en-US" sz="1300" dirty="0">
                <a:solidFill>
                  <a:schemeClr val="dk1"/>
                </a:solidFill>
              </a:rPr>
              <a:t> </a:t>
            </a:r>
            <a:r>
              <a:rPr lang="en-US" sz="1300" b="1" dirty="0">
                <a:solidFill>
                  <a:schemeClr val="dk1"/>
                </a:solidFill>
              </a:rPr>
              <a:t>     Inference:</a:t>
            </a:r>
            <a:endParaRPr sz="1300" b="1">
              <a:solidFill>
                <a:schemeClr val="dk1"/>
              </a:solidFill>
            </a:endParaRPr>
          </a:p>
          <a:p>
            <a:pPr marL="0" lvl="0" indent="0" algn="l" rtl="0">
              <a:spcBef>
                <a:spcPts val="0"/>
              </a:spcBef>
              <a:spcAft>
                <a:spcPts val="0"/>
              </a:spcAft>
              <a:buNone/>
            </a:pPr>
            <a:r>
              <a:rPr lang="en-US" sz="1300" dirty="0">
                <a:solidFill>
                  <a:schemeClr val="dk1"/>
                </a:solidFill>
              </a:rPr>
              <a:t>      I.     The performance of LSTM is highly dependent on choice of hyper parameters.</a:t>
            </a:r>
            <a:endParaRPr sz="1300">
              <a:solidFill>
                <a:schemeClr val="dk1"/>
              </a:solidFill>
            </a:endParaRPr>
          </a:p>
          <a:p>
            <a:pPr marL="0" lvl="0" indent="0" algn="l" rtl="0">
              <a:spcBef>
                <a:spcPts val="0"/>
              </a:spcBef>
              <a:spcAft>
                <a:spcPts val="0"/>
              </a:spcAft>
              <a:buNone/>
            </a:pPr>
            <a:r>
              <a:rPr lang="en-US" sz="1300" dirty="0">
                <a:solidFill>
                  <a:schemeClr val="dk1"/>
                </a:solidFill>
              </a:rPr>
              <a:t>      ii.     Data is fed to LSTM in batches </a:t>
            </a:r>
            <a:endParaRPr sz="1300">
              <a:solidFill>
                <a:schemeClr val="dk1"/>
              </a:solidFill>
            </a:endParaRPr>
          </a:p>
          <a:p>
            <a:pPr marL="0" lvl="0" indent="0" algn="l" rtl="0">
              <a:spcBef>
                <a:spcPts val="0"/>
              </a:spcBef>
              <a:spcAft>
                <a:spcPts val="0"/>
              </a:spcAft>
              <a:buNone/>
            </a:pPr>
            <a:r>
              <a:rPr lang="en-US" sz="1300" dirty="0">
                <a:solidFill>
                  <a:schemeClr val="dk1"/>
                </a:solidFill>
              </a:rPr>
              <a:t>      iii.    An important hyper parameter in configuring LSTM is the number of neural layers.</a:t>
            </a:r>
            <a:endParaRPr sz="1300">
              <a:solidFill>
                <a:schemeClr val="dk1"/>
              </a:solidFill>
            </a:endParaRPr>
          </a:p>
          <a:p>
            <a:pPr marL="0" lvl="0" indent="0" algn="l" rtl="0">
              <a:spcBef>
                <a:spcPts val="0"/>
              </a:spcBef>
              <a:spcAft>
                <a:spcPts val="0"/>
              </a:spcAft>
              <a:buNone/>
            </a:pPr>
            <a:r>
              <a:rPr lang="en-US" sz="1300" dirty="0">
                <a:solidFill>
                  <a:schemeClr val="dk1"/>
                </a:solidFill>
              </a:rPr>
              <a:t>    </a:t>
            </a:r>
            <a:r>
              <a:rPr lang="en-US" sz="1300" b="1" dirty="0">
                <a:solidFill>
                  <a:schemeClr val="dk1"/>
                </a:solidFill>
              </a:rPr>
              <a:t>  Research gap:</a:t>
            </a:r>
            <a:endParaRPr sz="1300" b="1">
              <a:solidFill>
                <a:schemeClr val="dk1"/>
              </a:solidFill>
            </a:endParaRPr>
          </a:p>
          <a:p>
            <a:pPr marL="0" lvl="0" indent="0" algn="l" rtl="0">
              <a:spcBef>
                <a:spcPts val="0"/>
              </a:spcBef>
              <a:spcAft>
                <a:spcPts val="0"/>
              </a:spcAft>
              <a:buNone/>
            </a:pPr>
            <a:r>
              <a:rPr lang="en-US" sz="1300" dirty="0">
                <a:solidFill>
                  <a:schemeClr val="dk1"/>
                </a:solidFill>
              </a:rPr>
              <a:t>      </a:t>
            </a:r>
            <a:r>
              <a:rPr lang="en-US" sz="1300" dirty="0" err="1">
                <a:solidFill>
                  <a:schemeClr val="dk1"/>
                </a:solidFill>
              </a:rPr>
              <a:t>i</a:t>
            </a:r>
            <a:r>
              <a:rPr lang="en-US" sz="1300" dirty="0">
                <a:solidFill>
                  <a:schemeClr val="dk1"/>
                </a:solidFill>
              </a:rPr>
              <a:t>.     The present work is limited to tuning the basic LSTM architecture. Different types of LSTM models </a:t>
            </a:r>
            <a:endParaRPr sz="1300">
              <a:solidFill>
                <a:schemeClr val="dk1"/>
              </a:solidFill>
            </a:endParaRPr>
          </a:p>
          <a:p>
            <a:pPr marL="0" lvl="0" indent="0" algn="l" rtl="0">
              <a:spcBef>
                <a:spcPts val="0"/>
              </a:spcBef>
              <a:spcAft>
                <a:spcPts val="0"/>
              </a:spcAft>
              <a:buNone/>
            </a:pPr>
            <a:r>
              <a:rPr lang="en-US" sz="1300" dirty="0">
                <a:solidFill>
                  <a:schemeClr val="dk1"/>
                </a:solidFill>
              </a:rPr>
              <a:t>	   can be similarly tuned.</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r>
              <a:rPr lang="en-US" sz="1300" dirty="0">
                <a:solidFill>
                  <a:schemeClr val="dk1"/>
                </a:solidFill>
              </a:rPr>
              <a:t>3</a:t>
            </a:r>
            <a:r>
              <a:rPr lang="en-US" sz="1300" dirty="0" smtClean="0">
                <a:solidFill>
                  <a:schemeClr val="dk1"/>
                </a:solidFill>
              </a:rPr>
              <a:t>.  </a:t>
            </a:r>
            <a:r>
              <a:rPr lang="en-US" sz="1300" dirty="0" err="1">
                <a:solidFill>
                  <a:schemeClr val="dk1"/>
                </a:solidFill>
              </a:rPr>
              <a:t>Akhter</a:t>
            </a:r>
            <a:r>
              <a:rPr lang="en-US" sz="1300" dirty="0">
                <a:solidFill>
                  <a:schemeClr val="dk1"/>
                </a:solidFill>
              </a:rPr>
              <a:t> </a:t>
            </a:r>
            <a:r>
              <a:rPr lang="en-US" sz="1300" dirty="0" err="1">
                <a:solidFill>
                  <a:schemeClr val="dk1"/>
                </a:solidFill>
              </a:rPr>
              <a:t>Mohiuddin</a:t>
            </a:r>
            <a:r>
              <a:rPr lang="en-US" sz="1300" dirty="0">
                <a:solidFill>
                  <a:schemeClr val="dk1"/>
                </a:solidFill>
              </a:rPr>
              <a:t> Rather, </a:t>
            </a:r>
            <a:r>
              <a:rPr lang="en-US" sz="1300" dirty="0" err="1">
                <a:solidFill>
                  <a:schemeClr val="dk1"/>
                </a:solidFill>
              </a:rPr>
              <a:t>Arun</a:t>
            </a:r>
            <a:r>
              <a:rPr lang="en-US" sz="1300" dirty="0">
                <a:solidFill>
                  <a:schemeClr val="dk1"/>
                </a:solidFill>
              </a:rPr>
              <a:t> </a:t>
            </a:r>
            <a:r>
              <a:rPr lang="en-US" sz="1300" dirty="0" err="1">
                <a:solidFill>
                  <a:schemeClr val="dk1"/>
                </a:solidFill>
              </a:rPr>
              <a:t>Agarwal</a:t>
            </a:r>
            <a:r>
              <a:rPr lang="en-US" sz="1300" dirty="0">
                <a:solidFill>
                  <a:schemeClr val="dk1"/>
                </a:solidFill>
              </a:rPr>
              <a:t>, </a:t>
            </a:r>
            <a:r>
              <a:rPr lang="en-US" sz="1300" dirty="0" err="1">
                <a:solidFill>
                  <a:schemeClr val="dk1"/>
                </a:solidFill>
              </a:rPr>
              <a:t>V.N.Sastry</a:t>
            </a:r>
            <a:r>
              <a:rPr lang="en-US" sz="1300" dirty="0">
                <a:solidFill>
                  <a:schemeClr val="dk1"/>
                </a:solidFill>
              </a:rPr>
              <a:t>. “Recurrent neural network and a hybrid model for  </a:t>
            </a:r>
            <a:endParaRPr sz="1300">
              <a:solidFill>
                <a:schemeClr val="dk1"/>
              </a:solidFill>
            </a:endParaRPr>
          </a:p>
          <a:p>
            <a:pPr marL="0" lvl="0" indent="0" algn="l" rtl="0">
              <a:spcBef>
                <a:spcPts val="0"/>
              </a:spcBef>
              <a:spcAft>
                <a:spcPts val="0"/>
              </a:spcAft>
              <a:buNone/>
            </a:pPr>
            <a:r>
              <a:rPr lang="en-US" sz="1300" dirty="0">
                <a:solidFill>
                  <a:schemeClr val="dk1"/>
                </a:solidFill>
              </a:rPr>
              <a:t>      prediction of stock return”. Expert Systems with Application, </a:t>
            </a:r>
            <a:r>
              <a:rPr lang="en-US" sz="1300" dirty="0" err="1">
                <a:solidFill>
                  <a:schemeClr val="dk1"/>
                </a:solidFill>
              </a:rPr>
              <a:t>Vol</a:t>
            </a:r>
            <a:r>
              <a:rPr lang="en-US" sz="1300" dirty="0">
                <a:solidFill>
                  <a:schemeClr val="dk1"/>
                </a:solidFill>
              </a:rPr>
              <a:t> 42, Issue 6, 15 April 2015..</a:t>
            </a:r>
            <a:endParaRPr sz="1300">
              <a:solidFill>
                <a:schemeClr val="dk1"/>
              </a:solidFill>
            </a:endParaRPr>
          </a:p>
          <a:p>
            <a:pPr marL="0" lvl="0" indent="0" algn="l" rtl="0">
              <a:spcBef>
                <a:spcPts val="0"/>
              </a:spcBef>
              <a:spcAft>
                <a:spcPts val="0"/>
              </a:spcAft>
              <a:buNone/>
            </a:pPr>
            <a:r>
              <a:rPr lang="en-US" sz="1300" dirty="0">
                <a:solidFill>
                  <a:schemeClr val="dk1"/>
                </a:solidFill>
              </a:rPr>
              <a:t>      </a:t>
            </a:r>
            <a:r>
              <a:rPr lang="en-US" sz="1300" b="1" dirty="0">
                <a:solidFill>
                  <a:schemeClr val="dk1"/>
                </a:solidFill>
              </a:rPr>
              <a:t>Inference:</a:t>
            </a:r>
            <a:endParaRPr sz="1300" b="1">
              <a:solidFill>
                <a:schemeClr val="dk1"/>
              </a:solidFill>
            </a:endParaRPr>
          </a:p>
          <a:p>
            <a:pPr marL="0" lvl="0" indent="0" algn="l" rtl="0">
              <a:spcBef>
                <a:spcPts val="0"/>
              </a:spcBef>
              <a:spcAft>
                <a:spcPts val="0"/>
              </a:spcAft>
              <a:buNone/>
            </a:pPr>
            <a:r>
              <a:rPr lang="en-US" sz="1300" dirty="0">
                <a:solidFill>
                  <a:schemeClr val="dk1"/>
                </a:solidFill>
              </a:rPr>
              <a:t>      a.   Hybrid of 2 models: linear(autoregressive moving average mode) and Nonlinear(RNN).</a:t>
            </a:r>
            <a:endParaRPr sz="1300">
              <a:solidFill>
                <a:schemeClr val="dk1"/>
              </a:solidFill>
            </a:endParaRPr>
          </a:p>
          <a:p>
            <a:pPr marL="0" lvl="0" indent="0" algn="l" rtl="0">
              <a:spcBef>
                <a:spcPts val="0"/>
              </a:spcBef>
              <a:spcAft>
                <a:spcPts val="0"/>
              </a:spcAft>
              <a:buNone/>
            </a:pPr>
            <a:r>
              <a:rPr lang="en-US" sz="1300" dirty="0">
                <a:solidFill>
                  <a:schemeClr val="dk1"/>
                </a:solidFill>
              </a:rPr>
              <a:t>      b.   The proposed hybrid prediction model merges predictions obtained from these two prediction </a:t>
            </a:r>
            <a:endParaRPr sz="1300">
              <a:solidFill>
                <a:schemeClr val="dk1"/>
              </a:solidFill>
            </a:endParaRPr>
          </a:p>
          <a:p>
            <a:pPr marL="0" lvl="0" indent="0" algn="l" rtl="0">
              <a:spcBef>
                <a:spcPts val="0"/>
              </a:spcBef>
              <a:spcAft>
                <a:spcPts val="0"/>
              </a:spcAft>
              <a:buNone/>
            </a:pPr>
            <a:r>
              <a:rPr lang="en-US" sz="1300" dirty="0">
                <a:solidFill>
                  <a:schemeClr val="dk1"/>
                </a:solidFill>
              </a:rPr>
              <a:t>            based models.</a:t>
            </a:r>
            <a:endParaRPr sz="1300">
              <a:solidFill>
                <a:schemeClr val="dk1"/>
              </a:solidFill>
            </a:endParaRPr>
          </a:p>
          <a:p>
            <a:pPr marL="0" lvl="0" indent="0" algn="l" rtl="0">
              <a:spcBef>
                <a:spcPts val="0"/>
              </a:spcBef>
              <a:spcAft>
                <a:spcPts val="0"/>
              </a:spcAft>
              <a:buNone/>
            </a:pPr>
            <a:r>
              <a:rPr lang="en-US" sz="1300" dirty="0">
                <a:solidFill>
                  <a:schemeClr val="dk1"/>
                </a:solidFill>
              </a:rPr>
              <a:t>       </a:t>
            </a:r>
            <a:r>
              <a:rPr lang="en-US" sz="1300" b="1" dirty="0">
                <a:solidFill>
                  <a:schemeClr val="dk1"/>
                </a:solidFill>
              </a:rPr>
              <a:t>Research gap :</a:t>
            </a:r>
            <a:endParaRPr sz="1300" b="1">
              <a:solidFill>
                <a:schemeClr val="dk1"/>
              </a:solidFill>
            </a:endParaRPr>
          </a:p>
          <a:p>
            <a:pPr marL="0" lvl="0" indent="0" algn="l" rtl="0">
              <a:spcBef>
                <a:spcPts val="0"/>
              </a:spcBef>
              <a:spcAft>
                <a:spcPts val="0"/>
              </a:spcAft>
              <a:buNone/>
            </a:pPr>
            <a:r>
              <a:rPr lang="en-US" sz="1300" dirty="0">
                <a:solidFill>
                  <a:schemeClr val="dk1"/>
                </a:solidFill>
              </a:rPr>
              <a:t>        a. Can be further enhanced by testing it in different areas such as engineering sciences, exchange </a:t>
            </a:r>
            <a:endParaRPr sz="1300">
              <a:solidFill>
                <a:schemeClr val="dk1"/>
              </a:solidFill>
            </a:endParaRPr>
          </a:p>
          <a:p>
            <a:pPr marL="0" lvl="0" indent="0" algn="l" rtl="0">
              <a:spcBef>
                <a:spcPts val="0"/>
              </a:spcBef>
              <a:spcAft>
                <a:spcPts val="0"/>
              </a:spcAft>
              <a:buNone/>
            </a:pPr>
            <a:r>
              <a:rPr lang="en-US" sz="1300" dirty="0">
                <a:solidFill>
                  <a:schemeClr val="dk1"/>
                </a:solidFill>
              </a:rPr>
              <a:t>	   rate risk etc</a:t>
            </a:r>
            <a:endParaRPr sz="1300">
              <a:solidFill>
                <a:schemeClr val="dk1"/>
              </a:solidFill>
            </a:endParaRPr>
          </a:p>
          <a:p>
            <a:pPr marL="0" lvl="0" indent="0" algn="l" rtl="0">
              <a:spcBef>
                <a:spcPts val="0"/>
              </a:spcBef>
              <a:spcAft>
                <a:spcPts val="0"/>
              </a:spcAft>
              <a:buNone/>
            </a:pPr>
            <a:r>
              <a:rPr lang="en-US" sz="1300" dirty="0">
                <a:solidFill>
                  <a:schemeClr val="dk1"/>
                </a:solidFill>
              </a:rPr>
              <a:t>        b. To minimize computation time of RNN.</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endParaRPr sz="1300">
              <a:solidFill>
                <a:schemeClr val="dk1"/>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f3a118cacf_0_135"/>
          <p:cNvSpPr txBox="1">
            <a:spLocks noGrp="1"/>
          </p:cNvSpPr>
          <p:nvPr>
            <p:ph type="title"/>
          </p:nvPr>
        </p:nvSpPr>
        <p:spPr>
          <a:xfrm>
            <a:off x="347425" y="604225"/>
            <a:ext cx="8262900" cy="4533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b="1">
                <a:solidFill>
                  <a:srgbClr val="FF0000"/>
                </a:solidFill>
                <a:latin typeface="Times New Roman"/>
                <a:ea typeface="Times New Roman"/>
                <a:cs typeface="Times New Roman"/>
                <a:sym typeface="Times New Roman"/>
              </a:rPr>
              <a:t>Literature Survey</a:t>
            </a:r>
            <a:endParaRPr sz="2400" b="1">
              <a:solidFill>
                <a:srgbClr val="FF0000"/>
              </a:solidFill>
              <a:latin typeface="Times New Roman"/>
              <a:ea typeface="Times New Roman"/>
              <a:cs typeface="Times New Roman"/>
              <a:sym typeface="Times New Roman"/>
            </a:endParaRPr>
          </a:p>
        </p:txBody>
      </p:sp>
      <p:sp>
        <p:nvSpPr>
          <p:cNvPr id="122" name="Google Shape;122;gf3a118cacf_0_135"/>
          <p:cNvSpPr txBox="1"/>
          <p:nvPr/>
        </p:nvSpPr>
        <p:spPr>
          <a:xfrm>
            <a:off x="619325" y="1374625"/>
            <a:ext cx="82629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solidFill>
                <a:schemeClr val="dk1"/>
              </a:solidFill>
            </a:endParaRPr>
          </a:p>
        </p:txBody>
      </p:sp>
      <p:sp>
        <p:nvSpPr>
          <p:cNvPr id="123" name="Google Shape;123;gf3a118cacf_0_135"/>
          <p:cNvSpPr txBox="1"/>
          <p:nvPr/>
        </p:nvSpPr>
        <p:spPr>
          <a:xfrm>
            <a:off x="468425" y="1601200"/>
            <a:ext cx="8142000" cy="41857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dirty="0">
                <a:solidFill>
                  <a:schemeClr val="dk1"/>
                </a:solidFill>
              </a:rPr>
              <a:t>4</a:t>
            </a:r>
            <a:r>
              <a:rPr lang="en-US" sz="1300" dirty="0" smtClean="0">
                <a:solidFill>
                  <a:schemeClr val="dk1"/>
                </a:solidFill>
              </a:rPr>
              <a:t>. </a:t>
            </a:r>
            <a:r>
              <a:rPr lang="en-US" sz="1300" dirty="0">
                <a:solidFill>
                  <a:schemeClr val="dk1"/>
                </a:solidFill>
              </a:rPr>
              <a:t>Saud </a:t>
            </a:r>
            <a:r>
              <a:rPr lang="en-US" sz="1300" dirty="0" err="1">
                <a:solidFill>
                  <a:schemeClr val="dk1"/>
                </a:solidFill>
              </a:rPr>
              <a:t>Almahdi</a:t>
            </a:r>
            <a:r>
              <a:rPr lang="en-US" sz="1300" dirty="0">
                <a:solidFill>
                  <a:schemeClr val="dk1"/>
                </a:solidFill>
              </a:rPr>
              <a:t>, Steve Y. Yang, “A constrained portfolio trading system using particle swarm algorithm </a:t>
            </a:r>
            <a:endParaRPr sz="1300">
              <a:solidFill>
                <a:schemeClr val="dk1"/>
              </a:solidFill>
            </a:endParaRPr>
          </a:p>
          <a:p>
            <a:pPr marL="0" lvl="0" indent="0" algn="l" rtl="0">
              <a:spcBef>
                <a:spcPts val="0"/>
              </a:spcBef>
              <a:spcAft>
                <a:spcPts val="0"/>
              </a:spcAft>
              <a:buNone/>
            </a:pPr>
            <a:r>
              <a:rPr lang="en-US" sz="1300" dirty="0">
                <a:solidFill>
                  <a:schemeClr val="dk1"/>
                </a:solidFill>
              </a:rPr>
              <a:t>    and recurrent reinforcement learning”, Expert Systems with Applications, Volume 130, 2019.</a:t>
            </a:r>
            <a:endParaRPr sz="1300">
              <a:solidFill>
                <a:schemeClr val="dk1"/>
              </a:solidFill>
            </a:endParaRPr>
          </a:p>
          <a:p>
            <a:pPr marL="0" lvl="0" indent="0" algn="l" rtl="0">
              <a:spcBef>
                <a:spcPts val="0"/>
              </a:spcBef>
              <a:spcAft>
                <a:spcPts val="0"/>
              </a:spcAft>
              <a:buNone/>
            </a:pPr>
            <a:r>
              <a:rPr lang="en-US" sz="1300" dirty="0">
                <a:solidFill>
                  <a:schemeClr val="dk1"/>
                </a:solidFill>
              </a:rPr>
              <a:t>    </a:t>
            </a:r>
            <a:endParaRPr sz="1300">
              <a:solidFill>
                <a:schemeClr val="dk1"/>
              </a:solidFill>
            </a:endParaRPr>
          </a:p>
          <a:p>
            <a:pPr marL="0" lvl="0" indent="0" algn="l" rtl="0">
              <a:spcBef>
                <a:spcPts val="0"/>
              </a:spcBef>
              <a:spcAft>
                <a:spcPts val="0"/>
              </a:spcAft>
              <a:buNone/>
            </a:pPr>
            <a:r>
              <a:rPr lang="en-US" sz="1300" dirty="0">
                <a:solidFill>
                  <a:schemeClr val="dk1"/>
                </a:solidFill>
              </a:rPr>
              <a:t>   </a:t>
            </a:r>
            <a:r>
              <a:rPr lang="en-US" sz="1300" b="1" dirty="0">
                <a:solidFill>
                  <a:schemeClr val="dk1"/>
                </a:solidFill>
              </a:rPr>
              <a:t> a.  Inference:</a:t>
            </a:r>
            <a:endParaRPr sz="1300" b="1">
              <a:solidFill>
                <a:schemeClr val="dk1"/>
              </a:solidFill>
            </a:endParaRPr>
          </a:p>
          <a:p>
            <a:pPr marL="0" lvl="0" indent="0" algn="l" rtl="0">
              <a:spcBef>
                <a:spcPts val="0"/>
              </a:spcBef>
              <a:spcAft>
                <a:spcPts val="0"/>
              </a:spcAft>
              <a:buNone/>
            </a:pPr>
            <a:r>
              <a:rPr lang="en-US" sz="1300" dirty="0">
                <a:solidFill>
                  <a:schemeClr val="dk1"/>
                </a:solidFill>
              </a:rPr>
              <a:t>         PSO was applied on stock market dataset with constraints as </a:t>
            </a:r>
            <a:r>
              <a:rPr lang="en-US" sz="1300" dirty="0" err="1">
                <a:solidFill>
                  <a:schemeClr val="dk1"/>
                </a:solidFill>
              </a:rPr>
              <a:t>sharpe</a:t>
            </a:r>
            <a:r>
              <a:rPr lang="en-US" sz="1300" dirty="0">
                <a:solidFill>
                  <a:schemeClr val="dk1"/>
                </a:solidFill>
              </a:rPr>
              <a:t> ratio, </a:t>
            </a:r>
            <a:r>
              <a:rPr lang="en-US" sz="1300" dirty="0" err="1">
                <a:solidFill>
                  <a:schemeClr val="dk1"/>
                </a:solidFill>
              </a:rPr>
              <a:t>sortino</a:t>
            </a:r>
            <a:r>
              <a:rPr lang="en-US" sz="1300" dirty="0">
                <a:solidFill>
                  <a:schemeClr val="dk1"/>
                </a:solidFill>
              </a:rPr>
              <a:t> ratio, calmer ratio </a:t>
            </a:r>
            <a:endParaRPr sz="1300">
              <a:solidFill>
                <a:schemeClr val="dk1"/>
              </a:solidFill>
            </a:endParaRPr>
          </a:p>
          <a:p>
            <a:pPr marL="0" lvl="0" indent="0" algn="l" rtl="0">
              <a:spcBef>
                <a:spcPts val="0"/>
              </a:spcBef>
              <a:spcAft>
                <a:spcPts val="0"/>
              </a:spcAft>
              <a:buNone/>
            </a:pPr>
            <a:r>
              <a:rPr lang="en-US" sz="1300" dirty="0">
                <a:solidFill>
                  <a:schemeClr val="dk1"/>
                </a:solidFill>
              </a:rPr>
              <a:t>         and a comparative analysis was made. It was concluded that PSO with Calmer ratio fits the best.</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r>
              <a:rPr lang="en-US" sz="1300" dirty="0">
                <a:solidFill>
                  <a:schemeClr val="dk1"/>
                </a:solidFill>
              </a:rPr>
              <a:t>    </a:t>
            </a:r>
            <a:r>
              <a:rPr lang="en-US" sz="1300" b="1" dirty="0">
                <a:solidFill>
                  <a:schemeClr val="dk1"/>
                </a:solidFill>
              </a:rPr>
              <a:t>b.  Research gap:</a:t>
            </a:r>
            <a:endParaRPr sz="1300" b="1">
              <a:solidFill>
                <a:schemeClr val="dk1"/>
              </a:solidFill>
            </a:endParaRPr>
          </a:p>
          <a:p>
            <a:pPr marL="0" lvl="0" indent="0" algn="l" rtl="0">
              <a:spcBef>
                <a:spcPts val="0"/>
              </a:spcBef>
              <a:spcAft>
                <a:spcPts val="0"/>
              </a:spcAft>
              <a:buNone/>
            </a:pPr>
            <a:r>
              <a:rPr lang="en-US" sz="1300" dirty="0">
                <a:solidFill>
                  <a:schemeClr val="dk1"/>
                </a:solidFill>
              </a:rPr>
              <a:t>         Effect of deep learning methods such as the deep recurrent reinforcement learning on the constrained </a:t>
            </a:r>
            <a:endParaRPr sz="1300">
              <a:solidFill>
                <a:schemeClr val="dk1"/>
              </a:solidFill>
            </a:endParaRPr>
          </a:p>
          <a:p>
            <a:pPr marL="0" lvl="0" indent="0" algn="l" rtl="0">
              <a:spcBef>
                <a:spcPts val="0"/>
              </a:spcBef>
              <a:spcAft>
                <a:spcPts val="0"/>
              </a:spcAft>
              <a:buNone/>
            </a:pPr>
            <a:r>
              <a:rPr lang="en-US" sz="1300" dirty="0">
                <a:solidFill>
                  <a:schemeClr val="dk1"/>
                </a:solidFill>
              </a:rPr>
              <a:t>         portfolio optimization where an improved recurrent network may help better capture price movement </a:t>
            </a:r>
            <a:endParaRPr sz="1300">
              <a:solidFill>
                <a:schemeClr val="dk1"/>
              </a:solidFill>
            </a:endParaRPr>
          </a:p>
          <a:p>
            <a:pPr marL="0" lvl="0" indent="0" algn="l" rtl="0">
              <a:spcBef>
                <a:spcPts val="0"/>
              </a:spcBef>
              <a:spcAft>
                <a:spcPts val="0"/>
              </a:spcAft>
              <a:buNone/>
            </a:pPr>
            <a:r>
              <a:rPr lang="en-US" sz="1300" dirty="0">
                <a:solidFill>
                  <a:schemeClr val="dk1"/>
                </a:solidFill>
              </a:rPr>
              <a:t>         Patterns.</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r>
              <a:rPr lang="en-US" sz="1300" dirty="0">
                <a:solidFill>
                  <a:schemeClr val="dk1"/>
                </a:solidFill>
              </a:rPr>
              <a:t>5</a:t>
            </a:r>
            <a:r>
              <a:rPr lang="en-US" sz="1300" dirty="0" smtClean="0">
                <a:solidFill>
                  <a:schemeClr val="dk1"/>
                </a:solidFill>
              </a:rPr>
              <a:t>. </a:t>
            </a:r>
            <a:r>
              <a:rPr lang="en-US" sz="1300" dirty="0" err="1">
                <a:solidFill>
                  <a:schemeClr val="dk1"/>
                </a:solidFill>
              </a:rPr>
              <a:t>Shile</a:t>
            </a:r>
            <a:r>
              <a:rPr lang="en-US" sz="1300" dirty="0">
                <a:solidFill>
                  <a:schemeClr val="dk1"/>
                </a:solidFill>
              </a:rPr>
              <a:t> Chen And </a:t>
            </a:r>
            <a:r>
              <a:rPr lang="en-US" sz="1300" dirty="0" err="1">
                <a:solidFill>
                  <a:schemeClr val="dk1"/>
                </a:solidFill>
              </a:rPr>
              <a:t>Changjun</a:t>
            </a:r>
            <a:r>
              <a:rPr lang="en-US" sz="1300" dirty="0">
                <a:solidFill>
                  <a:schemeClr val="dk1"/>
                </a:solidFill>
              </a:rPr>
              <a:t> Zhou . “Stock Prediction Based on Genetic Algorithm Feature Selection and Long Short-Term Memory Neural Network ”.College of Mathematics and Computer Science , December 2020.</a:t>
            </a:r>
            <a:endParaRPr sz="1300">
              <a:solidFill>
                <a:schemeClr val="dk1"/>
              </a:solidFill>
            </a:endParaRPr>
          </a:p>
          <a:p>
            <a:pPr marL="0" lvl="0" indent="0" algn="l" rtl="0">
              <a:spcBef>
                <a:spcPts val="0"/>
              </a:spcBef>
              <a:spcAft>
                <a:spcPts val="0"/>
              </a:spcAft>
              <a:buNone/>
            </a:pPr>
            <a:r>
              <a:rPr lang="en-US" sz="1300" dirty="0">
                <a:solidFill>
                  <a:schemeClr val="dk1"/>
                </a:solidFill>
              </a:rPr>
              <a:t>   </a:t>
            </a:r>
            <a:r>
              <a:rPr lang="en-US" sz="1300" b="1" dirty="0">
                <a:solidFill>
                  <a:schemeClr val="dk1"/>
                </a:solidFill>
              </a:rPr>
              <a:t> a.	Inference:</a:t>
            </a:r>
            <a:endParaRPr sz="1300" b="1">
              <a:solidFill>
                <a:schemeClr val="dk1"/>
              </a:solidFill>
            </a:endParaRPr>
          </a:p>
          <a:p>
            <a:pPr marL="0" lvl="0" indent="0" algn="l" rtl="0">
              <a:spcBef>
                <a:spcPts val="0"/>
              </a:spcBef>
              <a:spcAft>
                <a:spcPts val="0"/>
              </a:spcAft>
              <a:buNone/>
            </a:pPr>
            <a:r>
              <a:rPr lang="en-US" sz="1300" dirty="0">
                <a:solidFill>
                  <a:schemeClr val="dk1"/>
                </a:solidFill>
              </a:rPr>
              <a:t>         The combination of Genetic Algorithm and LSTM. There are three Research methodologies : </a:t>
            </a:r>
            <a:r>
              <a:rPr lang="en-US" sz="1300" dirty="0" err="1">
                <a:solidFill>
                  <a:schemeClr val="dk1"/>
                </a:solidFill>
              </a:rPr>
              <a:t>i</a:t>
            </a:r>
            <a:r>
              <a:rPr lang="en-US" sz="1300" dirty="0">
                <a:solidFill>
                  <a:schemeClr val="dk1"/>
                </a:solidFill>
              </a:rPr>
              <a:t>) Genetic  </a:t>
            </a:r>
            <a:endParaRPr sz="1300">
              <a:solidFill>
                <a:schemeClr val="dk1"/>
              </a:solidFill>
            </a:endParaRPr>
          </a:p>
          <a:p>
            <a:pPr marL="0" lvl="0" indent="0" algn="l" rtl="0">
              <a:spcBef>
                <a:spcPts val="0"/>
              </a:spcBef>
              <a:spcAft>
                <a:spcPts val="0"/>
              </a:spcAft>
              <a:buNone/>
            </a:pPr>
            <a:r>
              <a:rPr lang="en-US" sz="1300" dirty="0">
                <a:solidFill>
                  <a:schemeClr val="dk1"/>
                </a:solidFill>
              </a:rPr>
              <a:t>         Algorithm , ii) LSTM , iii) GA-LSTM TWO-STAGE STOCK PRICE PREDICTION MODEL</a:t>
            </a:r>
            <a:endParaRPr sz="1300">
              <a:solidFill>
                <a:schemeClr val="dk1"/>
              </a:solidFill>
            </a:endParaRPr>
          </a:p>
          <a:p>
            <a:pPr marL="0" lvl="0" indent="0" algn="l" rtl="0">
              <a:spcBef>
                <a:spcPts val="0"/>
              </a:spcBef>
              <a:spcAft>
                <a:spcPts val="0"/>
              </a:spcAft>
              <a:buNone/>
            </a:pPr>
            <a:r>
              <a:rPr lang="en-US" sz="1300" dirty="0">
                <a:solidFill>
                  <a:schemeClr val="dk1"/>
                </a:solidFill>
              </a:rPr>
              <a:t> </a:t>
            </a:r>
            <a:endParaRPr sz="1300">
              <a:solidFill>
                <a:schemeClr val="dk1"/>
              </a:solidFill>
            </a:endParaRPr>
          </a:p>
          <a:p>
            <a:pPr marL="0" lvl="0" indent="0" algn="l" rtl="0">
              <a:spcBef>
                <a:spcPts val="0"/>
              </a:spcBef>
              <a:spcAft>
                <a:spcPts val="0"/>
              </a:spcAft>
              <a:buNone/>
            </a:pPr>
            <a:r>
              <a:rPr lang="en-US" sz="1300" dirty="0">
                <a:solidFill>
                  <a:schemeClr val="dk1"/>
                </a:solidFill>
              </a:rPr>
              <a:t>    b.	</a:t>
            </a:r>
            <a:r>
              <a:rPr lang="en-US" sz="1300" b="1" dirty="0">
                <a:solidFill>
                  <a:schemeClr val="dk1"/>
                </a:solidFill>
              </a:rPr>
              <a:t>Research gap:</a:t>
            </a:r>
            <a:endParaRPr sz="1300" b="1">
              <a:solidFill>
                <a:schemeClr val="dk1"/>
              </a:solidFill>
            </a:endParaRPr>
          </a:p>
          <a:p>
            <a:pPr marL="0" lvl="0" indent="0" algn="l" rtl="0">
              <a:spcBef>
                <a:spcPts val="0"/>
              </a:spcBef>
              <a:spcAft>
                <a:spcPts val="0"/>
              </a:spcAft>
              <a:buNone/>
            </a:pPr>
            <a:r>
              <a:rPr lang="en-US" sz="1300" dirty="0">
                <a:solidFill>
                  <a:schemeClr val="dk1"/>
                </a:solidFill>
              </a:rPr>
              <a:t>         Trial and error is usually adopted instead of systematic method.</a:t>
            </a:r>
            <a:endParaRPr sz="1300">
              <a:solidFill>
                <a:schemeClr val="dk1"/>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f3a118cacf_0_376"/>
          <p:cNvSpPr txBox="1">
            <a:spLocks noGrp="1"/>
          </p:cNvSpPr>
          <p:nvPr>
            <p:ph type="title"/>
          </p:nvPr>
        </p:nvSpPr>
        <p:spPr>
          <a:xfrm>
            <a:off x="347425" y="604225"/>
            <a:ext cx="8262900" cy="4533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b="1">
                <a:solidFill>
                  <a:srgbClr val="FF0000"/>
                </a:solidFill>
                <a:latin typeface="Times New Roman"/>
                <a:ea typeface="Times New Roman"/>
                <a:cs typeface="Times New Roman"/>
                <a:sym typeface="Times New Roman"/>
              </a:rPr>
              <a:t>Literature Survey</a:t>
            </a:r>
            <a:endParaRPr sz="2400" b="1">
              <a:solidFill>
                <a:srgbClr val="FF0000"/>
              </a:solidFill>
              <a:latin typeface="Times New Roman"/>
              <a:ea typeface="Times New Roman"/>
              <a:cs typeface="Times New Roman"/>
              <a:sym typeface="Times New Roman"/>
            </a:endParaRPr>
          </a:p>
        </p:txBody>
      </p:sp>
      <p:sp>
        <p:nvSpPr>
          <p:cNvPr id="129" name="Google Shape;129;gf3a118cacf_0_376"/>
          <p:cNvSpPr txBox="1"/>
          <p:nvPr/>
        </p:nvSpPr>
        <p:spPr>
          <a:xfrm>
            <a:off x="619325" y="1374625"/>
            <a:ext cx="82629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solidFill>
                <a:schemeClr val="dk1"/>
              </a:solidFill>
            </a:endParaRPr>
          </a:p>
        </p:txBody>
      </p:sp>
      <p:sp>
        <p:nvSpPr>
          <p:cNvPr id="130" name="Google Shape;130;gf3a118cacf_0_376"/>
          <p:cNvSpPr txBox="1"/>
          <p:nvPr/>
        </p:nvSpPr>
        <p:spPr>
          <a:xfrm>
            <a:off x="347425" y="1963750"/>
            <a:ext cx="8625300" cy="2916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300" dirty="0" smtClean="0">
                <a:solidFill>
                  <a:schemeClr val="dk1"/>
                </a:solidFill>
                <a:highlight>
                  <a:srgbClr val="FAF9F8"/>
                </a:highlight>
              </a:rPr>
              <a:t>6</a:t>
            </a:r>
            <a:r>
              <a:rPr lang="en-US" sz="1300" dirty="0" smtClean="0">
                <a:solidFill>
                  <a:schemeClr val="dk1"/>
                </a:solidFill>
                <a:highlight>
                  <a:srgbClr val="FAF9F8"/>
                </a:highlight>
              </a:rPr>
              <a:t>. </a:t>
            </a:r>
            <a:r>
              <a:rPr lang="en-US" sz="1300" dirty="0" err="1">
                <a:solidFill>
                  <a:schemeClr val="dk1"/>
                </a:solidFill>
                <a:highlight>
                  <a:srgbClr val="FAF9F8"/>
                </a:highlight>
              </a:rPr>
              <a:t>Adil</a:t>
            </a:r>
            <a:r>
              <a:rPr lang="en-US" sz="1300" dirty="0">
                <a:solidFill>
                  <a:schemeClr val="dk1"/>
                </a:solidFill>
                <a:highlight>
                  <a:srgbClr val="FAF9F8"/>
                </a:highlight>
              </a:rPr>
              <a:t> </a:t>
            </a:r>
            <a:r>
              <a:rPr lang="en-US" sz="1300" dirty="0" err="1">
                <a:solidFill>
                  <a:schemeClr val="dk1"/>
                </a:solidFill>
                <a:highlight>
                  <a:srgbClr val="FAF9F8"/>
                </a:highlight>
              </a:rPr>
              <a:t>Moghar,Mhamed</a:t>
            </a:r>
            <a:r>
              <a:rPr lang="en-US" sz="1300" dirty="0">
                <a:solidFill>
                  <a:schemeClr val="dk1"/>
                </a:solidFill>
                <a:highlight>
                  <a:srgbClr val="FAF9F8"/>
                </a:highlight>
              </a:rPr>
              <a:t> </a:t>
            </a:r>
            <a:r>
              <a:rPr lang="en-US" sz="1300" dirty="0" err="1">
                <a:solidFill>
                  <a:schemeClr val="dk1"/>
                </a:solidFill>
                <a:highlight>
                  <a:srgbClr val="FAF9F8"/>
                </a:highlight>
              </a:rPr>
              <a:t>Hamiche,”Stock</a:t>
            </a:r>
            <a:r>
              <a:rPr lang="en-US" sz="1300" dirty="0">
                <a:solidFill>
                  <a:schemeClr val="dk1"/>
                </a:solidFill>
                <a:highlight>
                  <a:srgbClr val="FAF9F8"/>
                </a:highlight>
              </a:rPr>
              <a:t> Market Prediction Using LSTM Recurrent Neural Network”,(IWSMAI  </a:t>
            </a:r>
            <a:endParaRPr sz="1300">
              <a:solidFill>
                <a:schemeClr val="dk1"/>
              </a:solidFill>
              <a:highlight>
                <a:srgbClr val="FAF9F8"/>
              </a:highlight>
            </a:endParaRPr>
          </a:p>
          <a:p>
            <a:pPr marL="0" lvl="0" indent="0" algn="l" rtl="0">
              <a:lnSpc>
                <a:spcPct val="115000"/>
              </a:lnSpc>
              <a:spcBef>
                <a:spcPts val="0"/>
              </a:spcBef>
              <a:spcAft>
                <a:spcPts val="0"/>
              </a:spcAft>
              <a:buNone/>
            </a:pPr>
            <a:r>
              <a:rPr lang="en-US" sz="1300" dirty="0">
                <a:solidFill>
                  <a:schemeClr val="dk1"/>
                </a:solidFill>
                <a:highlight>
                  <a:srgbClr val="FAF9F8"/>
                </a:highlight>
              </a:rPr>
              <a:t>      2020)</a:t>
            </a:r>
            <a:endParaRPr sz="1300">
              <a:solidFill>
                <a:schemeClr val="dk1"/>
              </a:solidFill>
              <a:highlight>
                <a:srgbClr val="FAF9F8"/>
              </a:highlight>
            </a:endParaRPr>
          </a:p>
          <a:p>
            <a:pPr marL="0" lvl="0" indent="0" algn="l" rtl="0">
              <a:lnSpc>
                <a:spcPct val="115000"/>
              </a:lnSpc>
              <a:spcBef>
                <a:spcPts val="0"/>
              </a:spcBef>
              <a:spcAft>
                <a:spcPts val="0"/>
              </a:spcAft>
              <a:buNone/>
            </a:pPr>
            <a:r>
              <a:rPr lang="en-US" sz="1300" b="1" dirty="0">
                <a:solidFill>
                  <a:schemeClr val="dk1"/>
                </a:solidFill>
                <a:highlight>
                  <a:srgbClr val="FAF9F8"/>
                </a:highlight>
              </a:rPr>
              <a:t>      a.  Inference: </a:t>
            </a:r>
            <a:r>
              <a:rPr lang="en-US" sz="1300" dirty="0">
                <a:solidFill>
                  <a:schemeClr val="dk1"/>
                </a:solidFill>
                <a:highlight>
                  <a:srgbClr val="FAF9F8"/>
                </a:highlight>
              </a:rPr>
              <a:t> </a:t>
            </a:r>
            <a:endParaRPr sz="1300">
              <a:solidFill>
                <a:schemeClr val="dk1"/>
              </a:solidFill>
              <a:highlight>
                <a:srgbClr val="FAF9F8"/>
              </a:highlight>
            </a:endParaRPr>
          </a:p>
          <a:p>
            <a:pPr marL="0" lvl="0" indent="0" algn="l" rtl="0">
              <a:lnSpc>
                <a:spcPct val="115000"/>
              </a:lnSpc>
              <a:spcBef>
                <a:spcPts val="0"/>
              </a:spcBef>
              <a:spcAft>
                <a:spcPts val="0"/>
              </a:spcAft>
              <a:buNone/>
            </a:pPr>
            <a:r>
              <a:rPr lang="en-US" sz="1300" dirty="0">
                <a:solidFill>
                  <a:schemeClr val="dk1"/>
                </a:solidFill>
                <a:highlight>
                  <a:srgbClr val="FAF9F8"/>
                </a:highlight>
              </a:rPr>
              <a:t>           The main objective of this paper is to see in which precision a Machine learning algorithm can predict and</a:t>
            </a:r>
            <a:endParaRPr sz="1300">
              <a:solidFill>
                <a:schemeClr val="dk1"/>
              </a:solidFill>
              <a:highlight>
                <a:srgbClr val="FAF9F8"/>
              </a:highlight>
            </a:endParaRPr>
          </a:p>
          <a:p>
            <a:pPr marL="0" lvl="0" indent="0" algn="l" rtl="0">
              <a:lnSpc>
                <a:spcPct val="115000"/>
              </a:lnSpc>
              <a:spcBef>
                <a:spcPts val="0"/>
              </a:spcBef>
              <a:spcAft>
                <a:spcPts val="0"/>
              </a:spcAft>
              <a:buNone/>
            </a:pPr>
            <a:r>
              <a:rPr lang="en-US" sz="1300" dirty="0">
                <a:solidFill>
                  <a:schemeClr val="dk1"/>
                </a:solidFill>
                <a:highlight>
                  <a:srgbClr val="FAF9F8"/>
                </a:highlight>
              </a:rPr>
              <a:t>            how much the epochs can improve our model. The paper aims to use an ML algorithm based on LSTM  </a:t>
            </a:r>
            <a:endParaRPr sz="1300">
              <a:solidFill>
                <a:schemeClr val="dk1"/>
              </a:solidFill>
              <a:highlight>
                <a:srgbClr val="FAF9F8"/>
              </a:highlight>
            </a:endParaRPr>
          </a:p>
          <a:p>
            <a:pPr marL="0" lvl="0" indent="0" algn="l" rtl="0">
              <a:lnSpc>
                <a:spcPct val="115000"/>
              </a:lnSpc>
              <a:spcBef>
                <a:spcPts val="0"/>
              </a:spcBef>
              <a:spcAft>
                <a:spcPts val="0"/>
              </a:spcAft>
              <a:buNone/>
            </a:pPr>
            <a:r>
              <a:rPr lang="en-US" sz="1300" dirty="0">
                <a:solidFill>
                  <a:schemeClr val="dk1"/>
                </a:solidFill>
                <a:highlight>
                  <a:srgbClr val="FAF9F8"/>
                </a:highlight>
              </a:rPr>
              <a:t>            RNN to forecast the adjusted closing prices for a portfolio of assets, the main objective here is to obtain  </a:t>
            </a:r>
            <a:endParaRPr sz="1300">
              <a:solidFill>
                <a:schemeClr val="dk1"/>
              </a:solidFill>
              <a:highlight>
                <a:srgbClr val="FAF9F8"/>
              </a:highlight>
            </a:endParaRPr>
          </a:p>
          <a:p>
            <a:pPr marL="0" lvl="0" indent="0" algn="l" rtl="0">
              <a:lnSpc>
                <a:spcPct val="115000"/>
              </a:lnSpc>
              <a:spcBef>
                <a:spcPts val="0"/>
              </a:spcBef>
              <a:spcAft>
                <a:spcPts val="0"/>
              </a:spcAft>
              <a:buNone/>
            </a:pPr>
            <a:r>
              <a:rPr lang="en-US" sz="1300" dirty="0">
                <a:solidFill>
                  <a:schemeClr val="dk1"/>
                </a:solidFill>
                <a:highlight>
                  <a:srgbClr val="FAF9F8"/>
                </a:highlight>
              </a:rPr>
              <a:t>            the most accurate trained algorithm, to predict future values for our portfolio.</a:t>
            </a:r>
            <a:endParaRPr sz="1300">
              <a:solidFill>
                <a:schemeClr val="dk1"/>
              </a:solidFill>
              <a:highlight>
                <a:srgbClr val="FAF9F8"/>
              </a:highlight>
            </a:endParaRPr>
          </a:p>
          <a:p>
            <a:pPr marL="0" lvl="0" indent="0" algn="l" rtl="0">
              <a:lnSpc>
                <a:spcPct val="115000"/>
              </a:lnSpc>
              <a:spcBef>
                <a:spcPts val="0"/>
              </a:spcBef>
              <a:spcAft>
                <a:spcPts val="0"/>
              </a:spcAft>
              <a:buNone/>
            </a:pPr>
            <a:r>
              <a:rPr lang="en-US" sz="1300" dirty="0">
                <a:solidFill>
                  <a:schemeClr val="dk1"/>
                </a:solidFill>
                <a:highlight>
                  <a:srgbClr val="FAF9F8"/>
                </a:highlight>
              </a:rPr>
              <a:t>    </a:t>
            </a:r>
            <a:r>
              <a:rPr lang="en-US" sz="1300" b="1" dirty="0">
                <a:solidFill>
                  <a:schemeClr val="dk1"/>
                </a:solidFill>
                <a:highlight>
                  <a:srgbClr val="FAF9F8"/>
                </a:highlight>
              </a:rPr>
              <a:t>   b.  Research Gap:  </a:t>
            </a:r>
            <a:endParaRPr sz="1300" b="1">
              <a:solidFill>
                <a:schemeClr val="dk1"/>
              </a:solidFill>
              <a:highlight>
                <a:srgbClr val="FAF9F8"/>
              </a:highlight>
            </a:endParaRPr>
          </a:p>
          <a:p>
            <a:pPr marL="0" lvl="0" indent="0" algn="l" rtl="0">
              <a:lnSpc>
                <a:spcPct val="115000"/>
              </a:lnSpc>
              <a:spcBef>
                <a:spcPts val="0"/>
              </a:spcBef>
              <a:spcAft>
                <a:spcPts val="0"/>
              </a:spcAft>
              <a:buNone/>
            </a:pPr>
            <a:r>
              <a:rPr lang="en-US" sz="1300" dirty="0">
                <a:solidFill>
                  <a:schemeClr val="dk1"/>
                </a:solidFill>
                <a:highlight>
                  <a:srgbClr val="FAF9F8"/>
                </a:highlight>
              </a:rPr>
              <a:t>            The model was being trained with variable epochs. The data being considered as </a:t>
            </a:r>
            <a:r>
              <a:rPr lang="en-US" sz="1300" dirty="0" err="1">
                <a:solidFill>
                  <a:schemeClr val="dk1"/>
                </a:solidFill>
                <a:highlight>
                  <a:srgbClr val="FAF9F8"/>
                </a:highlight>
              </a:rPr>
              <a:t>univariate</a:t>
            </a:r>
            <a:r>
              <a:rPr lang="en-US" sz="1300" dirty="0">
                <a:solidFill>
                  <a:schemeClr val="dk1"/>
                </a:solidFill>
                <a:highlight>
                  <a:srgbClr val="FAF9F8"/>
                </a:highlight>
              </a:rPr>
              <a:t> however   </a:t>
            </a:r>
            <a:endParaRPr sz="1300">
              <a:solidFill>
                <a:schemeClr val="dk1"/>
              </a:solidFill>
              <a:highlight>
                <a:srgbClr val="FAF9F8"/>
              </a:highlight>
            </a:endParaRPr>
          </a:p>
          <a:p>
            <a:pPr marL="0" lvl="0" indent="0" algn="l" rtl="0">
              <a:lnSpc>
                <a:spcPct val="115000"/>
              </a:lnSpc>
              <a:spcBef>
                <a:spcPts val="0"/>
              </a:spcBef>
              <a:spcAft>
                <a:spcPts val="0"/>
              </a:spcAft>
              <a:buNone/>
            </a:pPr>
            <a:r>
              <a:rPr lang="en-US" sz="1300" dirty="0">
                <a:solidFill>
                  <a:schemeClr val="dk1"/>
                </a:solidFill>
                <a:highlight>
                  <a:srgbClr val="FAF9F8"/>
                </a:highlight>
              </a:rPr>
              <a:t>            no research with multivariate data combinations with epochs.</a:t>
            </a:r>
            <a:endParaRPr sz="1300">
              <a:solidFill>
                <a:schemeClr val="dk1"/>
              </a:solidFill>
              <a:highlight>
                <a:srgbClr val="FAF9F8"/>
              </a:highlight>
            </a:endParaRPr>
          </a:p>
          <a:p>
            <a:pPr marL="0" lvl="0" indent="0" algn="l" rtl="0">
              <a:lnSpc>
                <a:spcPct val="115000"/>
              </a:lnSpc>
              <a:spcBef>
                <a:spcPts val="0"/>
              </a:spcBef>
              <a:spcAft>
                <a:spcPts val="0"/>
              </a:spcAft>
              <a:buNone/>
            </a:pPr>
            <a:endParaRPr sz="1300">
              <a:solidFill>
                <a:schemeClr val="dk1"/>
              </a:solidFill>
              <a:highlight>
                <a:srgbClr val="FAF9F8"/>
              </a:highlight>
            </a:endParaRPr>
          </a:p>
          <a:p>
            <a:pPr marL="0" lvl="0" indent="0" algn="l" rtl="0">
              <a:spcBef>
                <a:spcPts val="0"/>
              </a:spcBef>
              <a:spcAft>
                <a:spcPts val="0"/>
              </a:spcAft>
              <a:buNone/>
            </a:pPr>
            <a:endParaRPr sz="1300">
              <a:solidFill>
                <a:schemeClr val="dk1"/>
              </a:solidFil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f3a118cacf_0_382"/>
          <p:cNvSpPr txBox="1">
            <a:spLocks noGrp="1"/>
          </p:cNvSpPr>
          <p:nvPr>
            <p:ph type="title"/>
          </p:nvPr>
        </p:nvSpPr>
        <p:spPr>
          <a:xfrm>
            <a:off x="347425" y="604225"/>
            <a:ext cx="8262900" cy="4533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b="1">
                <a:solidFill>
                  <a:srgbClr val="FF0000"/>
                </a:solidFill>
                <a:latin typeface="Times New Roman"/>
                <a:ea typeface="Times New Roman"/>
                <a:cs typeface="Times New Roman"/>
                <a:sym typeface="Times New Roman"/>
              </a:rPr>
              <a:t>Literature Survey</a:t>
            </a:r>
            <a:endParaRPr sz="2400" b="1">
              <a:solidFill>
                <a:srgbClr val="FF0000"/>
              </a:solidFill>
              <a:latin typeface="Times New Roman"/>
              <a:ea typeface="Times New Roman"/>
              <a:cs typeface="Times New Roman"/>
              <a:sym typeface="Times New Roman"/>
            </a:endParaRPr>
          </a:p>
        </p:txBody>
      </p:sp>
      <p:sp>
        <p:nvSpPr>
          <p:cNvPr id="136" name="Google Shape;136;gf3a118cacf_0_382"/>
          <p:cNvSpPr txBox="1"/>
          <p:nvPr/>
        </p:nvSpPr>
        <p:spPr>
          <a:xfrm>
            <a:off x="619325" y="1374625"/>
            <a:ext cx="82629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solidFill>
                <a:schemeClr val="dk1"/>
              </a:solidFill>
            </a:endParaRPr>
          </a:p>
        </p:txBody>
      </p:sp>
      <p:sp>
        <p:nvSpPr>
          <p:cNvPr id="137" name="Google Shape;137;gf3a118cacf_0_382"/>
          <p:cNvSpPr txBox="1"/>
          <p:nvPr/>
        </p:nvSpPr>
        <p:spPr>
          <a:xfrm>
            <a:off x="468275" y="1774825"/>
            <a:ext cx="8504700" cy="449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smtClean="0">
                <a:solidFill>
                  <a:schemeClr val="dk1"/>
                </a:solidFill>
              </a:rPr>
              <a:t>7</a:t>
            </a:r>
            <a:r>
              <a:rPr lang="en-US" dirty="0" smtClean="0">
                <a:solidFill>
                  <a:schemeClr val="dk1"/>
                </a:solidFill>
              </a:rPr>
              <a:t>.  </a:t>
            </a:r>
            <a:r>
              <a:rPr lang="en-US" dirty="0" err="1">
                <a:solidFill>
                  <a:schemeClr val="dk1"/>
                </a:solidFill>
              </a:rPr>
              <a:t>Arushi</a:t>
            </a:r>
            <a:r>
              <a:rPr lang="en-US" dirty="0">
                <a:solidFill>
                  <a:schemeClr val="dk1"/>
                </a:solidFill>
              </a:rPr>
              <a:t> </a:t>
            </a:r>
            <a:r>
              <a:rPr lang="en-US" dirty="0" err="1">
                <a:solidFill>
                  <a:schemeClr val="dk1"/>
                </a:solidFill>
              </a:rPr>
              <a:t>Gupta,Smriti</a:t>
            </a:r>
            <a:r>
              <a:rPr lang="en-US" dirty="0">
                <a:solidFill>
                  <a:schemeClr val="dk1"/>
                </a:solidFill>
              </a:rPr>
              <a:t> </a:t>
            </a:r>
            <a:r>
              <a:rPr lang="en-US" dirty="0" err="1">
                <a:solidFill>
                  <a:schemeClr val="dk1"/>
                </a:solidFill>
              </a:rPr>
              <a:t>Srivastava,“Comparative</a:t>
            </a:r>
            <a:r>
              <a:rPr lang="en-US" dirty="0">
                <a:solidFill>
                  <a:schemeClr val="dk1"/>
                </a:solidFill>
              </a:rPr>
              <a:t> Analysis of Ant Colony and Particle Swarm  </a:t>
            </a:r>
            <a:endParaRPr>
              <a:solidFill>
                <a:schemeClr val="dk1"/>
              </a:solidFill>
            </a:endParaRPr>
          </a:p>
          <a:p>
            <a:pPr marL="0" lvl="0" indent="0" algn="l" rtl="0">
              <a:spcBef>
                <a:spcPts val="0"/>
              </a:spcBef>
              <a:spcAft>
                <a:spcPts val="0"/>
              </a:spcAft>
              <a:buNone/>
            </a:pPr>
            <a:r>
              <a:rPr lang="en-US" dirty="0">
                <a:solidFill>
                  <a:schemeClr val="dk1"/>
                </a:solidFill>
              </a:rPr>
              <a:t>      Optimization Algorithms for Distance Optimization”,(ICITETM 2020)</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dirty="0">
                <a:solidFill>
                  <a:schemeClr val="dk1"/>
                </a:solidFill>
              </a:rPr>
              <a:t>  </a:t>
            </a:r>
            <a:r>
              <a:rPr lang="en-US" b="1" dirty="0">
                <a:solidFill>
                  <a:schemeClr val="dk1"/>
                </a:solidFill>
              </a:rPr>
              <a:t>    a.  Inference: </a:t>
            </a:r>
            <a:endParaRPr b="1">
              <a:solidFill>
                <a:schemeClr val="dk1"/>
              </a:solidFill>
            </a:endParaRPr>
          </a:p>
          <a:p>
            <a:pPr marL="0" lvl="0" indent="0" algn="l" rtl="0">
              <a:spcBef>
                <a:spcPts val="0"/>
              </a:spcBef>
              <a:spcAft>
                <a:spcPts val="0"/>
              </a:spcAft>
              <a:buNone/>
            </a:pPr>
            <a:r>
              <a:rPr lang="en-US" dirty="0">
                <a:solidFill>
                  <a:schemeClr val="dk1"/>
                </a:solidFill>
              </a:rPr>
              <a:t>           Objective is to solve two distance optimization using two separate swarm intelligence </a:t>
            </a:r>
            <a:endParaRPr>
              <a:solidFill>
                <a:schemeClr val="dk1"/>
              </a:solidFill>
            </a:endParaRPr>
          </a:p>
          <a:p>
            <a:pPr marL="0" lvl="0" indent="0" algn="l" rtl="0">
              <a:spcBef>
                <a:spcPts val="0"/>
              </a:spcBef>
              <a:spcAft>
                <a:spcPts val="0"/>
              </a:spcAft>
              <a:buNone/>
            </a:pPr>
            <a:r>
              <a:rPr lang="en-US" dirty="0">
                <a:solidFill>
                  <a:schemeClr val="dk1"/>
                </a:solidFill>
              </a:rPr>
              <a:t>	  algorithms-particle swarm and ant colony. Both the algorithms analysis is </a:t>
            </a:r>
            <a:r>
              <a:rPr lang="en-US" dirty="0" err="1">
                <a:solidFill>
                  <a:schemeClr val="dk1"/>
                </a:solidFill>
              </a:rPr>
              <a:t>compared.Any</a:t>
            </a:r>
            <a:r>
              <a:rPr lang="en-US" dirty="0">
                <a:solidFill>
                  <a:schemeClr val="dk1"/>
                </a:solidFill>
              </a:rPr>
              <a:t> </a:t>
            </a:r>
            <a:endParaRPr>
              <a:solidFill>
                <a:schemeClr val="dk1"/>
              </a:solidFill>
            </a:endParaRPr>
          </a:p>
          <a:p>
            <a:pPr marL="0" lvl="0" indent="0" algn="l" rtl="0">
              <a:spcBef>
                <a:spcPts val="0"/>
              </a:spcBef>
              <a:spcAft>
                <a:spcPts val="0"/>
              </a:spcAft>
              <a:buNone/>
            </a:pPr>
            <a:r>
              <a:rPr lang="en-US" dirty="0">
                <a:solidFill>
                  <a:schemeClr val="dk1"/>
                </a:solidFill>
              </a:rPr>
              <a:t>	  optimization algorithm is said to be effective if it converges to global minima in less number </a:t>
            </a:r>
            <a:endParaRPr>
              <a:solidFill>
                <a:schemeClr val="dk1"/>
              </a:solidFill>
            </a:endParaRPr>
          </a:p>
          <a:p>
            <a:pPr marL="0" lvl="0" indent="0" algn="l" rtl="0">
              <a:spcBef>
                <a:spcPts val="0"/>
              </a:spcBef>
              <a:spcAft>
                <a:spcPts val="0"/>
              </a:spcAft>
              <a:buNone/>
            </a:pPr>
            <a:r>
              <a:rPr lang="en-US" dirty="0">
                <a:solidFill>
                  <a:schemeClr val="dk1"/>
                </a:solidFill>
              </a:rPr>
              <a:t>           of </a:t>
            </a:r>
            <a:r>
              <a:rPr lang="en-US" dirty="0" err="1">
                <a:solidFill>
                  <a:schemeClr val="dk1"/>
                </a:solidFill>
              </a:rPr>
              <a:t>iterations.Objective</a:t>
            </a:r>
            <a:r>
              <a:rPr lang="en-US" dirty="0">
                <a:solidFill>
                  <a:schemeClr val="dk1"/>
                </a:solidFill>
              </a:rPr>
              <a:t> is to find shortest path or distance between two vertices. Comparative   </a:t>
            </a:r>
            <a:endParaRPr>
              <a:solidFill>
                <a:schemeClr val="dk1"/>
              </a:solidFill>
            </a:endParaRPr>
          </a:p>
          <a:p>
            <a:pPr marL="0" lvl="0" indent="0" algn="l" rtl="0">
              <a:spcBef>
                <a:spcPts val="0"/>
              </a:spcBef>
              <a:spcAft>
                <a:spcPts val="0"/>
              </a:spcAft>
              <a:buNone/>
            </a:pPr>
            <a:r>
              <a:rPr lang="en-US" dirty="0">
                <a:solidFill>
                  <a:schemeClr val="dk1"/>
                </a:solidFill>
              </a:rPr>
              <a:t>	  analysis is done using PSO and ACO. ACO is a probability based method on the </a:t>
            </a:r>
            <a:r>
              <a:rPr lang="en-US" dirty="0" err="1">
                <a:solidFill>
                  <a:schemeClr val="dk1"/>
                </a:solidFill>
              </a:rPr>
              <a:t>behaviour</a:t>
            </a:r>
            <a:r>
              <a:rPr lang="en-US" dirty="0">
                <a:solidFill>
                  <a:schemeClr val="dk1"/>
                </a:solidFill>
              </a:rPr>
              <a:t> </a:t>
            </a:r>
            <a:endParaRPr>
              <a:solidFill>
                <a:schemeClr val="dk1"/>
              </a:solidFill>
            </a:endParaRPr>
          </a:p>
          <a:p>
            <a:pPr marL="0" lvl="0" indent="0" algn="l" rtl="0">
              <a:spcBef>
                <a:spcPts val="0"/>
              </a:spcBef>
              <a:spcAft>
                <a:spcPts val="0"/>
              </a:spcAft>
              <a:buNone/>
            </a:pPr>
            <a:r>
              <a:rPr lang="en-US" dirty="0">
                <a:solidFill>
                  <a:schemeClr val="dk1"/>
                </a:solidFill>
              </a:rPr>
              <a:t>           of ants to find the shortest path set by other ants.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dirty="0">
                <a:solidFill>
                  <a:schemeClr val="dk1"/>
                </a:solidFill>
              </a:rPr>
              <a:t>     </a:t>
            </a:r>
            <a:r>
              <a:rPr lang="en-US" b="1" dirty="0">
                <a:solidFill>
                  <a:schemeClr val="dk1"/>
                </a:solidFill>
              </a:rPr>
              <a:t> b.  Research Gap : </a:t>
            </a:r>
            <a:endParaRPr b="1">
              <a:solidFill>
                <a:schemeClr val="dk1"/>
              </a:solidFill>
            </a:endParaRPr>
          </a:p>
          <a:p>
            <a:pPr marL="0" lvl="0" indent="0" algn="l" rtl="0">
              <a:spcBef>
                <a:spcPts val="0"/>
              </a:spcBef>
              <a:spcAft>
                <a:spcPts val="0"/>
              </a:spcAft>
              <a:buNone/>
            </a:pPr>
            <a:r>
              <a:rPr lang="en-US" dirty="0">
                <a:solidFill>
                  <a:schemeClr val="dk1"/>
                </a:solidFill>
              </a:rPr>
              <a:t>           Application of ACO and PSO in stock market optimization.</a:t>
            </a:r>
            <a:endParaRPr>
              <a:solidFill>
                <a:schemeClr val="dk1"/>
              </a:solidFill>
            </a:endParaRPr>
          </a:p>
          <a:p>
            <a:pPr marL="0" lvl="0" indent="0" algn="l" rtl="0">
              <a:spcBef>
                <a:spcPts val="0"/>
              </a:spcBef>
              <a:spcAft>
                <a:spcPts val="0"/>
              </a:spcAft>
              <a:buNone/>
            </a:pPr>
            <a:r>
              <a:rPr lang="en-US" dirty="0">
                <a:solidFill>
                  <a:schemeClr val="dk1"/>
                </a:solidFill>
              </a:rPr>
              <a:t>     </a:t>
            </a:r>
            <a:r>
              <a:rPr lang="en-US" b="1" dirty="0">
                <a:solidFill>
                  <a:schemeClr val="dk1"/>
                </a:solidFill>
              </a:rPr>
              <a:t> c.  Conclusion: </a:t>
            </a:r>
            <a:endParaRPr b="1">
              <a:solidFill>
                <a:schemeClr val="dk1"/>
              </a:solidFill>
            </a:endParaRPr>
          </a:p>
          <a:p>
            <a:pPr marL="0" lvl="0" indent="0" algn="l" rtl="0">
              <a:spcBef>
                <a:spcPts val="0"/>
              </a:spcBef>
              <a:spcAft>
                <a:spcPts val="0"/>
              </a:spcAft>
              <a:buNone/>
            </a:pPr>
            <a:r>
              <a:rPr lang="en-US" dirty="0">
                <a:solidFill>
                  <a:schemeClr val="dk1"/>
                </a:solidFill>
              </a:rPr>
              <a:t>           Results for both ACO and PSO were both </a:t>
            </a:r>
            <a:r>
              <a:rPr lang="en-US" dirty="0" err="1">
                <a:solidFill>
                  <a:schemeClr val="dk1"/>
                </a:solidFill>
              </a:rPr>
              <a:t>demonstrated.It</a:t>
            </a:r>
            <a:r>
              <a:rPr lang="en-US" dirty="0">
                <a:solidFill>
                  <a:schemeClr val="dk1"/>
                </a:solidFill>
              </a:rPr>
              <a:t> is observed that the ACO  </a:t>
            </a:r>
            <a:endParaRPr>
              <a:solidFill>
                <a:schemeClr val="dk1"/>
              </a:solidFill>
            </a:endParaRPr>
          </a:p>
          <a:p>
            <a:pPr marL="0" lvl="0" indent="0" algn="l" rtl="0">
              <a:spcBef>
                <a:spcPts val="0"/>
              </a:spcBef>
              <a:spcAft>
                <a:spcPts val="0"/>
              </a:spcAft>
              <a:buNone/>
            </a:pPr>
            <a:r>
              <a:rPr lang="en-US" dirty="0">
                <a:solidFill>
                  <a:schemeClr val="dk1"/>
                </a:solidFill>
              </a:rPr>
              <a:t>           algorithm has a lower square of error (0.2 at 80 iterations) and an overall better </a:t>
            </a:r>
            <a:endParaRPr>
              <a:solidFill>
                <a:schemeClr val="dk1"/>
              </a:solidFill>
            </a:endParaRPr>
          </a:p>
          <a:p>
            <a:pPr marL="0" lvl="0" indent="0" algn="l" rtl="0">
              <a:spcBef>
                <a:spcPts val="0"/>
              </a:spcBef>
              <a:spcAft>
                <a:spcPts val="0"/>
              </a:spcAft>
              <a:buNone/>
            </a:pPr>
            <a:r>
              <a:rPr lang="en-US" dirty="0">
                <a:solidFill>
                  <a:schemeClr val="dk1"/>
                </a:solidFill>
              </a:rPr>
              <a:t>           performance.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highlight>
                <a:srgbClr val="FAF9F8"/>
              </a:highlight>
            </a:endParaRPr>
          </a:p>
        </p:txBody>
      </p:sp>
    </p:spTree>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7981</TotalTime>
  <Words>1007</Words>
  <Application>Microsoft Office PowerPoint</Application>
  <PresentationFormat>On-screen Show (4:3)</PresentationFormat>
  <Paragraphs>192</Paragraphs>
  <Slides>20</Slides>
  <Notes>11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11_Default Design</vt:lpstr>
      <vt:lpstr>Constructing Equity Portfolio </vt:lpstr>
      <vt:lpstr>Guide Approval Mail</vt:lpstr>
      <vt:lpstr>Problem Definition </vt:lpstr>
      <vt:lpstr>Review 2 comments and responses</vt:lpstr>
      <vt:lpstr>Literature Survey</vt:lpstr>
      <vt:lpstr>Literature Survey</vt:lpstr>
      <vt:lpstr>Literature Survey</vt:lpstr>
      <vt:lpstr>Literature Survey</vt:lpstr>
      <vt:lpstr>Literature Survey</vt:lpstr>
      <vt:lpstr>Literature Survey</vt:lpstr>
      <vt:lpstr>Literature Survey</vt:lpstr>
      <vt:lpstr>Literature Survey</vt:lpstr>
      <vt:lpstr>Architecture diagram</vt:lpstr>
      <vt:lpstr>Detailed design  diagrams  Chose the most suitable graphical representation for your system.   Please make sure that the diagram has proper labels, text and is easy to view and read by the panel.</vt:lpstr>
      <vt:lpstr>  Implementation Provide a description on the modules of the system.     Details of implementation such as Algorithm, pseudocode for important modules may be included.  Also, any software/hardware library dependence etc may be highlighted.   This can extend 2-3 slides.  </vt:lpstr>
      <vt:lpstr>    </vt:lpstr>
      <vt:lpstr>    </vt:lpstr>
      <vt:lpstr>Publication details</vt:lpstr>
      <vt:lpstr>References(In IEEE format)  Sample  Z. Pi and F. Khan, “An introduction to millimeter-wave mobile broadband systems,” IEEE Communications Magazine., Vol. 49, No. 6, pp. 101–107, 2011.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dell</cp:lastModifiedBy>
  <cp:revision>168</cp:revision>
  <dcterms:modified xsi:type="dcterms:W3CDTF">2022-04-05T17:33:50Z</dcterms:modified>
</cp:coreProperties>
</file>