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embeddedFontLst>
    <p:embeddedFont>
      <p:font typeface="Montserrat"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BE78CCA-174B-4469-BD41-9B7F9A9A902C}">
  <a:tblStyle styleId="{BBE78CCA-174B-4469-BD41-9B7F9A9A902C}"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3F4"/>
          </a:solidFill>
        </a:fill>
      </a:tcStyle>
    </a:wholeTbl>
    <a:band1H>
      <a:tcTxStyle/>
      <a:tcStyle>
        <a:tcBdr/>
      </a:tcStyle>
    </a:band1H>
    <a:band2H>
      <a:tcTxStyle b="off" i="off"/>
      <a:tcStyle>
        <a:tcBdr/>
        <a:fill>
          <a:solidFill>
            <a:srgbClr val="F3F9FA"/>
          </a:solidFill>
        </a:fill>
      </a:tcStyle>
    </a:band2H>
    <a:band1V>
      <a:tcTxStyle/>
      <a:tcStyle>
        <a:tcBdr/>
      </a:tcStyle>
    </a:band1V>
    <a:band2V>
      <a:tcTxStyle/>
      <a:tcStyle>
        <a:tcBdr/>
      </a:tcStyle>
    </a:band2V>
    <a:lastCol>
      <a:tcTxStyle/>
      <a:tcStyle>
        <a:tcBdr/>
      </a:tcStyle>
    </a:lastCol>
    <a:firstCol>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Col>
    <a:la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40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40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40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40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40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40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400"/>
              </a:spcBef>
              <a:spcAft>
                <a:spcPts val="0"/>
              </a:spcAft>
              <a:buSzPts val="1400"/>
              <a:buNone/>
              <a:defRPr sz="12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b1132d746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43" name="Google Shape;143;gfb1132d74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03" name="Google Shape;20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b627aa9d1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cb627aa9d1_0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b627aa9d1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b627aa9d1_0_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b627aa9d1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b627aa9d1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cb627aa9d1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cb627aa9d1_0_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b627aa9d1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b627aa9d1_0_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b627aa9d1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cb627aa9d1_0_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81a67c0cd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81a67c0cd_1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b627aa9d1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b627aa9d1_0_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62" name="Google Shape;26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0" name="Google Shape;1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b3f397053_0_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68" name="Google Shape;268;gfb3f39705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b3f397053_0_1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74" name="Google Shape;274;gfb3f397053_0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b3f397053_0_22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b3f397053_0_2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86" name="Google Shape;2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8" name="Google Shape;1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65" name="Google Shape;16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71" name="Google Shape;17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77" name="Google Shape;17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84" name="Google Shape;18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91" name="Google Shape;1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b627aa9d1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b627aa9d1_0_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2"/>
          <p:cNvSpPr txBox="1">
            <a:spLocks noGrp="1"/>
          </p:cNvSpPr>
          <p:nvPr>
            <p:ph type="title"/>
          </p:nvPr>
        </p:nvSpPr>
        <p:spPr>
          <a:xfrm>
            <a:off x="457200" y="92074"/>
            <a:ext cx="8229600" cy="1508126"/>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0" name="Google Shape;80;p12"/>
          <p:cNvSpPr txBox="1">
            <a:spLocks noGrp="1"/>
          </p:cNvSpPr>
          <p:nvPr>
            <p:ph type="title"/>
          </p:nvPr>
        </p:nvSpPr>
        <p:spPr>
          <a:xfrm>
            <a:off x="457200" y="92074"/>
            <a:ext cx="8229600" cy="1508100"/>
          </a:xfrm>
          <a:prstGeom prst="rect">
            <a:avLst/>
          </a:prstGeom>
          <a:noFill/>
          <a:ln>
            <a:noFill/>
          </a:ln>
        </p:spPr>
        <p:txBody>
          <a:bodyPr spcFirstLastPara="1" wrap="square" lIns="45700" tIns="45700" rIns="45700" bIns="45700" anchor="ctr" anchorCtr="0">
            <a:no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83" name="Google Shape;83;p13"/>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84" name="Google Shape;84;p13"/>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efault">
  <p:cSld name="Default 2">
    <p:spTree>
      <p:nvGrpSpPr>
        <p:cNvPr id="1" name="Shape 85"/>
        <p:cNvGrpSpPr/>
        <p:nvPr/>
      </p:nvGrpSpPr>
      <p:grpSpPr>
        <a:xfrm>
          <a:off x="0" y="0"/>
          <a:ext cx="0" cy="0"/>
          <a:chOff x="0" y="0"/>
          <a:chExt cx="0" cy="0"/>
        </a:xfrm>
      </p:grpSpPr>
      <p:sp>
        <p:nvSpPr>
          <p:cNvPr id="86" name="Google Shape;86;p14"/>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87" name="Google Shape;87;p14"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88" name="Google Shape;88;p14"/>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89" name="Google Shape;89;p14"/>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0" name="Google Shape;90;p14"/>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91" name="Google Shape;91;p14"/>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efault">
  <p:cSld name="Default 3">
    <p:spTree>
      <p:nvGrpSpPr>
        <p:cNvPr id="1" name="Shape 92"/>
        <p:cNvGrpSpPr/>
        <p:nvPr/>
      </p:nvGrpSpPr>
      <p:grpSpPr>
        <a:xfrm>
          <a:off x="0" y="0"/>
          <a:ext cx="0" cy="0"/>
          <a:chOff x="0" y="0"/>
          <a:chExt cx="0" cy="0"/>
        </a:xfrm>
      </p:grpSpPr>
      <p:sp>
        <p:nvSpPr>
          <p:cNvPr id="93" name="Google Shape;93;p15"/>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94" name="Google Shape;94;p15"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95" name="Google Shape;95;p15"/>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96" name="Google Shape;96;p15"/>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97" name="Google Shape;97;p15"/>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98" name="Google Shape;98;p15"/>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Default">
  <p:cSld name="Default 4">
    <p:spTree>
      <p:nvGrpSpPr>
        <p:cNvPr id="1" name="Shape 99"/>
        <p:cNvGrpSpPr/>
        <p:nvPr/>
      </p:nvGrpSpPr>
      <p:grpSpPr>
        <a:xfrm>
          <a:off x="0" y="0"/>
          <a:ext cx="0" cy="0"/>
          <a:chOff x="0" y="0"/>
          <a:chExt cx="0" cy="0"/>
        </a:xfrm>
      </p:grpSpPr>
      <p:sp>
        <p:nvSpPr>
          <p:cNvPr id="100" name="Google Shape;100;p16"/>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01" name="Google Shape;101;p16"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02" name="Google Shape;102;p16"/>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03" name="Google Shape;103;p16"/>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04" name="Google Shape;104;p16"/>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05" name="Google Shape;105;p16"/>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Default">
  <p:cSld name="Default 5">
    <p:spTree>
      <p:nvGrpSpPr>
        <p:cNvPr id="1" name="Shape 106"/>
        <p:cNvGrpSpPr/>
        <p:nvPr/>
      </p:nvGrpSpPr>
      <p:grpSpPr>
        <a:xfrm>
          <a:off x="0" y="0"/>
          <a:ext cx="0" cy="0"/>
          <a:chOff x="0" y="0"/>
          <a:chExt cx="0" cy="0"/>
        </a:xfrm>
      </p:grpSpPr>
      <p:sp>
        <p:nvSpPr>
          <p:cNvPr id="107" name="Google Shape;107;p17"/>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08" name="Google Shape;108;p17"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09" name="Google Shape;109;p17"/>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10" name="Google Shape;110;p17"/>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11" name="Google Shape;111;p17"/>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12" name="Google Shape;112;p17"/>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Default">
  <p:cSld name="Default 6">
    <p:spTree>
      <p:nvGrpSpPr>
        <p:cNvPr id="1" name="Shape 113"/>
        <p:cNvGrpSpPr/>
        <p:nvPr/>
      </p:nvGrpSpPr>
      <p:grpSpPr>
        <a:xfrm>
          <a:off x="0" y="0"/>
          <a:ext cx="0" cy="0"/>
          <a:chOff x="0" y="0"/>
          <a:chExt cx="0" cy="0"/>
        </a:xfrm>
      </p:grpSpPr>
      <p:sp>
        <p:nvSpPr>
          <p:cNvPr id="114" name="Google Shape;114;p18"/>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15" name="Google Shape;115;p18"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16" name="Google Shape;116;p18"/>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17" name="Google Shape;117;p18"/>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18" name="Google Shape;118;p18"/>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19" name="Google Shape;119;p18"/>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Default">
  <p:cSld name="Default 7">
    <p:spTree>
      <p:nvGrpSpPr>
        <p:cNvPr id="1" name="Shape 120"/>
        <p:cNvGrpSpPr/>
        <p:nvPr/>
      </p:nvGrpSpPr>
      <p:grpSpPr>
        <a:xfrm>
          <a:off x="0" y="0"/>
          <a:ext cx="0" cy="0"/>
          <a:chOff x="0" y="0"/>
          <a:chExt cx="0" cy="0"/>
        </a:xfrm>
      </p:grpSpPr>
      <p:sp>
        <p:nvSpPr>
          <p:cNvPr id="121" name="Google Shape;121;p19"/>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22" name="Google Shape;122;p19"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23" name="Google Shape;123;p19"/>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24" name="Google Shape;124;p19"/>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25" name="Google Shape;125;p19"/>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26" name="Google Shape;126;p19"/>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Default">
  <p:cSld name="Default 8">
    <p:spTree>
      <p:nvGrpSpPr>
        <p:cNvPr id="1" name="Shape 127"/>
        <p:cNvGrpSpPr/>
        <p:nvPr/>
      </p:nvGrpSpPr>
      <p:grpSpPr>
        <a:xfrm>
          <a:off x="0" y="0"/>
          <a:ext cx="0" cy="0"/>
          <a:chOff x="0" y="0"/>
          <a:chExt cx="0" cy="0"/>
        </a:xfrm>
      </p:grpSpPr>
      <p:sp>
        <p:nvSpPr>
          <p:cNvPr id="128" name="Google Shape;128;p20"/>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29" name="Google Shape;129;p20"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30" name="Google Shape;130;p20"/>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31" name="Google Shape;131;p20"/>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32" name="Google Shape;132;p20"/>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33" name="Google Shape;133;p20"/>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Default">
  <p:cSld name="Default 9">
    <p:spTree>
      <p:nvGrpSpPr>
        <p:cNvPr id="1" name="Shape 134"/>
        <p:cNvGrpSpPr/>
        <p:nvPr/>
      </p:nvGrpSpPr>
      <p:grpSpPr>
        <a:xfrm>
          <a:off x="0" y="0"/>
          <a:ext cx="0" cy="0"/>
          <a:chOff x="0" y="0"/>
          <a:chExt cx="0" cy="0"/>
        </a:xfrm>
      </p:grpSpPr>
      <p:sp>
        <p:nvSpPr>
          <p:cNvPr id="135" name="Google Shape;135;p2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36" name="Google Shape;136;p21" descr="collegelogo"/>
          <p:cNvPicPr preferRelativeResize="0"/>
          <p:nvPr/>
        </p:nvPicPr>
        <p:blipFill rotWithShape="1">
          <a:blip r:embed="rId2">
            <a:alphaModFix/>
          </a:blip>
          <a:srcRect/>
          <a:stretch/>
        </p:blipFill>
        <p:spPr>
          <a:xfrm>
            <a:off x="381000" y="76200"/>
            <a:ext cx="594122" cy="685800"/>
          </a:xfrm>
          <a:prstGeom prst="rect">
            <a:avLst/>
          </a:prstGeom>
          <a:noFill/>
          <a:ln>
            <a:noFill/>
          </a:ln>
        </p:spPr>
      </p:pic>
      <p:sp>
        <p:nvSpPr>
          <p:cNvPr id="137" name="Google Shape;137;p21"/>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38" name="Google Shape;138;p21"/>
          <p:cNvSpPr txBox="1">
            <a:spLocks noGrp="1"/>
          </p:cNvSpPr>
          <p:nvPr>
            <p:ph type="title"/>
          </p:nvPr>
        </p:nvSpPr>
        <p:spPr>
          <a:xfrm>
            <a:off x="990600" y="1371600"/>
            <a:ext cx="6858000" cy="807900"/>
          </a:xfrm>
          <a:prstGeom prst="rect">
            <a:avLst/>
          </a:prstGeom>
          <a:noFill/>
          <a:ln>
            <a:noFill/>
          </a:ln>
        </p:spPr>
        <p:txBody>
          <a:bodyPr spcFirstLastPara="1" wrap="square" lIns="45700" tIns="45700" rIns="45700" bIns="45700" anchor="ctr" anchorCtr="0">
            <a:normAutofit/>
          </a:bodyPr>
          <a:lstStyle>
            <a:lvl1pPr lvl="0" algn="ctr" rtl="0">
              <a:lnSpc>
                <a:spcPct val="100000"/>
              </a:lnSpc>
              <a:spcBef>
                <a:spcPts val="0"/>
              </a:spcBef>
              <a:spcAft>
                <a:spcPts val="0"/>
              </a:spcAft>
              <a:buClr>
                <a:srgbClr val="000000"/>
              </a:buClr>
              <a:buSzPts val="1800"/>
              <a:buNone/>
              <a:defRPr/>
            </a:lvl1pPr>
            <a:lvl2pPr lvl="1" algn="ctr" rtl="0">
              <a:lnSpc>
                <a:spcPct val="100000"/>
              </a:lnSpc>
              <a:spcBef>
                <a:spcPts val="0"/>
              </a:spcBef>
              <a:spcAft>
                <a:spcPts val="0"/>
              </a:spcAft>
              <a:buClr>
                <a:srgbClr val="000000"/>
              </a:buClr>
              <a:buSzPts val="1800"/>
              <a:buNone/>
              <a:defRPr/>
            </a:lvl2pPr>
            <a:lvl3pPr lvl="2" algn="ctr" rtl="0">
              <a:lnSpc>
                <a:spcPct val="100000"/>
              </a:lnSpc>
              <a:spcBef>
                <a:spcPts val="0"/>
              </a:spcBef>
              <a:spcAft>
                <a:spcPts val="0"/>
              </a:spcAft>
              <a:buClr>
                <a:srgbClr val="000000"/>
              </a:buClr>
              <a:buSzPts val="1800"/>
              <a:buNone/>
              <a:defRPr/>
            </a:lvl3pPr>
            <a:lvl4pPr lvl="3" algn="ctr" rtl="0">
              <a:lnSpc>
                <a:spcPct val="100000"/>
              </a:lnSpc>
              <a:spcBef>
                <a:spcPts val="0"/>
              </a:spcBef>
              <a:spcAft>
                <a:spcPts val="0"/>
              </a:spcAft>
              <a:buClr>
                <a:srgbClr val="000000"/>
              </a:buClr>
              <a:buSzPts val="1800"/>
              <a:buNone/>
              <a:defRPr/>
            </a:lvl4pPr>
            <a:lvl5pPr lvl="4" algn="ctr" rtl="0">
              <a:lnSpc>
                <a:spcPct val="100000"/>
              </a:lnSpc>
              <a:spcBef>
                <a:spcPts val="0"/>
              </a:spcBef>
              <a:spcAft>
                <a:spcPts val="0"/>
              </a:spcAft>
              <a:buClr>
                <a:srgbClr val="000000"/>
              </a:buClr>
              <a:buSzPts val="1800"/>
              <a:buNone/>
              <a:defRPr/>
            </a:lvl5pPr>
            <a:lvl6pPr lvl="5" algn="ctr" rtl="0">
              <a:lnSpc>
                <a:spcPct val="100000"/>
              </a:lnSpc>
              <a:spcBef>
                <a:spcPts val="0"/>
              </a:spcBef>
              <a:spcAft>
                <a:spcPts val="0"/>
              </a:spcAft>
              <a:buClr>
                <a:srgbClr val="000000"/>
              </a:buClr>
              <a:buSzPts val="1800"/>
              <a:buNone/>
              <a:defRPr/>
            </a:lvl6pPr>
            <a:lvl7pPr lvl="6" algn="ctr" rtl="0">
              <a:lnSpc>
                <a:spcPct val="100000"/>
              </a:lnSpc>
              <a:spcBef>
                <a:spcPts val="0"/>
              </a:spcBef>
              <a:spcAft>
                <a:spcPts val="0"/>
              </a:spcAft>
              <a:buClr>
                <a:srgbClr val="000000"/>
              </a:buClr>
              <a:buSzPts val="1800"/>
              <a:buNone/>
              <a:defRPr/>
            </a:lvl7pPr>
            <a:lvl8pPr lvl="7" algn="ctr" rtl="0">
              <a:lnSpc>
                <a:spcPct val="100000"/>
              </a:lnSpc>
              <a:spcBef>
                <a:spcPts val="0"/>
              </a:spcBef>
              <a:spcAft>
                <a:spcPts val="0"/>
              </a:spcAft>
              <a:buClr>
                <a:srgbClr val="000000"/>
              </a:buClr>
              <a:buSzPts val="1800"/>
              <a:buNone/>
              <a:defRPr/>
            </a:lvl8pPr>
            <a:lvl9pPr lvl="8" algn="ctr" rtl="0">
              <a:lnSpc>
                <a:spcPct val="100000"/>
              </a:lnSpc>
              <a:spcBef>
                <a:spcPts val="0"/>
              </a:spcBef>
              <a:spcAft>
                <a:spcPts val="0"/>
              </a:spcAft>
              <a:buClr>
                <a:srgbClr val="000000"/>
              </a:buClr>
              <a:buSzPts val="1800"/>
              <a:buNone/>
              <a:defRPr/>
            </a:lvl9pPr>
          </a:lstStyle>
          <a:p>
            <a:endParaRPr/>
          </a:p>
        </p:txBody>
      </p:sp>
      <p:sp>
        <p:nvSpPr>
          <p:cNvPr id="139" name="Google Shape;139;p21"/>
          <p:cNvSpPr txBox="1">
            <a:spLocks noGrp="1"/>
          </p:cNvSpPr>
          <p:nvPr>
            <p:ph type="body" idx="1"/>
          </p:nvPr>
        </p:nvSpPr>
        <p:spPr>
          <a:xfrm>
            <a:off x="914400" y="2362200"/>
            <a:ext cx="7315200" cy="3764100"/>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rtl="0">
              <a:lnSpc>
                <a:spcPct val="100000"/>
              </a:lnSpc>
              <a:spcBef>
                <a:spcPts val="400"/>
              </a:spcBef>
              <a:spcAft>
                <a:spcPts val="0"/>
              </a:spcAft>
              <a:buClr>
                <a:srgbClr val="000000"/>
              </a:buClr>
              <a:buSzPts val="1800"/>
              <a:buChar char="»"/>
              <a:defRPr/>
            </a:lvl1pPr>
            <a:lvl2pPr marL="914400" lvl="1" indent="-342900" algn="l" rtl="0">
              <a:lnSpc>
                <a:spcPct val="100000"/>
              </a:lnSpc>
              <a:spcBef>
                <a:spcPts val="400"/>
              </a:spcBef>
              <a:spcAft>
                <a:spcPts val="0"/>
              </a:spcAft>
              <a:buClr>
                <a:srgbClr val="000000"/>
              </a:buClr>
              <a:buSzPts val="1800"/>
              <a:buChar char="–"/>
              <a:defRPr/>
            </a:lvl2pPr>
            <a:lvl3pPr marL="1371600" lvl="2" indent="-342900" algn="l" rtl="0">
              <a:lnSpc>
                <a:spcPct val="100000"/>
              </a:lnSpc>
              <a:spcBef>
                <a:spcPts val="400"/>
              </a:spcBef>
              <a:spcAft>
                <a:spcPts val="0"/>
              </a:spcAft>
              <a:buClr>
                <a:srgbClr val="000000"/>
              </a:buClr>
              <a:buSzPts val="1800"/>
              <a:buChar char="•"/>
              <a:defRPr/>
            </a:lvl3pPr>
            <a:lvl4pPr marL="1828800" lvl="3" indent="-342900" algn="l" rtl="0">
              <a:lnSpc>
                <a:spcPct val="100000"/>
              </a:lnSpc>
              <a:spcBef>
                <a:spcPts val="400"/>
              </a:spcBef>
              <a:spcAft>
                <a:spcPts val="0"/>
              </a:spcAft>
              <a:buClr>
                <a:srgbClr val="000000"/>
              </a:buClr>
              <a:buSzPts val="1800"/>
              <a:buChar char="–"/>
              <a:defRPr/>
            </a:lvl4pPr>
            <a:lvl5pPr marL="2286000" lvl="4" indent="-342900" algn="l" rtl="0">
              <a:lnSpc>
                <a:spcPct val="100000"/>
              </a:lnSpc>
              <a:spcBef>
                <a:spcPts val="400"/>
              </a:spcBef>
              <a:spcAft>
                <a:spcPts val="0"/>
              </a:spcAft>
              <a:buClr>
                <a:srgbClr val="000000"/>
              </a:buClr>
              <a:buSzPts val="1800"/>
              <a:buChar char="»"/>
              <a:defRPr/>
            </a:lvl5pPr>
            <a:lvl6pPr marL="2743200" lvl="5" indent="-342900" algn="l" rtl="0">
              <a:lnSpc>
                <a:spcPct val="100000"/>
              </a:lnSpc>
              <a:spcBef>
                <a:spcPts val="400"/>
              </a:spcBef>
              <a:spcAft>
                <a:spcPts val="0"/>
              </a:spcAft>
              <a:buClr>
                <a:srgbClr val="000000"/>
              </a:buClr>
              <a:buSzPts val="1800"/>
              <a:buChar char="●"/>
              <a:defRPr/>
            </a:lvl6pPr>
            <a:lvl7pPr marL="3200400" lvl="6" indent="-342900" algn="l" rtl="0">
              <a:lnSpc>
                <a:spcPct val="100000"/>
              </a:lnSpc>
              <a:spcBef>
                <a:spcPts val="400"/>
              </a:spcBef>
              <a:spcAft>
                <a:spcPts val="0"/>
              </a:spcAft>
              <a:buClr>
                <a:srgbClr val="000000"/>
              </a:buClr>
              <a:buSzPts val="1800"/>
              <a:buChar char="●"/>
              <a:defRPr/>
            </a:lvl7pPr>
            <a:lvl8pPr marL="3657600" lvl="7" indent="-342900" algn="l" rtl="0">
              <a:lnSpc>
                <a:spcPct val="100000"/>
              </a:lnSpc>
              <a:spcBef>
                <a:spcPts val="400"/>
              </a:spcBef>
              <a:spcAft>
                <a:spcPts val="0"/>
              </a:spcAft>
              <a:buClr>
                <a:srgbClr val="000000"/>
              </a:buClr>
              <a:buSzPts val="1800"/>
              <a:buChar char="●"/>
              <a:defRPr/>
            </a:lvl8pPr>
            <a:lvl9pPr marL="4114800" lvl="8" indent="-342900" algn="l" rtl="0">
              <a:lnSpc>
                <a:spcPct val="100000"/>
              </a:lnSpc>
              <a:spcBef>
                <a:spcPts val="400"/>
              </a:spcBef>
              <a:spcAft>
                <a:spcPts val="0"/>
              </a:spcAft>
              <a:buClr>
                <a:srgbClr val="000000"/>
              </a:buClr>
              <a:buSzPts val="1800"/>
              <a:buChar char="●"/>
              <a:defRPr/>
            </a:lvl9pPr>
          </a:lstStyle>
          <a:p>
            <a:endParaRPr/>
          </a:p>
        </p:txBody>
      </p:sp>
      <p:sp>
        <p:nvSpPr>
          <p:cNvPr id="140" name="Google Shape;140;p21"/>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lvl="0"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rtl="0">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15"/>
        <p:cNvGrpSpPr/>
        <p:nvPr/>
      </p:nvGrpSpPr>
      <p:grpSpPr>
        <a:xfrm>
          <a:off x="0" y="0"/>
          <a:ext cx="0" cy="0"/>
          <a:chOff x="0" y="0"/>
          <a:chExt cx="0" cy="0"/>
        </a:xfrm>
      </p:grpSpPr>
      <p:sp>
        <p:nvSpPr>
          <p:cNvPr id="16" name="Google Shape;16;p3"/>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7" name="Google Shape;17;p3"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18" name="Google Shape;18;p3"/>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19" name="Google Shape;19;p3"/>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3"/>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21" name="Google Shape;21;p3"/>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efault">
  <p:cSld name="Default 2">
    <p:spTree>
      <p:nvGrpSpPr>
        <p:cNvPr id="1" name="Shape 22"/>
        <p:cNvGrpSpPr/>
        <p:nvPr/>
      </p:nvGrpSpPr>
      <p:grpSpPr>
        <a:xfrm>
          <a:off x="0" y="0"/>
          <a:ext cx="0" cy="0"/>
          <a:chOff x="0" y="0"/>
          <a:chExt cx="0" cy="0"/>
        </a:xfrm>
      </p:grpSpPr>
      <p:sp>
        <p:nvSpPr>
          <p:cNvPr id="23" name="Google Shape;23;p4"/>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4" name="Google Shape;24;p4"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25" name="Google Shape;25;p4"/>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26" name="Google Shape;26;p4"/>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7" name="Google Shape;27;p4"/>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28" name="Google Shape;28;p4"/>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efault">
  <p:cSld name="Default 3">
    <p:spTree>
      <p:nvGrpSpPr>
        <p:cNvPr id="1" name="Shape 29"/>
        <p:cNvGrpSpPr/>
        <p:nvPr/>
      </p:nvGrpSpPr>
      <p:grpSpPr>
        <a:xfrm>
          <a:off x="0" y="0"/>
          <a:ext cx="0" cy="0"/>
          <a:chOff x="0" y="0"/>
          <a:chExt cx="0" cy="0"/>
        </a:xfrm>
      </p:grpSpPr>
      <p:sp>
        <p:nvSpPr>
          <p:cNvPr id="30" name="Google Shape;30;p5"/>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1" name="Google Shape;31;p5"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32" name="Google Shape;32;p5"/>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33" name="Google Shape;33;p5"/>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4" name="Google Shape;34;p5"/>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35" name="Google Shape;35;p5"/>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efault">
  <p:cSld name="Default 4">
    <p:spTree>
      <p:nvGrpSpPr>
        <p:cNvPr id="1" name="Shape 36"/>
        <p:cNvGrpSpPr/>
        <p:nvPr/>
      </p:nvGrpSpPr>
      <p:grpSpPr>
        <a:xfrm>
          <a:off x="0" y="0"/>
          <a:ext cx="0" cy="0"/>
          <a:chOff x="0" y="0"/>
          <a:chExt cx="0" cy="0"/>
        </a:xfrm>
      </p:grpSpPr>
      <p:sp>
        <p:nvSpPr>
          <p:cNvPr id="37" name="Google Shape;37;p6"/>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8" name="Google Shape;38;p6"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39" name="Google Shape;39;p6"/>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40" name="Google Shape;40;p6"/>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1" name="Google Shape;41;p6"/>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42" name="Google Shape;42;p6"/>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efault">
  <p:cSld name="Default 5">
    <p:spTree>
      <p:nvGrpSpPr>
        <p:cNvPr id="1" name="Shape 43"/>
        <p:cNvGrpSpPr/>
        <p:nvPr/>
      </p:nvGrpSpPr>
      <p:grpSpPr>
        <a:xfrm>
          <a:off x="0" y="0"/>
          <a:ext cx="0" cy="0"/>
          <a:chOff x="0" y="0"/>
          <a:chExt cx="0" cy="0"/>
        </a:xfrm>
      </p:grpSpPr>
      <p:sp>
        <p:nvSpPr>
          <p:cNvPr id="44" name="Google Shape;44;p7"/>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45" name="Google Shape;45;p7"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46" name="Google Shape;46;p7"/>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47" name="Google Shape;47;p7"/>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8" name="Google Shape;48;p7"/>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49" name="Google Shape;49;p7"/>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efault">
  <p:cSld name="Default 6">
    <p:spTree>
      <p:nvGrpSpPr>
        <p:cNvPr id="1" name="Shape 50"/>
        <p:cNvGrpSpPr/>
        <p:nvPr/>
      </p:nvGrpSpPr>
      <p:grpSpPr>
        <a:xfrm>
          <a:off x="0" y="0"/>
          <a:ext cx="0" cy="0"/>
          <a:chOff x="0" y="0"/>
          <a:chExt cx="0" cy="0"/>
        </a:xfrm>
      </p:grpSpPr>
      <p:sp>
        <p:nvSpPr>
          <p:cNvPr id="51" name="Google Shape;51;p8"/>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52" name="Google Shape;52;p8"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53" name="Google Shape;53;p8"/>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54" name="Google Shape;54;p8"/>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55" name="Google Shape;55;p8"/>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56" name="Google Shape;56;p8"/>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efault">
  <p:cSld name="Default 7">
    <p:spTree>
      <p:nvGrpSpPr>
        <p:cNvPr id="1" name="Shape 57"/>
        <p:cNvGrpSpPr/>
        <p:nvPr/>
      </p:nvGrpSpPr>
      <p:grpSpPr>
        <a:xfrm>
          <a:off x="0" y="0"/>
          <a:ext cx="0" cy="0"/>
          <a:chOff x="0" y="0"/>
          <a:chExt cx="0" cy="0"/>
        </a:xfrm>
      </p:grpSpPr>
      <p:sp>
        <p:nvSpPr>
          <p:cNvPr id="58" name="Google Shape;58;p9"/>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59" name="Google Shape;59;p9"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60" name="Google Shape;60;p9"/>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61" name="Google Shape;61;p9"/>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2" name="Google Shape;62;p9"/>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63" name="Google Shape;63;p9"/>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efault">
  <p:cSld name="Default 8">
    <p:spTree>
      <p:nvGrpSpPr>
        <p:cNvPr id="1" name="Shape 64"/>
        <p:cNvGrpSpPr/>
        <p:nvPr/>
      </p:nvGrpSpPr>
      <p:grpSpPr>
        <a:xfrm>
          <a:off x="0" y="0"/>
          <a:ext cx="0" cy="0"/>
          <a:chOff x="0" y="0"/>
          <a:chExt cx="0" cy="0"/>
        </a:xfrm>
      </p:grpSpPr>
      <p:sp>
        <p:nvSpPr>
          <p:cNvPr id="65" name="Google Shape;65;p10"/>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66" name="Google Shape;66;p10"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67" name="Google Shape;67;p10"/>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68" name="Google Shape;68;p10"/>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9" name="Google Shape;69;p10"/>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70" name="Google Shape;70;p10"/>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pic>
        <p:nvPicPr>
          <p:cNvPr id="8" name="Google Shape;8;p1" descr="image.png"/>
          <p:cNvPicPr preferRelativeResize="0"/>
          <p:nvPr/>
        </p:nvPicPr>
        <p:blipFill rotWithShape="1">
          <a:blip r:embed="rId11">
            <a:alphaModFix/>
          </a:blip>
          <a:srcRect/>
          <a:stretch/>
        </p:blipFill>
        <p:spPr>
          <a:xfrm>
            <a:off x="0" y="38100"/>
            <a:ext cx="1104900" cy="1104900"/>
          </a:xfrm>
          <a:prstGeom prst="rect">
            <a:avLst/>
          </a:prstGeom>
          <a:noFill/>
          <a:ln>
            <a:noFill/>
          </a:ln>
        </p:spPr>
      </p:pic>
      <p:sp>
        <p:nvSpPr>
          <p:cNvPr id="9" name="Google Shape;9;p1"/>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 name="Google Shape;10;p1"/>
          <p:cNvSpPr txBox="1">
            <a:spLocks noGrp="1"/>
          </p:cNvSpPr>
          <p:nvPr>
            <p:ph type="title"/>
          </p:nvPr>
        </p:nvSpPr>
        <p:spPr>
          <a:xfrm>
            <a:off x="457200" y="92074"/>
            <a:ext cx="8229600" cy="1508126"/>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solidFill>
            <a:srgbClr val="FFFFFF"/>
          </a:solidFill>
          <a:ln>
            <a:noFill/>
          </a:ln>
        </p:spPr>
        <p:txBody>
          <a:bodyPr spcFirstLastPara="1" wrap="square" lIns="45700" tIns="45700" rIns="45700" bIns="45700" anchor="t" anchorCtr="0">
            <a:noAutofit/>
          </a:bodyPr>
          <a:lstStyle>
            <a:lvl1pPr marL="457200" marR="0" lvl="0"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3" name="Google Shape;73;p11"/>
          <p:cNvSpPr txBox="1"/>
          <p:nvPr/>
        </p:nvSpPr>
        <p:spPr>
          <a:xfrm>
            <a:off x="1264919" y="304800"/>
            <a:ext cx="6918900" cy="372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pic>
        <p:nvPicPr>
          <p:cNvPr id="74" name="Google Shape;74;p11" descr="image.png"/>
          <p:cNvPicPr preferRelativeResize="0"/>
          <p:nvPr/>
        </p:nvPicPr>
        <p:blipFill rotWithShape="1">
          <a:blip r:embed="rId12">
            <a:alphaModFix/>
          </a:blip>
          <a:srcRect/>
          <a:stretch/>
        </p:blipFill>
        <p:spPr>
          <a:xfrm>
            <a:off x="0" y="38100"/>
            <a:ext cx="828675" cy="828675"/>
          </a:xfrm>
          <a:prstGeom prst="rect">
            <a:avLst/>
          </a:prstGeom>
          <a:noFill/>
          <a:ln>
            <a:noFill/>
          </a:ln>
        </p:spPr>
      </p:pic>
      <p:sp>
        <p:nvSpPr>
          <p:cNvPr id="75" name="Google Shape;75;p11"/>
          <p:cNvSpPr txBox="1">
            <a:spLocks noGrp="1"/>
          </p:cNvSpPr>
          <p:nvPr>
            <p:ph type="sldNum" idx="12"/>
          </p:nvPr>
        </p:nvSpPr>
        <p:spPr>
          <a:xfrm>
            <a:off x="8308692" y="381000"/>
            <a:ext cx="301800" cy="310200"/>
          </a:xfrm>
          <a:prstGeom prst="rect">
            <a:avLst/>
          </a:prstGeom>
          <a:noFill/>
          <a:ln>
            <a:noFill/>
          </a:ln>
        </p:spPr>
        <p:txBody>
          <a:bodyPr spcFirstLastPara="1" wrap="square" lIns="45700" tIns="45700" rIns="45700" bIns="4570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6" name="Google Shape;76;p11"/>
          <p:cNvSpPr txBox="1">
            <a:spLocks noGrp="1"/>
          </p:cNvSpPr>
          <p:nvPr>
            <p:ph type="title"/>
          </p:nvPr>
        </p:nvSpPr>
        <p:spPr>
          <a:xfrm>
            <a:off x="457200" y="92074"/>
            <a:ext cx="8229600" cy="1508100"/>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7" name="Google Shape;77;p11"/>
          <p:cNvSpPr txBox="1">
            <a:spLocks noGrp="1"/>
          </p:cNvSpPr>
          <p:nvPr>
            <p:ph type="body" idx="1"/>
          </p:nvPr>
        </p:nvSpPr>
        <p:spPr>
          <a:xfrm>
            <a:off x="457200" y="1600200"/>
            <a:ext cx="8229600" cy="4526100"/>
          </a:xfrm>
          <a:prstGeom prst="rect">
            <a:avLst/>
          </a:prstGeom>
          <a:solidFill>
            <a:srgbClr val="FFFFFF"/>
          </a:solidFill>
          <a:ln>
            <a:noFill/>
          </a:ln>
        </p:spPr>
        <p:txBody>
          <a:bodyPr spcFirstLastPara="1" wrap="square" lIns="45700" tIns="45700" rIns="45700" bIns="45700" anchor="t" anchorCtr="0">
            <a:noAutofit/>
          </a:bodyPr>
          <a:lstStyle>
            <a:lvl1pPr marL="457200" marR="0" lvl="0"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1802663" y="68217"/>
            <a:ext cx="5406900" cy="9144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4000"/>
              <a:buFont typeface="Times New Roman"/>
              <a:buNone/>
            </a:pPr>
            <a:r>
              <a:rPr lang="en-US"/>
              <a:t>Generating Optimized Portfolio</a:t>
            </a:r>
            <a:endParaRPr sz="3600" b="0"/>
          </a:p>
        </p:txBody>
      </p:sp>
      <p:sp>
        <p:nvSpPr>
          <p:cNvPr id="146" name="Google Shape;146;p22"/>
          <p:cNvSpPr txBox="1"/>
          <p:nvPr/>
        </p:nvSpPr>
        <p:spPr>
          <a:xfrm>
            <a:off x="-260175" y="1207200"/>
            <a:ext cx="9466500" cy="4933200"/>
          </a:xfrm>
          <a:prstGeom prst="rect">
            <a:avLst/>
          </a:prstGeom>
          <a:noFill/>
          <a:ln>
            <a:noFill/>
          </a:ln>
        </p:spPr>
        <p:txBody>
          <a:bodyPr spcFirstLastPara="1" wrap="square" lIns="45700" tIns="45700" rIns="45700" bIns="45700" anchor="t" anchorCtr="0">
            <a:noAutofit/>
          </a:bodyPr>
          <a:lstStyle/>
          <a:p>
            <a:pPr marL="0" marR="29020" lvl="0" indent="0" algn="l" rtl="0">
              <a:lnSpc>
                <a:spcPct val="80000"/>
              </a:lnSpc>
              <a:spcBef>
                <a:spcPts val="0"/>
              </a:spcBef>
              <a:spcAft>
                <a:spcPts val="0"/>
              </a:spcAft>
              <a:buClr>
                <a:srgbClr val="000000"/>
              </a:buClr>
              <a:buSzPts val="2000"/>
              <a:buFont typeface="Arial"/>
              <a:buNone/>
            </a:pPr>
            <a:r>
              <a:rPr lang="en-US" sz="2000" b="1" dirty="0" smtClean="0"/>
              <a:t>                   </a:t>
            </a:r>
            <a:r>
              <a:rPr lang="en-US" sz="2000" b="1" i="0" u="none" strike="noStrike" cap="none" dirty="0" smtClean="0">
                <a:solidFill>
                  <a:srgbClr val="000000"/>
                </a:solidFill>
              </a:rPr>
              <a:t>Team Members	 	   Group</a:t>
            </a:r>
            <a:r>
              <a:rPr lang="en-US" sz="2000" b="1" dirty="0" smtClean="0"/>
              <a:t> No.: 61</a:t>
            </a:r>
            <a:r>
              <a:rPr lang="en-US" sz="2000" b="1" i="0" u="none" strike="noStrike" cap="none" dirty="0" smtClean="0">
                <a:solidFill>
                  <a:srgbClr val="000000"/>
                </a:solidFill>
              </a:rPr>
              <a:t>             Panel 12		</a:t>
            </a:r>
            <a:endParaRPr sz="2000" b="1" smtClean="0"/>
          </a:p>
          <a:p>
            <a:pPr marL="0" marR="0" lvl="0" indent="0" algn="l" rtl="0">
              <a:lnSpc>
                <a:spcPct val="80000"/>
              </a:lnSpc>
              <a:spcBef>
                <a:spcPts val="400"/>
              </a:spcBef>
              <a:spcAft>
                <a:spcPts val="0"/>
              </a:spcAft>
              <a:buClr>
                <a:srgbClr val="000000"/>
              </a:buClr>
              <a:buSzPts val="1400"/>
              <a:buFont typeface="Times New Roman"/>
              <a:buNone/>
            </a:pPr>
            <a:endParaRPr sz="2000" b="1" i="0" u="none" strike="noStrike" cap="none">
              <a:solidFill>
                <a:srgbClr val="000000"/>
              </a:solidFill>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 </a:t>
            </a:r>
            <a:endParaRPr sz="2000" b="1" i="0" u="none" strike="noStrike" cap="none">
              <a:solidFill>
                <a:srgbClr val="000000"/>
              </a:solidFill>
              <a:latin typeface="Arial"/>
              <a:ea typeface="Arial"/>
              <a:cs typeface="Arial"/>
              <a:sym typeface="Arial"/>
            </a:endParaRPr>
          </a:p>
          <a:p>
            <a:pPr marL="0" marR="0" lvl="0" indent="0" algn="l"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endParaRPr sz="2000" b="1"/>
          </a:p>
          <a:p>
            <a:pPr marL="0" marR="0" lvl="0" indent="0" algn="ctr"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Project  Advisors: </a:t>
            </a:r>
            <a:endParaRPr sz="2000" b="1" i="0" u="none" strike="noStrike" cap="none">
              <a:solidFill>
                <a:srgbClr val="000000"/>
              </a:solidFill>
              <a:latin typeface="Arial"/>
              <a:ea typeface="Arial"/>
              <a:cs typeface="Arial"/>
              <a:sym typeface="Arial"/>
            </a:endParaRPr>
          </a:p>
          <a:p>
            <a:pPr marL="0" marR="0" lvl="0" indent="0" algn="ctr" rtl="0">
              <a:lnSpc>
                <a:spcPct val="80000"/>
              </a:lnSpc>
              <a:spcBef>
                <a:spcPts val="40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 </a:t>
            </a:r>
            <a:r>
              <a:rPr lang="en-US" sz="1900" b="1" dirty="0">
                <a:solidFill>
                  <a:schemeClr val="dk1"/>
                </a:solidFill>
                <a:highlight>
                  <a:srgbClr val="FAFAFA"/>
                </a:highlight>
              </a:rPr>
              <a:t>Dr. (Col.) Kumar P. N.</a:t>
            </a:r>
            <a:r>
              <a:rPr lang="en-US" sz="2000" b="1" i="0" u="none" strike="noStrike" cap="none" dirty="0">
                <a:solidFill>
                  <a:schemeClr val="dk1"/>
                </a:solidFill>
                <a:latin typeface="Arial"/>
                <a:ea typeface="Arial"/>
                <a:cs typeface="Arial"/>
                <a:sym typeface="Arial"/>
              </a:rPr>
              <a:t> /</a:t>
            </a:r>
            <a:r>
              <a:rPr lang="en-US" sz="1200" dirty="0">
                <a:solidFill>
                  <a:schemeClr val="dk1"/>
                </a:solidFill>
                <a:highlight>
                  <a:srgbClr val="FFFFFF"/>
                </a:highlight>
                <a:latin typeface="Times New Roman"/>
                <a:ea typeface="Times New Roman"/>
                <a:cs typeface="Times New Roman"/>
                <a:sym typeface="Times New Roman"/>
              </a:rPr>
              <a:t> </a:t>
            </a:r>
            <a:r>
              <a:rPr lang="en-US" sz="1800" b="1" dirty="0">
                <a:solidFill>
                  <a:schemeClr val="dk1"/>
                </a:solidFill>
                <a:highlight>
                  <a:srgbClr val="FFFFFF"/>
                </a:highlight>
              </a:rPr>
              <a:t>Professor</a:t>
            </a:r>
            <a:r>
              <a:rPr lang="en-US" sz="1800" b="1" dirty="0">
                <a:solidFill>
                  <a:schemeClr val="dk1"/>
                </a:solidFill>
                <a:highlight>
                  <a:srgbClr val="FFFFFF"/>
                </a:highlight>
                <a:latin typeface="Times New Roman"/>
                <a:ea typeface="Times New Roman"/>
                <a:cs typeface="Times New Roman"/>
                <a:sym typeface="Times New Roman"/>
              </a:rPr>
              <a:t> </a:t>
            </a:r>
            <a:r>
              <a:rPr lang="en-US" sz="2000" b="1" i="0" u="none" strike="noStrike" cap="none" dirty="0">
                <a:solidFill>
                  <a:schemeClr val="dk1"/>
                </a:solidFill>
                <a:latin typeface="Arial"/>
                <a:ea typeface="Arial"/>
                <a:cs typeface="Arial"/>
                <a:sym typeface="Arial"/>
              </a:rPr>
              <a:t>/ CSE</a:t>
            </a:r>
            <a:endParaRPr sz="2000" b="1" i="0" u="none" strike="noStrike" cap="none">
              <a:solidFill>
                <a:schemeClr val="dk1"/>
              </a:solidFill>
              <a:latin typeface="Arial"/>
              <a:ea typeface="Arial"/>
              <a:cs typeface="Arial"/>
              <a:sym typeface="Arial"/>
            </a:endParaRPr>
          </a:p>
          <a:p>
            <a:pPr marL="0" marR="0" lvl="0" indent="0" algn="l" rtl="0">
              <a:lnSpc>
                <a:spcPct val="80000"/>
              </a:lnSpc>
              <a:spcBef>
                <a:spcPts val="400"/>
              </a:spcBef>
              <a:spcAft>
                <a:spcPts val="0"/>
              </a:spcAft>
              <a:buClr>
                <a:srgbClr val="000000"/>
              </a:buClr>
              <a:buSzPts val="2000"/>
              <a:buFont typeface="Arial"/>
              <a:buNone/>
            </a:pPr>
            <a:r>
              <a:rPr lang="en-US" sz="2000" b="1" dirty="0">
                <a:solidFill>
                  <a:schemeClr val="dk1"/>
                </a:solidFill>
              </a:rPr>
              <a:t>		Dr. A. </a:t>
            </a:r>
            <a:r>
              <a:rPr lang="en-US" sz="2000" b="1" dirty="0" err="1">
                <a:solidFill>
                  <a:schemeClr val="dk1"/>
                </a:solidFill>
              </a:rPr>
              <a:t>Senthil</a:t>
            </a:r>
            <a:r>
              <a:rPr lang="en-US" sz="2000" b="1" dirty="0">
                <a:solidFill>
                  <a:schemeClr val="dk1"/>
                </a:solidFill>
              </a:rPr>
              <a:t> Kumar /</a:t>
            </a:r>
            <a:r>
              <a:rPr lang="en-US" sz="2000" b="1" dirty="0">
                <a:solidFill>
                  <a:schemeClr val="dk1"/>
                </a:solidFill>
                <a:highlight>
                  <a:srgbClr val="FFFFFF"/>
                </a:highlight>
              </a:rPr>
              <a:t>Assistant Professor (SG)-Finance /ASB</a:t>
            </a:r>
            <a:endParaRPr sz="2800" b="1">
              <a:solidFill>
                <a:schemeClr val="dk1"/>
              </a:solidFill>
            </a:endParaRPr>
          </a:p>
          <a:p>
            <a:pPr marL="0" marR="0" lvl="0" indent="0" algn="l" rtl="0">
              <a:lnSpc>
                <a:spcPct val="80000"/>
              </a:lnSpc>
              <a:spcBef>
                <a:spcPts val="400"/>
              </a:spcBef>
              <a:spcAft>
                <a:spcPts val="0"/>
              </a:spcAft>
              <a:buClr>
                <a:srgbClr val="000000"/>
              </a:buClr>
              <a:buSzPts val="2000"/>
              <a:buFont typeface="Arial"/>
              <a:buNone/>
            </a:pPr>
            <a:endParaRPr sz="2000" b="1"/>
          </a:p>
        </p:txBody>
      </p:sp>
      <p:graphicFrame>
        <p:nvGraphicFramePr>
          <p:cNvPr id="147" name="Google Shape;147;p22"/>
          <p:cNvGraphicFramePr/>
          <p:nvPr/>
        </p:nvGraphicFramePr>
        <p:xfrm>
          <a:off x="1040000" y="1727367"/>
          <a:ext cx="7388375" cy="2907605"/>
        </p:xfrm>
        <a:graphic>
          <a:graphicData uri="http://schemas.openxmlformats.org/drawingml/2006/table">
            <a:tbl>
              <a:tblPr>
                <a:noFill/>
                <a:tableStyleId>{BBE78CCA-174B-4469-BD41-9B7F9A9A902C}</a:tableStyleId>
              </a:tblPr>
              <a:tblGrid>
                <a:gridCol w="712450"/>
                <a:gridCol w="2094850"/>
                <a:gridCol w="3472825"/>
                <a:gridCol w="1108250"/>
              </a:tblGrid>
              <a:tr h="68002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S.No</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Reg.No</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Name of the Student</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2000" b="1" u="none" strike="noStrike" cap="none">
                          <a:latin typeface="Times New Roman"/>
                          <a:ea typeface="Times New Roman"/>
                          <a:cs typeface="Times New Roman"/>
                          <a:sym typeface="Times New Roman"/>
                        </a:rPr>
                        <a:t>Section</a:t>
                      </a:r>
                      <a:endParaRPr sz="1900"/>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r>
              <a:tr h="2023700">
                <a:tc>
                  <a:txBody>
                    <a:bodyPr/>
                    <a:lstStyle/>
                    <a:p>
                      <a:pPr marL="0" marR="0" lvl="0" indent="0" algn="ctr" rtl="0">
                        <a:lnSpc>
                          <a:spcPct val="100000"/>
                        </a:lnSpc>
                        <a:spcBef>
                          <a:spcPts val="1300"/>
                        </a:spcBef>
                        <a:spcAft>
                          <a:spcPts val="0"/>
                        </a:spcAft>
                        <a:buNone/>
                      </a:pPr>
                      <a:endParaRPr sz="700"/>
                    </a:p>
                    <a:p>
                      <a:pPr marL="0" marR="0" lvl="0" indent="0" algn="ctr" rtl="0">
                        <a:lnSpc>
                          <a:spcPct val="100000"/>
                        </a:lnSpc>
                        <a:spcBef>
                          <a:spcPts val="1300"/>
                        </a:spcBef>
                        <a:spcAft>
                          <a:spcPts val="0"/>
                        </a:spcAft>
                        <a:buNone/>
                      </a:pPr>
                      <a:r>
                        <a:rPr lang="en-US" sz="1700" u="none" strike="noStrike" cap="none"/>
                        <a:t>1</a:t>
                      </a:r>
                      <a:endParaRPr sz="1700" u="none" strike="noStrike" cap="none"/>
                    </a:p>
                    <a:p>
                      <a:pPr marL="0" marR="0" lvl="0" indent="0" algn="ctr" rtl="0">
                        <a:lnSpc>
                          <a:spcPct val="100000"/>
                        </a:lnSpc>
                        <a:spcBef>
                          <a:spcPts val="1300"/>
                        </a:spcBef>
                        <a:spcAft>
                          <a:spcPts val="0"/>
                        </a:spcAft>
                        <a:buNone/>
                      </a:pPr>
                      <a:r>
                        <a:rPr lang="en-US" sz="1700"/>
                        <a:t>2</a:t>
                      </a:r>
                      <a:endParaRPr sz="1700"/>
                    </a:p>
                    <a:p>
                      <a:pPr marL="0" marR="0" lvl="0" indent="0" algn="ctr" rtl="0">
                        <a:lnSpc>
                          <a:spcPct val="100000"/>
                        </a:lnSpc>
                        <a:spcBef>
                          <a:spcPts val="1300"/>
                        </a:spcBef>
                        <a:spcAft>
                          <a:spcPts val="0"/>
                        </a:spcAft>
                        <a:buNone/>
                      </a:pPr>
                      <a:r>
                        <a:rPr lang="en-US" sz="1700"/>
                        <a:t>3</a:t>
                      </a:r>
                      <a:endParaRPr sz="1700"/>
                    </a:p>
                    <a:p>
                      <a:pPr marL="0" marR="0" lvl="0" indent="0" algn="ctr" rtl="0">
                        <a:lnSpc>
                          <a:spcPct val="100000"/>
                        </a:lnSpc>
                        <a:spcBef>
                          <a:spcPts val="1300"/>
                        </a:spcBef>
                        <a:spcAft>
                          <a:spcPts val="1300"/>
                        </a:spcAft>
                        <a:buNone/>
                      </a:pPr>
                      <a:r>
                        <a:rPr lang="en-US" sz="1700"/>
                        <a:t>4</a:t>
                      </a: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1300"/>
                        </a:spcBef>
                        <a:spcAft>
                          <a:spcPts val="0"/>
                        </a:spcAft>
                        <a:buNone/>
                      </a:pPr>
                      <a:endParaRPr sz="700"/>
                    </a:p>
                    <a:p>
                      <a:pPr marL="0" marR="0" lvl="0" indent="0" algn="ctr" rtl="0">
                        <a:lnSpc>
                          <a:spcPct val="100000"/>
                        </a:lnSpc>
                        <a:spcBef>
                          <a:spcPts val="1300"/>
                        </a:spcBef>
                        <a:spcAft>
                          <a:spcPts val="0"/>
                        </a:spcAft>
                        <a:buNone/>
                      </a:pPr>
                      <a:r>
                        <a:rPr lang="en-US" sz="1700"/>
                        <a:t>CB.EN.U4CSE18125</a:t>
                      </a:r>
                      <a:endParaRPr sz="1700"/>
                    </a:p>
                    <a:p>
                      <a:pPr marL="0" lvl="0" indent="0" algn="ctr" rtl="0">
                        <a:lnSpc>
                          <a:spcPct val="100000"/>
                        </a:lnSpc>
                        <a:spcBef>
                          <a:spcPts val="1300"/>
                        </a:spcBef>
                        <a:spcAft>
                          <a:spcPts val="0"/>
                        </a:spcAft>
                        <a:buNone/>
                      </a:pPr>
                      <a:r>
                        <a:rPr lang="en-US" sz="1700">
                          <a:solidFill>
                            <a:schemeClr val="dk1"/>
                          </a:solidFill>
                        </a:rPr>
                        <a:t>CB.EN.U4CSE18160</a:t>
                      </a:r>
                      <a:endParaRPr sz="1700"/>
                    </a:p>
                    <a:p>
                      <a:pPr marL="0" marR="0" lvl="0" indent="0" algn="ctr" rtl="0">
                        <a:lnSpc>
                          <a:spcPct val="100000"/>
                        </a:lnSpc>
                        <a:spcBef>
                          <a:spcPts val="1300"/>
                        </a:spcBef>
                        <a:spcAft>
                          <a:spcPts val="0"/>
                        </a:spcAft>
                        <a:buNone/>
                      </a:pPr>
                      <a:r>
                        <a:rPr lang="en-US" sz="1700"/>
                        <a:t>CB.EN.U4CSE18235</a:t>
                      </a:r>
                      <a:endParaRPr sz="1700"/>
                    </a:p>
                    <a:p>
                      <a:pPr marL="0" lvl="0" indent="0" algn="ctr" rtl="0">
                        <a:lnSpc>
                          <a:spcPct val="100000"/>
                        </a:lnSpc>
                        <a:spcBef>
                          <a:spcPts val="1300"/>
                        </a:spcBef>
                        <a:spcAft>
                          <a:spcPts val="0"/>
                        </a:spcAft>
                        <a:buNone/>
                      </a:pPr>
                      <a:r>
                        <a:rPr lang="en-US" sz="1700">
                          <a:solidFill>
                            <a:schemeClr val="dk1"/>
                          </a:solidFill>
                        </a:rPr>
                        <a:t>CB.EN.U4CSE18244</a:t>
                      </a:r>
                      <a:endParaRPr sz="1700">
                        <a:solidFill>
                          <a:schemeClr val="dk1"/>
                        </a:solidFill>
                      </a:endParaRPr>
                    </a:p>
                    <a:p>
                      <a:pPr marL="0" lvl="0" indent="0" algn="ctr" rtl="0">
                        <a:lnSpc>
                          <a:spcPct val="100000"/>
                        </a:lnSpc>
                        <a:spcBef>
                          <a:spcPts val="1300"/>
                        </a:spcBef>
                        <a:spcAft>
                          <a:spcPts val="1300"/>
                        </a:spcAft>
                        <a:buNone/>
                      </a:pPr>
                      <a:endParaRPr sz="1700">
                        <a:solidFill>
                          <a:schemeClr val="dk1"/>
                        </a:solidFill>
                      </a:endParaRPr>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1300"/>
                        </a:spcBef>
                        <a:spcAft>
                          <a:spcPts val="0"/>
                        </a:spcAft>
                        <a:buNone/>
                      </a:pPr>
                      <a:endParaRPr sz="700"/>
                    </a:p>
                    <a:p>
                      <a:pPr marL="0" lvl="0" indent="0" algn="ctr" rtl="0">
                        <a:spcBef>
                          <a:spcPts val="1300"/>
                        </a:spcBef>
                        <a:spcAft>
                          <a:spcPts val="0"/>
                        </a:spcAft>
                        <a:buNone/>
                      </a:pPr>
                      <a:r>
                        <a:rPr lang="en-US" sz="1700">
                          <a:solidFill>
                            <a:schemeClr val="dk1"/>
                          </a:solidFill>
                        </a:rPr>
                        <a:t>Karthik Desai</a:t>
                      </a:r>
                      <a:endParaRPr sz="1700">
                        <a:solidFill>
                          <a:schemeClr val="dk1"/>
                        </a:solidFill>
                      </a:endParaRPr>
                    </a:p>
                    <a:p>
                      <a:pPr marL="0" lvl="0" indent="0" algn="ctr" rtl="0">
                        <a:spcBef>
                          <a:spcPts val="1300"/>
                        </a:spcBef>
                        <a:spcAft>
                          <a:spcPts val="0"/>
                        </a:spcAft>
                        <a:buClr>
                          <a:schemeClr val="dk1"/>
                        </a:buClr>
                        <a:buSzPts val="1500"/>
                        <a:buFont typeface="Arial"/>
                        <a:buNone/>
                      </a:pPr>
                      <a:r>
                        <a:rPr lang="en-US" sz="1700">
                          <a:solidFill>
                            <a:schemeClr val="dk1"/>
                          </a:solidFill>
                        </a:rPr>
                        <a:t>V.S.V.Akanksh</a:t>
                      </a:r>
                      <a:endParaRPr sz="1700">
                        <a:solidFill>
                          <a:schemeClr val="dk1"/>
                        </a:solidFill>
                      </a:endParaRPr>
                    </a:p>
                    <a:p>
                      <a:pPr marL="0" lvl="0" indent="0" algn="ctr" rtl="0">
                        <a:lnSpc>
                          <a:spcPct val="100000"/>
                        </a:lnSpc>
                        <a:spcBef>
                          <a:spcPts val="1300"/>
                        </a:spcBef>
                        <a:spcAft>
                          <a:spcPts val="0"/>
                        </a:spcAft>
                        <a:buNone/>
                      </a:pPr>
                      <a:r>
                        <a:rPr lang="en-US" sz="1700">
                          <a:solidFill>
                            <a:schemeClr val="dk1"/>
                          </a:solidFill>
                        </a:rPr>
                        <a:t>Kushagra Kumar Agrawal </a:t>
                      </a:r>
                      <a:endParaRPr sz="1700"/>
                    </a:p>
                    <a:p>
                      <a:pPr marL="0" lvl="0" indent="0" algn="ctr" rtl="0">
                        <a:spcBef>
                          <a:spcPts val="1300"/>
                        </a:spcBef>
                        <a:spcAft>
                          <a:spcPts val="0"/>
                        </a:spcAft>
                        <a:buClr>
                          <a:schemeClr val="dk1"/>
                        </a:buClr>
                        <a:buSzPts val="1500"/>
                        <a:buFont typeface="Arial"/>
                        <a:buNone/>
                      </a:pPr>
                      <a:r>
                        <a:rPr lang="en-US" sz="1700">
                          <a:solidFill>
                            <a:schemeClr val="dk1"/>
                          </a:solidFill>
                        </a:rPr>
                        <a:t>Reddybathuni Mohan</a:t>
                      </a:r>
                      <a:endParaRPr sz="1700">
                        <a:solidFill>
                          <a:schemeClr val="dk1"/>
                        </a:solidFill>
                      </a:endParaRPr>
                    </a:p>
                    <a:p>
                      <a:pPr marL="0" marR="0" lvl="0" indent="0" algn="ctr" rtl="0">
                        <a:lnSpc>
                          <a:spcPct val="100000"/>
                        </a:lnSpc>
                        <a:spcBef>
                          <a:spcPts val="1300"/>
                        </a:spcBef>
                        <a:spcAft>
                          <a:spcPts val="1300"/>
                        </a:spcAft>
                        <a:buNone/>
                      </a:pP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c>
                  <a:txBody>
                    <a:bodyPr/>
                    <a:lstStyle/>
                    <a:p>
                      <a:pPr marL="0" marR="0" lvl="0" indent="0" algn="l" rtl="0">
                        <a:lnSpc>
                          <a:spcPct val="100000"/>
                        </a:lnSpc>
                        <a:spcBef>
                          <a:spcPts val="1300"/>
                        </a:spcBef>
                        <a:spcAft>
                          <a:spcPts val="0"/>
                        </a:spcAft>
                        <a:buNone/>
                      </a:pPr>
                      <a:endParaRPr sz="700"/>
                    </a:p>
                    <a:p>
                      <a:pPr marL="0" marR="0" lvl="0" indent="0" algn="l" rtl="0">
                        <a:lnSpc>
                          <a:spcPct val="100000"/>
                        </a:lnSpc>
                        <a:spcBef>
                          <a:spcPts val="1300"/>
                        </a:spcBef>
                        <a:spcAft>
                          <a:spcPts val="0"/>
                        </a:spcAft>
                        <a:buNone/>
                      </a:pPr>
                      <a:r>
                        <a:rPr lang="en-US" sz="1700"/>
                        <a:t>    </a:t>
                      </a:r>
                      <a:r>
                        <a:rPr lang="en-US" sz="1700" u="none" strike="noStrike" cap="none"/>
                        <a:t>CSE </a:t>
                      </a:r>
                      <a:r>
                        <a:rPr lang="en-US" sz="1700"/>
                        <a:t>B</a:t>
                      </a:r>
                      <a:endParaRPr sz="1700"/>
                    </a:p>
                    <a:p>
                      <a:pPr marL="0" marR="0" lvl="0" indent="0" algn="ctr" rtl="0">
                        <a:lnSpc>
                          <a:spcPct val="100000"/>
                        </a:lnSpc>
                        <a:spcBef>
                          <a:spcPts val="1300"/>
                        </a:spcBef>
                        <a:spcAft>
                          <a:spcPts val="0"/>
                        </a:spcAft>
                        <a:buNone/>
                      </a:pPr>
                      <a:r>
                        <a:rPr lang="en-US" sz="1700"/>
                        <a:t>CSE B</a:t>
                      </a:r>
                      <a:endParaRPr sz="1700"/>
                    </a:p>
                    <a:p>
                      <a:pPr marL="0" marR="0" lvl="0" indent="0" algn="ctr" rtl="0">
                        <a:lnSpc>
                          <a:spcPct val="100000"/>
                        </a:lnSpc>
                        <a:spcBef>
                          <a:spcPts val="1300"/>
                        </a:spcBef>
                        <a:spcAft>
                          <a:spcPts val="0"/>
                        </a:spcAft>
                        <a:buNone/>
                      </a:pPr>
                      <a:r>
                        <a:rPr lang="en-US" sz="1700"/>
                        <a:t>CSE C</a:t>
                      </a:r>
                      <a:endParaRPr sz="1700"/>
                    </a:p>
                    <a:p>
                      <a:pPr marL="0" marR="0" lvl="0" indent="0" algn="ctr" rtl="0">
                        <a:lnSpc>
                          <a:spcPct val="100000"/>
                        </a:lnSpc>
                        <a:spcBef>
                          <a:spcPts val="1300"/>
                        </a:spcBef>
                        <a:spcAft>
                          <a:spcPts val="1300"/>
                        </a:spcAft>
                        <a:buNone/>
                      </a:pPr>
                      <a:r>
                        <a:rPr lang="en-US" sz="1700"/>
                        <a:t>CSE C</a:t>
                      </a:r>
                      <a:endParaRPr sz="1700"/>
                    </a:p>
                  </a:txBody>
                  <a:tcPr marL="0" marR="0" marT="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9DAF8"/>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sldNum" idx="12"/>
          </p:nvPr>
        </p:nvSpPr>
        <p:spPr>
          <a:xfrm>
            <a:off x="8407576" y="381000"/>
            <a:ext cx="203024"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10</a:t>
            </a:fld>
            <a:endParaRPr/>
          </a:p>
        </p:txBody>
      </p:sp>
      <p:sp>
        <p:nvSpPr>
          <p:cNvPr id="206" name="Google Shape;206;p31"/>
          <p:cNvSpPr txBox="1">
            <a:spLocks noGrp="1"/>
          </p:cNvSpPr>
          <p:nvPr>
            <p:ph type="title"/>
          </p:nvPr>
        </p:nvSpPr>
        <p:spPr>
          <a:xfrm>
            <a:off x="977537" y="1188720"/>
            <a:ext cx="6858000" cy="808038"/>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Module  2 (Long Short Term Memory)</a:t>
            </a:r>
            <a:endParaRPr sz="2400">
              <a:solidFill>
                <a:srgbClr val="FF0000"/>
              </a:solidFill>
            </a:endParaRPr>
          </a:p>
        </p:txBody>
      </p:sp>
      <p:sp>
        <p:nvSpPr>
          <p:cNvPr id="207" name="Google Shape;207;p31"/>
          <p:cNvSpPr txBox="1"/>
          <p:nvPr/>
        </p:nvSpPr>
        <p:spPr>
          <a:xfrm>
            <a:off x="797450" y="2126500"/>
            <a:ext cx="776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8" name="Google Shape;208;p31"/>
          <p:cNvSpPr txBox="1"/>
          <p:nvPr/>
        </p:nvSpPr>
        <p:spPr>
          <a:xfrm>
            <a:off x="489100" y="1861425"/>
            <a:ext cx="8121600" cy="3478800"/>
          </a:xfrm>
          <a:prstGeom prst="rect">
            <a:avLst/>
          </a:prstGeom>
          <a:noFill/>
          <a:ln>
            <a:noFill/>
          </a:ln>
        </p:spPr>
        <p:txBody>
          <a:bodyPr spcFirstLastPara="1" wrap="square" lIns="91425" tIns="91425" rIns="91425" bIns="91425" anchor="t" anchorCtr="0">
            <a:spAutoFit/>
          </a:bodyPr>
          <a:lstStyle/>
          <a:p>
            <a:pPr marL="4572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The preprocessed data is taken and split into training and testing.</a:t>
            </a:r>
            <a:endParaRPr sz="1700">
              <a:solidFill>
                <a:schemeClr val="dk1"/>
              </a:solidFill>
              <a:highlight>
                <a:schemeClr val="lt1"/>
              </a:highlight>
            </a:endParaRPr>
          </a:p>
          <a:p>
            <a:pPr marL="9144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Hyperparameter tuning for LSTM.</a:t>
            </a:r>
            <a:r>
              <a:rPr lang="en-US" sz="1800">
                <a:solidFill>
                  <a:schemeClr val="dk1"/>
                </a:solidFill>
                <a:highlight>
                  <a:schemeClr val="lt1"/>
                </a:highlight>
              </a:rPr>
              <a:t> </a:t>
            </a:r>
            <a:r>
              <a:rPr lang="en-US" sz="1700">
                <a:solidFill>
                  <a:schemeClr val="dk1"/>
                </a:solidFill>
                <a:highlight>
                  <a:schemeClr val="lt1"/>
                </a:highlight>
              </a:rPr>
              <a:t>Hyperparameters are:</a:t>
            </a:r>
            <a:endParaRPr sz="1700">
              <a:solidFill>
                <a:schemeClr val="dk1"/>
              </a:solidFill>
              <a:highlight>
                <a:schemeClr val="lt1"/>
              </a:highlight>
            </a:endParaRPr>
          </a:p>
          <a:p>
            <a:pPr marL="1371600" lvl="0" indent="-336550" algn="l" rtl="0">
              <a:spcBef>
                <a:spcPts val="1200"/>
              </a:spcBef>
              <a:spcAft>
                <a:spcPts val="0"/>
              </a:spcAft>
              <a:buClr>
                <a:schemeClr val="dk1"/>
              </a:buClr>
              <a:buSzPts val="1700"/>
              <a:buChar char="●"/>
            </a:pPr>
            <a:r>
              <a:rPr lang="en-US" sz="1700">
                <a:solidFill>
                  <a:schemeClr val="dk1"/>
                </a:solidFill>
                <a:highlight>
                  <a:schemeClr val="lt1"/>
                </a:highlight>
              </a:rPr>
              <a:t>Timestep,</a:t>
            </a:r>
            <a:endParaRPr sz="1700">
              <a:solidFill>
                <a:schemeClr val="dk1"/>
              </a:solidFill>
              <a:highlight>
                <a:schemeClr val="lt1"/>
              </a:highlight>
            </a:endParaRPr>
          </a:p>
          <a:p>
            <a:pPr marL="1371600" lvl="0" indent="-336550" algn="l" rtl="0">
              <a:spcBef>
                <a:spcPts val="0"/>
              </a:spcBef>
              <a:spcAft>
                <a:spcPts val="0"/>
              </a:spcAft>
              <a:buClr>
                <a:schemeClr val="dk1"/>
              </a:buClr>
              <a:buSzPts val="1700"/>
              <a:buChar char="●"/>
            </a:pPr>
            <a:r>
              <a:rPr lang="en-US" sz="1700">
                <a:solidFill>
                  <a:schemeClr val="dk1"/>
                </a:solidFill>
                <a:highlight>
                  <a:schemeClr val="lt1"/>
                </a:highlight>
              </a:rPr>
              <a:t>Batch</a:t>
            </a:r>
            <a:endParaRPr sz="1700">
              <a:solidFill>
                <a:schemeClr val="dk1"/>
              </a:solidFill>
              <a:highlight>
                <a:schemeClr val="lt1"/>
              </a:highlight>
            </a:endParaRPr>
          </a:p>
          <a:p>
            <a:pPr marL="1371600" lvl="0" indent="-336550" algn="l" rtl="0">
              <a:spcBef>
                <a:spcPts val="0"/>
              </a:spcBef>
              <a:spcAft>
                <a:spcPts val="0"/>
              </a:spcAft>
              <a:buClr>
                <a:schemeClr val="dk1"/>
              </a:buClr>
              <a:buSzPts val="1700"/>
              <a:buChar char="●"/>
            </a:pPr>
            <a:r>
              <a:rPr lang="en-US" sz="1700">
                <a:solidFill>
                  <a:schemeClr val="dk1"/>
                </a:solidFill>
                <a:highlight>
                  <a:schemeClr val="lt1"/>
                </a:highlight>
              </a:rPr>
              <a:t>epoch</a:t>
            </a:r>
            <a:endParaRPr sz="1700">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                1. LSTM model is run on train data:</a:t>
            </a:r>
            <a:endParaRPr sz="1700">
              <a:solidFill>
                <a:schemeClr val="dk1"/>
              </a:solidFill>
              <a:highlight>
                <a:schemeClr val="lt1"/>
              </a:highlight>
            </a:endParaRPr>
          </a:p>
          <a:p>
            <a:pPr marL="914400" lvl="0" indent="457200" algn="l" rtl="0">
              <a:spcBef>
                <a:spcPts val="1200"/>
              </a:spcBef>
              <a:spcAft>
                <a:spcPts val="0"/>
              </a:spcAft>
              <a:buClr>
                <a:schemeClr val="dk1"/>
              </a:buClr>
              <a:buSzPts val="1100"/>
              <a:buFont typeface="Arial"/>
              <a:buNone/>
            </a:pPr>
            <a:r>
              <a:rPr lang="en-US" sz="1700">
                <a:solidFill>
                  <a:schemeClr val="dk1"/>
                </a:solidFill>
                <a:highlight>
                  <a:schemeClr val="lt1"/>
                </a:highlight>
              </a:rPr>
              <a:t>1.1Robustness check is done using (MSE,RMSE,R_square,MAPE)</a:t>
            </a:r>
            <a:endParaRPr sz="1700">
              <a:solidFill>
                <a:schemeClr val="dk1"/>
              </a:solidFill>
              <a:highlight>
                <a:schemeClr val="lt1"/>
              </a:highlight>
            </a:endParaRPr>
          </a:p>
          <a:p>
            <a:pPr marL="914400" lvl="0" indent="0" algn="l" rtl="0">
              <a:spcBef>
                <a:spcPts val="1200"/>
              </a:spcBef>
              <a:spcAft>
                <a:spcPts val="0"/>
              </a:spcAft>
              <a:buClr>
                <a:schemeClr val="dk1"/>
              </a:buClr>
              <a:buSzPts val="1100"/>
              <a:buFont typeface="Arial"/>
              <a:buNone/>
            </a:pPr>
            <a:r>
              <a:rPr lang="en-US" sz="1700">
                <a:solidFill>
                  <a:schemeClr val="dk1"/>
                </a:solidFill>
                <a:highlight>
                  <a:schemeClr val="lt1"/>
                </a:highlight>
              </a:rPr>
              <a:t> 2. LSTM model is run on test data and validates itself with real data.</a:t>
            </a:r>
            <a:endParaRPr sz="1700">
              <a:solidFill>
                <a:schemeClr val="dk1"/>
              </a:solidFill>
              <a:highlight>
                <a:schemeClr val="lt1"/>
              </a:highlight>
            </a:endParaRPr>
          </a:p>
          <a:p>
            <a:pPr marL="0" lvl="0" indent="0" algn="l" rtl="0">
              <a:spcBef>
                <a:spcPts val="1200"/>
              </a:spcBef>
              <a:spcAft>
                <a:spcPts val="0"/>
              </a:spcAft>
              <a:buNone/>
            </a:pPr>
            <a:r>
              <a:rPr lang="en-US" sz="1500"/>
              <a:t>                           2.1 </a:t>
            </a:r>
            <a:r>
              <a:rPr lang="en-US" sz="1700">
                <a:solidFill>
                  <a:schemeClr val="dk1"/>
                </a:solidFill>
                <a:highlight>
                  <a:schemeClr val="lt1"/>
                </a:highlight>
              </a:rPr>
              <a:t>Robustness check is done using (MSE,RMSE,R_square,MAPE)</a:t>
            </a:r>
            <a:endParaRPr sz="2000">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2"/>
          <p:cNvPicPr preferRelativeResize="0"/>
          <p:nvPr/>
        </p:nvPicPr>
        <p:blipFill>
          <a:blip r:embed="rId3">
            <a:alphaModFix/>
          </a:blip>
          <a:stretch>
            <a:fillRect/>
          </a:stretch>
        </p:blipFill>
        <p:spPr>
          <a:xfrm>
            <a:off x="790575" y="2544299"/>
            <a:ext cx="7562850" cy="2981325"/>
          </a:xfrm>
          <a:prstGeom prst="rect">
            <a:avLst/>
          </a:prstGeom>
          <a:noFill/>
          <a:ln>
            <a:noFill/>
          </a:ln>
        </p:spPr>
      </p:pic>
      <p:sp>
        <p:nvSpPr>
          <p:cNvPr id="214" name="Google Shape;214;p32"/>
          <p:cNvSpPr txBox="1"/>
          <p:nvPr/>
        </p:nvSpPr>
        <p:spPr>
          <a:xfrm>
            <a:off x="772875" y="1467300"/>
            <a:ext cx="7756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Long Short Term Memory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457200" y="11021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2400">
                <a:solidFill>
                  <a:srgbClr val="FF0000"/>
                </a:solidFill>
                <a:latin typeface="Times New Roman"/>
                <a:ea typeface="Times New Roman"/>
                <a:cs typeface="Times New Roman"/>
                <a:sym typeface="Times New Roman"/>
              </a:rPr>
              <a:t>Module  3 (Mean Variance Optimization)</a:t>
            </a:r>
            <a:endParaRPr sz="2400">
              <a:solidFill>
                <a:srgbClr val="FF0000"/>
              </a:solidFill>
              <a:latin typeface="Times New Roman"/>
              <a:ea typeface="Times New Roman"/>
              <a:cs typeface="Times New Roman"/>
              <a:sym typeface="Times New Roman"/>
            </a:endParaRPr>
          </a:p>
          <a:p>
            <a:pPr marL="0" lvl="0" indent="0" algn="l" rtl="0">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220" name="Google Shape;220;p33"/>
          <p:cNvSpPr txBox="1"/>
          <p:nvPr/>
        </p:nvSpPr>
        <p:spPr>
          <a:xfrm>
            <a:off x="426025" y="2097900"/>
            <a:ext cx="8260800" cy="2832300"/>
          </a:xfrm>
          <a:prstGeom prst="rect">
            <a:avLst/>
          </a:prstGeom>
          <a:noFill/>
          <a:ln>
            <a:noFill/>
          </a:ln>
        </p:spPr>
        <p:txBody>
          <a:bodyPr spcFirstLastPara="1" wrap="square" lIns="91425" tIns="91425" rIns="91425" bIns="91425" anchor="t" anchorCtr="0">
            <a:spAutoFit/>
          </a:bodyPr>
          <a:lstStyle/>
          <a:p>
            <a:pPr marL="0" lvl="0" indent="457200" algn="l" rtl="0">
              <a:spcBef>
                <a:spcPts val="1200"/>
              </a:spcBef>
              <a:spcAft>
                <a:spcPts val="0"/>
              </a:spcAft>
              <a:buClr>
                <a:schemeClr val="dk1"/>
              </a:buClr>
              <a:buSzPts val="1100"/>
              <a:buFont typeface="Arial"/>
              <a:buNone/>
            </a:pPr>
            <a:r>
              <a:rPr lang="en-US" sz="1600">
                <a:solidFill>
                  <a:schemeClr val="dk1"/>
                </a:solidFill>
                <a:highlight>
                  <a:schemeClr val="lt1"/>
                </a:highlight>
              </a:rPr>
              <a:t>Variables are initialized and assigned which are required for MVO. Such as </a:t>
            </a:r>
            <a:endParaRPr sz="1600">
              <a:solidFill>
                <a:schemeClr val="dk1"/>
              </a:solidFill>
              <a:highlight>
                <a:schemeClr val="lt1"/>
              </a:highlight>
            </a:endParaRPr>
          </a:p>
          <a:p>
            <a:pPr marL="1371600" lvl="0" indent="-330200" algn="l" rtl="0">
              <a:spcBef>
                <a:spcPts val="1200"/>
              </a:spcBef>
              <a:spcAft>
                <a:spcPts val="0"/>
              </a:spcAft>
              <a:buClr>
                <a:schemeClr val="dk1"/>
              </a:buClr>
              <a:buSzPts val="1600"/>
              <a:buChar char="●"/>
            </a:pPr>
            <a:r>
              <a:rPr lang="en-US" sz="1600">
                <a:solidFill>
                  <a:schemeClr val="dk1"/>
                </a:solidFill>
                <a:highlight>
                  <a:schemeClr val="lt1"/>
                </a:highlight>
              </a:rPr>
              <a:t>For each stock daily return data frame is created</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Trading days is calculated</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Annualized covariance matrix for sharpe and sortino ratios are made</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Weights for each stock is allocated which sum up to 1</a:t>
            </a:r>
            <a:endParaRPr sz="1600">
              <a:solidFill>
                <a:schemeClr val="dk1"/>
              </a:solidFill>
              <a:highlight>
                <a:schemeClr val="lt1"/>
              </a:highlight>
            </a:endParaRPr>
          </a:p>
          <a:p>
            <a:pPr marL="1371600" lvl="0" indent="-330200" algn="l" rtl="0">
              <a:spcBef>
                <a:spcPts val="0"/>
              </a:spcBef>
              <a:spcAft>
                <a:spcPts val="0"/>
              </a:spcAft>
              <a:buClr>
                <a:schemeClr val="dk1"/>
              </a:buClr>
              <a:buSzPts val="1600"/>
              <a:buChar char="●"/>
            </a:pPr>
            <a:r>
              <a:rPr lang="en-US" sz="1600">
                <a:solidFill>
                  <a:schemeClr val="dk1"/>
                </a:solidFill>
                <a:highlight>
                  <a:schemeClr val="lt1"/>
                </a:highlight>
              </a:rPr>
              <a:t>Returns and risk are calculated </a:t>
            </a:r>
            <a:endParaRPr sz="1600">
              <a:solidFill>
                <a:schemeClr val="dk1"/>
              </a:solidFill>
              <a:highlight>
                <a:schemeClr val="lt1"/>
              </a:highlight>
            </a:endParaRPr>
          </a:p>
          <a:p>
            <a:pPr marL="0" lvl="0" indent="457200" algn="l" rtl="0">
              <a:spcBef>
                <a:spcPts val="1200"/>
              </a:spcBef>
              <a:spcAft>
                <a:spcPts val="0"/>
              </a:spcAft>
              <a:buClr>
                <a:schemeClr val="dk1"/>
              </a:buClr>
              <a:buSzPts val="1100"/>
              <a:buFont typeface="Arial"/>
              <a:buNone/>
            </a:pPr>
            <a:r>
              <a:rPr lang="en-US" sz="1600">
                <a:solidFill>
                  <a:schemeClr val="dk1"/>
                </a:solidFill>
                <a:highlight>
                  <a:schemeClr val="lt1"/>
                </a:highlight>
              </a:rPr>
              <a:t>The MVO is run for many iterations(yet to decide) for each iteration the sharpe ratio and sortino ratio portfolio  are stored as dataframe.</a:t>
            </a:r>
            <a:endParaRPr sz="1600">
              <a:solidFill>
                <a:schemeClr val="dk1"/>
              </a:solidFill>
              <a:highlight>
                <a:schemeClr val="lt1"/>
              </a:highlight>
            </a:endParaRPr>
          </a:p>
          <a:p>
            <a:pPr marL="0" lvl="0" indent="0" algn="l" rtl="0">
              <a:spcBef>
                <a:spcPts val="12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p:nvPr/>
        </p:nvSpPr>
        <p:spPr>
          <a:xfrm>
            <a:off x="1017238" y="1073375"/>
            <a:ext cx="7457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Mean Variance Optimization</a:t>
            </a:r>
            <a:endParaRPr/>
          </a:p>
        </p:txBody>
      </p:sp>
      <p:pic>
        <p:nvPicPr>
          <p:cNvPr id="226" name="Google Shape;226;p34"/>
          <p:cNvPicPr preferRelativeResize="0"/>
          <p:nvPr/>
        </p:nvPicPr>
        <p:blipFill>
          <a:blip r:embed="rId3">
            <a:alphaModFix/>
          </a:blip>
          <a:stretch>
            <a:fillRect/>
          </a:stretch>
        </p:blipFill>
        <p:spPr>
          <a:xfrm>
            <a:off x="2491550" y="1797600"/>
            <a:ext cx="3752850" cy="449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457200" y="920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None/>
            </a:pPr>
            <a:endParaRPr sz="2400">
              <a:solidFill>
                <a:srgbClr val="FF000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4 (Particle Swarm Optimization)</a:t>
            </a:r>
            <a:endParaRPr sz="2400">
              <a:solidFill>
                <a:srgbClr val="FF0000"/>
              </a:solidFill>
            </a:endParaRPr>
          </a:p>
          <a:p>
            <a:pPr marL="0" lvl="0" indent="0" algn="ctr" rtl="0">
              <a:spcBef>
                <a:spcPts val="0"/>
              </a:spcBef>
              <a:spcAft>
                <a:spcPts val="0"/>
              </a:spcAft>
              <a:buNone/>
            </a:pPr>
            <a:endParaRPr/>
          </a:p>
        </p:txBody>
      </p:sp>
      <p:sp>
        <p:nvSpPr>
          <p:cNvPr id="232" name="Google Shape;232;p35"/>
          <p:cNvSpPr txBox="1"/>
          <p:nvPr/>
        </p:nvSpPr>
        <p:spPr>
          <a:xfrm>
            <a:off x="1084950" y="2091075"/>
            <a:ext cx="7447200" cy="33555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Clr>
                <a:schemeClr val="dk1"/>
              </a:buClr>
              <a:buSzPts val="1100"/>
              <a:buFont typeface="Arial"/>
              <a:buNone/>
            </a:pPr>
            <a:r>
              <a:rPr lang="en-US" sz="1600">
                <a:solidFill>
                  <a:schemeClr val="dk1"/>
                </a:solidFill>
              </a:rPr>
              <a:t>Variables are initialized and assigned which are required for PSO. Such as </a:t>
            </a:r>
            <a:endParaRPr sz="1600">
              <a:solidFill>
                <a:schemeClr val="dk1"/>
              </a:solidFill>
            </a:endParaRPr>
          </a:p>
          <a:p>
            <a:pPr marL="1371600" lvl="0" indent="-330200" algn="l" rtl="0">
              <a:spcBef>
                <a:spcPts val="1200"/>
              </a:spcBef>
              <a:spcAft>
                <a:spcPts val="0"/>
              </a:spcAft>
              <a:buClr>
                <a:schemeClr val="dk1"/>
              </a:buClr>
              <a:buSzPts val="1600"/>
              <a:buChar char="●"/>
            </a:pPr>
            <a:r>
              <a:rPr lang="en-US" sz="1600">
                <a:solidFill>
                  <a:schemeClr val="dk1"/>
                </a:solidFill>
              </a:rPr>
              <a:t>For each stock daily return dataframe is created</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Trading days is calculated</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Annualized covariance matrix for sharpe and sortino ratios are made</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Weights for each stock is allocated which sum up to 1</a:t>
            </a:r>
            <a:endParaRPr sz="1600">
              <a:solidFill>
                <a:schemeClr val="dk1"/>
              </a:solidFill>
            </a:endParaRPr>
          </a:p>
          <a:p>
            <a:pPr marL="1371600" lvl="0" indent="-330200" algn="l" rtl="0">
              <a:spcBef>
                <a:spcPts val="0"/>
              </a:spcBef>
              <a:spcAft>
                <a:spcPts val="0"/>
              </a:spcAft>
              <a:buClr>
                <a:schemeClr val="dk1"/>
              </a:buClr>
              <a:buSzPts val="1600"/>
              <a:buChar char="●"/>
            </a:pPr>
            <a:r>
              <a:rPr lang="en-US" sz="1600">
                <a:solidFill>
                  <a:schemeClr val="dk1"/>
                </a:solidFill>
              </a:rPr>
              <a:t>Returns and risk are calculated</a:t>
            </a:r>
            <a:endParaRPr sz="1600">
              <a:solidFill>
                <a:schemeClr val="dk1"/>
              </a:solidFill>
            </a:endParaRPr>
          </a:p>
          <a:p>
            <a:pPr marL="457200" lvl="0" indent="0" algn="l" rtl="0">
              <a:spcBef>
                <a:spcPts val="1200"/>
              </a:spcBef>
              <a:spcAft>
                <a:spcPts val="0"/>
              </a:spcAft>
              <a:buClr>
                <a:schemeClr val="dk1"/>
              </a:buClr>
              <a:buSzPts val="1100"/>
              <a:buFont typeface="Arial"/>
              <a:buNone/>
            </a:pPr>
            <a:r>
              <a:rPr lang="en-US" sz="1600">
                <a:solidFill>
                  <a:schemeClr val="dk1"/>
                </a:solidFill>
              </a:rPr>
              <a:t>PSO Model is tuned using Bayesian optimization (for parameters as Swarm size,iterations)</a:t>
            </a:r>
            <a:endParaRPr sz="1600">
              <a:solidFill>
                <a:schemeClr val="dk1"/>
              </a:solidFill>
            </a:endParaRPr>
          </a:p>
          <a:p>
            <a:pPr marL="457200" lvl="0" indent="0" algn="l" rtl="0">
              <a:spcBef>
                <a:spcPts val="1200"/>
              </a:spcBef>
              <a:spcAft>
                <a:spcPts val="1200"/>
              </a:spcAft>
              <a:buClr>
                <a:schemeClr val="dk1"/>
              </a:buClr>
              <a:buSzPts val="1100"/>
              <a:buFont typeface="Arial"/>
              <a:buNone/>
            </a:pPr>
            <a:r>
              <a:rPr lang="en-US" sz="1600">
                <a:solidFill>
                  <a:schemeClr val="dk1"/>
                </a:solidFill>
              </a:rPr>
              <a:t>There is fitness function check and particles’ velocity and position update formula for finding the optimum solution over each iterations</a:t>
            </a:r>
            <a:endParaRPr sz="1600">
              <a:solidFill>
                <a:schemeClr val="dk1"/>
              </a:solidFill>
            </a:endParaRPr>
          </a:p>
        </p:txBody>
      </p:sp>
      <p:sp>
        <p:nvSpPr>
          <p:cNvPr id="233" name="Google Shape;233;p35"/>
          <p:cNvSpPr txBox="1"/>
          <p:nvPr/>
        </p:nvSpPr>
        <p:spPr>
          <a:xfrm>
            <a:off x="903775" y="5316275"/>
            <a:ext cx="6875700" cy="400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p:nvPr/>
        </p:nvSpPr>
        <p:spPr>
          <a:xfrm>
            <a:off x="1048675" y="388950"/>
            <a:ext cx="7283700" cy="55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Particle Swarm Optimization</a:t>
            </a:r>
            <a:endParaRPr/>
          </a:p>
        </p:txBody>
      </p:sp>
      <p:pic>
        <p:nvPicPr>
          <p:cNvPr id="239" name="Google Shape;239;p36"/>
          <p:cNvPicPr preferRelativeResize="0"/>
          <p:nvPr/>
        </p:nvPicPr>
        <p:blipFill>
          <a:blip r:embed="rId3">
            <a:alphaModFix/>
          </a:blip>
          <a:stretch>
            <a:fillRect/>
          </a:stretch>
        </p:blipFill>
        <p:spPr>
          <a:xfrm>
            <a:off x="2080350" y="1257413"/>
            <a:ext cx="4501314" cy="4811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title"/>
          </p:nvPr>
        </p:nvSpPr>
        <p:spPr>
          <a:xfrm>
            <a:off x="457200" y="234399"/>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5 (Ant Colony Optimization) </a:t>
            </a:r>
            <a:endParaRPr sz="2400">
              <a:solidFill>
                <a:srgbClr val="FF0000"/>
              </a:solidFill>
            </a:endParaRPr>
          </a:p>
          <a:p>
            <a:pPr marL="0" lvl="0" indent="0" algn="ctr" rtl="0">
              <a:spcBef>
                <a:spcPts val="0"/>
              </a:spcBef>
              <a:spcAft>
                <a:spcPts val="0"/>
              </a:spcAft>
              <a:buNone/>
            </a:pPr>
            <a:endParaRPr/>
          </a:p>
        </p:txBody>
      </p:sp>
      <p:sp>
        <p:nvSpPr>
          <p:cNvPr id="245" name="Google Shape;245;p37"/>
          <p:cNvSpPr txBox="1"/>
          <p:nvPr/>
        </p:nvSpPr>
        <p:spPr>
          <a:xfrm>
            <a:off x="647275" y="1388125"/>
            <a:ext cx="8157300" cy="5562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Clr>
                <a:schemeClr val="dk1"/>
              </a:buClr>
              <a:buSzPts val="1600"/>
              <a:buChar char="●"/>
            </a:pPr>
            <a:r>
              <a:rPr lang="en-US" sz="1600">
                <a:solidFill>
                  <a:schemeClr val="dk1"/>
                </a:solidFill>
                <a:highlight>
                  <a:schemeClr val="lt1"/>
                </a:highlight>
              </a:rPr>
              <a:t>Ants deposit pheromone as they walk and find their route by walking along the pheromone deposition. Density of pheromone increases as they walk back to source with food. Pheromone deposition is proportional to the number of ants. </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Returns for sortino for positive returns are nulled as sortino measures the assets changes from a downfall deviation. Sharpe takes both positive and negative returns.</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Covariance of annualised returns are calculated for evaluating standard deviation.</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Random probability are initialised and based off these values , the ants determine the next pheromone update by updation formula. To avoid initial pheromone preferability, an evaporation update is done to make sure the ants search for the best fitness values globally.</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The global weights are the final component for the parts of investment and fitness values determine the accuracy of each weighted combination of assets.</a:t>
            </a:r>
            <a:endParaRPr sz="1600">
              <a:solidFill>
                <a:schemeClr val="dk1"/>
              </a:solidFill>
              <a:highlight>
                <a:schemeClr val="lt1"/>
              </a:highlight>
            </a:endParaRPr>
          </a:p>
          <a:p>
            <a:pPr marL="457200" lvl="0" indent="-330200" algn="l" rtl="0">
              <a:lnSpc>
                <a:spcPct val="115000"/>
              </a:lnSpc>
              <a:spcBef>
                <a:spcPts val="0"/>
              </a:spcBef>
              <a:spcAft>
                <a:spcPts val="0"/>
              </a:spcAft>
              <a:buClr>
                <a:schemeClr val="dk1"/>
              </a:buClr>
              <a:buSzPts val="1600"/>
              <a:buAutoNum type="arabicPeriod"/>
            </a:pPr>
            <a:r>
              <a:rPr lang="en-US" sz="1600">
                <a:solidFill>
                  <a:schemeClr val="dk1"/>
                </a:solidFill>
                <a:highlight>
                  <a:schemeClr val="lt1"/>
                </a:highlight>
              </a:rPr>
              <a:t>We have performed Bayesian optimization for the hyperparameter tuning in ACO since they maximise the loss function and returns globally highest parameters. Framework for Bayesian hyperparameter optimization- Optuna</a:t>
            </a:r>
            <a:endParaRPr sz="1600">
              <a:solidFill>
                <a:schemeClr val="dk1"/>
              </a:solidFill>
              <a:highlight>
                <a:schemeClr val="lt1"/>
              </a:highlight>
            </a:endParaRPr>
          </a:p>
          <a:p>
            <a:pPr marL="0" lvl="0" indent="0" algn="l" rtl="0">
              <a:spcBef>
                <a:spcPts val="1200"/>
              </a:spcBef>
              <a:spcAft>
                <a:spcPts val="0"/>
              </a:spcAft>
              <a:buClr>
                <a:schemeClr val="dk1"/>
              </a:buClr>
              <a:buSzPts val="1100"/>
              <a:buFont typeface="Arial"/>
              <a:buNone/>
            </a:pPr>
            <a:endParaRPr sz="1600">
              <a:solidFill>
                <a:schemeClr val="dk1"/>
              </a:solidFill>
            </a:endParaRPr>
          </a:p>
          <a:p>
            <a:pPr marL="0" lvl="0" indent="0" algn="l" rtl="0">
              <a:lnSpc>
                <a:spcPct val="115000"/>
              </a:lnSpc>
              <a:spcBef>
                <a:spcPts val="1200"/>
              </a:spcBef>
              <a:spcAft>
                <a:spcPts val="1200"/>
              </a:spcAft>
              <a:buNone/>
            </a:pPr>
            <a:endParaRPr sz="1900">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457200" y="92074"/>
            <a:ext cx="8229600" cy="15081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Module  5 (Ant Colony Optimization) </a:t>
            </a:r>
            <a:endParaRPr sz="2400">
              <a:solidFill>
                <a:srgbClr val="FF0000"/>
              </a:solidFill>
            </a:endParaRPr>
          </a:p>
          <a:p>
            <a:pPr marL="0" lvl="0" indent="0" algn="ctr" rtl="0">
              <a:spcBef>
                <a:spcPts val="0"/>
              </a:spcBef>
              <a:spcAft>
                <a:spcPts val="0"/>
              </a:spcAft>
              <a:buNone/>
            </a:pPr>
            <a:endParaRPr/>
          </a:p>
        </p:txBody>
      </p:sp>
      <p:pic>
        <p:nvPicPr>
          <p:cNvPr id="251" name="Google Shape;251;p38"/>
          <p:cNvPicPr preferRelativeResize="0"/>
          <p:nvPr/>
        </p:nvPicPr>
        <p:blipFill>
          <a:blip r:embed="rId3">
            <a:alphaModFix/>
          </a:blip>
          <a:stretch>
            <a:fillRect/>
          </a:stretch>
        </p:blipFill>
        <p:spPr>
          <a:xfrm>
            <a:off x="1587775" y="1600174"/>
            <a:ext cx="4314825" cy="1628775"/>
          </a:xfrm>
          <a:prstGeom prst="rect">
            <a:avLst/>
          </a:prstGeom>
          <a:noFill/>
          <a:ln>
            <a:noFill/>
          </a:ln>
        </p:spPr>
      </p:pic>
      <p:pic>
        <p:nvPicPr>
          <p:cNvPr id="252" name="Google Shape;252;p38"/>
          <p:cNvPicPr preferRelativeResize="0"/>
          <p:nvPr/>
        </p:nvPicPr>
        <p:blipFill>
          <a:blip r:embed="rId4">
            <a:alphaModFix/>
          </a:blip>
          <a:stretch>
            <a:fillRect/>
          </a:stretch>
        </p:blipFill>
        <p:spPr>
          <a:xfrm>
            <a:off x="1240450" y="4058075"/>
            <a:ext cx="2994850" cy="1181325"/>
          </a:xfrm>
          <a:prstGeom prst="rect">
            <a:avLst/>
          </a:prstGeom>
          <a:noFill/>
          <a:ln>
            <a:noFill/>
          </a:ln>
        </p:spPr>
      </p:pic>
      <p:pic>
        <p:nvPicPr>
          <p:cNvPr id="253" name="Google Shape;253;p38"/>
          <p:cNvPicPr preferRelativeResize="0"/>
          <p:nvPr/>
        </p:nvPicPr>
        <p:blipFill>
          <a:blip r:embed="rId5">
            <a:alphaModFix/>
          </a:blip>
          <a:stretch>
            <a:fillRect/>
          </a:stretch>
        </p:blipFill>
        <p:spPr>
          <a:xfrm>
            <a:off x="5610450" y="2672524"/>
            <a:ext cx="2743200" cy="33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p:nvPr/>
        </p:nvSpPr>
        <p:spPr>
          <a:xfrm>
            <a:off x="827688" y="311400"/>
            <a:ext cx="7488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400">
                <a:solidFill>
                  <a:srgbClr val="FF0000"/>
                </a:solidFill>
                <a:latin typeface="Times New Roman"/>
                <a:ea typeface="Times New Roman"/>
                <a:cs typeface="Times New Roman"/>
                <a:sym typeface="Times New Roman"/>
              </a:rPr>
              <a:t>Ant Colony Optimization</a:t>
            </a:r>
            <a:endParaRPr/>
          </a:p>
        </p:txBody>
      </p:sp>
      <p:pic>
        <p:nvPicPr>
          <p:cNvPr id="259" name="Google Shape;259;p39"/>
          <p:cNvPicPr preferRelativeResize="0"/>
          <p:nvPr/>
        </p:nvPicPr>
        <p:blipFill>
          <a:blip r:embed="rId3">
            <a:alphaModFix/>
          </a:blip>
          <a:stretch>
            <a:fillRect/>
          </a:stretch>
        </p:blipFill>
        <p:spPr>
          <a:xfrm>
            <a:off x="2126500" y="1311350"/>
            <a:ext cx="4589725" cy="4821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FF0000"/>
              </a:buClr>
              <a:buSzPts val="2800"/>
              <a:buFont typeface="Arial"/>
              <a:buNone/>
            </a:pPr>
            <a:r>
              <a:rPr lang="en-US">
                <a:solidFill>
                  <a:schemeClr val="dk1"/>
                </a:solidFill>
              </a:rPr>
              <a:t>CONCLUSION  </a:t>
            </a:r>
            <a:endParaRPr>
              <a:solidFill>
                <a:schemeClr val="dk1"/>
              </a:solidFill>
            </a:endParaRPr>
          </a:p>
        </p:txBody>
      </p:sp>
      <p:sp>
        <p:nvSpPr>
          <p:cNvPr id="265" name="Google Shape;265;p40"/>
          <p:cNvSpPr txBox="1">
            <a:spLocks noGrp="1"/>
          </p:cNvSpPr>
          <p:nvPr>
            <p:ph type="body" idx="1"/>
          </p:nvPr>
        </p:nvSpPr>
        <p:spPr>
          <a:xfrm>
            <a:off x="914400" y="2362200"/>
            <a:ext cx="7315200" cy="3287700"/>
          </a:xfrm>
          <a:prstGeom prst="rect">
            <a:avLst/>
          </a:prstGeom>
          <a:solidFill>
            <a:srgbClr val="FFFFFF"/>
          </a:solidFill>
          <a:ln>
            <a:noFill/>
          </a:ln>
        </p:spPr>
        <p:txBody>
          <a:bodyPr spcFirstLastPara="1" wrap="square" lIns="45700" tIns="45700" rIns="45700" bIns="45700" anchor="t" anchorCtr="0">
            <a:normAutofit/>
          </a:bodyPr>
          <a:lstStyle/>
          <a:p>
            <a:pPr marL="457200" lvl="0" indent="-342900" algn="l" rtl="0">
              <a:lnSpc>
                <a:spcPct val="100000"/>
              </a:lnSpc>
              <a:spcBef>
                <a:spcPts val="0"/>
              </a:spcBef>
              <a:spcAft>
                <a:spcPts val="0"/>
              </a:spcAft>
              <a:buClr>
                <a:schemeClr val="dk1"/>
              </a:buClr>
              <a:buSzPts val="1800"/>
              <a:buChar char="»"/>
            </a:pPr>
            <a:r>
              <a:rPr lang="en-US">
                <a:solidFill>
                  <a:schemeClr val="dk1"/>
                </a:solidFill>
              </a:rPr>
              <a:t>The historical data is filtered using Nifty50 and N500 indices. </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The filtered company dataset is taken to LSTM for training and testing.</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After predicting the the stock values, Portfolio Optimizations(MVO,PSO,ACO) are executed.</a:t>
            </a: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US">
                <a:solidFill>
                  <a:schemeClr val="dk1"/>
                </a:solidFill>
              </a:rPr>
              <a:t>The Portfolio from each optimization algorithm is considered with max sharpe/Sortino ratio.</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sldNum" idx="12"/>
          </p:nvPr>
        </p:nvSpPr>
        <p:spPr>
          <a:xfrm>
            <a:off x="8407576" y="381000"/>
            <a:ext cx="203024"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2</a:t>
            </a:fld>
            <a:endParaRPr/>
          </a:p>
        </p:txBody>
      </p:sp>
      <p:sp>
        <p:nvSpPr>
          <p:cNvPr id="153" name="Google Shape;153;p23"/>
          <p:cNvSpPr txBox="1">
            <a:spLocks noGrp="1"/>
          </p:cNvSpPr>
          <p:nvPr>
            <p:ph type="title"/>
          </p:nvPr>
        </p:nvSpPr>
        <p:spPr>
          <a:xfrm>
            <a:off x="609600" y="1371600"/>
            <a:ext cx="7772400" cy="6858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7030A0"/>
              </a:buClr>
              <a:buSzPts val="2400"/>
              <a:buFont typeface="Times New Roman"/>
              <a:buNone/>
            </a:pPr>
            <a:r>
              <a:rPr lang="en-US" sz="3600" b="0" i="0" u="none" strike="noStrike" cap="none">
                <a:solidFill>
                  <a:srgbClr val="7030A0"/>
                </a:solidFill>
                <a:latin typeface="Times New Roman"/>
                <a:ea typeface="Times New Roman"/>
                <a:cs typeface="Times New Roman"/>
                <a:sym typeface="Times New Roman"/>
              </a:rPr>
              <a:t>Problem Definition</a:t>
            </a:r>
            <a:endParaRPr sz="3600" b="0" i="0" u="none" strike="noStrike" cap="none">
              <a:solidFill>
                <a:srgbClr val="7030A0"/>
              </a:solidFill>
              <a:latin typeface="Times New Roman"/>
              <a:ea typeface="Times New Roman"/>
              <a:cs typeface="Times New Roman"/>
              <a:sym typeface="Times New Roman"/>
            </a:endParaRPr>
          </a:p>
        </p:txBody>
      </p:sp>
      <p:sp>
        <p:nvSpPr>
          <p:cNvPr id="154" name="Google Shape;154;p23"/>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55" name="Google Shape;155;p23"/>
          <p:cNvSpPr/>
          <p:nvPr/>
        </p:nvSpPr>
        <p:spPr>
          <a:xfrm>
            <a:off x="929639" y="2867093"/>
            <a:ext cx="7680961" cy="1559399"/>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noAutofit/>
          </a:bodyPr>
          <a:lstStyle/>
          <a:p>
            <a:pPr marL="0" lvl="0" indent="0" algn="ctr" rtl="0">
              <a:spcBef>
                <a:spcPts val="0"/>
              </a:spcBef>
              <a:spcAft>
                <a:spcPts val="0"/>
              </a:spcAft>
              <a:buClr>
                <a:schemeClr val="dk1"/>
              </a:buClr>
              <a:buSzPts val="1800"/>
              <a:buFont typeface="Times New Roman"/>
              <a:buNone/>
            </a:pPr>
            <a:r>
              <a:rPr lang="en-US" sz="2200" b="1">
                <a:solidFill>
                  <a:schemeClr val="dk1"/>
                </a:solidFill>
                <a:latin typeface="Montserrat"/>
                <a:ea typeface="Montserrat"/>
                <a:cs typeface="Montserrat"/>
                <a:sym typeface="Montserrat"/>
              </a:rPr>
              <a:t>Constructing equity portfolios using the prominent optimization algorithms</a:t>
            </a:r>
            <a:endParaRPr sz="1800" b="1">
              <a:solidFill>
                <a:schemeClr val="dk1"/>
              </a:solidFill>
              <a:latin typeface="Times New Roman"/>
              <a:ea typeface="Times New Roman"/>
              <a:cs typeface="Times New Roman"/>
              <a:sym typeface="Times New Roman"/>
            </a:endParaRPr>
          </a:p>
          <a:p>
            <a:pPr marL="0" marR="0" lvl="0" indent="0" algn="l" rtl="0">
              <a:lnSpc>
                <a:spcPct val="100000"/>
              </a:lnSpc>
              <a:spcBef>
                <a:spcPts val="400"/>
              </a:spcBef>
              <a:spcAft>
                <a:spcPts val="0"/>
              </a:spcAft>
              <a:buClr>
                <a:srgbClr val="000000"/>
              </a:buClr>
              <a:buSzPts val="1400"/>
              <a:buFont typeface="Times New Roman"/>
              <a:buNone/>
            </a:pPr>
            <a:endParaRPr sz="1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1143012" y="182170"/>
            <a:ext cx="6858000" cy="8079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Arial"/>
              <a:buNone/>
            </a:pPr>
            <a:r>
              <a:rPr lang="en-US" sz="3200"/>
              <a:t>References</a:t>
            </a:r>
            <a:endParaRPr/>
          </a:p>
        </p:txBody>
      </p:sp>
      <p:sp>
        <p:nvSpPr>
          <p:cNvPr id="271" name="Google Shape;271;p41"/>
          <p:cNvSpPr txBox="1"/>
          <p:nvPr/>
        </p:nvSpPr>
        <p:spPr>
          <a:xfrm>
            <a:off x="627150" y="1506581"/>
            <a:ext cx="8001000" cy="4431600"/>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[1] </a:t>
            </a:r>
            <a:r>
              <a:rPr lang="en-US" sz="1300">
                <a:solidFill>
                  <a:schemeClr val="dk1"/>
                </a:solidFill>
              </a:rPr>
              <a:t>Hanhong Zhu, Yi Wang, Kesheng Wang, Yun Chen, Particle Swarm Optimization (PSO) for the constrained portfolio optimization problem, Expert Systems with Applications, Volume 38, Issue 8, 2011,</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[2]</a:t>
            </a:r>
            <a:r>
              <a:rPr lang="en-US" sz="1300">
                <a:solidFill>
                  <a:schemeClr val="dk1"/>
                </a:solidFill>
              </a:rPr>
              <a:t>Saud Almahdi, Steve Y. Yang, A constrained portfolio trading system using particle swarm algorithm and recurrent reinforcement learning, Expert Systems with Applications, Volume 130, 2019</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300">
                <a:solidFill>
                  <a:schemeClr val="dk1"/>
                </a:solidFill>
              </a:rPr>
              <a:t>[3] Carlos Betancourt, Wen-Hui Chen,Deep reinforcement learning for portfolio management of markets with a dynamic number of assets, Expert Systems with Applications, Volume 164,2021</a:t>
            </a:r>
            <a:endParaRPr sz="1300">
              <a:solidFill>
                <a:schemeClr val="dk1"/>
              </a:solidFill>
            </a:endParaRPr>
          </a:p>
          <a:p>
            <a:pPr marL="0" marR="0" lvl="0" indent="0" algn="just" rtl="0">
              <a:lnSpc>
                <a:spcPct val="100000"/>
              </a:lnSpc>
              <a:spcBef>
                <a:spcPts val="0"/>
              </a:spcBef>
              <a:spcAft>
                <a:spcPts val="0"/>
              </a:spcAft>
              <a:buNone/>
            </a:pPr>
            <a:endParaRPr sz="1300">
              <a:solidFill>
                <a:schemeClr val="dk1"/>
              </a:solidFill>
            </a:endParaRPr>
          </a:p>
          <a:p>
            <a:pPr marL="0" marR="0" lvl="0" indent="0" algn="just" rtl="0">
              <a:lnSpc>
                <a:spcPct val="100000"/>
              </a:lnSpc>
              <a:spcBef>
                <a:spcPts val="0"/>
              </a:spcBef>
              <a:spcAft>
                <a:spcPts val="0"/>
              </a:spcAft>
              <a:buNone/>
            </a:pPr>
            <a:r>
              <a:rPr lang="en-US" sz="1300">
                <a:solidFill>
                  <a:schemeClr val="dk1"/>
                </a:solidFill>
              </a:rPr>
              <a:t>[4] Akhter Mohiuddin Rather, Arun Agarwal, V.N.Sastry</a:t>
            </a:r>
            <a:r>
              <a:rPr lang="en-US" sz="1300" i="1">
                <a:solidFill>
                  <a:schemeClr val="dk1"/>
                </a:solidFill>
              </a:rPr>
              <a:t>. </a:t>
            </a:r>
            <a:r>
              <a:rPr lang="en-US" sz="1300">
                <a:solidFill>
                  <a:schemeClr val="dk1"/>
                </a:solidFill>
              </a:rPr>
              <a:t>“Recurrent neural network and a hybrid model for prediction of stock return”.</a:t>
            </a:r>
            <a:r>
              <a:rPr lang="en-US" sz="1300" i="1">
                <a:solidFill>
                  <a:schemeClr val="dk1"/>
                </a:solidFill>
              </a:rPr>
              <a:t> Expert Systems with Application, </a:t>
            </a:r>
            <a:r>
              <a:rPr lang="en-US" sz="1300">
                <a:solidFill>
                  <a:schemeClr val="dk1"/>
                </a:solidFill>
              </a:rPr>
              <a:t>Vol 42, Issue 6, 15 April 2015</a:t>
            </a:r>
            <a:r>
              <a:rPr lang="en-US" sz="1300" i="1">
                <a:solidFill>
                  <a:schemeClr val="dk1"/>
                </a:solidFill>
              </a:rPr>
              <a:t>.</a:t>
            </a:r>
            <a:r>
              <a:rPr lang="en-US" sz="1300">
                <a:solidFill>
                  <a:srgbClr val="2E2E2E"/>
                </a:solidFill>
              </a:rPr>
              <a:t>.</a:t>
            </a:r>
            <a:endParaRPr sz="1300">
              <a:solidFill>
                <a:srgbClr val="2E2E2E"/>
              </a:solidFill>
            </a:endParaRPr>
          </a:p>
          <a:p>
            <a:pPr marL="0" marR="0" lvl="0" indent="0" algn="just" rtl="0">
              <a:lnSpc>
                <a:spcPct val="100000"/>
              </a:lnSpc>
              <a:spcBef>
                <a:spcPts val="0"/>
              </a:spcBef>
              <a:spcAft>
                <a:spcPts val="0"/>
              </a:spcAft>
              <a:buNone/>
            </a:pPr>
            <a:endParaRPr sz="1300">
              <a:solidFill>
                <a:srgbClr val="2E2E2E"/>
              </a:solidFill>
            </a:endParaRPr>
          </a:p>
          <a:p>
            <a:pPr marL="0" marR="0" lvl="0" indent="0" algn="just" rtl="0">
              <a:lnSpc>
                <a:spcPct val="100000"/>
              </a:lnSpc>
              <a:spcBef>
                <a:spcPts val="0"/>
              </a:spcBef>
              <a:spcAft>
                <a:spcPts val="0"/>
              </a:spcAft>
              <a:buNone/>
            </a:pPr>
            <a:r>
              <a:rPr lang="en-US" sz="1300">
                <a:solidFill>
                  <a:srgbClr val="2E2E2E"/>
                </a:solidFill>
              </a:rPr>
              <a:t>[5] </a:t>
            </a:r>
            <a:r>
              <a:rPr lang="en-US" sz="1300">
                <a:solidFill>
                  <a:schemeClr val="dk1"/>
                </a:solidFill>
              </a:rPr>
              <a:t>Shile Chen And Changjun Zhou</a:t>
            </a:r>
            <a:r>
              <a:rPr lang="en-US" sz="1100">
                <a:solidFill>
                  <a:schemeClr val="dk1"/>
                </a:solidFill>
              </a:rPr>
              <a:t> </a:t>
            </a:r>
            <a:r>
              <a:rPr lang="en-US" sz="1300">
                <a:solidFill>
                  <a:srgbClr val="2E2E2E"/>
                </a:solidFill>
              </a:rPr>
              <a:t>. “</a:t>
            </a:r>
            <a:r>
              <a:rPr lang="en-US" sz="1300">
                <a:solidFill>
                  <a:schemeClr val="dk1"/>
                </a:solidFill>
              </a:rPr>
              <a:t>Stock Prediction Based on Genetic Algorithm Feature Selection and Long Short-Term Memory Neural Network </a:t>
            </a:r>
            <a:r>
              <a:rPr lang="en-US" sz="1300">
                <a:solidFill>
                  <a:srgbClr val="2E2E2E"/>
                </a:solidFill>
              </a:rPr>
              <a:t>”</a:t>
            </a:r>
            <a:r>
              <a:rPr lang="en-US" sz="1300" i="1">
                <a:solidFill>
                  <a:srgbClr val="2E2E2E"/>
                </a:solidFill>
              </a:rPr>
              <a:t>.</a:t>
            </a:r>
            <a:r>
              <a:rPr lang="en-US" sz="1300">
                <a:solidFill>
                  <a:schemeClr val="dk1"/>
                </a:solidFill>
              </a:rPr>
              <a:t>College of Mathematics and Computer Science , December 2020.</a:t>
            </a:r>
            <a:endParaRPr sz="1300">
              <a:solidFill>
                <a:schemeClr val="dk1"/>
              </a:solidFill>
            </a:endParaRPr>
          </a:p>
          <a:p>
            <a:pPr marL="0" marR="0" lvl="0" indent="0" algn="just" rtl="0">
              <a:lnSpc>
                <a:spcPct val="100000"/>
              </a:lnSpc>
              <a:spcBef>
                <a:spcPts val="0"/>
              </a:spcBef>
              <a:spcAft>
                <a:spcPts val="0"/>
              </a:spcAft>
              <a:buNone/>
            </a:pPr>
            <a:endParaRPr sz="1300">
              <a:solidFill>
                <a:srgbClr val="2E2E2E"/>
              </a:solidFill>
            </a:endParaRPr>
          </a:p>
          <a:p>
            <a:pPr marL="0" marR="0" lvl="0" indent="0" algn="just" rtl="0">
              <a:lnSpc>
                <a:spcPct val="100000"/>
              </a:lnSpc>
              <a:spcBef>
                <a:spcPts val="0"/>
              </a:spcBef>
              <a:spcAft>
                <a:spcPts val="0"/>
              </a:spcAft>
              <a:buNone/>
            </a:pPr>
            <a:r>
              <a:rPr lang="en-US" sz="1300">
                <a:solidFill>
                  <a:srgbClr val="2E2E2E"/>
                </a:solidFill>
              </a:rPr>
              <a:t>[6] </a:t>
            </a:r>
            <a:r>
              <a:rPr lang="en-US" sz="1300">
                <a:solidFill>
                  <a:schemeClr val="dk1"/>
                </a:solidFill>
              </a:rPr>
              <a:t>Anita Yadav, C K Jha , Aditi Sharan.”Optimizing LSTM for time series prediction in Indian stock market”. </a:t>
            </a:r>
            <a:endParaRPr sz="1300">
              <a:solidFill>
                <a:schemeClr val="dk1"/>
              </a:solidFill>
            </a:endParaRPr>
          </a:p>
          <a:p>
            <a:pPr marL="0" lvl="0" indent="0" algn="l" rtl="0">
              <a:spcBef>
                <a:spcPts val="0"/>
              </a:spcBef>
              <a:spcAft>
                <a:spcPts val="0"/>
              </a:spcAft>
              <a:buNone/>
            </a:pPr>
            <a:r>
              <a:rPr lang="en-US" sz="1300">
                <a:solidFill>
                  <a:schemeClr val="dk1"/>
                </a:solidFill>
              </a:rPr>
              <a:t>     </a:t>
            </a:r>
            <a:r>
              <a:rPr lang="en-US" sz="1300" i="1">
                <a:solidFill>
                  <a:schemeClr val="dk1"/>
                </a:solidFill>
              </a:rPr>
              <a:t>International Conference on Computational Intelligence and Data Science (ICCIDS 2019).</a:t>
            </a:r>
            <a:r>
              <a:rPr lang="en-US" sz="1300">
                <a:solidFill>
                  <a:schemeClr val="dk1"/>
                </a:solidFill>
              </a:rPr>
              <a:t>  </a:t>
            </a: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1143012" y="182170"/>
            <a:ext cx="6858000" cy="8079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Arial"/>
              <a:buNone/>
            </a:pPr>
            <a:r>
              <a:rPr lang="en-US" sz="3200"/>
              <a:t>References</a:t>
            </a:r>
            <a:endParaRPr/>
          </a:p>
        </p:txBody>
      </p:sp>
      <p:sp>
        <p:nvSpPr>
          <p:cNvPr id="277" name="Google Shape;277;p42"/>
          <p:cNvSpPr txBox="1"/>
          <p:nvPr/>
        </p:nvSpPr>
        <p:spPr>
          <a:xfrm>
            <a:off x="654675" y="1341272"/>
            <a:ext cx="8055000" cy="5069100"/>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None/>
            </a:pPr>
            <a:r>
              <a:rPr lang="en-US" sz="1600">
                <a:latin typeface="Times New Roman"/>
                <a:ea typeface="Times New Roman"/>
                <a:cs typeface="Times New Roman"/>
                <a:sym typeface="Times New Roman"/>
              </a:rPr>
              <a:t>[7] </a:t>
            </a:r>
            <a:r>
              <a:rPr lang="en-US" sz="1300">
                <a:solidFill>
                  <a:schemeClr val="dk1"/>
                </a:solidFill>
              </a:rPr>
              <a:t>Jithin Eapen,Abhishek Verma,Doina Bein.”Novel Deep Learning Model with CNN and Bi-Directional LSTM for Improved Stock Market Index Prediction”. </a:t>
            </a:r>
            <a:r>
              <a:rPr lang="en-US" sz="1300">
                <a:solidFill>
                  <a:srgbClr val="202124"/>
                </a:solidFill>
                <a:highlight>
                  <a:schemeClr val="lt1"/>
                </a:highlight>
              </a:rPr>
              <a:t>IEEE (Institute of Electrical and Electronics Engineers)</a:t>
            </a:r>
            <a:r>
              <a:rPr lang="en-US" sz="1300" i="1">
                <a:solidFill>
                  <a:schemeClr val="dk1"/>
                </a:solidFill>
              </a:rPr>
              <a:t> Xplore 2019</a:t>
            </a:r>
            <a:endParaRPr sz="1300" i="1">
              <a:solidFill>
                <a:schemeClr val="dk1"/>
              </a:solidFill>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[8] </a:t>
            </a:r>
            <a:r>
              <a:rPr lang="en-US" sz="1300">
                <a:solidFill>
                  <a:schemeClr val="dk1"/>
                </a:solidFill>
              </a:rPr>
              <a:t>Murtaza Roondiwala , Harshal Patel, Shraddha Varma. “Predicting Stock Prices Using LSTM”</a:t>
            </a:r>
            <a:r>
              <a:rPr lang="en-US" sz="1300" i="1">
                <a:solidFill>
                  <a:schemeClr val="dk1"/>
                </a:solidFill>
              </a:rPr>
              <a:t>.International  Journal of Science and Research (IJSR)</a:t>
            </a:r>
            <a:r>
              <a:rPr lang="en-US" sz="1300">
                <a:solidFill>
                  <a:schemeClr val="dk1"/>
                </a:solidFill>
              </a:rPr>
              <a:t>,Volume 6 Issue 4, April 2017.</a:t>
            </a:r>
            <a:endParaRPr sz="1300">
              <a:solidFill>
                <a:schemeClr val="dk1"/>
              </a:solidFill>
            </a:endParaRPr>
          </a:p>
          <a:p>
            <a:pPr marL="0" lvl="0" indent="0" algn="l" rtl="0">
              <a:spcBef>
                <a:spcPts val="0"/>
              </a:spcBef>
              <a:spcAft>
                <a:spcPts val="0"/>
              </a:spcAft>
              <a:buNone/>
            </a:pPr>
            <a:endParaRPr sz="1300">
              <a:solidFill>
                <a:srgbClr val="2E2E2E"/>
              </a:solidFill>
            </a:endParaRPr>
          </a:p>
          <a:p>
            <a:pPr marL="0" lvl="0" indent="0" algn="l" rtl="0">
              <a:spcBef>
                <a:spcPts val="0"/>
              </a:spcBef>
              <a:spcAft>
                <a:spcPts val="0"/>
              </a:spcAft>
              <a:buNone/>
            </a:pPr>
            <a:r>
              <a:rPr lang="en-US" sz="1600">
                <a:solidFill>
                  <a:srgbClr val="2E2E2E"/>
                </a:solidFill>
                <a:latin typeface="Times New Roman"/>
                <a:ea typeface="Times New Roman"/>
                <a:cs typeface="Times New Roman"/>
                <a:sym typeface="Times New Roman"/>
              </a:rPr>
              <a:t>[9]</a:t>
            </a:r>
            <a:r>
              <a:rPr lang="en-US" sz="1300">
                <a:solidFill>
                  <a:srgbClr val="2E2E2E"/>
                </a:solidFill>
              </a:rPr>
              <a:t> Adil Moghar,Mhamed  Hamiche“Stock Market Prediction Using LSTM Recurrent Neural Network”.(IWSMAI 2020)</a:t>
            </a:r>
            <a:endParaRPr sz="1300">
              <a:solidFill>
                <a:srgbClr val="2E2E2E"/>
              </a:solidFill>
            </a:endParaRPr>
          </a:p>
          <a:p>
            <a:pPr marL="0" lvl="0" indent="0" algn="l" rtl="0">
              <a:spcBef>
                <a:spcPts val="0"/>
              </a:spcBef>
              <a:spcAft>
                <a:spcPts val="0"/>
              </a:spcAft>
              <a:buNone/>
            </a:pPr>
            <a:endParaRPr sz="1300">
              <a:solidFill>
                <a:srgbClr val="2E2E2E"/>
              </a:solidFill>
            </a:endParaRPr>
          </a:p>
          <a:p>
            <a:pPr marL="0" lvl="0" indent="0" algn="l" rtl="0">
              <a:spcBef>
                <a:spcPts val="0"/>
              </a:spcBef>
              <a:spcAft>
                <a:spcPts val="0"/>
              </a:spcAft>
              <a:buNone/>
            </a:pPr>
            <a:r>
              <a:rPr lang="en-US" sz="1600">
                <a:latin typeface="Times New Roman"/>
                <a:ea typeface="Times New Roman"/>
                <a:cs typeface="Times New Roman"/>
                <a:sym typeface="Times New Roman"/>
              </a:rPr>
              <a:t>[10] </a:t>
            </a:r>
            <a:r>
              <a:rPr lang="en-US" sz="1300">
                <a:solidFill>
                  <a:schemeClr val="dk1"/>
                </a:solidFill>
              </a:rPr>
              <a:t>Kambiz Forqandoost Haqiqi and Tohid Kazemi,”Ant Colony Optimization Approach to Portfolio Optimization – A Lingo Companion”.International Journal of Trade, Economics and Finance, Vol. 3, No. 2, April 2012 </a:t>
            </a:r>
            <a:endParaRPr sz="1300">
              <a:solidFill>
                <a:schemeClr val="dk1"/>
              </a:solidFill>
            </a:endParaRPr>
          </a:p>
          <a:p>
            <a:pPr marL="0" lvl="0" indent="0" algn="l" rtl="0">
              <a:spcBef>
                <a:spcPts val="0"/>
              </a:spcBef>
              <a:spcAft>
                <a:spcPts val="0"/>
              </a:spcAft>
              <a:buNone/>
            </a:pPr>
            <a:endParaRPr sz="1600">
              <a:latin typeface="Times New Roman"/>
              <a:ea typeface="Times New Roman"/>
              <a:cs typeface="Times New Roman"/>
              <a:sym typeface="Times New Roman"/>
            </a:endParaRPr>
          </a:p>
          <a:p>
            <a:pPr marL="0" lvl="0" indent="0" algn="l" rtl="0">
              <a:spcBef>
                <a:spcPts val="0"/>
              </a:spcBef>
              <a:spcAft>
                <a:spcPts val="0"/>
              </a:spcAft>
              <a:buNone/>
            </a:pPr>
            <a:r>
              <a:rPr lang="en-US" sz="1600">
                <a:latin typeface="Times New Roman"/>
                <a:ea typeface="Times New Roman"/>
                <a:cs typeface="Times New Roman"/>
                <a:sym typeface="Times New Roman"/>
              </a:rPr>
              <a:t>[11]</a:t>
            </a:r>
            <a:r>
              <a:rPr lang="en-US" sz="1300">
                <a:solidFill>
                  <a:schemeClr val="dk1"/>
                </a:solidFill>
              </a:rPr>
              <a:t>Arushi Gupta,Smriti Srivastava,“Comparative Analysis of Ant Colony and Particle Swarm  </a:t>
            </a:r>
            <a:endParaRPr sz="1300">
              <a:solidFill>
                <a:schemeClr val="dk1"/>
              </a:solidFill>
            </a:endParaRPr>
          </a:p>
          <a:p>
            <a:pPr marL="0" lvl="0" indent="0" algn="l" rtl="0">
              <a:spcBef>
                <a:spcPts val="0"/>
              </a:spcBef>
              <a:spcAft>
                <a:spcPts val="0"/>
              </a:spcAft>
              <a:buNone/>
            </a:pPr>
            <a:r>
              <a:rPr lang="en-US" sz="1300">
                <a:solidFill>
                  <a:schemeClr val="dk1"/>
                </a:solidFill>
              </a:rPr>
              <a:t>      Optimization Algorithms for Distance Optimization”,(ICITETM 2020)</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US" sz="1300">
                <a:solidFill>
                  <a:schemeClr val="dk1"/>
                </a:solidFill>
              </a:rPr>
              <a:t>[12] Saranya,  K.  and  Prasanna,  P.  K.  (2014).   “Portfolio  selection  and  optimization  with higher moments: Evidence from the indian stock market.”Asia-Pacific Financial Mar-kets, 21(2), 133–149</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457200" y="-111335"/>
            <a:ext cx="8229600" cy="2010900"/>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Clr>
                <a:schemeClr val="dk1"/>
              </a:buClr>
              <a:buSzPts val="3200"/>
              <a:buFont typeface="Arial"/>
              <a:buNone/>
            </a:pPr>
            <a:r>
              <a:rPr lang="en-US" sz="3200">
                <a:solidFill>
                  <a:schemeClr val="dk1"/>
                </a:solidFill>
              </a:rPr>
              <a:t>References</a:t>
            </a:r>
            <a:endParaRPr/>
          </a:p>
        </p:txBody>
      </p:sp>
      <p:sp>
        <p:nvSpPr>
          <p:cNvPr id="283" name="Google Shape;283;p43"/>
          <p:cNvSpPr txBox="1"/>
          <p:nvPr/>
        </p:nvSpPr>
        <p:spPr>
          <a:xfrm>
            <a:off x="805825" y="1488633"/>
            <a:ext cx="7668900" cy="149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[13] Boris Georgiev.”Constrained Mean-Variance Portfolio Optimization with Alternative Return Estimation”. </a:t>
            </a:r>
            <a:r>
              <a:rPr lang="en-US" i="1">
                <a:solidFill>
                  <a:schemeClr val="dk1"/>
                </a:solidFill>
              </a:rPr>
              <a:t>International Atlantic Economic Society 2014.</a:t>
            </a:r>
            <a:r>
              <a:rPr lang="en-US">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[14]  Senthilkumar, A., Namboothiri, A., &amp; Rajeev, S. (2021). Does portfolio optimization favor  sector or broad   market investments? Journal of Public Affairs, e02752. https://doi.org/10.1002/pa.2752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91886" y="2809149"/>
            <a:ext cx="8229600" cy="1508126"/>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800"/>
              <a:buFont typeface="Times New Roman"/>
              <a:buNone/>
            </a:pPr>
            <a:r>
              <a:rPr lang="en-US">
                <a:solidFill>
                  <a:srgbClr val="FF0000"/>
                </a:solidFill>
                <a:latin typeface="Times New Roman"/>
                <a:ea typeface="Times New Roman"/>
                <a:cs typeface="Times New Roman"/>
                <a:sym typeface="Times New Roman"/>
              </a:rPr>
              <a:t>THANK YOU</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57200" y="151648"/>
            <a:ext cx="8229600" cy="8229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Guide Approval Mail - Screenshot</a:t>
            </a:r>
            <a:endParaRPr sz="2400" b="1">
              <a:solidFill>
                <a:srgbClr val="FF0000"/>
              </a:solidFill>
              <a:latin typeface="Times New Roman"/>
              <a:ea typeface="Times New Roman"/>
              <a:cs typeface="Times New Roman"/>
              <a:sym typeface="Times New Roman"/>
            </a:endParaRPr>
          </a:p>
        </p:txBody>
      </p:sp>
      <p:pic>
        <p:nvPicPr>
          <p:cNvPr id="161" name="Google Shape;161;p24"/>
          <p:cNvPicPr preferRelativeResize="0"/>
          <p:nvPr/>
        </p:nvPicPr>
        <p:blipFill rotWithShape="1">
          <a:blip r:embed="rId3">
            <a:alphaModFix/>
          </a:blip>
          <a:srcRect b="74585"/>
          <a:stretch/>
        </p:blipFill>
        <p:spPr>
          <a:xfrm>
            <a:off x="221075" y="2796900"/>
            <a:ext cx="4350925" cy="1762674"/>
          </a:xfrm>
          <a:prstGeom prst="rect">
            <a:avLst/>
          </a:prstGeom>
          <a:noFill/>
          <a:ln>
            <a:noFill/>
          </a:ln>
        </p:spPr>
      </p:pic>
      <p:pic>
        <p:nvPicPr>
          <p:cNvPr id="162" name="Google Shape;162;p24"/>
          <p:cNvPicPr preferRelativeResize="0"/>
          <p:nvPr/>
        </p:nvPicPr>
        <p:blipFill rotWithShape="1">
          <a:blip r:embed="rId3">
            <a:alphaModFix/>
          </a:blip>
          <a:srcRect t="28453"/>
          <a:stretch/>
        </p:blipFill>
        <p:spPr>
          <a:xfrm>
            <a:off x="4695925" y="1489396"/>
            <a:ext cx="4114801" cy="4692929"/>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57200" y="1267098"/>
            <a:ext cx="8229600" cy="82296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rgbClr val="FF0000"/>
                </a:solidFill>
                <a:latin typeface="Times New Roman"/>
                <a:ea typeface="Times New Roman"/>
                <a:cs typeface="Times New Roman"/>
                <a:sym typeface="Times New Roman"/>
              </a:rPr>
              <a:t>Review-I Comments and Justifications by Project Group</a:t>
            </a:r>
            <a:endParaRPr sz="2400" b="1">
              <a:solidFill>
                <a:srgbClr val="FF0000"/>
              </a:solidFill>
              <a:latin typeface="Times New Roman"/>
              <a:ea typeface="Times New Roman"/>
              <a:cs typeface="Times New Roman"/>
              <a:sym typeface="Times New Roman"/>
            </a:endParaRPr>
          </a:p>
        </p:txBody>
      </p:sp>
      <p:sp>
        <p:nvSpPr>
          <p:cNvPr id="168" name="Google Shape;168;p25"/>
          <p:cNvSpPr txBox="1"/>
          <p:nvPr/>
        </p:nvSpPr>
        <p:spPr>
          <a:xfrm>
            <a:off x="1168625" y="2860000"/>
            <a:ext cx="6198300" cy="40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7" name="Picture 3"/>
          <p:cNvPicPr>
            <a:picLocks noChangeAspect="1" noChangeArrowheads="1"/>
          </p:cNvPicPr>
          <p:nvPr/>
        </p:nvPicPr>
        <p:blipFill>
          <a:blip r:embed="rId3"/>
          <a:srcRect/>
          <a:stretch>
            <a:fillRect/>
          </a:stretch>
        </p:blipFill>
        <p:spPr bwMode="auto">
          <a:xfrm>
            <a:off x="328613" y="3143250"/>
            <a:ext cx="8486775" cy="57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2249400" y="195100"/>
            <a:ext cx="4645200" cy="8229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b="1">
                <a:solidFill>
                  <a:schemeClr val="dk1"/>
                </a:solidFill>
                <a:latin typeface="Times New Roman"/>
                <a:ea typeface="Times New Roman"/>
                <a:cs typeface="Times New Roman"/>
                <a:sym typeface="Times New Roman"/>
              </a:rPr>
              <a:t>Architecture Diagram</a:t>
            </a:r>
            <a:endParaRPr sz="2400" b="1">
              <a:solidFill>
                <a:schemeClr val="dk1"/>
              </a:solidFill>
              <a:latin typeface="Times New Roman"/>
              <a:ea typeface="Times New Roman"/>
              <a:cs typeface="Times New Roman"/>
              <a:sym typeface="Times New Roman"/>
            </a:endParaRPr>
          </a:p>
        </p:txBody>
      </p:sp>
      <p:pic>
        <p:nvPicPr>
          <p:cNvPr id="174" name="Google Shape;174;p26"/>
          <p:cNvPicPr preferRelativeResize="0"/>
          <p:nvPr/>
        </p:nvPicPr>
        <p:blipFill>
          <a:blip r:embed="rId3">
            <a:alphaModFix/>
          </a:blip>
          <a:stretch>
            <a:fillRect/>
          </a:stretch>
        </p:blipFill>
        <p:spPr>
          <a:xfrm>
            <a:off x="660125" y="1343825"/>
            <a:ext cx="7809000" cy="47321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550850" y="91038"/>
            <a:ext cx="6042300" cy="8877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r>
              <a:rPr lang="en-US" sz="2400">
                <a:latin typeface="Times New Roman"/>
                <a:ea typeface="Times New Roman"/>
                <a:cs typeface="Times New Roman"/>
                <a:sym typeface="Times New Roman"/>
              </a:rPr>
              <a:t>Explanation of Architecture diagram</a:t>
            </a:r>
            <a:endParaRPr sz="3200">
              <a:latin typeface="Times New Roman"/>
              <a:ea typeface="Times New Roman"/>
              <a:cs typeface="Times New Roman"/>
              <a:sym typeface="Times New Roman"/>
            </a:endParaRPr>
          </a:p>
        </p:txBody>
      </p:sp>
      <p:sp>
        <p:nvSpPr>
          <p:cNvPr id="180" name="Google Shape;180;p27"/>
          <p:cNvSpPr txBox="1">
            <a:spLocks noGrp="1"/>
          </p:cNvSpPr>
          <p:nvPr>
            <p:ph type="sldNum" idx="12"/>
          </p:nvPr>
        </p:nvSpPr>
        <p:spPr>
          <a:xfrm>
            <a:off x="8319496" y="381000"/>
            <a:ext cx="291104" cy="307777"/>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a:t>13</a:t>
            </a:r>
            <a:endParaRPr/>
          </a:p>
        </p:txBody>
      </p:sp>
      <p:sp>
        <p:nvSpPr>
          <p:cNvPr id="181" name="Google Shape;181;p27"/>
          <p:cNvSpPr txBox="1"/>
          <p:nvPr/>
        </p:nvSpPr>
        <p:spPr>
          <a:xfrm>
            <a:off x="522675" y="1361200"/>
            <a:ext cx="8163600" cy="4415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AutoNum type="arabicPeriod"/>
            </a:pPr>
            <a:r>
              <a:rPr lang="en-US" sz="1600"/>
              <a:t>Historical data of stock market is chosen as our raw data. The data is collected from Yahoo Finance.</a:t>
            </a:r>
            <a:endParaRPr sz="1600"/>
          </a:p>
          <a:p>
            <a:pPr marL="457200" lvl="0" indent="-330200" algn="l" rtl="0">
              <a:spcBef>
                <a:spcPts val="0"/>
              </a:spcBef>
              <a:spcAft>
                <a:spcPts val="0"/>
              </a:spcAft>
              <a:buSzPts val="1600"/>
              <a:buAutoNum type="arabicPeriod"/>
            </a:pPr>
            <a:r>
              <a:rPr lang="en-US" sz="1600"/>
              <a:t>A few shortlisted assets are chosen from this historical data by filtering based on the sharpe and sortino ratios of Nifty 50 and N500 stock indexes which indicate excessive returns for a unit of risk.</a:t>
            </a:r>
            <a:endParaRPr sz="1600"/>
          </a:p>
          <a:p>
            <a:pPr marL="457200" lvl="0" indent="-330200" algn="l" rtl="0">
              <a:spcBef>
                <a:spcPts val="0"/>
              </a:spcBef>
              <a:spcAft>
                <a:spcPts val="0"/>
              </a:spcAft>
              <a:buSzPts val="1600"/>
              <a:buAutoNum type="arabicPeriod"/>
            </a:pPr>
            <a:r>
              <a:rPr lang="en-US" sz="1600"/>
              <a:t>These shortlisted assets are our final portfolio components.</a:t>
            </a:r>
            <a:endParaRPr sz="1600"/>
          </a:p>
          <a:p>
            <a:pPr marL="457200" lvl="0" indent="-330200" algn="l" rtl="0">
              <a:spcBef>
                <a:spcPts val="0"/>
              </a:spcBef>
              <a:spcAft>
                <a:spcPts val="0"/>
              </a:spcAft>
              <a:buSzPts val="1600"/>
              <a:buAutoNum type="arabicPeriod"/>
            </a:pPr>
            <a:r>
              <a:rPr lang="en-US" sz="1600"/>
              <a:t>The first stage is forecasting the shortlisted stock data based off an LSTM neural network. The parameters of the LSTM are hypertuned for optimal solutions.</a:t>
            </a:r>
            <a:endParaRPr sz="1600"/>
          </a:p>
          <a:p>
            <a:pPr marL="457200" lvl="0" indent="-330200" algn="l" rtl="0">
              <a:spcBef>
                <a:spcPts val="0"/>
              </a:spcBef>
              <a:spcAft>
                <a:spcPts val="0"/>
              </a:spcAft>
              <a:buSzPts val="1600"/>
              <a:buAutoNum type="arabicPeriod"/>
            </a:pPr>
            <a:r>
              <a:rPr lang="en-US" sz="1600"/>
              <a:t>The forecasting is followed by the portfolio optimization. The ideology is to find all possible combinations of weighted assets that provide the maximum returns and minimum risk.</a:t>
            </a:r>
            <a:endParaRPr sz="1600"/>
          </a:p>
          <a:p>
            <a:pPr marL="457200" lvl="0" indent="-330200" algn="l" rtl="0">
              <a:spcBef>
                <a:spcPts val="0"/>
              </a:spcBef>
              <a:spcAft>
                <a:spcPts val="0"/>
              </a:spcAft>
              <a:buSzPts val="1600"/>
              <a:buAutoNum type="arabicPeriod"/>
            </a:pPr>
            <a:r>
              <a:rPr lang="en-US" sz="1600"/>
              <a:t>Ant Colony Optimization (ACO) and Particle Swarm Optimization (PSO) are two swarm optimization algorithms that work on finding solutions based on behaviour of its swarm.</a:t>
            </a:r>
            <a:endParaRPr sz="1600"/>
          </a:p>
          <a:p>
            <a:pPr marL="457200" lvl="0" indent="-330200" algn="l" rtl="0">
              <a:spcBef>
                <a:spcPts val="0"/>
              </a:spcBef>
              <a:spcAft>
                <a:spcPts val="0"/>
              </a:spcAft>
              <a:buSzPts val="1600"/>
              <a:buAutoNum type="arabicPeriod"/>
            </a:pPr>
            <a:r>
              <a:rPr lang="en-US" sz="1600"/>
              <a:t>The shortlisted assets undergo these optimization algorithms to find the combination that results in  maximum returns and minimum risk.</a:t>
            </a:r>
            <a:endParaRPr sz="1600"/>
          </a:p>
          <a:p>
            <a:pPr marL="457200" lvl="0" indent="-330200" algn="l" rtl="0">
              <a:spcBef>
                <a:spcPts val="0"/>
              </a:spcBef>
              <a:spcAft>
                <a:spcPts val="0"/>
              </a:spcAft>
              <a:buSzPts val="1600"/>
              <a:buAutoNum type="arabicPeriod"/>
            </a:pPr>
            <a:r>
              <a:rPr lang="en-US" sz="1600"/>
              <a:t>The accuracy of this combination is depicted by the sharpe/sortino ratio.</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p:nvPr/>
        </p:nvSpPr>
        <p:spPr>
          <a:xfrm>
            <a:off x="953589" y="1333045"/>
            <a:ext cx="7315200" cy="1540784"/>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2400" b="0" i="0" u="none" strike="noStrike" cap="none">
                <a:solidFill>
                  <a:srgbClr val="FF0000"/>
                </a:solidFill>
                <a:latin typeface="Times New Roman"/>
                <a:ea typeface="Times New Roman"/>
                <a:cs typeface="Times New Roman"/>
                <a:sym typeface="Times New Roman"/>
              </a:rPr>
              <a:t>List  all the Modules ( of the proposed Project )  </a:t>
            </a:r>
            <a:endParaRPr/>
          </a:p>
        </p:txBody>
      </p:sp>
      <p:sp>
        <p:nvSpPr>
          <p:cNvPr id="187" name="Google Shape;187;p28"/>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p>
            <a:pPr marL="0" lvl="0" indent="0" algn="l" rtl="0">
              <a:lnSpc>
                <a:spcPct val="100000"/>
              </a:lnSpc>
              <a:spcBef>
                <a:spcPts val="400"/>
              </a:spcBef>
              <a:spcAft>
                <a:spcPts val="0"/>
              </a:spcAft>
              <a:buClr>
                <a:srgbClr val="000000"/>
              </a:buClr>
              <a:buSzPts val="2000"/>
              <a:buFont typeface="Arial"/>
              <a:buNone/>
            </a:pPr>
            <a:endParaRPr/>
          </a:p>
          <a:p>
            <a:pPr marL="342900" lvl="0" indent="-342900" algn="l" rtl="0">
              <a:lnSpc>
                <a:spcPct val="100000"/>
              </a:lnSpc>
              <a:spcBef>
                <a:spcPts val="400"/>
              </a:spcBef>
              <a:spcAft>
                <a:spcPts val="0"/>
              </a:spcAft>
              <a:buClr>
                <a:srgbClr val="000000"/>
              </a:buClr>
              <a:buSzPts val="2000"/>
              <a:buFont typeface="Arial"/>
              <a:buChar char="»"/>
            </a:pPr>
            <a:r>
              <a:rPr lang="en-US"/>
              <a:t>Nifty Filtering</a:t>
            </a:r>
            <a:endParaRPr/>
          </a:p>
          <a:p>
            <a:pPr marL="342900" lvl="0" indent="-330200" algn="l" rtl="0">
              <a:lnSpc>
                <a:spcPct val="100000"/>
              </a:lnSpc>
              <a:spcBef>
                <a:spcPts val="400"/>
              </a:spcBef>
              <a:spcAft>
                <a:spcPts val="0"/>
              </a:spcAft>
              <a:buSzPts val="1800"/>
              <a:buChar char="»"/>
            </a:pPr>
            <a:r>
              <a:rPr lang="en-US"/>
              <a:t>LSTM</a:t>
            </a:r>
            <a:endParaRPr/>
          </a:p>
          <a:p>
            <a:pPr marL="342900" lvl="0" indent="-330200" algn="l" rtl="0">
              <a:lnSpc>
                <a:spcPct val="100000"/>
              </a:lnSpc>
              <a:spcBef>
                <a:spcPts val="400"/>
              </a:spcBef>
              <a:spcAft>
                <a:spcPts val="0"/>
              </a:spcAft>
              <a:buSzPts val="1800"/>
              <a:buChar char="»"/>
            </a:pPr>
            <a:r>
              <a:rPr lang="en-US"/>
              <a:t>Mean- Variance Optimization</a:t>
            </a:r>
            <a:endParaRPr/>
          </a:p>
          <a:p>
            <a:pPr marL="342900" lvl="0" indent="-330200" algn="l" rtl="0">
              <a:lnSpc>
                <a:spcPct val="100000"/>
              </a:lnSpc>
              <a:spcBef>
                <a:spcPts val="400"/>
              </a:spcBef>
              <a:spcAft>
                <a:spcPts val="0"/>
              </a:spcAft>
              <a:buSzPts val="1800"/>
              <a:buChar char="»"/>
            </a:pPr>
            <a:r>
              <a:rPr lang="en-US"/>
              <a:t>Particle Swarm Optimization</a:t>
            </a:r>
            <a:endParaRPr/>
          </a:p>
          <a:p>
            <a:pPr marL="342900" lvl="0" indent="-330200" algn="l" rtl="0">
              <a:lnSpc>
                <a:spcPct val="100000"/>
              </a:lnSpc>
              <a:spcBef>
                <a:spcPts val="400"/>
              </a:spcBef>
              <a:spcAft>
                <a:spcPts val="0"/>
              </a:spcAft>
              <a:buSzPts val="1800"/>
              <a:buChar char="»"/>
            </a:pPr>
            <a:r>
              <a:rPr lang="en-US"/>
              <a:t>Ant Colony Optimization</a:t>
            </a:r>
            <a:endParaRPr/>
          </a:p>
        </p:txBody>
      </p:sp>
      <p:sp>
        <p:nvSpPr>
          <p:cNvPr id="188" name="Google Shape;188;p28"/>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a:t>14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613954" y="1345474"/>
            <a:ext cx="8072846" cy="770709"/>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Module 1 : </a:t>
            </a:r>
            <a:r>
              <a:rPr lang="en-US" sz="2000">
                <a:solidFill>
                  <a:schemeClr val="dk1"/>
                </a:solidFill>
              </a:rPr>
              <a:t>Nifty Filtering</a:t>
            </a:r>
            <a:endParaRPr sz="2000">
              <a:solidFill>
                <a:schemeClr val="dk1"/>
              </a:solidFill>
            </a:endParaRPr>
          </a:p>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p:txBody>
      </p:sp>
      <p:sp>
        <p:nvSpPr>
          <p:cNvPr id="194" name="Google Shape;194;p29"/>
          <p:cNvSpPr txBox="1"/>
          <p:nvPr/>
        </p:nvSpPr>
        <p:spPr>
          <a:xfrm>
            <a:off x="691125" y="2286000"/>
            <a:ext cx="7797300" cy="25641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Char char="●"/>
            </a:pPr>
            <a:r>
              <a:rPr lang="en-US" sz="1700"/>
              <a:t>Data Collection:</a:t>
            </a:r>
            <a:endParaRPr sz="1700"/>
          </a:p>
          <a:p>
            <a:pPr marL="914400" lvl="1" indent="-336550" algn="l" rtl="0">
              <a:spcBef>
                <a:spcPts val="0"/>
              </a:spcBef>
              <a:spcAft>
                <a:spcPts val="0"/>
              </a:spcAft>
              <a:buSzPts val="1700"/>
              <a:buChar char="○"/>
            </a:pPr>
            <a:r>
              <a:rPr lang="en-US" sz="1700"/>
              <a:t>Historical data is collected from Yahoo finance.</a:t>
            </a:r>
            <a:endParaRPr sz="1700"/>
          </a:p>
          <a:p>
            <a:pPr marL="0" lvl="0" indent="0" algn="l" rtl="0">
              <a:spcBef>
                <a:spcPts val="0"/>
              </a:spcBef>
              <a:spcAft>
                <a:spcPts val="0"/>
              </a:spcAft>
              <a:buNone/>
            </a:pPr>
            <a:endParaRPr sz="1700"/>
          </a:p>
          <a:p>
            <a:pPr marL="457200" lvl="0" indent="-336550" algn="l" rtl="0">
              <a:spcBef>
                <a:spcPts val="0"/>
              </a:spcBef>
              <a:spcAft>
                <a:spcPts val="0"/>
              </a:spcAft>
              <a:buSzPts val="1700"/>
              <a:buChar char="●"/>
            </a:pPr>
            <a:r>
              <a:rPr lang="en-US" sz="1700"/>
              <a:t>Nifty Filtering:</a:t>
            </a:r>
            <a:endParaRPr sz="1700"/>
          </a:p>
          <a:p>
            <a:pPr marL="914400" lvl="1" indent="-336550" algn="l" rtl="0">
              <a:spcBef>
                <a:spcPts val="0"/>
              </a:spcBef>
              <a:spcAft>
                <a:spcPts val="0"/>
              </a:spcAft>
              <a:buSzPts val="1700"/>
              <a:buChar char="○"/>
            </a:pPr>
            <a:r>
              <a:rPr lang="en-US" sz="1700"/>
              <a:t>Data is filtered using the below 2 criteria.</a:t>
            </a:r>
            <a:endParaRPr sz="1700"/>
          </a:p>
          <a:p>
            <a:pPr marL="914400" lvl="1" indent="-336550" algn="l" rtl="0">
              <a:spcBef>
                <a:spcPts val="0"/>
              </a:spcBef>
              <a:spcAft>
                <a:spcPts val="0"/>
              </a:spcAft>
              <a:buSzPts val="1700"/>
              <a:buChar char="○"/>
            </a:pPr>
            <a:r>
              <a:rPr lang="en-US" sz="1700">
                <a:solidFill>
                  <a:schemeClr val="dk1"/>
                </a:solidFill>
              </a:rPr>
              <a:t>Data is available for throughout the time period.</a:t>
            </a:r>
            <a:endParaRPr sz="1700">
              <a:solidFill>
                <a:schemeClr val="dk1"/>
              </a:solidFill>
            </a:endParaRPr>
          </a:p>
          <a:p>
            <a:pPr marL="914400" lvl="1" indent="-336550" algn="l" rtl="0">
              <a:spcBef>
                <a:spcPts val="0"/>
              </a:spcBef>
              <a:spcAft>
                <a:spcPts val="0"/>
              </a:spcAft>
              <a:buSzPts val="1700"/>
              <a:buChar char="○"/>
            </a:pPr>
            <a:r>
              <a:rPr lang="en-US" sz="1700">
                <a:solidFill>
                  <a:schemeClr val="dk1"/>
                </a:solidFill>
              </a:rPr>
              <a:t>Sortino ratio of stock must be greater than Sortino Ratio of the Nifty index.(because stock with downside volatility are considered if greater than whole nifty index sortino ratio.</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0"/>
          <p:cNvPicPr preferRelativeResize="0"/>
          <p:nvPr/>
        </p:nvPicPr>
        <p:blipFill>
          <a:blip r:embed="rId3">
            <a:alphaModFix/>
          </a:blip>
          <a:stretch>
            <a:fillRect/>
          </a:stretch>
        </p:blipFill>
        <p:spPr>
          <a:xfrm>
            <a:off x="883200" y="2160975"/>
            <a:ext cx="7425600" cy="3714925"/>
          </a:xfrm>
          <a:prstGeom prst="rect">
            <a:avLst/>
          </a:prstGeom>
          <a:noFill/>
          <a:ln>
            <a:noFill/>
          </a:ln>
        </p:spPr>
      </p:pic>
      <p:sp>
        <p:nvSpPr>
          <p:cNvPr id="200" name="Google Shape;200;p30"/>
          <p:cNvSpPr txBox="1"/>
          <p:nvPr/>
        </p:nvSpPr>
        <p:spPr>
          <a:xfrm>
            <a:off x="962050" y="1404225"/>
            <a:ext cx="74256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Data preprocessing and filtering</a:t>
            </a:r>
            <a:endParaRPr>
              <a:solidFill>
                <a:schemeClr val="dk1"/>
              </a:solidFill>
            </a:endParaRPr>
          </a:p>
          <a:p>
            <a:pPr marL="0" lvl="0" indent="0" algn="ctr" rtl="0">
              <a:spcBef>
                <a:spcPts val="0"/>
              </a:spcBef>
              <a:spcAft>
                <a:spcPts val="0"/>
              </a:spcAft>
              <a:buClr>
                <a:srgbClr val="FF0000"/>
              </a:buClr>
              <a:buSzPts val="2400"/>
              <a:buFont typeface="Times New Roman"/>
              <a:buNone/>
            </a:pP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1329</Words>
  <PresentationFormat>On-screen Show (4:3)</PresentationFormat>
  <Paragraphs>160</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Times New Roman</vt:lpstr>
      <vt:lpstr>Montserrat</vt:lpstr>
      <vt:lpstr>11_Default Design</vt:lpstr>
      <vt:lpstr>11_Default Design</vt:lpstr>
      <vt:lpstr>Generating Optimized Portfolio</vt:lpstr>
      <vt:lpstr>Problem Definition</vt:lpstr>
      <vt:lpstr>Guide Approval Mail - Screenshot</vt:lpstr>
      <vt:lpstr>Review-I Comments and Justifications by Project Group</vt:lpstr>
      <vt:lpstr>Architecture Diagram</vt:lpstr>
      <vt:lpstr>Explanation of Architecture diagram</vt:lpstr>
      <vt:lpstr>Slide 7</vt:lpstr>
      <vt:lpstr> Module 1 : Nifty Filtering  </vt:lpstr>
      <vt:lpstr>Slide 9</vt:lpstr>
      <vt:lpstr>Module  2 (Long Short Term Memory)</vt:lpstr>
      <vt:lpstr>Slide 11</vt:lpstr>
      <vt:lpstr>Module  3 (Mean Variance Optimization)  </vt:lpstr>
      <vt:lpstr>Slide 13</vt:lpstr>
      <vt:lpstr>     Module  4 (Particle Swarm Optimization) </vt:lpstr>
      <vt:lpstr>Slide 15</vt:lpstr>
      <vt:lpstr>Module  5 (Ant Colony Optimization)  </vt:lpstr>
      <vt:lpstr>Module  5 (Ant Colony Optimization)  </vt:lpstr>
      <vt:lpstr>Slide 18</vt:lpstr>
      <vt:lpstr>CONCLUSION  </vt:lpstr>
      <vt:lpstr>References</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Optimized Portfolio</dc:title>
  <cp:lastModifiedBy>dell</cp:lastModifiedBy>
  <cp:revision>14</cp:revision>
  <dcterms:modified xsi:type="dcterms:W3CDTF">2021-10-28T12:17:19Z</dcterms:modified>
</cp:coreProperties>
</file>