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6901E8-C421-489E-B837-68D63A563B98}">
  <a:tblStyle styleId="{586901E8-C421-489E-B837-68D63A563B9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27" name="Google Shape;1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17e1ae5cc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17e1ae5cc_2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7e1ae2c9_1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0" name="Google Shape;140;g1217e1ae2c9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7e1ae2c9_1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8" name="Google Shape;148;g1217e1ae2c9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17e1ae2c9_1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5" name="Google Shape;155;g1217e1ae2c9_1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17e1ae2c9_1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2" name="Google Shape;162;g1217e1ae2c9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7e1ae2c9_1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9" name="Google Shape;169;g1217e1ae2c9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17e1ae2c9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6" name="Google Shape;176;g1217e1ae2c9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17e1ae2c9_1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3" name="Google Shape;183;g1217e1ae2c9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17e1ae2c9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0" name="Google Shape;200;g1217e1ae2c9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7e1ae2c9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8" name="Google Shape;208;g1217e1ae2c9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17e1ae2c9_1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16" name="Google Shape;216;g1217e1ae2c9_1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4" name="Google Shape;2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2" name="Google Shape;2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19144264f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8" name="Google Shape;238;g1219144264f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3da6faa39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44" name="Google Shape;244;gf3da6faa39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50" name="Google Shape;2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79" name="Google Shape;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9144264f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86" name="Google Shape;86;g1219144264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3da6faa39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1200"/>
              <a:buFont typeface="Arial"/>
              <a:buNone/>
            </a:pPr>
            <a:r>
              <a:t/>
            </a:r>
            <a:endParaRPr/>
          </a:p>
        </p:txBody>
      </p:sp>
      <p:sp>
        <p:nvSpPr>
          <p:cNvPr id="121" name="Google Shape;121;gf3da6faa39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7" name="Google Shape;17;p3"/>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18" name="Google Shape;18;p3"/>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19" name="Google Shape;19;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1" name="Google Shape;21;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2" name="Shape 22"/>
        <p:cNvGrpSpPr/>
        <p:nvPr/>
      </p:nvGrpSpPr>
      <p:grpSpPr>
        <a:xfrm>
          <a:off x="0" y="0"/>
          <a:ext cx="0" cy="0"/>
          <a:chOff x="0" y="0"/>
          <a:chExt cx="0" cy="0"/>
        </a:xfrm>
      </p:grpSpPr>
      <p:sp>
        <p:nvSpPr>
          <p:cNvPr id="23" name="Google Shape;23;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4" name="Google Shape;24;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5" name="Google Shape;25;p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6" name="Google Shape;26;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8" name="Google Shape;28;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9" name="Shape 29"/>
        <p:cNvGrpSpPr/>
        <p:nvPr/>
      </p:nvGrpSpPr>
      <p:grpSpPr>
        <a:xfrm>
          <a:off x="0" y="0"/>
          <a:ext cx="0" cy="0"/>
          <a:chOff x="0" y="0"/>
          <a:chExt cx="0" cy="0"/>
        </a:xfrm>
      </p:grpSpPr>
      <p:sp>
        <p:nvSpPr>
          <p:cNvPr id="30" name="Google Shape;30;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1" name="Google Shape;31;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2" name="Google Shape;32;p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3" name="Google Shape;33;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5" name="Google Shape;35;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6" name="Shape 36"/>
        <p:cNvGrpSpPr/>
        <p:nvPr/>
      </p:nvGrpSpPr>
      <p:grpSpPr>
        <a:xfrm>
          <a:off x="0" y="0"/>
          <a:ext cx="0" cy="0"/>
          <a:chOff x="0" y="0"/>
          <a:chExt cx="0" cy="0"/>
        </a:xfrm>
      </p:grpSpPr>
      <p:sp>
        <p:nvSpPr>
          <p:cNvPr id="37" name="Google Shape;37;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8" name="Google Shape;38;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9" name="Google Shape;39;p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0" name="Google Shape;40;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2" name="Google Shape;42;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3" name="Shape 43"/>
        <p:cNvGrpSpPr/>
        <p:nvPr/>
      </p:nvGrpSpPr>
      <p:grpSpPr>
        <a:xfrm>
          <a:off x="0" y="0"/>
          <a:ext cx="0" cy="0"/>
          <a:chOff x="0" y="0"/>
          <a:chExt cx="0" cy="0"/>
        </a:xfrm>
      </p:grpSpPr>
      <p:sp>
        <p:nvSpPr>
          <p:cNvPr id="44" name="Google Shape;44;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5" name="Google Shape;45;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6" name="Google Shape;46;p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7" name="Google Shape;47;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9" name="Google Shape;49;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50" name="Shape 50"/>
        <p:cNvGrpSpPr/>
        <p:nvPr/>
      </p:nvGrpSpPr>
      <p:grpSpPr>
        <a:xfrm>
          <a:off x="0" y="0"/>
          <a:ext cx="0" cy="0"/>
          <a:chOff x="0" y="0"/>
          <a:chExt cx="0" cy="0"/>
        </a:xfrm>
      </p:grpSpPr>
      <p:sp>
        <p:nvSpPr>
          <p:cNvPr id="51" name="Google Shape;51;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2" name="Google Shape;52;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3" name="Google Shape;53;p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4" name="Google Shape;54;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5" name="Google Shape;55;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6" name="Google Shape;56;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idx="4294967295"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62" name="Google Shape;62;p9"/>
          <p:cNvSpPr txBox="1"/>
          <p:nvPr>
            <p:ph type="title"/>
          </p:nvPr>
        </p:nvSpPr>
        <p:spPr>
          <a:xfrm>
            <a:off x="723900" y="1356575"/>
            <a:ext cx="7696200" cy="689100"/>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7030A0"/>
              </a:buClr>
              <a:buSzPct val="132353"/>
              <a:buFont typeface="Times New Roman"/>
              <a:buNone/>
            </a:pPr>
            <a:r>
              <a:rPr b="1" lang="en-US" sz="3022">
                <a:solidFill>
                  <a:schemeClr val="dk1"/>
                </a:solidFill>
              </a:rPr>
              <a:t>Constructing Equity Portfolio</a:t>
            </a:r>
            <a:br>
              <a:rPr b="1" lang="en-US" sz="2622">
                <a:solidFill>
                  <a:srgbClr val="7030A0"/>
                </a:solidFill>
              </a:rPr>
            </a:br>
            <a:endParaRPr b="1" sz="2622">
              <a:solidFill>
                <a:srgbClr val="7030A0"/>
              </a:solidFill>
            </a:endParaRPr>
          </a:p>
        </p:txBody>
      </p:sp>
      <p:sp>
        <p:nvSpPr>
          <p:cNvPr id="63" name="Google Shape;63;p9"/>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64" name="Google Shape;64;p9"/>
          <p:cNvGrpSpPr/>
          <p:nvPr/>
        </p:nvGrpSpPr>
        <p:grpSpPr>
          <a:xfrm>
            <a:off x="457200" y="1771974"/>
            <a:ext cx="8097814" cy="3998033"/>
            <a:chOff x="0" y="0"/>
            <a:chExt cx="8097814" cy="3788886"/>
          </a:xfrm>
        </p:grpSpPr>
        <p:sp>
          <p:nvSpPr>
            <p:cNvPr id="65" name="Google Shape;65;p9"/>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6" name="Google Shape;66;p9"/>
            <p:cNvSpPr txBox="1"/>
            <p:nvPr/>
          </p:nvSpPr>
          <p:spPr>
            <a:xfrm>
              <a:off x="44500" y="188123"/>
              <a:ext cx="8008800" cy="30927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    Team Members            </a:t>
              </a:r>
              <a:r>
                <a:rPr b="1" i="0" lang="en-US" sz="2000" u="none" cap="none" strike="noStrike">
                  <a:solidFill>
                    <a:srgbClr val="000000"/>
                  </a:solidFill>
                  <a:latin typeface="Arial"/>
                  <a:ea typeface="Arial"/>
                  <a:cs typeface="Arial"/>
                  <a:sym typeface="Arial"/>
                </a:rPr>
                <a:t>Group No: 61       Panel Number:</a:t>
              </a:r>
              <a:r>
                <a:rPr b="1"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Times New Roman"/>
                <a:ea typeface="Times New Roman"/>
                <a:cs typeface="Times New Roman"/>
                <a:sym typeface="Times New Roman"/>
              </a:endParaRPr>
            </a:p>
          </p:txBody>
        </p:sp>
      </p:grpSp>
      <p:graphicFrame>
        <p:nvGraphicFramePr>
          <p:cNvPr id="67" name="Google Shape;67;p9"/>
          <p:cNvGraphicFramePr/>
          <p:nvPr/>
        </p:nvGraphicFramePr>
        <p:xfrm>
          <a:off x="723913" y="2640256"/>
          <a:ext cx="3000000" cy="3000000"/>
        </p:xfrm>
        <a:graphic>
          <a:graphicData uri="http://schemas.openxmlformats.org/drawingml/2006/table">
            <a:tbl>
              <a:tblPr>
                <a:noFill/>
                <a:tableStyleId>{586901E8-C421-489E-B837-68D63A563B98}</a:tableStyleId>
              </a:tblPr>
              <a:tblGrid>
                <a:gridCol w="771525"/>
                <a:gridCol w="2413400"/>
                <a:gridCol w="3615900"/>
                <a:gridCol w="1200150"/>
              </a:tblGrid>
              <a:tr h="595300">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S.No</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Reg.No</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Name of the Student</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t>Section</a:t>
                      </a:r>
                      <a:endParaRPr sz="16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1</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CB.EN.U4CSE18125</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a:t>
                      </a:r>
                      <a:r>
                        <a:rPr lang="en-US" sz="1700" u="none" cap="none" strike="noStrike">
                          <a:solidFill>
                            <a:schemeClr val="dk1"/>
                          </a:solidFill>
                        </a:rPr>
                        <a:t>Karthik Desai</a:t>
                      </a:r>
                      <a:endParaRPr sz="17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t>    CSE B</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t>2</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solidFill>
                            <a:schemeClr val="dk1"/>
                          </a:solidFill>
                        </a:rPr>
                        <a:t>  CB.EN.U4CSE18160</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V.S.V.Akanksh</a:t>
                      </a:r>
                      <a:endParaRPr sz="17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  CSE 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t>3</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CB.EN.U4CSE18235</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Kushagra Kumar Agrawal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CSE C</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600" u="none" cap="none" strike="noStrike"/>
                        <a:t>   4</a:t>
                      </a:r>
                      <a:endParaRPr sz="16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600" u="none" cap="none" strike="noStrike">
                          <a:solidFill>
                            <a:schemeClr val="dk1"/>
                          </a:solidFill>
                        </a:rPr>
                        <a:t>CB.EN.U4CSE18244</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a:t>
                      </a:r>
                      <a:r>
                        <a:rPr lang="en-US" sz="1700" u="none" cap="none" strike="noStrike">
                          <a:solidFill>
                            <a:schemeClr val="dk1"/>
                          </a:solidFill>
                        </a:rPr>
                        <a:t>Reddybathuni Mohan</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600" u="none" cap="none" strike="noStrike">
                          <a:solidFill>
                            <a:schemeClr val="dk1"/>
                          </a:solidFill>
                        </a:rPr>
                        <a:t>     CSE C</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8" name="Google Shape;68;p9"/>
          <p:cNvSpPr txBox="1"/>
          <p:nvPr/>
        </p:nvSpPr>
        <p:spPr>
          <a:xfrm>
            <a:off x="773175" y="5426350"/>
            <a:ext cx="7634400" cy="1130700"/>
          </a:xfrm>
          <a:prstGeom prst="rect">
            <a:avLst/>
          </a:prstGeom>
          <a:noFill/>
          <a:ln>
            <a:noFill/>
          </a:ln>
        </p:spPr>
        <p:txBody>
          <a:bodyPr anchorCtr="0" anchor="t" bIns="91425" lIns="91425" spcFirstLastPara="1" rIns="91425" wrap="square" tIns="91425">
            <a:spAutoFit/>
          </a:bodyPr>
          <a:lstStyle/>
          <a:p>
            <a:pPr indent="0" lvl="0" marL="0" marR="0" rtl="0" algn="ctr">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Project  Advisors: </a:t>
            </a:r>
            <a:endParaRPr b="1" i="0" sz="1700" u="none" cap="none" strike="noStrike">
              <a:solidFill>
                <a:schemeClr val="dk1"/>
              </a:solidFill>
              <a:latin typeface="Times New Roman"/>
              <a:ea typeface="Times New Roman"/>
              <a:cs typeface="Times New Roman"/>
              <a:sym typeface="Times New Roman"/>
            </a:endParaRPr>
          </a:p>
          <a:p>
            <a:pPr indent="0" lvl="0" marL="0" marR="0" rtl="0" algn="ctr">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 </a:t>
            </a:r>
            <a:r>
              <a:rPr b="1" i="0" lang="en-US" sz="1600" u="none" cap="none" strike="noStrike">
                <a:solidFill>
                  <a:schemeClr val="dk1"/>
                </a:solidFill>
                <a:highlight>
                  <a:srgbClr val="FAFAFA"/>
                </a:highlight>
                <a:latin typeface="Times New Roman"/>
                <a:ea typeface="Times New Roman"/>
                <a:cs typeface="Times New Roman"/>
                <a:sym typeface="Times New Roman"/>
              </a:rPr>
              <a:t>Dr. (Col.) Kumar P. N.</a:t>
            </a:r>
            <a:r>
              <a:rPr b="1" i="0" lang="en-US" sz="1700" u="none" cap="none" strike="noStrike">
                <a:solidFill>
                  <a:schemeClr val="dk1"/>
                </a:solidFill>
                <a:latin typeface="Times New Roman"/>
                <a:ea typeface="Times New Roman"/>
                <a:cs typeface="Times New Roman"/>
                <a:sym typeface="Times New Roman"/>
              </a:rPr>
              <a:t> /</a:t>
            </a:r>
            <a:r>
              <a:rPr b="0" i="0" lang="en-US" sz="900" u="none" cap="none" strike="noStrike">
                <a:solidFill>
                  <a:schemeClr val="dk1"/>
                </a:solidFill>
                <a:highlight>
                  <a:schemeClr val="lt1"/>
                </a:highlight>
                <a:latin typeface="Times New Roman"/>
                <a:ea typeface="Times New Roman"/>
                <a:cs typeface="Times New Roman"/>
                <a:sym typeface="Times New Roman"/>
              </a:rPr>
              <a:t> </a:t>
            </a:r>
            <a:r>
              <a:rPr b="1" i="0" lang="en-US" sz="1500" u="none" cap="none" strike="noStrike">
                <a:solidFill>
                  <a:schemeClr val="dk1"/>
                </a:solidFill>
                <a:highlight>
                  <a:schemeClr val="lt1"/>
                </a:highlight>
                <a:latin typeface="Times New Roman"/>
                <a:ea typeface="Times New Roman"/>
                <a:cs typeface="Times New Roman"/>
                <a:sym typeface="Times New Roman"/>
              </a:rPr>
              <a:t>Professor </a:t>
            </a:r>
            <a:r>
              <a:rPr b="1" i="0" lang="en-US" sz="1700" u="none" cap="none" strike="noStrike">
                <a:solidFill>
                  <a:schemeClr val="dk1"/>
                </a:solidFill>
                <a:latin typeface="Times New Roman"/>
                <a:ea typeface="Times New Roman"/>
                <a:cs typeface="Times New Roman"/>
                <a:sym typeface="Times New Roman"/>
              </a:rPr>
              <a:t>/ CSE</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chemeClr val="dk1"/>
              </a:buClr>
              <a:buSzPts val="2000"/>
              <a:buFont typeface="Arial"/>
              <a:buNone/>
            </a:pPr>
            <a:r>
              <a:rPr b="1" i="0" lang="en-US" sz="1700" u="none" cap="none" strike="noStrike">
                <a:solidFill>
                  <a:schemeClr val="dk1"/>
                </a:solidFill>
                <a:latin typeface="Times New Roman"/>
                <a:ea typeface="Times New Roman"/>
                <a:cs typeface="Times New Roman"/>
                <a:sym typeface="Times New Roman"/>
              </a:rPr>
              <a:t>		Dr. A. Senthil Kumar /</a:t>
            </a:r>
            <a:r>
              <a:rPr b="1" i="0" lang="en-US" sz="1700" u="none" cap="none" strike="noStrike">
                <a:solidFill>
                  <a:schemeClr val="dk1"/>
                </a:solidFill>
                <a:highlight>
                  <a:schemeClr val="lt1"/>
                </a:highlight>
                <a:latin typeface="Times New Roman"/>
                <a:ea typeface="Times New Roman"/>
                <a:cs typeface="Times New Roman"/>
                <a:sym typeface="Times New Roman"/>
              </a:rPr>
              <a:t>Assistant Professor (SG)-Finance /ASB</a:t>
            </a:r>
            <a:endParaRPr b="1"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614439" y="-5"/>
            <a:ext cx="7315200" cy="8877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Architecture diagram</a:t>
            </a:r>
            <a:endParaRPr sz="3200">
              <a:solidFill>
                <a:srgbClr val="FF0000"/>
              </a:solidFill>
              <a:latin typeface="Times New Roman"/>
              <a:ea typeface="Times New Roman"/>
              <a:cs typeface="Times New Roman"/>
              <a:sym typeface="Times New Roman"/>
            </a:endParaRPr>
          </a:p>
        </p:txBody>
      </p:sp>
      <p:sp>
        <p:nvSpPr>
          <p:cNvPr id="130" name="Google Shape;130;p18"/>
          <p:cNvSpPr txBox="1"/>
          <p:nvPr>
            <p:ph idx="4294967295"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pic>
        <p:nvPicPr>
          <p:cNvPr id="131" name="Google Shape;131;p18"/>
          <p:cNvPicPr preferRelativeResize="0"/>
          <p:nvPr/>
        </p:nvPicPr>
        <p:blipFill>
          <a:blip r:embed="rId3">
            <a:alphaModFix/>
          </a:blip>
          <a:stretch>
            <a:fillRect/>
          </a:stretch>
        </p:blipFill>
        <p:spPr>
          <a:xfrm>
            <a:off x="1121088" y="887704"/>
            <a:ext cx="6901826" cy="58131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Detailed design  diagram</a:t>
            </a:r>
            <a:br>
              <a:rPr b="1" lang="en-US" sz="2400">
                <a:solidFill>
                  <a:srgbClr val="FF0000"/>
                </a:solidFill>
                <a:latin typeface="Times New Roman"/>
                <a:ea typeface="Times New Roman"/>
                <a:cs typeface="Times New Roman"/>
                <a:sym typeface="Times New Roman"/>
              </a:rPr>
            </a:br>
            <a:endParaRPr/>
          </a:p>
        </p:txBody>
      </p:sp>
      <p:pic>
        <p:nvPicPr>
          <p:cNvPr id="137" name="Google Shape;137;p19"/>
          <p:cNvPicPr preferRelativeResize="0"/>
          <p:nvPr/>
        </p:nvPicPr>
        <p:blipFill>
          <a:blip r:embed="rId3">
            <a:alphaModFix/>
          </a:blip>
          <a:stretch>
            <a:fillRect/>
          </a:stretch>
        </p:blipFill>
        <p:spPr>
          <a:xfrm>
            <a:off x="-88600" y="1600175"/>
            <a:ext cx="9321199" cy="430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43" name="Google Shape;143;p20"/>
          <p:cNvSpPr txBox="1"/>
          <p:nvPr/>
        </p:nvSpPr>
        <p:spPr>
          <a:xfrm>
            <a:off x="1585200" y="108850"/>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Filtering Data</a:t>
            </a:r>
            <a:endParaRPr b="1" sz="2700">
              <a:solidFill>
                <a:srgbClr val="FF0000"/>
              </a:solidFill>
            </a:endParaRPr>
          </a:p>
        </p:txBody>
      </p:sp>
      <p:sp>
        <p:nvSpPr>
          <p:cNvPr id="144" name="Google Shape;144;p20"/>
          <p:cNvSpPr txBox="1"/>
          <p:nvPr/>
        </p:nvSpPr>
        <p:spPr>
          <a:xfrm>
            <a:off x="741550" y="1238250"/>
            <a:ext cx="81780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Char char="●"/>
            </a:pPr>
            <a:r>
              <a:rPr lang="en-US" sz="1700">
                <a:solidFill>
                  <a:schemeClr val="dk1"/>
                </a:solidFill>
              </a:rPr>
              <a:t>Nifty Filtering:</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Data is filtered using the below 2 criteria.</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Data is available for throughout the time period.</a:t>
            </a:r>
            <a:endParaRPr sz="1700">
              <a:solidFill>
                <a:schemeClr val="dk1"/>
              </a:solidFill>
            </a:endParaRPr>
          </a:p>
          <a:p>
            <a:pPr indent="-336550" lvl="1" marL="914400" rtl="0" algn="l">
              <a:spcBef>
                <a:spcPts val="0"/>
              </a:spcBef>
              <a:spcAft>
                <a:spcPts val="0"/>
              </a:spcAft>
              <a:buClr>
                <a:schemeClr val="dk1"/>
              </a:buClr>
              <a:buSzPts val="1700"/>
              <a:buChar char="○"/>
            </a:pPr>
            <a:r>
              <a:rPr lang="en-US" sz="1700">
                <a:solidFill>
                  <a:schemeClr val="dk1"/>
                </a:solidFill>
              </a:rPr>
              <a:t>Sortino ratio of stock must be greater than Sortino Ratio of the Nifty index.(because stock with downside volatility are considered if greater than whole nifty index sortino ratio.</a:t>
            </a:r>
            <a:endParaRPr/>
          </a:p>
        </p:txBody>
      </p:sp>
      <p:pic>
        <p:nvPicPr>
          <p:cNvPr id="145" name="Google Shape;145;p20"/>
          <p:cNvPicPr preferRelativeResize="0"/>
          <p:nvPr/>
        </p:nvPicPr>
        <p:blipFill rotWithShape="1">
          <a:blip r:embed="rId3">
            <a:alphaModFix/>
          </a:blip>
          <a:srcRect b="6000" l="0" r="0" t="13986"/>
          <a:stretch/>
        </p:blipFill>
        <p:spPr>
          <a:xfrm>
            <a:off x="88450" y="3106550"/>
            <a:ext cx="8967100" cy="288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51" name="Google Shape;151;p21"/>
          <p:cNvSpPr txBox="1"/>
          <p:nvPr/>
        </p:nvSpPr>
        <p:spPr>
          <a:xfrm>
            <a:off x="1714500" y="108875"/>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Mean Variance Optimization</a:t>
            </a:r>
            <a:endParaRPr b="1" sz="2700">
              <a:solidFill>
                <a:srgbClr val="FF0000"/>
              </a:solidFill>
            </a:endParaRPr>
          </a:p>
        </p:txBody>
      </p:sp>
      <p:sp>
        <p:nvSpPr>
          <p:cNvPr id="152" name="Google Shape;152;p21"/>
          <p:cNvSpPr txBox="1"/>
          <p:nvPr/>
        </p:nvSpPr>
        <p:spPr>
          <a:xfrm>
            <a:off x="776800" y="1299950"/>
            <a:ext cx="7711200" cy="4340700"/>
          </a:xfrm>
          <a:prstGeom prst="rect">
            <a:avLst/>
          </a:prstGeom>
          <a:noFill/>
          <a:ln>
            <a:noFill/>
          </a:ln>
        </p:spPr>
        <p:txBody>
          <a:bodyPr anchorCtr="0" anchor="t" bIns="91425" lIns="91425" spcFirstLastPara="1" rIns="91425" wrap="square" tIns="91425">
            <a:spAutoFit/>
          </a:bodyPr>
          <a:lstStyle/>
          <a:p>
            <a:pPr indent="457200" lvl="0" marL="0" rtl="0" algn="l">
              <a:spcBef>
                <a:spcPts val="1200"/>
              </a:spcBef>
              <a:spcAft>
                <a:spcPts val="0"/>
              </a:spcAft>
              <a:buClr>
                <a:srgbClr val="000000"/>
              </a:buClr>
              <a:buSzPts val="1100"/>
              <a:buFont typeface="Arial"/>
              <a:buNone/>
            </a:pPr>
            <a:r>
              <a:rPr lang="en-US" sz="1600">
                <a:highlight>
                  <a:srgbClr val="FFFFFF"/>
                </a:highlight>
              </a:rPr>
              <a:t>This is a Conventional way that is being followed for </a:t>
            </a:r>
            <a:r>
              <a:rPr lang="en-US" sz="1600">
                <a:highlight>
                  <a:srgbClr val="FFFFFF"/>
                </a:highlight>
              </a:rPr>
              <a:t>constructing</a:t>
            </a:r>
            <a:r>
              <a:rPr lang="en-US" sz="1600">
                <a:highlight>
                  <a:srgbClr val="FFFFFF"/>
                </a:highlight>
              </a:rPr>
              <a:t> the portfolio.</a:t>
            </a:r>
            <a:endParaRPr sz="1600">
              <a:highlight>
                <a:srgbClr val="FFFFFF"/>
              </a:highlight>
            </a:endParaRPr>
          </a:p>
          <a:p>
            <a:pPr indent="457200" lvl="0" marL="0" rtl="0" algn="l">
              <a:spcBef>
                <a:spcPts val="1200"/>
              </a:spcBef>
              <a:spcAft>
                <a:spcPts val="0"/>
              </a:spcAft>
              <a:buClr>
                <a:srgbClr val="000000"/>
              </a:buClr>
              <a:buSzPts val="1100"/>
              <a:buFont typeface="Arial"/>
              <a:buNone/>
            </a:pPr>
            <a:r>
              <a:rPr lang="en-US" sz="1600">
                <a:highlight>
                  <a:srgbClr val="FFFFFF"/>
                </a:highlight>
              </a:rPr>
              <a:t>Here </a:t>
            </a:r>
            <a:r>
              <a:rPr lang="en-US" sz="1600">
                <a:highlight>
                  <a:srgbClr val="FFFFFF"/>
                </a:highlight>
              </a:rPr>
              <a:t>randomly</a:t>
            </a:r>
            <a:r>
              <a:rPr lang="en-US" sz="1600">
                <a:highlight>
                  <a:srgbClr val="FFFFFF"/>
                </a:highlight>
              </a:rPr>
              <a:t> weights are assigned to each stock in each iteration. It tries to to find all the portfolios by trying almost all possible weight combination in the iteration limit defined.</a:t>
            </a:r>
            <a:endParaRPr sz="1600">
              <a:highlight>
                <a:srgbClr val="FFFFFF"/>
              </a:highlight>
            </a:endParaRPr>
          </a:p>
          <a:p>
            <a:pPr indent="457200" lvl="0" marL="0" rtl="0" algn="l">
              <a:spcBef>
                <a:spcPts val="1200"/>
              </a:spcBef>
              <a:spcAft>
                <a:spcPts val="0"/>
              </a:spcAft>
              <a:buClr>
                <a:srgbClr val="000000"/>
              </a:buClr>
              <a:buSzPts val="1100"/>
              <a:buFont typeface="Arial"/>
              <a:buNone/>
            </a:pPr>
            <a:r>
              <a:rPr lang="en-US" sz="1600">
                <a:solidFill>
                  <a:srgbClr val="000000"/>
                </a:solidFill>
                <a:highlight>
                  <a:srgbClr val="FFFFFF"/>
                </a:highlight>
              </a:rPr>
              <a:t>Variables are initialized and assigned which are required for MVO. Such as </a:t>
            </a:r>
            <a:endParaRPr sz="1600">
              <a:solidFill>
                <a:srgbClr val="000000"/>
              </a:solidFill>
              <a:highlight>
                <a:srgbClr val="FFFFFF"/>
              </a:highlight>
            </a:endParaRPr>
          </a:p>
          <a:p>
            <a:pPr indent="-330200" lvl="0" marL="1371600" rtl="0" algn="l">
              <a:spcBef>
                <a:spcPts val="1200"/>
              </a:spcBef>
              <a:spcAft>
                <a:spcPts val="0"/>
              </a:spcAft>
              <a:buClr>
                <a:srgbClr val="000000"/>
              </a:buClr>
              <a:buSzPts val="1600"/>
              <a:buChar char="●"/>
            </a:pPr>
            <a:r>
              <a:rPr lang="en-US" sz="1600">
                <a:solidFill>
                  <a:srgbClr val="000000"/>
                </a:solidFill>
                <a:highlight>
                  <a:srgbClr val="FFFFFF"/>
                </a:highlight>
              </a:rPr>
              <a:t>For each stock daily return data frame is created</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Trading days is calculated</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Annualized covariance matrix for sharpe and sortino ratios are made</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Weights for each stock is allocated which sum up to 1</a:t>
            </a:r>
            <a:endParaRPr sz="1600">
              <a:solidFill>
                <a:srgbClr val="000000"/>
              </a:solidFill>
              <a:highlight>
                <a:srgbClr val="FFFFFF"/>
              </a:highlight>
            </a:endParaRPr>
          </a:p>
          <a:p>
            <a:pPr indent="-330200" lvl="0" marL="1371600" rtl="0" algn="l">
              <a:spcBef>
                <a:spcPts val="0"/>
              </a:spcBef>
              <a:spcAft>
                <a:spcPts val="0"/>
              </a:spcAft>
              <a:buClr>
                <a:srgbClr val="000000"/>
              </a:buClr>
              <a:buSzPts val="1600"/>
              <a:buChar char="●"/>
            </a:pPr>
            <a:r>
              <a:rPr lang="en-US" sz="1600">
                <a:solidFill>
                  <a:srgbClr val="000000"/>
                </a:solidFill>
                <a:highlight>
                  <a:srgbClr val="FFFFFF"/>
                </a:highlight>
              </a:rPr>
              <a:t>Returns and risk are calculated </a:t>
            </a:r>
            <a:endParaRPr sz="1600">
              <a:solidFill>
                <a:srgbClr val="000000"/>
              </a:solidFill>
              <a:highlight>
                <a:srgbClr val="FFFFFF"/>
              </a:highlight>
            </a:endParaRPr>
          </a:p>
          <a:p>
            <a:pPr indent="457200" lvl="0" marL="0" rtl="0" algn="l">
              <a:spcBef>
                <a:spcPts val="1200"/>
              </a:spcBef>
              <a:spcAft>
                <a:spcPts val="0"/>
              </a:spcAft>
              <a:buClr>
                <a:srgbClr val="000000"/>
              </a:buClr>
              <a:buSzPts val="1100"/>
              <a:buFont typeface="Arial"/>
              <a:buNone/>
            </a:pPr>
            <a:r>
              <a:rPr lang="en-US" sz="1600">
                <a:solidFill>
                  <a:srgbClr val="000000"/>
                </a:solidFill>
                <a:highlight>
                  <a:srgbClr val="FFFFFF"/>
                </a:highlight>
              </a:rPr>
              <a:t>The MVO is run for many iterations(50000) for each iteration the sharpe ratio and sortino ratio portfolio  are stored as dataframe.</a:t>
            </a:r>
            <a:endParaRPr sz="1600">
              <a:solidFill>
                <a:srgbClr val="000000"/>
              </a:solidFill>
              <a:highlight>
                <a:srgbClr val="FFFFFF"/>
              </a:highlight>
            </a:endParaRPr>
          </a:p>
          <a:p>
            <a:pPr indent="0" lvl="0" marL="0" rtl="0" algn="l">
              <a:spcBef>
                <a:spcPts val="1200"/>
              </a:spcBef>
              <a:spcAft>
                <a:spcPts val="0"/>
              </a:spcAft>
              <a:buClr>
                <a:srgbClr val="000000"/>
              </a:buClr>
              <a:buSzPts val="1100"/>
              <a:buFont typeface="Arial"/>
              <a:buNone/>
            </a:pPr>
            <a:r>
              <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58" name="Google Shape;158;p22"/>
          <p:cNvSpPr txBox="1"/>
          <p:nvPr/>
        </p:nvSpPr>
        <p:spPr>
          <a:xfrm>
            <a:off x="1714500" y="108875"/>
            <a:ext cx="597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rPr>
              <a:t>Implementation</a:t>
            </a:r>
            <a:endParaRPr b="1" sz="2700">
              <a:solidFill>
                <a:srgbClr val="FF0000"/>
              </a:solidFill>
            </a:endParaRPr>
          </a:p>
          <a:p>
            <a:pPr indent="0" lvl="0" marL="0" rtl="0" algn="ctr">
              <a:spcBef>
                <a:spcPts val="0"/>
              </a:spcBef>
              <a:spcAft>
                <a:spcPts val="0"/>
              </a:spcAft>
              <a:buNone/>
            </a:pPr>
            <a:r>
              <a:rPr b="1" lang="en-US" sz="2700">
                <a:solidFill>
                  <a:srgbClr val="FF0000"/>
                </a:solidFill>
              </a:rPr>
              <a:t>Mean Variance Optimization</a:t>
            </a:r>
            <a:endParaRPr b="1" sz="2700">
              <a:solidFill>
                <a:srgbClr val="FF0000"/>
              </a:solidFill>
            </a:endParaRPr>
          </a:p>
        </p:txBody>
      </p:sp>
      <p:pic>
        <p:nvPicPr>
          <p:cNvPr id="159" name="Google Shape;159;p22"/>
          <p:cNvPicPr preferRelativeResize="0"/>
          <p:nvPr/>
        </p:nvPicPr>
        <p:blipFill>
          <a:blip r:embed="rId3">
            <a:alphaModFix/>
          </a:blip>
          <a:stretch>
            <a:fillRect/>
          </a:stretch>
        </p:blipFill>
        <p:spPr>
          <a:xfrm>
            <a:off x="924467" y="1522800"/>
            <a:ext cx="7297576" cy="451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65" name="Google Shape;165;p23"/>
          <p:cNvSpPr txBox="1"/>
          <p:nvPr/>
        </p:nvSpPr>
        <p:spPr>
          <a:xfrm>
            <a:off x="17496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Particle Swarm Optimization</a:t>
            </a:r>
            <a:endParaRPr b="1" sz="2600">
              <a:solidFill>
                <a:srgbClr val="FF0000"/>
              </a:solidFill>
            </a:endParaRPr>
          </a:p>
        </p:txBody>
      </p:sp>
      <p:sp>
        <p:nvSpPr>
          <p:cNvPr id="166" name="Google Shape;166;p23"/>
          <p:cNvSpPr txBox="1"/>
          <p:nvPr/>
        </p:nvSpPr>
        <p:spPr>
          <a:xfrm>
            <a:off x="557900" y="1484950"/>
            <a:ext cx="80067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SzPts val="1600"/>
              <a:buChar char="●"/>
            </a:pPr>
            <a:r>
              <a:rPr lang="en-US" sz="1600"/>
              <a:t>Each bird searches for the food in its own direction. The near by bird follows the bird which gets more food and this way all the birds tend to travel in that direction hence finding the maximum food. (food is metaphor to max returns and min risk here)</a:t>
            </a:r>
            <a:endParaRPr sz="1600"/>
          </a:p>
          <a:p>
            <a:pPr indent="0" lvl="0" marL="0" rtl="0" algn="l">
              <a:spcBef>
                <a:spcPts val="1200"/>
              </a:spcBef>
              <a:spcAft>
                <a:spcPts val="0"/>
              </a:spcAft>
              <a:buClr>
                <a:srgbClr val="000000"/>
              </a:buClr>
              <a:buSzPts val="1100"/>
              <a:buFont typeface="Arial"/>
              <a:buNone/>
            </a:pPr>
            <a:r>
              <a:rPr lang="en-US" sz="1600">
                <a:solidFill>
                  <a:srgbClr val="000000"/>
                </a:solidFill>
              </a:rPr>
              <a:t>Variables are initialized and assigned which are required for PSO. Such as </a:t>
            </a:r>
            <a:endParaRPr sz="1600">
              <a:solidFill>
                <a:srgbClr val="000000"/>
              </a:solidFill>
            </a:endParaRPr>
          </a:p>
          <a:p>
            <a:pPr indent="-330200" lvl="0" marL="1371600" rtl="0" algn="l">
              <a:spcBef>
                <a:spcPts val="1200"/>
              </a:spcBef>
              <a:spcAft>
                <a:spcPts val="0"/>
              </a:spcAft>
              <a:buClr>
                <a:srgbClr val="000000"/>
              </a:buClr>
              <a:buSzPts val="1600"/>
              <a:buChar char="●"/>
            </a:pPr>
            <a:r>
              <a:rPr lang="en-US" sz="1600">
                <a:solidFill>
                  <a:srgbClr val="000000"/>
                </a:solidFill>
              </a:rPr>
              <a:t>For each stock daily return dataframe is created</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Trading days is calculated</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Annualized covariance matrix for sharpe and sortino ratios are made</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Weights for each stock is allocated which sum up to 1</a:t>
            </a:r>
            <a:endParaRPr sz="1600">
              <a:solidFill>
                <a:srgbClr val="000000"/>
              </a:solidFill>
            </a:endParaRPr>
          </a:p>
          <a:p>
            <a:pPr indent="-330200" lvl="0" marL="1371600" rtl="0" algn="l">
              <a:spcBef>
                <a:spcPts val="0"/>
              </a:spcBef>
              <a:spcAft>
                <a:spcPts val="0"/>
              </a:spcAft>
              <a:buClr>
                <a:srgbClr val="000000"/>
              </a:buClr>
              <a:buSzPts val="1600"/>
              <a:buChar char="●"/>
            </a:pPr>
            <a:r>
              <a:rPr lang="en-US" sz="1600">
                <a:solidFill>
                  <a:srgbClr val="000000"/>
                </a:solidFill>
              </a:rPr>
              <a:t>Returns and risk are calculated</a:t>
            </a:r>
            <a:endParaRPr sz="1600">
              <a:solidFill>
                <a:srgbClr val="000000"/>
              </a:solidFill>
            </a:endParaRPr>
          </a:p>
          <a:p>
            <a:pPr indent="0" lvl="0" marL="457200" rtl="0" algn="l">
              <a:spcBef>
                <a:spcPts val="1200"/>
              </a:spcBef>
              <a:spcAft>
                <a:spcPts val="0"/>
              </a:spcAft>
              <a:buClr>
                <a:srgbClr val="000000"/>
              </a:buClr>
              <a:buSzPts val="1100"/>
              <a:buFont typeface="Arial"/>
              <a:buNone/>
            </a:pPr>
            <a:r>
              <a:rPr lang="en-US" sz="1600">
                <a:solidFill>
                  <a:srgbClr val="000000"/>
                </a:solidFill>
              </a:rPr>
              <a:t>PSO Model is tuned using Bayesian optimization (for parameters as Swarm size,iterations)</a:t>
            </a:r>
            <a:endParaRPr sz="1600">
              <a:solidFill>
                <a:srgbClr val="000000"/>
              </a:solidFill>
            </a:endParaRPr>
          </a:p>
          <a:p>
            <a:pPr indent="0" lvl="0" marL="457200" rtl="0" algn="l">
              <a:spcBef>
                <a:spcPts val="1200"/>
              </a:spcBef>
              <a:spcAft>
                <a:spcPts val="0"/>
              </a:spcAft>
              <a:buClr>
                <a:srgbClr val="000000"/>
              </a:buClr>
              <a:buSzPts val="1100"/>
              <a:buFont typeface="Arial"/>
              <a:buNone/>
            </a:pPr>
            <a:r>
              <a:rPr lang="en-US" sz="1600">
                <a:solidFill>
                  <a:srgbClr val="000000"/>
                </a:solidFill>
              </a:rPr>
              <a:t>There is fitness function check and particles’ velocity and position update formula for finding the optimum solution over each iterations</a:t>
            </a:r>
            <a:endParaRPr sz="16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72" name="Google Shape;172;p24"/>
          <p:cNvSpPr txBox="1"/>
          <p:nvPr/>
        </p:nvSpPr>
        <p:spPr>
          <a:xfrm>
            <a:off x="17496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Particle Swarm Optimization</a:t>
            </a:r>
            <a:endParaRPr b="1" sz="2600">
              <a:solidFill>
                <a:srgbClr val="FF0000"/>
              </a:solidFill>
            </a:endParaRPr>
          </a:p>
        </p:txBody>
      </p:sp>
      <p:pic>
        <p:nvPicPr>
          <p:cNvPr id="173" name="Google Shape;173;p24"/>
          <p:cNvPicPr preferRelativeResize="0"/>
          <p:nvPr/>
        </p:nvPicPr>
        <p:blipFill>
          <a:blip r:embed="rId3">
            <a:alphaModFix/>
          </a:blip>
          <a:stretch>
            <a:fillRect/>
          </a:stretch>
        </p:blipFill>
        <p:spPr>
          <a:xfrm>
            <a:off x="2154150" y="1172100"/>
            <a:ext cx="4799100" cy="512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79" name="Google Shape;179;p25"/>
          <p:cNvSpPr txBox="1"/>
          <p:nvPr/>
        </p:nvSpPr>
        <p:spPr>
          <a:xfrm>
            <a:off x="16872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Ant Colony Optimization</a:t>
            </a:r>
            <a:endParaRPr b="1" sz="2600">
              <a:solidFill>
                <a:srgbClr val="FF0000"/>
              </a:solidFill>
            </a:endParaRPr>
          </a:p>
        </p:txBody>
      </p:sp>
      <p:sp>
        <p:nvSpPr>
          <p:cNvPr id="180" name="Google Shape;180;p25"/>
          <p:cNvSpPr txBox="1"/>
          <p:nvPr/>
        </p:nvSpPr>
        <p:spPr>
          <a:xfrm>
            <a:off x="789275" y="1353400"/>
            <a:ext cx="7662900" cy="4787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000000"/>
              </a:buClr>
              <a:buSzPts val="1500"/>
              <a:buChar char="●"/>
            </a:pPr>
            <a:r>
              <a:rPr lang="en-US" sz="1500">
                <a:solidFill>
                  <a:srgbClr val="000000"/>
                </a:solidFill>
                <a:highlight>
                  <a:srgbClr val="FFFFFF"/>
                </a:highlight>
              </a:rPr>
              <a:t>Ants deposit pheromone as they walk and find their route by walking along the pheromone deposition. Density of pheromone increases as they walk back to source with food. Pheromone deposition is proportional to the number of ants. </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Returns for sortino for positive returns are nulled as sortino measures the assets changes from a downfall deviation. Sharpe takes both positive and negative returns.</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Covariance of annualised returns are calculated for evaluating standard deviation.</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Random probability are initialised and based off these values , the ants determine the next pheromone update by updation formula. To avoid initial pheromone preferability, an evaporation update is done to make sure the ants search for the best fitness values globally.</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The global weights are the final component for the parts of investment and fitness values determine the accuracy of each weighted combination of assets.</a:t>
            </a:r>
            <a:endParaRPr sz="1500">
              <a:solidFill>
                <a:srgbClr val="000000"/>
              </a:solidFill>
              <a:highlight>
                <a:srgbClr val="FFFFFF"/>
              </a:highlight>
            </a:endParaRPr>
          </a:p>
          <a:p>
            <a:pPr indent="-323850" lvl="0" marL="457200" rtl="0" algn="l">
              <a:lnSpc>
                <a:spcPct val="115000"/>
              </a:lnSpc>
              <a:spcBef>
                <a:spcPts val="0"/>
              </a:spcBef>
              <a:spcAft>
                <a:spcPts val="0"/>
              </a:spcAft>
              <a:buClr>
                <a:srgbClr val="000000"/>
              </a:buClr>
              <a:buSzPts val="1500"/>
              <a:buAutoNum type="arabicPeriod"/>
            </a:pPr>
            <a:r>
              <a:rPr lang="en-US" sz="1500">
                <a:solidFill>
                  <a:srgbClr val="000000"/>
                </a:solidFill>
                <a:highlight>
                  <a:srgbClr val="FFFFFF"/>
                </a:highlight>
              </a:rPr>
              <a:t>We have performed Bayesian optimization for the hyperparameter tuning in ACO since they maximise the loss function and returns globally highest parameters. Framework for Bayesian hyperparameter optimization- Optuna</a:t>
            </a:r>
            <a:endParaRPr sz="1500">
              <a:solidFill>
                <a:srgbClr val="000000"/>
              </a:solidFill>
              <a:highlight>
                <a:srgbClr val="FFFFFF"/>
              </a:highlight>
            </a:endParaRPr>
          </a:p>
          <a:p>
            <a:pPr indent="0" lvl="0" marL="0" rtl="0" algn="l">
              <a:spcBef>
                <a:spcPts val="1200"/>
              </a:spcBef>
              <a:spcAft>
                <a:spcPts val="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sp>
        <p:nvSpPr>
          <p:cNvPr id="186" name="Google Shape;186;p26"/>
          <p:cNvSpPr txBox="1"/>
          <p:nvPr/>
        </p:nvSpPr>
        <p:spPr>
          <a:xfrm>
            <a:off x="1687250" y="42300"/>
            <a:ext cx="5973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rPr>
              <a:t>Implementation</a:t>
            </a:r>
            <a:endParaRPr b="1" sz="2600">
              <a:solidFill>
                <a:srgbClr val="FF0000"/>
              </a:solidFill>
            </a:endParaRPr>
          </a:p>
          <a:p>
            <a:pPr indent="0" lvl="0" marL="0" rtl="0" algn="ctr">
              <a:spcBef>
                <a:spcPts val="0"/>
              </a:spcBef>
              <a:spcAft>
                <a:spcPts val="0"/>
              </a:spcAft>
              <a:buNone/>
            </a:pPr>
            <a:r>
              <a:rPr b="1" lang="en-US" sz="2600">
                <a:solidFill>
                  <a:srgbClr val="FF0000"/>
                </a:solidFill>
              </a:rPr>
              <a:t>Ant Colony Optimization</a:t>
            </a:r>
            <a:endParaRPr b="1" sz="2600">
              <a:solidFill>
                <a:srgbClr val="FF0000"/>
              </a:solidFill>
            </a:endParaRPr>
          </a:p>
        </p:txBody>
      </p:sp>
      <p:pic>
        <p:nvPicPr>
          <p:cNvPr id="187" name="Google Shape;187;p26"/>
          <p:cNvPicPr preferRelativeResize="0"/>
          <p:nvPr/>
        </p:nvPicPr>
        <p:blipFill rotWithShape="1">
          <a:blip r:embed="rId3">
            <a:alphaModFix/>
          </a:blip>
          <a:srcRect b="54126" l="20479" r="12595" t="0"/>
          <a:stretch/>
        </p:blipFill>
        <p:spPr>
          <a:xfrm>
            <a:off x="857250" y="1360725"/>
            <a:ext cx="3170258" cy="4708050"/>
          </a:xfrm>
          <a:prstGeom prst="rect">
            <a:avLst/>
          </a:prstGeom>
          <a:noFill/>
          <a:ln>
            <a:noFill/>
          </a:ln>
        </p:spPr>
      </p:pic>
      <p:pic>
        <p:nvPicPr>
          <p:cNvPr id="188" name="Google Shape;188;p26"/>
          <p:cNvPicPr preferRelativeResize="0"/>
          <p:nvPr/>
        </p:nvPicPr>
        <p:blipFill rotWithShape="1">
          <a:blip r:embed="rId4">
            <a:alphaModFix/>
          </a:blip>
          <a:srcRect b="8879" l="18206" r="8965" t="45137"/>
          <a:stretch/>
        </p:blipFill>
        <p:spPr>
          <a:xfrm>
            <a:off x="4776125" y="1360725"/>
            <a:ext cx="3543376" cy="4847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194" name="Google Shape;194;p27"/>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195" name="Google Shape;195;p27"/>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196" name="Google Shape;196;p27"/>
          <p:cNvPicPr preferRelativeResize="0"/>
          <p:nvPr/>
        </p:nvPicPr>
        <p:blipFill rotWithShape="1">
          <a:blip r:embed="rId3">
            <a:alphaModFix/>
          </a:blip>
          <a:srcRect b="0" l="0" r="0" t="4196"/>
          <a:stretch/>
        </p:blipFill>
        <p:spPr>
          <a:xfrm>
            <a:off x="367425" y="1145700"/>
            <a:ext cx="8572501" cy="2860525"/>
          </a:xfrm>
          <a:prstGeom prst="rect">
            <a:avLst/>
          </a:prstGeom>
          <a:noFill/>
          <a:ln>
            <a:noFill/>
          </a:ln>
        </p:spPr>
      </p:pic>
      <p:pic>
        <p:nvPicPr>
          <p:cNvPr id="197" name="Google Shape;197;p27"/>
          <p:cNvPicPr preferRelativeResize="0"/>
          <p:nvPr/>
        </p:nvPicPr>
        <p:blipFill>
          <a:blip r:embed="rId4">
            <a:alphaModFix/>
          </a:blip>
          <a:stretch>
            <a:fillRect/>
          </a:stretch>
        </p:blipFill>
        <p:spPr>
          <a:xfrm>
            <a:off x="312975" y="4006225"/>
            <a:ext cx="8626951" cy="277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0"/>
          <p:cNvSpPr txBox="1"/>
          <p:nvPr>
            <p:ph idx="4294967295"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74" name="Google Shape;74;p10"/>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7030A0"/>
              </a:buClr>
              <a:buSzPts val="2160"/>
              <a:buFont typeface="Times New Roman"/>
              <a:buNone/>
            </a:pPr>
            <a:r>
              <a:rPr lang="en-US" sz="3540">
                <a:solidFill>
                  <a:srgbClr val="7030A0"/>
                </a:solidFill>
              </a:rPr>
              <a:t>Problem Definition</a:t>
            </a:r>
            <a:endParaRPr sz="3540">
              <a:solidFill>
                <a:srgbClr val="7030A0"/>
              </a:solidFill>
            </a:endParaRPr>
          </a:p>
          <a:p>
            <a:pPr indent="0" lvl="0" marL="0" rtl="0" algn="ctr">
              <a:lnSpc>
                <a:spcPct val="100000"/>
              </a:lnSpc>
              <a:spcBef>
                <a:spcPts val="0"/>
              </a:spcBef>
              <a:spcAft>
                <a:spcPts val="0"/>
              </a:spcAft>
              <a:buClr>
                <a:srgbClr val="7030A0"/>
              </a:buClr>
              <a:buSzPts val="2160"/>
              <a:buFont typeface="Times New Roman"/>
              <a:buNone/>
            </a:pPr>
            <a:r>
              <a:t/>
            </a:r>
            <a:endParaRPr sz="2160">
              <a:solidFill>
                <a:srgbClr val="7030A0"/>
              </a:solidFill>
              <a:latin typeface="Times New Roman"/>
              <a:ea typeface="Times New Roman"/>
              <a:cs typeface="Times New Roman"/>
              <a:sym typeface="Times New Roman"/>
            </a:endParaRPr>
          </a:p>
        </p:txBody>
      </p:sp>
      <p:sp>
        <p:nvSpPr>
          <p:cNvPr id="75" name="Google Shape;75;p10"/>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6" name="Google Shape;76;p10"/>
          <p:cNvSpPr/>
          <p:nvPr/>
        </p:nvSpPr>
        <p:spPr>
          <a:xfrm>
            <a:off x="929639" y="2867093"/>
            <a:ext cx="7680961" cy="2390396"/>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Times New Roman"/>
              <a:buNone/>
            </a:pPr>
            <a:r>
              <a:t/>
            </a:r>
            <a:endParaRPr b="1" i="0" sz="22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800"/>
              <a:buFont typeface="Times New Roman"/>
              <a:buNone/>
            </a:pPr>
            <a:r>
              <a:rPr b="1" i="0" lang="en-US" sz="2200" u="none" cap="none" strike="noStrike">
                <a:solidFill>
                  <a:schemeClr val="dk1"/>
                </a:solidFill>
                <a:latin typeface="Montserrat"/>
                <a:ea typeface="Montserrat"/>
                <a:cs typeface="Montserrat"/>
                <a:sym typeface="Montserrat"/>
              </a:rPr>
              <a:t>Constructing equity portfolios using the prominent optimization algorithms</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b="1"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03" name="Google Shape;203;p28"/>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04" name="Google Shape;204;p28"/>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05" name="Google Shape;205;p28"/>
          <p:cNvPicPr preferRelativeResize="0"/>
          <p:nvPr/>
        </p:nvPicPr>
        <p:blipFill>
          <a:blip r:embed="rId3">
            <a:alphaModFix/>
          </a:blip>
          <a:stretch>
            <a:fillRect/>
          </a:stretch>
        </p:blipFill>
        <p:spPr>
          <a:xfrm>
            <a:off x="457200" y="1371575"/>
            <a:ext cx="8229599" cy="3858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11" name="Google Shape;211;p29"/>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12" name="Google Shape;212;p29"/>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13" name="Google Shape;213;p29"/>
          <p:cNvPicPr preferRelativeResize="0"/>
          <p:nvPr/>
        </p:nvPicPr>
        <p:blipFill>
          <a:blip r:embed="rId3">
            <a:alphaModFix/>
          </a:blip>
          <a:stretch>
            <a:fillRect/>
          </a:stretch>
        </p:blipFill>
        <p:spPr>
          <a:xfrm>
            <a:off x="966775" y="1738974"/>
            <a:ext cx="7210425" cy="4048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13</a:t>
            </a:r>
            <a:endParaRPr/>
          </a:p>
        </p:txBody>
      </p:sp>
      <p:sp>
        <p:nvSpPr>
          <p:cNvPr id="219" name="Google Shape;219;p30"/>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20" name="Google Shape;220;p30"/>
          <p:cNvSpPr txBox="1"/>
          <p:nvPr/>
        </p:nvSpPr>
        <p:spPr>
          <a:xfrm>
            <a:off x="1569448" y="208062"/>
            <a:ext cx="64185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Results and Inferences</a:t>
            </a:r>
            <a:endParaRPr b="0" i="0" sz="4400" u="none" cap="none" strike="noStrike">
              <a:solidFill>
                <a:srgbClr val="FF0000"/>
              </a:solidFill>
              <a:latin typeface="Times New Roman"/>
              <a:ea typeface="Times New Roman"/>
              <a:cs typeface="Times New Roman"/>
              <a:sym typeface="Times New Roman"/>
            </a:endParaRPr>
          </a:p>
        </p:txBody>
      </p:sp>
      <p:pic>
        <p:nvPicPr>
          <p:cNvPr id="221" name="Google Shape;221;p30"/>
          <p:cNvPicPr preferRelativeResize="0"/>
          <p:nvPr/>
        </p:nvPicPr>
        <p:blipFill>
          <a:blip r:embed="rId3">
            <a:alphaModFix/>
          </a:blip>
          <a:stretch>
            <a:fillRect/>
          </a:stretch>
        </p:blipFill>
        <p:spPr>
          <a:xfrm>
            <a:off x="1098263" y="1711774"/>
            <a:ext cx="7210425" cy="4048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sp>
        <p:nvSpPr>
          <p:cNvPr id="227" name="Google Shape;227;p3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br>
              <a:rPr lang="en-US"/>
            </a:br>
            <a:br>
              <a:rPr lang="en-US"/>
            </a:br>
            <a:br>
              <a:rPr lang="en-US"/>
            </a:br>
            <a:br>
              <a:rPr lang="en-US"/>
            </a:br>
            <a:endParaRPr/>
          </a:p>
        </p:txBody>
      </p:sp>
      <p:sp>
        <p:nvSpPr>
          <p:cNvPr id="228" name="Google Shape;228;p31"/>
          <p:cNvSpPr txBox="1"/>
          <p:nvPr/>
        </p:nvSpPr>
        <p:spPr>
          <a:xfrm>
            <a:off x="2222574" y="221662"/>
            <a:ext cx="50691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Conclusion</a:t>
            </a:r>
            <a:endParaRPr/>
          </a:p>
        </p:txBody>
      </p:sp>
      <p:sp>
        <p:nvSpPr>
          <p:cNvPr id="229" name="Google Shape;229;p31"/>
          <p:cNvSpPr txBox="1"/>
          <p:nvPr/>
        </p:nvSpPr>
        <p:spPr>
          <a:xfrm>
            <a:off x="598725" y="1673675"/>
            <a:ext cx="80880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Results above </a:t>
            </a:r>
            <a:r>
              <a:rPr lang="en-US" sz="1600"/>
              <a:t>throws the light on,</a:t>
            </a:r>
            <a:r>
              <a:rPr lang="en-US" sz="1600"/>
              <a:t> how a simple filtering method can help us select appropriate stocks out of Nifty50 and improve the investment returns.</a:t>
            </a:r>
            <a:endParaRPr sz="1600"/>
          </a:p>
          <a:p>
            <a:pPr indent="-330200" lvl="0" marL="457200" rtl="0" algn="l">
              <a:spcBef>
                <a:spcPts val="0"/>
              </a:spcBef>
              <a:spcAft>
                <a:spcPts val="0"/>
              </a:spcAft>
              <a:buSzPts val="1600"/>
              <a:buChar char="●"/>
            </a:pPr>
            <a:r>
              <a:rPr lang="en-US" sz="1600"/>
              <a:t>The optimal weights from each optimization algorithm on the training data(2016-2020), perform well in 2021 year. The graphical representation compares the same with the benchmark(nifty50).</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 Results show and provide sufficient evidence to do in depth research in the topic. It will be beneficial to perform dynamic approach, sliding the dataset day by day to get relevant results in real time.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Statistical techniques can be performed on day wise results for getting strong evidence of the project. </a:t>
            </a:r>
            <a:endParaRPr sz="1600"/>
          </a:p>
          <a:p>
            <a:pPr indent="-330200" lvl="0" marL="457200" rtl="0" algn="l">
              <a:spcBef>
                <a:spcPts val="0"/>
              </a:spcBef>
              <a:spcAft>
                <a:spcPts val="0"/>
              </a:spcAft>
              <a:buSzPts val="1600"/>
              <a:buChar char="●"/>
            </a:pPr>
            <a:r>
              <a:rPr lang="en-US" sz="1600"/>
              <a:t>The project can be scaled up to Nifty500 or Nifty250, depending on computation power available.</a:t>
            </a:r>
            <a:endParaRPr sz="1600"/>
          </a:p>
          <a:p>
            <a:pPr indent="0" lvl="0" marL="457200" rtl="0" algn="l">
              <a:spcBef>
                <a:spcPts val="0"/>
              </a:spcBef>
              <a:spcAft>
                <a:spcPts val="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FF0000"/>
              </a:buClr>
              <a:buSzPts val="2800"/>
              <a:buFont typeface="Arial"/>
              <a:buNone/>
            </a:pPr>
            <a:r>
              <a:rPr lang="en-US" sz="2800">
                <a:solidFill>
                  <a:srgbClr val="FF0000"/>
                </a:solidFill>
              </a:rPr>
              <a:t>References(In IEEE format)</a:t>
            </a:r>
            <a:endParaRPr/>
          </a:p>
        </p:txBody>
      </p:sp>
      <p:sp>
        <p:nvSpPr>
          <p:cNvPr id="235" name="Google Shape;235;p32"/>
          <p:cNvSpPr txBox="1"/>
          <p:nvPr/>
        </p:nvSpPr>
        <p:spPr>
          <a:xfrm>
            <a:off x="708775" y="1353400"/>
            <a:ext cx="7872300" cy="48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FF0000"/>
              </a:buClr>
              <a:buSzPts val="2800"/>
              <a:buFont typeface="Arial"/>
              <a:buNone/>
            </a:pPr>
            <a:r>
              <a:rPr lang="en-US" sz="1600">
                <a:solidFill>
                  <a:schemeClr val="dk1"/>
                </a:solidFill>
              </a:rPr>
              <a:t>[1] Hanhong Zhu, Yi Wang, Kesheng Wang, Yun Chen, Particle Swarm Optimization (PSO) for the constrained portfolio optimization problem, Expert Systems with Applications, Volume 38, Issue 8, 2011,</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0" lvl="0" marL="0" rtl="0" algn="just">
              <a:spcBef>
                <a:spcPts val="0"/>
              </a:spcBef>
              <a:spcAft>
                <a:spcPts val="0"/>
              </a:spcAft>
              <a:buClr>
                <a:schemeClr val="dk1"/>
              </a:buClr>
              <a:buSzPts val="1100"/>
              <a:buFont typeface="Arial"/>
              <a:buNone/>
            </a:pPr>
            <a:r>
              <a:rPr lang="en-US" sz="1600">
                <a:solidFill>
                  <a:schemeClr val="dk1"/>
                </a:solidFill>
              </a:rPr>
              <a:t>[2] Kambiz Forqandoost Haqiqi and Tohid Kazemi,”Ant Colony Optimization Approach to Portfolio Optimization – A Lingo Companion”.International Journal of Trade, Economics and Finance, Vol. 3, No. 2, April 2012 </a:t>
            </a:r>
            <a:endParaRPr sz="1600">
              <a:solidFill>
                <a:schemeClr val="dk1"/>
              </a:solidFill>
            </a:endParaRPr>
          </a:p>
          <a:p>
            <a:pPr indent="0" lvl="0" marL="0" rtl="0" algn="ctr">
              <a:spcBef>
                <a:spcPts val="0"/>
              </a:spcBef>
              <a:spcAft>
                <a:spcPts val="0"/>
              </a:spcAft>
              <a:buClr>
                <a:srgbClr val="FF0000"/>
              </a:buClr>
              <a:buSzPts val="2800"/>
              <a:buFont typeface="Arial"/>
              <a:buNone/>
            </a:pPr>
            <a:r>
              <a:t/>
            </a:r>
            <a:endParaRPr sz="1600">
              <a:solidFill>
                <a:srgbClr val="7030A0"/>
              </a:solidFill>
            </a:endParaRPr>
          </a:p>
          <a:p>
            <a:pPr indent="0" lvl="0" marL="0" rtl="0" algn="just">
              <a:spcBef>
                <a:spcPts val="0"/>
              </a:spcBef>
              <a:spcAft>
                <a:spcPts val="0"/>
              </a:spcAft>
              <a:buClr>
                <a:schemeClr val="dk1"/>
              </a:buClr>
              <a:buSzPts val="1100"/>
              <a:buFont typeface="Arial"/>
              <a:buNone/>
            </a:pPr>
            <a:r>
              <a:rPr lang="en-US" sz="1600">
                <a:solidFill>
                  <a:schemeClr val="dk1"/>
                </a:solidFill>
              </a:rPr>
              <a:t>[3] Boris Georgiev.”Constrained Mean-Variance Portfolio Optimization with Alternative Return Estimation”. </a:t>
            </a:r>
            <a:r>
              <a:rPr i="1" lang="en-US" sz="1600">
                <a:solidFill>
                  <a:schemeClr val="dk1"/>
                </a:solidFill>
              </a:rPr>
              <a:t>International Atlantic Economic Society 2014.</a:t>
            </a:r>
            <a:r>
              <a:rPr lang="en-US" sz="1600">
                <a:solidFill>
                  <a:schemeClr val="dk1"/>
                </a:solidFill>
              </a:rPr>
              <a:t>  </a:t>
            </a:r>
            <a:endParaRPr sz="1600">
              <a:solidFill>
                <a:schemeClr val="dk1"/>
              </a:solidFill>
            </a:endParaRPr>
          </a:p>
          <a:p>
            <a:pPr indent="0" lvl="0" marL="0" rtl="0" algn="l">
              <a:spcBef>
                <a:spcPts val="0"/>
              </a:spcBef>
              <a:spcAft>
                <a:spcPts val="0"/>
              </a:spcAft>
              <a:buNone/>
            </a:pPr>
            <a:r>
              <a:t/>
            </a:r>
            <a:endParaRPr sz="1600"/>
          </a:p>
          <a:p>
            <a:pPr indent="0" lvl="0" marL="0" rtl="0" algn="just">
              <a:spcBef>
                <a:spcPts val="0"/>
              </a:spcBef>
              <a:spcAft>
                <a:spcPts val="0"/>
              </a:spcAft>
              <a:buNone/>
            </a:pPr>
            <a:r>
              <a:rPr lang="en-US" sz="1600">
                <a:solidFill>
                  <a:schemeClr val="dk1"/>
                </a:solidFill>
              </a:rPr>
              <a:t>[4]  Saina Abolmaali,”Portfolio Optimization using ant colony method a case study on Tehran stock exchange”,Journal of Accounting, Finance and Economics,Vol. 8. No. 1. March 2018 Issue. Pp. 96 – 108</a:t>
            </a:r>
            <a:endParaRPr sz="1600">
              <a:solidFill>
                <a:schemeClr val="dk1"/>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US" sz="1600">
                <a:solidFill>
                  <a:schemeClr val="dk1"/>
                </a:solidFill>
              </a:rPr>
              <a:t>[5]  </a:t>
            </a:r>
            <a:r>
              <a:rPr lang="en-US" sz="1500">
                <a:solidFill>
                  <a:schemeClr val="dk1"/>
                </a:solidFill>
              </a:rPr>
              <a:t>Dorigo, M, Birattari, M, Blum, C, Gambardella, LM, Mondada, F and Stutzle, T 2004,‘Ant Colony Optimization and Swarm Intelligence: 4th International Workshop’, ANTS 2004. Proceedings, Lecture Notes in Computer Science, 3172</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F0000"/>
                </a:solidFill>
              </a:rPr>
              <a:t>References(In IEEE format)</a:t>
            </a:r>
            <a:endParaRPr/>
          </a:p>
        </p:txBody>
      </p:sp>
      <p:sp>
        <p:nvSpPr>
          <p:cNvPr id="241" name="Google Shape;241;p33"/>
          <p:cNvSpPr txBox="1"/>
          <p:nvPr/>
        </p:nvSpPr>
        <p:spPr>
          <a:xfrm>
            <a:off x="708800" y="1343400"/>
            <a:ext cx="78723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[6]  </a:t>
            </a:r>
            <a:r>
              <a:rPr lang="en-US" sz="1500">
                <a:solidFill>
                  <a:schemeClr val="dk1"/>
                </a:solidFill>
              </a:rPr>
              <a:t>Marco Dorigo, Mauro Birattari, and Thomas Stu¨tzle,”Ant Colony Optimization Artificial Ants as a Computational Intelligence Technique”,.IEEE,November 2006.</a:t>
            </a:r>
            <a:endParaRPr sz="15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[7]  </a:t>
            </a:r>
            <a:r>
              <a:rPr lang="en-US" sz="1500">
                <a:solidFill>
                  <a:schemeClr val="dk1"/>
                </a:solidFill>
              </a:rPr>
              <a:t>Harry Markowitz,Portfolio Selection, The Journal of Finance,Vol. 7,1952.</a:t>
            </a:r>
            <a:endParaRPr sz="15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[8]  Arushi Gupta,Smriti Srivastava,“Comparative Analysis of Ant Colony and Particle Swarm Optimization Algorithms for Distance Optimization”,(ICITETM 2020)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[9]  Chen, R.-R., Huang, W. K., &amp; Yeh, S.-K. (2021). Particle swarm optimization approach to portfolio construction. Intelligent Systems in Accounting, Finance and Management, 1–13.</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[10]  Burcu Adıgüzel Mercangöz and Altaf Q. H. Badar,”Optimal Portfolio Selection with Particle Swarm Algorithm: An Application on BIST-30”,Springer Nature Switzerland AG 2021.</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nvSpPr>
        <p:spPr>
          <a:xfrm>
            <a:off x="1384925" y="387475"/>
            <a:ext cx="668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F0000"/>
                </a:solidFill>
              </a:rPr>
              <a:t>References(In IEEE format)</a:t>
            </a:r>
            <a:endParaRPr/>
          </a:p>
        </p:txBody>
      </p:sp>
      <p:sp>
        <p:nvSpPr>
          <p:cNvPr id="247" name="Google Shape;247;p34"/>
          <p:cNvSpPr txBox="1"/>
          <p:nvPr/>
        </p:nvSpPr>
        <p:spPr>
          <a:xfrm>
            <a:off x="708800" y="1343400"/>
            <a:ext cx="787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[11]  </a:t>
            </a:r>
            <a:r>
              <a:rPr lang="en-US">
                <a:solidFill>
                  <a:schemeClr val="dk1"/>
                </a:solidFill>
              </a:rPr>
              <a:t> </a:t>
            </a:r>
            <a:r>
              <a:rPr lang="en-US" sz="1600">
                <a:solidFill>
                  <a:schemeClr val="dk1"/>
                </a:solidFill>
              </a:rPr>
              <a:t>Dadabada Pradeep Kumar,”Particle Swarm Optimization: The Foundation”Applying Particle Swarm Optimization, International Series in Operations Research &amp; Management Science 306.</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US" sz="1600">
                <a:solidFill>
                  <a:schemeClr val="dk1"/>
                </a:solidFill>
              </a:rPr>
              <a:t>[12]   </a:t>
            </a:r>
            <a:r>
              <a:rPr lang="en-US" sz="1600">
                <a:solidFill>
                  <a:schemeClr val="dk1"/>
                </a:solidFill>
              </a:rPr>
              <a:t>Senthilkumar, A., Namboothiri, A., &amp; Rajeev, S. (2021). Does portfolio optimization favor sector  or broad market investments? Journal of Public Affairs, e02752.</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lang="en-US">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1"/>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82" name="Google Shape;82;p11"/>
          <p:cNvSpPr txBox="1"/>
          <p:nvPr/>
        </p:nvSpPr>
        <p:spPr>
          <a:xfrm>
            <a:off x="619325" y="1374625"/>
            <a:ext cx="82629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US">
                <a:solidFill>
                  <a:schemeClr val="dk1"/>
                </a:solidFill>
              </a:rPr>
              <a:t>Hanhong Zhu, Yi Wang, Kesheng Wang, Yun Chen, “Particle Swarm Optimization (PSO) for the constrained portfolio optimization problem”, Expert Systems with Applications, Volume 38, Issue 8, 2011</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a.    Inference:</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A direct approach of PSO on the stock assets with various number of stocks in portfolio.     Sharpe ratio and efficient frontier are used in restricted and unrestricted(short selling allowed).</a:t>
            </a:r>
            <a:endParaRPr b="1">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b.    Research gap:</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Hybrid version of PSO can be applied for the same problem.</a:t>
            </a:r>
            <a:endParaRPr>
              <a:solidFill>
                <a:schemeClr val="dk1"/>
              </a:solidFill>
            </a:endParaRPr>
          </a:p>
          <a:p>
            <a:pPr indent="0" lvl="0" marL="45720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lang="en-US">
                <a:solidFill>
                  <a:schemeClr val="dk1"/>
                </a:solidFill>
              </a:rPr>
              <a:t>Kambiz Forqandoost Haqiqi and Tohid Kazemi,”Ant Colony Optimization Approach to Portfolio Optimization – A Lingo Companion”.International Journal of Trade, Economics and Finance, Vol. 3, No. 2, April 2012.</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b="1" lang="en-US">
                <a:solidFill>
                  <a:schemeClr val="dk1"/>
                </a:solidFill>
              </a:rPr>
              <a:t>a.</a:t>
            </a:r>
            <a:r>
              <a:rPr lang="en-US">
                <a:solidFill>
                  <a:schemeClr val="dk1"/>
                </a:solidFill>
              </a:rPr>
              <a:t> </a:t>
            </a:r>
            <a:r>
              <a:rPr b="1" lang="en-US">
                <a:solidFill>
                  <a:schemeClr val="dk1"/>
                </a:solidFill>
              </a:rPr>
              <a:t>    Inference:</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To chose the good solution path which has been taken the most. The good quality solution probability remains high, if that path is taken often and other path probability diminishes.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b.    Research Gap:</a:t>
            </a:r>
            <a:endParaRPr b="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    More attempts are to be made to improve ACO algorithm towards a more applicable one.</a:t>
            </a:r>
            <a:endParaRPr>
              <a:solidFill>
                <a:schemeClr val="dk1"/>
              </a:solidFill>
              <a:latin typeface="Times New Roman"/>
              <a:ea typeface="Times New Roman"/>
              <a:cs typeface="Times New Roman"/>
              <a:sym typeface="Times New Roman"/>
            </a:endParaRPr>
          </a:p>
        </p:txBody>
      </p:sp>
      <p:sp>
        <p:nvSpPr>
          <p:cNvPr id="83" name="Google Shape;83;p11"/>
          <p:cNvSpPr txBox="1"/>
          <p:nvPr/>
        </p:nvSpPr>
        <p:spPr>
          <a:xfrm>
            <a:off x="347425" y="1963750"/>
            <a:ext cx="8625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300"/>
              <a:buFont typeface="Times New Roman"/>
              <a:buNone/>
            </a:pPr>
            <a:r>
              <a:rPr b="0" i="0" lang="en-US" sz="1300" u="none" cap="none" strike="noStrike">
                <a:solidFill>
                  <a:schemeClr val="dk1"/>
                </a:solidFill>
                <a:highlight>
                  <a:srgbClr val="FAF9F8"/>
                </a:highlight>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89" name="Google Shape;89;p12"/>
          <p:cNvSpPr txBox="1"/>
          <p:nvPr/>
        </p:nvSpPr>
        <p:spPr>
          <a:xfrm>
            <a:off x="709800" y="1160725"/>
            <a:ext cx="8434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3.  Boris Georgiev.”Constrained Mean-Variance Portfolio Optimization with Alternative Return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Estimation”.  International Atlantic Economic Society 2014.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Inference:</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     In portfolio analysis one of the main problems is to obtain sound predictions of expected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future returns and covariance among the assets.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ii.    An alternative model for the estimation of expected returns is proposed.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iii.   Both suggested portfolios (Maximized Sharpe and information ratio) yield positive results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and provide evidence for superior returns, compared to other alternative investment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options such as holding a market index or investing in a risk-free asset.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Research gap:</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i.    The final choice between the two strategies depends on the risk preferences of the investor.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90" name="Google Shape;90;p12"/>
          <p:cNvSpPr txBox="1"/>
          <p:nvPr/>
        </p:nvSpPr>
        <p:spPr>
          <a:xfrm>
            <a:off x="347425" y="1963750"/>
            <a:ext cx="8625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300"/>
              <a:buFont typeface="Times New Roman"/>
              <a:buNone/>
            </a:pPr>
            <a:r>
              <a:rPr lang="en-US" sz="1300">
                <a:solidFill>
                  <a:schemeClr val="dk1"/>
                </a:solidFill>
                <a:highlight>
                  <a:srgbClr val="FAF9F8"/>
                </a:highlight>
                <a:latin typeface="Times New Roman"/>
                <a:ea typeface="Times New Roman"/>
                <a:cs typeface="Times New Roman"/>
                <a:sym typeface="Times New Roman"/>
              </a:rPr>
              <a:t>          </a:t>
            </a:r>
            <a:r>
              <a:rPr b="0" i="0" lang="en-US" sz="1300" u="none" cap="none" strike="noStrike">
                <a:solidFill>
                  <a:schemeClr val="dk1"/>
                </a:solidFill>
                <a:highlight>
                  <a:srgbClr val="FAF9F8"/>
                </a:highlight>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96" name="Google Shape;96;p13"/>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97" name="Google Shape;97;p13"/>
          <p:cNvSpPr txBox="1"/>
          <p:nvPr/>
        </p:nvSpPr>
        <p:spPr>
          <a:xfrm>
            <a:off x="619325" y="1646525"/>
            <a:ext cx="81117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4</a:t>
            </a:r>
            <a:r>
              <a:rPr i="0" lang="en-US" u="none" cap="none" strike="noStrike">
                <a:solidFill>
                  <a:schemeClr val="dk1"/>
                </a:solidFill>
              </a:rPr>
              <a:t>.  Saina Abolmaali,</a:t>
            </a:r>
            <a:r>
              <a:rPr lang="en-US">
                <a:solidFill>
                  <a:schemeClr val="dk1"/>
                </a:solidFill>
              </a:rPr>
              <a:t>”</a:t>
            </a:r>
            <a:r>
              <a:rPr i="0" lang="en-US" u="none" cap="none" strike="noStrike">
                <a:solidFill>
                  <a:schemeClr val="dk1"/>
                </a:solidFill>
              </a:rPr>
              <a:t>Portfolio Optimization using ant colony method a case study on Tehran stock exchange</a:t>
            </a:r>
            <a:r>
              <a:rPr lang="en-US">
                <a:solidFill>
                  <a:schemeClr val="dk1"/>
                </a:solidFill>
              </a:rPr>
              <a:t>”,Journal of Accounting, Finance and Economics,Vol. 8. No. 1. March 2018 Issue. Pp. 96 – 108</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Inference:</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   </a:t>
            </a:r>
            <a:r>
              <a:rPr lang="en-US">
                <a:solidFill>
                  <a:schemeClr val="dk1"/>
                </a:solidFill>
              </a:rPr>
              <a:t>It has used Meta heuristic methods which is active area of research.</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b.  The </a:t>
            </a:r>
            <a:r>
              <a:rPr lang="en-US">
                <a:solidFill>
                  <a:schemeClr val="dk1"/>
                </a:solidFill>
              </a:rPr>
              <a:t>traditional</a:t>
            </a:r>
            <a:r>
              <a:rPr lang="en-US">
                <a:solidFill>
                  <a:schemeClr val="dk1"/>
                </a:solidFill>
              </a:rPr>
              <a:t> method couldn’t </a:t>
            </a:r>
            <a:r>
              <a:rPr lang="en-US">
                <a:solidFill>
                  <a:schemeClr val="dk1"/>
                </a:solidFill>
              </a:rPr>
              <a:t>fulfill</a:t>
            </a:r>
            <a:r>
              <a:rPr lang="en-US">
                <a:solidFill>
                  <a:schemeClr val="dk1"/>
                </a:solidFill>
              </a:rPr>
              <a:t> the constraints of investor, which is solved here.</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Research gap :</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 It can be </a:t>
            </a:r>
            <a:r>
              <a:rPr lang="en-US">
                <a:solidFill>
                  <a:schemeClr val="dk1"/>
                </a:solidFill>
              </a:rPr>
              <a:t>expanded in different </a:t>
            </a:r>
            <a:r>
              <a:rPr lang="en-US">
                <a:solidFill>
                  <a:schemeClr val="dk1"/>
                </a:solidFill>
              </a:rPr>
              <a:t>constraints</a:t>
            </a:r>
            <a:r>
              <a:rPr lang="en-US">
                <a:solidFill>
                  <a:schemeClr val="dk1"/>
                </a:solidFill>
              </a:rPr>
              <a:t> and fitness ratio used in portfolio optimization.</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5.  Dorigo, M, Birattari, M, Blum, C, Gambardella, LM, Mondada, F and Stutzle, T 2004,‘Ant Colony Optimization and Swarm Intelligence: 4th International Workshop’, ANTS 2004. Proceedings, Lecture Notes in Computer Science, 3172</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457200" lvl="0" marL="0" marR="0" rtl="0" algn="l">
              <a:lnSpc>
                <a:spcPct val="100000"/>
              </a:lnSpc>
              <a:spcBef>
                <a:spcPts val="0"/>
              </a:spcBef>
              <a:spcAft>
                <a:spcPts val="0"/>
              </a:spcAft>
              <a:buClr>
                <a:schemeClr val="dk1"/>
              </a:buClr>
              <a:buSzPts val="1300"/>
              <a:buFont typeface="Times New Roman"/>
              <a:buNone/>
            </a:pPr>
            <a:r>
              <a:rPr b="1" lang="en-US">
                <a:solidFill>
                  <a:schemeClr val="dk1"/>
                </a:solidFill>
              </a:rPr>
              <a:t>Inference:</a:t>
            </a:r>
            <a:endParaRPr b="1">
              <a:solidFill>
                <a:schemeClr val="dk1"/>
              </a:solidFill>
            </a:endParaRPr>
          </a:p>
          <a:p>
            <a:pPr indent="-317500" lvl="0" marL="914400" marR="0" rtl="0" algn="l">
              <a:lnSpc>
                <a:spcPct val="100000"/>
              </a:lnSpc>
              <a:spcBef>
                <a:spcPts val="0"/>
              </a:spcBef>
              <a:spcAft>
                <a:spcPts val="0"/>
              </a:spcAft>
              <a:buClr>
                <a:schemeClr val="dk1"/>
              </a:buClr>
              <a:buSzPts val="1400"/>
              <a:buAutoNum type="alphaLcPeriod"/>
            </a:pPr>
            <a:r>
              <a:rPr lang="en-US">
                <a:solidFill>
                  <a:schemeClr val="dk1"/>
                </a:solidFill>
              </a:rPr>
              <a:t>The bias improvement in algorithm was detected and solution was found. </a:t>
            </a:r>
            <a:endParaRPr>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04" name="Google Shape;104;p14"/>
          <p:cNvSpPr txBox="1"/>
          <p:nvPr/>
        </p:nvSpPr>
        <p:spPr>
          <a:xfrm>
            <a:off x="468425" y="1601200"/>
            <a:ext cx="8142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6</a:t>
            </a:r>
            <a:r>
              <a:rPr i="0" lang="en-US" u="none" cap="none" strike="noStrike">
                <a:solidFill>
                  <a:schemeClr val="dk1"/>
                </a:solidFill>
              </a:rPr>
              <a:t>. </a:t>
            </a:r>
            <a:r>
              <a:rPr lang="en-US">
                <a:solidFill>
                  <a:schemeClr val="dk1"/>
                </a:solidFill>
              </a:rPr>
              <a:t> Marco Dorigo, Mauro Birattari, and Thomas Stu¨tzle,”Ant Colony Optimization Artificial Ants as a Computational Intelligence Technique”,</a:t>
            </a:r>
            <a:r>
              <a:rPr i="0" lang="en-US" u="none" cap="none" strike="noStrike">
                <a:solidFill>
                  <a:schemeClr val="dk1"/>
                </a:solidFill>
              </a:rPr>
              <a:t>.IEE</a:t>
            </a:r>
            <a:r>
              <a:rPr lang="en-US">
                <a:solidFill>
                  <a:schemeClr val="dk1"/>
                </a:solidFill>
              </a:rPr>
              <a:t>E,November 2006.</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 a.  Inference:</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lang="en-US">
                <a:solidFill>
                  <a:schemeClr val="dk1"/>
                </a:solidFill>
              </a:rPr>
              <a:t>The concept of ACO was explained.</a:t>
            </a:r>
            <a:endParaRPr i="0" u="none" cap="none" strike="noStrike">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r>
              <a:rPr b="1" i="0" lang="en-US" u="none" cap="none" strike="noStrike">
                <a:solidFill>
                  <a:schemeClr val="dk1"/>
                </a:solidFill>
              </a:rPr>
              <a:t>b.  Research gap:</a:t>
            </a:r>
            <a:endParaRPr b="1"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b="1" lang="en-US">
                <a:solidFill>
                  <a:schemeClr val="dk1"/>
                </a:solidFill>
              </a:rPr>
              <a:t>	</a:t>
            </a:r>
            <a:r>
              <a:rPr lang="en-US">
                <a:solidFill>
                  <a:schemeClr val="dk1"/>
                </a:solidFill>
              </a:rPr>
              <a:t>To be explored and implemented in various </a:t>
            </a:r>
            <a:r>
              <a:rPr lang="en-US">
                <a:solidFill>
                  <a:schemeClr val="dk1"/>
                </a:solidFill>
              </a:rPr>
              <a:t>domain</a:t>
            </a:r>
            <a:r>
              <a:rPr lang="en-US">
                <a:solidFill>
                  <a:schemeClr val="dk1"/>
                </a:solidFill>
              </a:rPr>
              <a:t>.</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i="0" lang="en-US" u="none" cap="none" strike="noStrike">
                <a:solidFill>
                  <a:schemeClr val="dk1"/>
                </a:solidFill>
              </a:rPr>
              <a:t>         </a:t>
            </a:r>
            <a:endParaRPr i="0" u="none" cap="none" strike="noStrike">
              <a:solidFill>
                <a:schemeClr val="dk1"/>
              </a:solidFill>
            </a:endParaRPr>
          </a:p>
          <a:p>
            <a:pPr indent="0" lvl="0" marL="0" marR="0" rtl="0" algn="l">
              <a:lnSpc>
                <a:spcPct val="100000"/>
              </a:lnSpc>
              <a:spcBef>
                <a:spcPts val="0"/>
              </a:spcBef>
              <a:spcAft>
                <a:spcPts val="0"/>
              </a:spcAft>
              <a:buClr>
                <a:srgbClr val="000000"/>
              </a:buClr>
              <a:buSzPts val="1300"/>
              <a:buFont typeface="Times New Roman"/>
              <a:buNone/>
            </a:pPr>
            <a:r>
              <a:t/>
            </a:r>
            <a:endParaRPr i="0" u="none" cap="none" strike="noStrike">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7. Harry Markowitz,Portfolio Selection, The Journal of Finance,Vol. 7,1952.</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a:t>
            </a:r>
            <a:r>
              <a:rPr b="1" lang="en-US">
                <a:solidFill>
                  <a:schemeClr val="dk1"/>
                </a:solidFill>
              </a:rPr>
              <a:t>Inference:</a:t>
            </a:r>
            <a:endParaRPr b="1">
              <a:solidFill>
                <a:schemeClr val="dk1"/>
              </a:solidFill>
            </a:endParaRPr>
          </a:p>
          <a:p>
            <a:pPr indent="0" lvl="0" marL="0" marR="0" rtl="0" algn="l">
              <a:lnSpc>
                <a:spcPct val="100000"/>
              </a:lnSpc>
              <a:spcBef>
                <a:spcPts val="0"/>
              </a:spcBef>
              <a:spcAft>
                <a:spcPts val="0"/>
              </a:spcAft>
              <a:buClr>
                <a:schemeClr val="dk1"/>
              </a:buClr>
              <a:buSzPts val="1300"/>
              <a:buFont typeface="Times New Roman"/>
              <a:buNone/>
            </a:pPr>
            <a:r>
              <a:rPr lang="en-US">
                <a:solidFill>
                  <a:schemeClr val="dk1"/>
                </a:solidFill>
              </a:rPr>
              <a:t>	The original paper by Markowitz on his idea of portfolio selection. It has become the most used         approach for portfolio construction.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10" name="Google Shape;110;p15"/>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11" name="Google Shape;111;p15"/>
          <p:cNvSpPr txBox="1"/>
          <p:nvPr/>
        </p:nvSpPr>
        <p:spPr>
          <a:xfrm>
            <a:off x="468275" y="1774825"/>
            <a:ext cx="85047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8</a:t>
            </a:r>
            <a:r>
              <a:rPr i="0" lang="en-US" sz="1400" u="none" cap="none" strike="noStrike">
                <a:solidFill>
                  <a:schemeClr val="dk1"/>
                </a:solidFill>
              </a:rPr>
              <a:t>.  Arushi Gupta,Smriti Srivastava,“Comparative Analysis of Ant Colony and Particle Swarm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Optimization Algorithms for Distance Optimization”,(ICITETM 2020)</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a.  Inference: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Objective is to solve two distance optimization using two separate swarm intelligence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algorithms-particle swarm and ant colony. Both the algorithms analysis is compared.Any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optimization algorithm is said to be effective if it converges to global minima in less number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of iterations.Objective is to find shortest path or distance between two vertices. Comparative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analysis is done using PSO and ACO. ACO is a probability based method on the behaviour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of ants to find the shortest path set by other ants.</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b.  Research Gap :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Application of ACO and PSO in stock market optimization.</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t>
            </a:r>
            <a:r>
              <a:rPr b="1" i="0" lang="en-US" sz="1400" u="none" cap="none" strike="noStrike">
                <a:solidFill>
                  <a:schemeClr val="dk1"/>
                </a:solidFill>
              </a:rPr>
              <a:t> c.  Conclusion: </a:t>
            </a:r>
            <a:endParaRPr b="1"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Results for both ACO and PSO were both demonstrated.It is observed that the ACO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algorithm has a lower square of error (0.2 at 80 iterations) and an overall better </a:t>
            </a:r>
            <a:endParaRPr i="0" sz="1400" u="none" cap="none" strike="noStrike">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i="0" lang="en-US" sz="1400" u="none" cap="none" strike="noStrike">
                <a:solidFill>
                  <a:schemeClr val="dk1"/>
                </a:solidFill>
              </a:rPr>
              <a:t>           performance.</a:t>
            </a:r>
            <a:endParaRPr i="0"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highlight>
                <a:srgbClr val="FAF9F8"/>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17" name="Google Shape;117;p16"/>
          <p:cNvSpPr txBox="1"/>
          <p:nvPr/>
        </p:nvSpPr>
        <p:spPr>
          <a:xfrm>
            <a:off x="619325" y="1374625"/>
            <a:ext cx="8262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18" name="Google Shape;118;p16"/>
          <p:cNvSpPr txBox="1"/>
          <p:nvPr/>
        </p:nvSpPr>
        <p:spPr>
          <a:xfrm>
            <a:off x="468275" y="1774825"/>
            <a:ext cx="85047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9.  </a:t>
            </a:r>
            <a:r>
              <a:rPr i="0" lang="en-US" sz="1400" u="none" cap="none" strike="noStrike">
                <a:solidFill>
                  <a:schemeClr val="dk1"/>
                </a:solidFill>
              </a:rPr>
              <a:t>  </a:t>
            </a:r>
            <a:r>
              <a:rPr lang="en-US">
                <a:solidFill>
                  <a:schemeClr val="dk1"/>
                </a:solidFill>
              </a:rPr>
              <a:t>Chen, R.-R., Huang, W. K., &amp; Yeh, S.-K. (2021). Particle swarm optimization approach to portfolio construction. Intelligent Systems in Accounting, Finance and Management, 1–13.</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b="1" lang="en-US">
                <a:solidFill>
                  <a:schemeClr val="dk1"/>
                </a:solidFill>
              </a:rPr>
              <a:t>        Inference:</a:t>
            </a:r>
            <a:endParaRPr b="1">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The approach was applied on USA market. Sortino ratio was </a:t>
            </a:r>
            <a:r>
              <a:rPr lang="en-US">
                <a:solidFill>
                  <a:schemeClr val="dk1"/>
                </a:solidFill>
              </a:rPr>
              <a:t>preferred.</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results were compared and analysed w.r.t. other algorithms and computation time.</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10.	Burcu Adıgüzel Mercangöz and Altaf Q. H. Badar,”Optimal Portfolio Selection with Particle Swarm Algorithm: An Application on BIST-30”,Springer Nature Switzerland AG 2021.</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a:t>
            </a:r>
            <a:r>
              <a:rPr b="1" lang="en-US">
                <a:solidFill>
                  <a:schemeClr val="dk1"/>
                </a:solidFill>
              </a:rPr>
              <a:t>Inference:</a:t>
            </a:r>
            <a:endParaRPr b="1">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PSO was compared GRG for the construction of the portfolios. </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rPr lang="en-US">
                <a:solidFill>
                  <a:schemeClr val="dk1"/>
                </a:solidFill>
              </a:rPr>
              <a:t>         Weights were compared and analysed. THe results were similar and inferred PSO is good approach to in this domain.</a:t>
            </a:r>
            <a:endParaRPr>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47425" y="604225"/>
            <a:ext cx="8262900" cy="453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sp>
        <p:nvSpPr>
          <p:cNvPr id="124" name="Google Shape;124;p17"/>
          <p:cNvSpPr txBox="1"/>
          <p:nvPr/>
        </p:nvSpPr>
        <p:spPr>
          <a:xfrm>
            <a:off x="619325" y="1374625"/>
            <a:ext cx="82629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Times New Roman"/>
              <a:buNone/>
            </a:pPr>
            <a:r>
              <a:rPr lang="en-US">
                <a:solidFill>
                  <a:schemeClr val="dk1"/>
                </a:solidFill>
              </a:rPr>
              <a:t>11.      Dadabada Pradeep Kumar,”Particle Swarm Optimization: The Foundation”Applying Particle Swarm Optimization, International Series in Operations Research &amp; Management Science 306.</a:t>
            </a:r>
            <a:endParaRPr>
              <a:solidFill>
                <a:schemeClr val="dk1"/>
              </a:solidFill>
            </a:endParaRPr>
          </a:p>
          <a:p>
            <a:pPr indent="0" lvl="0" marL="0" rtl="0" algn="l">
              <a:spcBef>
                <a:spcPts val="0"/>
              </a:spcBef>
              <a:spcAft>
                <a:spcPts val="0"/>
              </a:spcAft>
              <a:buClr>
                <a:schemeClr val="dk1"/>
              </a:buClr>
              <a:buSzPts val="1400"/>
              <a:buFont typeface="Times New Roman"/>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400"/>
              <a:buFont typeface="Times New Roman"/>
              <a:buNone/>
            </a:pPr>
            <a:r>
              <a:rPr b="1" lang="en-US">
                <a:solidFill>
                  <a:schemeClr val="dk1"/>
                </a:solidFill>
              </a:rPr>
              <a:t>Inference:</a:t>
            </a:r>
            <a:endParaRPr b="1">
              <a:solidFill>
                <a:schemeClr val="dk1"/>
              </a:solidFill>
            </a:endParaRPr>
          </a:p>
          <a:p>
            <a:pPr indent="0" lvl="0" marL="0" rtl="0" algn="l">
              <a:spcBef>
                <a:spcPts val="0"/>
              </a:spcBef>
              <a:spcAft>
                <a:spcPts val="0"/>
              </a:spcAft>
              <a:buClr>
                <a:schemeClr val="dk1"/>
              </a:buClr>
              <a:buSzPts val="1400"/>
              <a:buFont typeface="Times New Roman"/>
              <a:buNone/>
            </a:pPr>
            <a:r>
              <a:rPr lang="en-US">
                <a:solidFill>
                  <a:schemeClr val="dk1"/>
                </a:solidFill>
              </a:rPr>
              <a:t>	It was a Summarized or combined comparison of various PSO papers. It tablised the PSO parameters, various domain it is applied.</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rPr lang="en-US">
                <a:solidFill>
                  <a:schemeClr val="dk1"/>
                </a:solidFill>
              </a:rPr>
              <a:t>12. </a:t>
            </a:r>
            <a:r>
              <a:rPr lang="en-US">
                <a:solidFill>
                  <a:schemeClr val="dk1"/>
                </a:solidFill>
              </a:rPr>
              <a:t>Senthilkumar, A., Namboothiri, A., &amp; Rajeev, S. (2021). Does portfolio optimization favor sector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or broad market investments? Journal of Public Affairs, e02752.</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a.   Inference:</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Optimizing the portfolio there are variety of combinations, a portfolio can be of intra-sector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assets or inter sector portfolio, in intra-sector portfolio and inter-sector portfolio are compared.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 comparison is made with between the Markowitz model and Sharpe’s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t>
            </a:r>
            <a:r>
              <a:rPr b="1" lang="en-US">
                <a:solidFill>
                  <a:schemeClr val="dk1"/>
                </a:solidFill>
              </a:rPr>
              <a:t>    b.   Research gap:</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Explore how weights change under different economic conditions .Use of advance Machine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learning algorithm.To expand it in global context</a:t>
            </a:r>
            <a:endParaRPr>
              <a:solidFill>
                <a:schemeClr val="dk1"/>
              </a:solidFill>
            </a:endParaRPr>
          </a:p>
          <a:p>
            <a:pPr indent="0" lvl="0" marL="0" marR="0" rtl="0" algn="l">
              <a:lnSpc>
                <a:spcPct val="100000"/>
              </a:lnSpc>
              <a:spcBef>
                <a:spcPts val="0"/>
              </a:spcBef>
              <a:spcAft>
                <a:spcPts val="0"/>
              </a:spcAft>
              <a:buClr>
                <a:srgbClr val="000000"/>
              </a:buClr>
              <a:buSzPts val="1400"/>
              <a:buFont typeface="Times New Roman"/>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