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86" r:id="rId7"/>
    <p:sldId id="262" r:id="rId8"/>
    <p:sldId id="263" r:id="rId9"/>
    <p:sldId id="264" r:id="rId10"/>
    <p:sldId id="282" r:id="rId11"/>
    <p:sldId id="278" r:id="rId12"/>
    <p:sldId id="290"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2" d="100"/>
          <a:sy n="82" d="100"/>
        </p:scale>
        <p:origin x="686"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5/2/2023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5/2/2023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BIG-MART SALES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2708678" cy="662052"/>
          </a:xfrm>
        </p:spPr>
        <p:txBody>
          <a:bodyPr/>
          <a:lstStyle/>
          <a:p>
            <a:r>
              <a:rPr lang="en-US" dirty="0"/>
              <a:t>Analyze and Prediction</a:t>
            </a:r>
          </a:p>
        </p:txBody>
      </p:sp>
      <p:sp>
        <p:nvSpPr>
          <p:cNvPr id="4" name="TextBox 3">
            <a:extLst>
              <a:ext uri="{FF2B5EF4-FFF2-40B4-BE49-F238E27FC236}">
                <a16:creationId xmlns:a16="http://schemas.microsoft.com/office/drawing/2014/main" id="{D3E2B7FC-5E19-5C13-555D-76BE5583790C}"/>
              </a:ext>
            </a:extLst>
          </p:cNvPr>
          <p:cNvSpPr txBox="1"/>
          <p:nvPr/>
        </p:nvSpPr>
        <p:spPr>
          <a:xfrm>
            <a:off x="10403633" y="6232849"/>
            <a:ext cx="3153747" cy="369332"/>
          </a:xfrm>
          <a:prstGeom prst="rect">
            <a:avLst/>
          </a:prstGeom>
          <a:noFill/>
        </p:spPr>
        <p:txBody>
          <a:bodyPr wrap="square" rtlCol="0">
            <a:spAutoFit/>
          </a:bodyPr>
          <a:lstStyle/>
          <a:p>
            <a:r>
              <a:rPr lang="en-IN" dirty="0">
                <a:solidFill>
                  <a:schemeClr val="bg1"/>
                </a:solidFill>
              </a:rPr>
              <a:t>Veeri Dheeraj</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1623527"/>
            <a:ext cx="6400800" cy="4745943"/>
          </a:xfrm>
        </p:spPr>
        <p:txBody>
          <a:bodyPr vert="horz" lIns="91440" tIns="45720" rIns="91440" bIns="45720" rtlCol="0" anchor="t">
            <a:normAutofit/>
          </a:bodyPr>
          <a:lstStyle/>
          <a:p>
            <a:r>
              <a:rPr lang="en-US" dirty="0"/>
              <a:t>By performing all these models to our dataset we can conclude that – </a:t>
            </a:r>
          </a:p>
          <a:p>
            <a:pPr marL="285750" indent="-285750">
              <a:buFont typeface="Wingdings" panose="05000000000000000000" pitchFamily="2" charset="2"/>
              <a:buChar char="Ø"/>
            </a:pPr>
            <a:r>
              <a:rPr lang="en-US" sz="1400" dirty="0"/>
              <a:t>Sales for the train data depends upon the Location.</a:t>
            </a:r>
          </a:p>
          <a:p>
            <a:pPr marL="285750" indent="-285750">
              <a:buFont typeface="Wingdings" panose="05000000000000000000" pitchFamily="2" charset="2"/>
              <a:buChar char="Ø"/>
            </a:pPr>
            <a:r>
              <a:rPr lang="en-US" sz="1400" dirty="0"/>
              <a:t>Sales are high for the products which has low fat content.</a:t>
            </a:r>
          </a:p>
          <a:p>
            <a:pPr marL="285750" indent="-285750">
              <a:buFont typeface="Wingdings" panose="05000000000000000000" pitchFamily="2" charset="2"/>
              <a:buChar char="Ø"/>
            </a:pPr>
            <a:r>
              <a:rPr lang="en-US" sz="1400" i="0" dirty="0">
                <a:solidFill>
                  <a:srgbClr val="000000"/>
                </a:solidFill>
                <a:effectLst/>
              </a:rPr>
              <a:t>outlet sales does not depends upon the outlet size but it will depend upon the outlet type.</a:t>
            </a:r>
          </a:p>
          <a:p>
            <a:pPr marL="285750" indent="-285750">
              <a:buFont typeface="Wingdings" panose="05000000000000000000" pitchFamily="2" charset="2"/>
              <a:buChar char="Ø"/>
            </a:pPr>
            <a:r>
              <a:rPr lang="en-US" sz="1400" dirty="0">
                <a:solidFill>
                  <a:srgbClr val="000000"/>
                </a:solidFill>
              </a:rPr>
              <a:t>Big-M</a:t>
            </a:r>
            <a:r>
              <a:rPr lang="en-US" sz="1400" i="0" dirty="0">
                <a:solidFill>
                  <a:srgbClr val="000000"/>
                </a:solidFill>
                <a:effectLst/>
              </a:rPr>
              <a:t>art with medium size has more sales.</a:t>
            </a:r>
          </a:p>
          <a:p>
            <a:pPr marL="285750" indent="-285750">
              <a:buFont typeface="Wingdings" panose="05000000000000000000" pitchFamily="2" charset="2"/>
              <a:buChar char="Ø"/>
            </a:pPr>
            <a:r>
              <a:rPr lang="en-US" sz="1400" i="0" dirty="0">
                <a:solidFill>
                  <a:srgbClr val="000000"/>
                </a:solidFill>
                <a:effectLst/>
              </a:rPr>
              <a:t>From the Linear Regression graph we can clearly see that the MRP increases in the future when there is increase in products which has low Fat Content.</a:t>
            </a:r>
          </a:p>
          <a:p>
            <a:pPr marL="285750" indent="-285750">
              <a:buFont typeface="Wingdings" panose="05000000000000000000" pitchFamily="2" charset="2"/>
              <a:buChar char="Ø"/>
            </a:pPr>
            <a:r>
              <a:rPr lang="en-US" sz="1400" i="0" dirty="0">
                <a:solidFill>
                  <a:srgbClr val="000000"/>
                </a:solidFill>
                <a:effectLst/>
              </a:rPr>
              <a:t>Due to increase in MRP the Outlet Sales will be automatically increased.</a:t>
            </a:r>
          </a:p>
          <a:p>
            <a:pPr marL="285750" indent="-285750">
              <a:buFont typeface="Wingdings" panose="05000000000000000000" pitchFamily="2" charset="2"/>
              <a:buChar char="Ø"/>
            </a:pPr>
            <a:endParaRPr lang="en-US" sz="1400" b="1" i="0" dirty="0">
              <a:solidFill>
                <a:srgbClr val="000000"/>
              </a:solidFill>
              <a:effectLst/>
              <a:latin typeface="Helvetica Neue"/>
            </a:endParaRPr>
          </a:p>
          <a:p>
            <a:pPr marL="285750" indent="-285750">
              <a:buFont typeface="Wingdings" panose="05000000000000000000" pitchFamily="2" charset="2"/>
              <a:buChar char="Ø"/>
            </a:pPr>
            <a:endParaRPr lang="en-US" sz="1400" i="0" dirty="0">
              <a:solidFill>
                <a:srgbClr val="000000"/>
              </a:solidFill>
              <a:effectLst/>
            </a:endParaRPr>
          </a:p>
          <a:p>
            <a:pPr marL="285750" indent="-285750">
              <a:buFont typeface="Wingdings" panose="05000000000000000000" pitchFamily="2" charset="2"/>
              <a:buChar char="Ø"/>
            </a:pPr>
            <a:endParaRPr lang="en-US" sz="1400" dirty="0"/>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Veeri Dheeraj</a:t>
            </a:r>
          </a:p>
          <a:p>
            <a:r>
              <a:rPr lang="en-US" dirty="0"/>
              <a:t>12012614</a:t>
            </a:r>
          </a:p>
          <a:p>
            <a:r>
              <a:rPr lang="en-US" dirty="0"/>
              <a:t>RK20KTA21</a:t>
            </a:r>
          </a:p>
          <a:p>
            <a:r>
              <a:rPr lang="en-US" dirty="0"/>
              <a:t>K20KT</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BIG-MART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1567543"/>
            <a:ext cx="6400799" cy="4400874"/>
          </a:xfrm>
        </p:spPr>
        <p:txBody>
          <a:bodyPr>
            <a:normAutofit/>
          </a:bodyPr>
          <a:lstStyle/>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The Big Mart is an International Brand. Big Mart Brand has started its journey in 2007 with free home delivery services of food and grocery.</a:t>
            </a:r>
          </a:p>
          <a:p>
            <a:pPr marL="285750" indent="-285750">
              <a:buFont typeface="Wingdings" panose="05000000000000000000" pitchFamily="2" charset="2"/>
              <a:buChar char="q"/>
            </a:pPr>
            <a:r>
              <a:rPr lang="en-US" b="0" i="0" dirty="0">
                <a:solidFill>
                  <a:srgbClr val="000000"/>
                </a:solidFill>
                <a:effectLst/>
                <a:latin typeface="Arial" panose="020B0604020202020204" pitchFamily="34" charset="0"/>
              </a:rPr>
              <a:t>Big Mart (Big Mart Retail Corporation and White Blue Retail) is one of the fastest growing express home delivery food and grocery company covering worldwide which is incorporated in the year 2016.</a:t>
            </a:r>
          </a:p>
          <a:p>
            <a:pPr marL="285750" indent="-285750">
              <a:buFont typeface="Wingdings" panose="05000000000000000000" pitchFamily="2" charset="2"/>
              <a:buChar char="q"/>
            </a:pPr>
            <a:r>
              <a:rPr lang="en-US" dirty="0">
                <a:solidFill>
                  <a:srgbClr val="000000"/>
                </a:solidFill>
                <a:latin typeface="Arial" panose="020B0604020202020204" pitchFamily="34" charset="0"/>
              </a:rPr>
              <a:t>I</a:t>
            </a:r>
            <a:r>
              <a:rPr lang="en-US" b="0" i="0" dirty="0">
                <a:solidFill>
                  <a:srgbClr val="000000"/>
                </a:solidFill>
                <a:effectLst/>
                <a:latin typeface="Arial" panose="020B0604020202020204" pitchFamily="34" charset="0"/>
              </a:rPr>
              <a:t>n the years of 2009 big mart started its operation through its retail store on small size 100 sft. to 300 sft. area. big mart is giving door step delivery to its customer through our retail stores .</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WHY BIG-MART ?</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COST EFFECTIVE</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Provides goods or products for effectively low price and more offers.</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Online</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Provides easy access in the online shopping.</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DELIVERY</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Due to its long history  it </a:t>
            </a:r>
            <a:r>
              <a:rPr lang="en-US" b="0" i="0" dirty="0">
                <a:solidFill>
                  <a:srgbClr val="000000"/>
                </a:solidFill>
                <a:effectLst/>
              </a:rPr>
              <a:t>guarantee on time delivery, and the best quality to customers.</a:t>
            </a:r>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franchisee</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Easy to setup a new store at a affordable price.</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Trust</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2036332"/>
          </a:xfrm>
        </p:spPr>
        <p:txBody>
          <a:bodyPr>
            <a:normAutofit/>
          </a:bodyPr>
          <a:lstStyle/>
          <a:p>
            <a:r>
              <a:rPr lang="en-US" dirty="0"/>
              <a:t>More than 20 years of journey it gained a lot of trust in customers and their goal </a:t>
            </a:r>
            <a:r>
              <a:rPr lang="en-US" dirty="0">
                <a:solidFill>
                  <a:srgbClr val="000000"/>
                </a:solidFill>
              </a:rPr>
              <a:t>is to</a:t>
            </a:r>
            <a:r>
              <a:rPr lang="en-US" b="0" i="0" dirty="0">
                <a:solidFill>
                  <a:srgbClr val="000000"/>
                </a:solidFill>
                <a:effectLst/>
              </a:rPr>
              <a:t> value for the stakeholders are our major goals which we try to fulfill with our four pillars.</a:t>
            </a:r>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DATA Cleaning</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Cleaning our data by removing null values, unwanted variables, filling empty variables with appropriate values.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Prediction</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By using Linear regression and XG boost model we will do prediction for given data.</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Visualization</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Analyzing and visualizing our data using appropriate graphs.</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Conclusion</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By all these methods we will tell what are the insights of the data and future prediction.</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Project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889317"/>
            <a:ext cx="3200400" cy="365760"/>
          </a:xfrm>
        </p:spPr>
        <p:txBody>
          <a:bodyPr/>
          <a:lstStyle/>
          <a:p>
            <a:r>
              <a:rPr lang="en-US" dirty="0"/>
              <a:t>Train </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3607028"/>
            <a:ext cx="3200400" cy="2238601"/>
          </a:xfrm>
        </p:spPr>
        <p:txBody>
          <a:bodyPr vert="horz" lIns="91440" tIns="45720" rIns="91440" bIns="45720" rtlCol="0" anchor="t">
            <a:normAutofit/>
          </a:bodyPr>
          <a:lstStyle/>
          <a:p>
            <a:pPr marL="285750" indent="-285750">
              <a:buFont typeface="Wingdings" panose="05000000000000000000" pitchFamily="2" charset="2"/>
              <a:buChar char="Ø"/>
            </a:pPr>
            <a:r>
              <a:rPr lang="en-US" sz="1400" kern="1200" spc="37" dirty="0">
                <a:solidFill>
                  <a:srgbClr val="333333"/>
                </a:solidFill>
                <a:ea typeface="+mn-ea"/>
                <a:cs typeface="Calibri" panose="020F0502020204030204" pitchFamily="34" charset="0"/>
              </a:rPr>
              <a:t>The training data is the biggest (in -size) subset of the original dataset, which is used to train or fit the machine learning model</a:t>
            </a:r>
            <a:r>
              <a:rPr lang="en-US" sz="1400" i="1" kern="1200" spc="37" dirty="0">
                <a:solidFill>
                  <a:srgbClr val="333333"/>
                </a:solidFill>
                <a:ea typeface="+mn-ea"/>
                <a:cs typeface="Calibri" panose="020F0502020204030204" pitchFamily="34" charset="0"/>
              </a:rPr>
              <a:t>.</a:t>
            </a:r>
          </a:p>
          <a:p>
            <a:pPr marL="285750" indent="-285750">
              <a:buFont typeface="Wingdings" panose="05000000000000000000" pitchFamily="2" charset="2"/>
              <a:buChar char="Ø"/>
            </a:pPr>
            <a:r>
              <a:rPr lang="en-US" sz="1400" kern="1200" spc="37" dirty="0">
                <a:solidFill>
                  <a:srgbClr val="000000"/>
                </a:solidFill>
                <a:ea typeface="+mn-ea"/>
                <a:cs typeface="+mn-cs"/>
              </a:rPr>
              <a:t>Represent or part of the original dataset.</a:t>
            </a:r>
          </a:p>
          <a:p>
            <a:pPr marL="285750" indent="-285750">
              <a:buFont typeface="Wingdings" panose="05000000000000000000" pitchFamily="2" charset="2"/>
              <a:buChar char="Ø"/>
            </a:pPr>
            <a:r>
              <a:rPr lang="en-US" sz="1400" kern="1200" spc="37" dirty="0">
                <a:solidFill>
                  <a:srgbClr val="000000"/>
                </a:solidFill>
                <a:latin typeface="inter-regular"/>
                <a:ea typeface="+mn-ea"/>
                <a:cs typeface="+mn-cs"/>
              </a:rPr>
              <a:t>I</a:t>
            </a:r>
            <a:r>
              <a:rPr lang="en-US" sz="1400" kern="1200" spc="37" dirty="0">
                <a:solidFill>
                  <a:srgbClr val="000000"/>
                </a:solidFill>
                <a:ea typeface="+mn-ea"/>
                <a:cs typeface="+mn-cs"/>
              </a:rPr>
              <a:t>t should be large enough to give meaningful predictions.</a:t>
            </a:r>
          </a:p>
          <a:p>
            <a:pPr marL="285750" indent="-285750">
              <a:buFont typeface="Wingdings" panose="05000000000000000000" pitchFamily="2" charset="2"/>
              <a:buChar char="Ø"/>
            </a:pPr>
            <a:endParaRPr lang="en-US" sz="1400" i="1" kern="1200" spc="37" dirty="0">
              <a:solidFill>
                <a:srgbClr val="333333"/>
              </a:solidFill>
              <a:ea typeface="+mn-ea"/>
              <a:cs typeface="Calibri" panose="020F0502020204030204" pitchFamily="34" charset="0"/>
            </a:endParaRPr>
          </a:p>
          <a:p>
            <a:pPr marL="285750" indent="-285750">
              <a:buFont typeface="Wingdings" panose="05000000000000000000" pitchFamily="2" charset="2"/>
              <a:buChar char="Ø"/>
            </a:pPr>
            <a:endParaRPr lang="en-ZA" dirty="0"/>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14850" y="2889317"/>
            <a:ext cx="3200400" cy="365760"/>
          </a:xfrm>
        </p:spPr>
        <p:txBody>
          <a:bodyPr/>
          <a:lstStyle/>
          <a:p>
            <a:r>
              <a:rPr lang="en-US" dirty="0"/>
              <a:t>TEST</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14850" y="3566347"/>
            <a:ext cx="3200400" cy="2700839"/>
          </a:xfrm>
        </p:spPr>
        <p:txBody>
          <a:bodyPr/>
          <a:lstStyle/>
          <a:p>
            <a:pPr marL="285750" indent="-285750">
              <a:buFont typeface="Wingdings" panose="05000000000000000000" pitchFamily="2" charset="2"/>
              <a:buChar char="Ø"/>
            </a:pPr>
            <a:r>
              <a:rPr lang="en-US" sz="1400" kern="1200" spc="37" dirty="0">
                <a:solidFill>
                  <a:srgbClr val="333333"/>
                </a:solidFill>
                <a:ea typeface="+mn-ea"/>
                <a:cs typeface="+mn-cs"/>
              </a:rPr>
              <a:t>Once we train the model with the training dataset. This dataset evaluates the performance of the model and ensures that the model can generalize well with the new or unseen dataset.</a:t>
            </a:r>
          </a:p>
          <a:p>
            <a:pPr marL="285750" indent="-285750">
              <a:buFont typeface="Wingdings" panose="05000000000000000000" pitchFamily="2" charset="2"/>
              <a:buChar char="Ø"/>
            </a:pPr>
            <a:r>
              <a:rPr lang="en-US" spc="37" dirty="0">
                <a:solidFill>
                  <a:srgbClr val="333333"/>
                </a:solidFill>
              </a:rPr>
              <a:t>The test data is another subset of the original data, which is independent of training dataset.</a:t>
            </a:r>
            <a:endParaRPr lang="en-US" sz="1400" kern="1200" spc="37" dirty="0">
              <a:solidFill>
                <a:srgbClr val="333333"/>
              </a:solidFill>
              <a:ea typeface="+mn-ea"/>
              <a:cs typeface="+mn-cs"/>
            </a:endParaRP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10" name="TextBox 9">
            <a:extLst>
              <a:ext uri="{FF2B5EF4-FFF2-40B4-BE49-F238E27FC236}">
                <a16:creationId xmlns:a16="http://schemas.microsoft.com/office/drawing/2014/main" id="{4BA4E268-4EE9-5C46-B22D-D57C43358FFD}"/>
              </a:ext>
            </a:extLst>
          </p:cNvPr>
          <p:cNvSpPr txBox="1"/>
          <p:nvPr/>
        </p:nvSpPr>
        <p:spPr>
          <a:xfrm>
            <a:off x="914400" y="1623527"/>
            <a:ext cx="6800850" cy="923330"/>
          </a:xfrm>
          <a:prstGeom prst="rect">
            <a:avLst/>
          </a:prstGeom>
          <a:noFill/>
        </p:spPr>
        <p:txBody>
          <a:bodyPr wrap="square" rtlCol="0">
            <a:spAutoFit/>
          </a:bodyPr>
          <a:lstStyle/>
          <a:p>
            <a:r>
              <a:rPr lang="en-IN" dirty="0"/>
              <a:t>When we want to analyse our data or for data pre-processing the data should be divided into train and test sets so that we can improve the performance of our data.</a:t>
            </a:r>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XG BOOST </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pPr marL="285750" indent="-285750">
              <a:buFont typeface="Wingdings" panose="05000000000000000000" pitchFamily="2" charset="2"/>
              <a:buChar char="Ø"/>
            </a:pPr>
            <a:r>
              <a:rPr lang="en-ZA" noProof="1"/>
              <a:t>It is used for Regression Model.</a:t>
            </a:r>
          </a:p>
          <a:p>
            <a:pPr marL="285750" indent="-285750">
              <a:buFont typeface="Wingdings" panose="05000000000000000000" pitchFamily="2" charset="2"/>
              <a:buChar char="Ø"/>
            </a:pPr>
            <a:r>
              <a:rPr lang="en-ZA" noProof="1"/>
              <a:t>Which is used to calculate the R-Squared value for our data.</a:t>
            </a:r>
          </a:p>
          <a:p>
            <a:pPr marL="285750" indent="-285750">
              <a:buFont typeface="Wingdings" panose="05000000000000000000" pitchFamily="2" charset="2"/>
              <a:buChar char="Ø"/>
            </a:pPr>
            <a:r>
              <a:rPr lang="en-ZA" noProof="1"/>
              <a:t>And it is used for the predictive analysis.</a:t>
            </a:r>
          </a:p>
          <a:p>
            <a:pPr marL="285750" indent="-285750">
              <a:buFont typeface="Wingdings" panose="05000000000000000000" pitchFamily="2" charset="2"/>
              <a:buChar char="Ø"/>
            </a:pPr>
            <a:r>
              <a:rPr lang="en-ZA" noProof="1"/>
              <a:t>If the R-Squared value is high then it represents a good model.</a:t>
            </a:r>
          </a:p>
          <a:p>
            <a:pPr marL="285750" indent="-285750">
              <a:buFont typeface="Wingdings" panose="05000000000000000000" pitchFamily="2" charset="2"/>
              <a:buChar char="Ø"/>
            </a:pPr>
            <a:r>
              <a:rPr lang="en-ZA" noProof="1"/>
              <a:t>Coefficient of multiple determination is used for the multiple regression.</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pic>
        <p:nvPicPr>
          <p:cNvPr id="8" name="Picture 7">
            <a:extLst>
              <a:ext uri="{FF2B5EF4-FFF2-40B4-BE49-F238E27FC236}">
                <a16:creationId xmlns:a16="http://schemas.microsoft.com/office/drawing/2014/main" id="{5FAD90C2-9915-2C42-65CE-84C4AE410883}"/>
              </a:ext>
            </a:extLst>
          </p:cNvPr>
          <p:cNvPicPr>
            <a:picLocks noChangeAspect="1"/>
          </p:cNvPicPr>
          <p:nvPr/>
        </p:nvPicPr>
        <p:blipFill>
          <a:blip r:embed="rId2"/>
          <a:stretch>
            <a:fillRect/>
          </a:stretch>
        </p:blipFill>
        <p:spPr>
          <a:xfrm>
            <a:off x="7604449" y="0"/>
            <a:ext cx="4587551" cy="6858000"/>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Linear regression</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Best-Fit line for predictive analysis</a:t>
            </a:r>
          </a:p>
          <a:p>
            <a:endParaRPr lang="en-US" dirty="0"/>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2208" y="2358020"/>
            <a:ext cx="6336792" cy="3669556"/>
          </a:xfrm>
        </p:spPr>
        <p:txBody>
          <a:bodyPr>
            <a:noAutofit/>
          </a:bodyPr>
          <a:lstStyle/>
          <a:p>
            <a:pPr marL="285750" indent="-285750">
              <a:buFont typeface="Wingdings" panose="05000000000000000000" pitchFamily="2" charset="2"/>
              <a:buChar char="Ø"/>
            </a:pPr>
            <a:r>
              <a:rPr lang="en-US" sz="1400" i="0" dirty="0">
                <a:effectLst/>
              </a:rPr>
              <a:t>Linear regression algorithm shows a linear relationship between a dependent (y) and one or more independent (y) variables, hence called as linear regression.</a:t>
            </a:r>
          </a:p>
          <a:p>
            <a:pPr marL="285750" indent="-285750">
              <a:buFont typeface="Wingdings" panose="05000000000000000000" pitchFamily="2" charset="2"/>
              <a:buChar char="Ø"/>
            </a:pPr>
            <a:r>
              <a:rPr lang="en-US" i="0" dirty="0">
                <a:effectLst/>
              </a:rPr>
              <a:t>Linear Regression </a:t>
            </a:r>
            <a:r>
              <a:rPr lang="en-US" b="0" i="0" dirty="0">
                <a:effectLst/>
              </a:rPr>
              <a:t>is a machine learning algorithm based on </a:t>
            </a:r>
            <a:r>
              <a:rPr lang="en-US" i="0" dirty="0">
                <a:effectLst/>
              </a:rPr>
              <a:t>supervised learning</a:t>
            </a:r>
            <a:r>
              <a:rPr lang="en-US" b="0" i="0" dirty="0">
                <a:effectLst/>
              </a:rPr>
              <a:t>. It performs a </a:t>
            </a:r>
            <a:r>
              <a:rPr lang="en-US" i="0" dirty="0">
                <a:effectLst/>
              </a:rPr>
              <a:t>regression task.</a:t>
            </a:r>
          </a:p>
          <a:p>
            <a:pPr marL="285750" indent="-285750">
              <a:buFont typeface="Wingdings" panose="05000000000000000000" pitchFamily="2" charset="2"/>
              <a:buChar char="Ø"/>
            </a:pPr>
            <a:r>
              <a:rPr lang="en-US" b="0" i="0" dirty="0">
                <a:effectLst/>
                <a:latin typeface="Nunito" pitchFamily="2" charset="0"/>
              </a:rPr>
              <a:t>R</a:t>
            </a:r>
            <a:r>
              <a:rPr lang="en-US" b="0" i="0" dirty="0">
                <a:effectLst/>
              </a:rPr>
              <a:t>egression models a target prediction value based on independent variables.</a:t>
            </a:r>
          </a:p>
          <a:p>
            <a:pPr marL="285750" indent="-285750">
              <a:buFont typeface="Wingdings" panose="05000000000000000000" pitchFamily="2" charset="2"/>
              <a:buChar char="Ø"/>
            </a:pPr>
            <a:r>
              <a:rPr lang="en-US" sz="1400" dirty="0"/>
              <a:t>In this project we </a:t>
            </a:r>
            <a:r>
              <a:rPr lang="en-US" dirty="0"/>
              <a:t>find our prediction for outlet sales using independent variables such as MRP, Fat Content, Outlet size etc.…</a:t>
            </a:r>
          </a:p>
          <a:p>
            <a:endParaRPr lang="en-US" sz="1400" dirty="0"/>
          </a:p>
          <a:p>
            <a:pPr marL="285750" indent="-285750">
              <a:buFont typeface="Wingdings" panose="05000000000000000000" pitchFamily="2" charset="2"/>
              <a:buChar char="Ø"/>
            </a:pPr>
            <a:endParaRPr lang="en-IN" sz="1400" dirty="0"/>
          </a:p>
          <a:p>
            <a:endParaRPr lang="en-US" dirty="0"/>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10" name="Picture 9">
            <a:extLst>
              <a:ext uri="{FF2B5EF4-FFF2-40B4-BE49-F238E27FC236}">
                <a16:creationId xmlns:a16="http://schemas.microsoft.com/office/drawing/2014/main" id="{ECFB1B9A-528E-2587-969A-6F7907FBC9BB}"/>
              </a:ext>
            </a:extLst>
          </p:cNvPr>
          <p:cNvPicPr>
            <a:picLocks noChangeAspect="1"/>
          </p:cNvPicPr>
          <p:nvPr/>
        </p:nvPicPr>
        <p:blipFill>
          <a:blip r:embed="rId2"/>
          <a:stretch>
            <a:fillRect/>
          </a:stretch>
        </p:blipFill>
        <p:spPr>
          <a:xfrm>
            <a:off x="0" y="15961"/>
            <a:ext cx="4861249" cy="6842039"/>
          </a:xfrm>
          <a:prstGeom prst="rect">
            <a:avLst/>
          </a:prstGeom>
        </p:spPr>
      </p:pic>
    </p:spTree>
    <p:extLst>
      <p:ext uri="{BB962C8B-B14F-4D97-AF65-F5344CB8AC3E}">
        <p14:creationId xmlns:p14="http://schemas.microsoft.com/office/powerpoint/2010/main" val="372197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Visualization</a:t>
            </a:r>
          </a:p>
        </p:txBody>
      </p:sp>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1939110"/>
            <a:ext cx="2743200" cy="457200"/>
          </a:xfrm>
        </p:spPr>
        <p:txBody>
          <a:bodyPr/>
          <a:lstStyle/>
          <a:p>
            <a:r>
              <a:rPr lang="en-US" dirty="0"/>
              <a:t>Count plot</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68015" y="2400013"/>
            <a:ext cx="2743200" cy="1028987"/>
          </a:xfrm>
        </p:spPr>
        <p:txBody>
          <a:bodyPr>
            <a:normAutofit/>
          </a:bodyPr>
          <a:lstStyle/>
          <a:p>
            <a:r>
              <a:rPr lang="en-US" sz="1400" dirty="0">
                <a:solidFill>
                  <a:srgbClr val="444444"/>
                </a:solidFill>
              </a:rPr>
              <a:t>R</a:t>
            </a:r>
            <a:r>
              <a:rPr lang="en-US" sz="1400" b="0" i="0" dirty="0">
                <a:solidFill>
                  <a:srgbClr val="444444"/>
                </a:solidFill>
                <a:effectLst/>
              </a:rPr>
              <a:t>eturns the count based off a categorical column, we need to specify only the x parameter.</a:t>
            </a:r>
            <a:endParaRPr lang="en-US" sz="1400"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1939110"/>
            <a:ext cx="2743200" cy="457200"/>
          </a:xfrm>
        </p:spPr>
        <p:txBody>
          <a:bodyPr/>
          <a:lstStyle/>
          <a:p>
            <a:r>
              <a:rPr lang="en-US" dirty="0"/>
              <a:t>Dist-plot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137587" y="2396310"/>
            <a:ext cx="2743200" cy="868680"/>
          </a:xfrm>
        </p:spPr>
        <p:txBody>
          <a:bodyPr>
            <a:normAutofit/>
          </a:bodyPr>
          <a:lstStyle/>
          <a:p>
            <a:r>
              <a:rPr lang="en-US" sz="1400" dirty="0"/>
              <a:t>Shows the density and histogram of the given variable.</a:t>
            </a:r>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1939110"/>
            <a:ext cx="2743200" cy="457200"/>
          </a:xfrm>
        </p:spPr>
        <p:txBody>
          <a:bodyPr/>
          <a:lstStyle/>
          <a:p>
            <a:r>
              <a:rPr lang="en-US" dirty="0"/>
              <a:t>Pie chart</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707159" y="2387748"/>
            <a:ext cx="2743200" cy="868680"/>
          </a:xfrm>
        </p:spPr>
        <p:txBody>
          <a:bodyPr>
            <a:normAutofit/>
          </a:bodyPr>
          <a:lstStyle/>
          <a:p>
            <a:r>
              <a:rPr lang="en-US" sz="1400" b="0" i="0" dirty="0">
                <a:solidFill>
                  <a:srgbClr val="000000"/>
                </a:solidFill>
                <a:effectLst/>
              </a:rPr>
              <a:t>The graph's pieces are equal to the percentage of the total in each group.</a:t>
            </a:r>
            <a:endParaRPr lang="en-ZA" sz="1400" noProof="1"/>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pic>
        <p:nvPicPr>
          <p:cNvPr id="16" name="Picture 15">
            <a:extLst>
              <a:ext uri="{FF2B5EF4-FFF2-40B4-BE49-F238E27FC236}">
                <a16:creationId xmlns:a16="http://schemas.microsoft.com/office/drawing/2014/main" id="{C35156E3-1443-58AD-B052-A91F74236529}"/>
              </a:ext>
            </a:extLst>
          </p:cNvPr>
          <p:cNvPicPr>
            <a:picLocks noChangeAspect="1"/>
          </p:cNvPicPr>
          <p:nvPr/>
        </p:nvPicPr>
        <p:blipFill>
          <a:blip r:embed="rId2"/>
          <a:stretch>
            <a:fillRect/>
          </a:stretch>
        </p:blipFill>
        <p:spPr>
          <a:xfrm>
            <a:off x="8525045" y="3422184"/>
            <a:ext cx="3025402" cy="2819644"/>
          </a:xfrm>
          <a:prstGeom prst="rect">
            <a:avLst/>
          </a:prstGeom>
        </p:spPr>
      </p:pic>
      <p:pic>
        <p:nvPicPr>
          <p:cNvPr id="18" name="Picture 17">
            <a:extLst>
              <a:ext uri="{FF2B5EF4-FFF2-40B4-BE49-F238E27FC236}">
                <a16:creationId xmlns:a16="http://schemas.microsoft.com/office/drawing/2014/main" id="{E3AC78C9-FDFE-1552-6D32-2B80673BDF1B}"/>
              </a:ext>
            </a:extLst>
          </p:cNvPr>
          <p:cNvPicPr>
            <a:picLocks noChangeAspect="1"/>
          </p:cNvPicPr>
          <p:nvPr/>
        </p:nvPicPr>
        <p:blipFill>
          <a:blip r:embed="rId3"/>
          <a:stretch>
            <a:fillRect/>
          </a:stretch>
        </p:blipFill>
        <p:spPr>
          <a:xfrm>
            <a:off x="1568015" y="3393601"/>
            <a:ext cx="2968103" cy="3046528"/>
          </a:xfrm>
          <a:prstGeom prst="rect">
            <a:avLst/>
          </a:prstGeom>
        </p:spPr>
      </p:pic>
      <p:pic>
        <p:nvPicPr>
          <p:cNvPr id="20" name="Picture 19">
            <a:extLst>
              <a:ext uri="{FF2B5EF4-FFF2-40B4-BE49-F238E27FC236}">
                <a16:creationId xmlns:a16="http://schemas.microsoft.com/office/drawing/2014/main" id="{7511E6F5-16FC-E133-F590-B195A975B8FF}"/>
              </a:ext>
            </a:extLst>
          </p:cNvPr>
          <p:cNvPicPr>
            <a:picLocks noChangeAspect="1"/>
          </p:cNvPicPr>
          <p:nvPr/>
        </p:nvPicPr>
        <p:blipFill>
          <a:blip r:embed="rId4"/>
          <a:stretch>
            <a:fillRect/>
          </a:stretch>
        </p:blipFill>
        <p:spPr>
          <a:xfrm>
            <a:off x="5046530" y="3264990"/>
            <a:ext cx="3076151" cy="3306863"/>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Visualization</a:t>
            </a:r>
          </a:p>
        </p:txBody>
      </p:sp>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1939110"/>
            <a:ext cx="2743200" cy="457200"/>
          </a:xfrm>
        </p:spPr>
        <p:txBody>
          <a:bodyPr/>
          <a:lstStyle/>
          <a:p>
            <a:r>
              <a:rPr lang="en-US" dirty="0"/>
              <a:t>Scatter plot</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68015" y="2400013"/>
            <a:ext cx="2743200" cy="1028987"/>
          </a:xfrm>
        </p:spPr>
        <p:txBody>
          <a:bodyPr>
            <a:noAutofit/>
          </a:bodyPr>
          <a:lstStyle/>
          <a:p>
            <a:r>
              <a:rPr lang="en-US" sz="1400" i="0" dirty="0">
                <a:solidFill>
                  <a:srgbClr val="444444"/>
                </a:solidFill>
                <a:effectLst/>
              </a:rPr>
              <a:t>Scatter plots </a:t>
            </a:r>
            <a:r>
              <a:rPr lang="en-US" sz="1400" b="0" i="0" dirty="0">
                <a:solidFill>
                  <a:srgbClr val="444444"/>
                </a:solidFill>
                <a:effectLst/>
              </a:rPr>
              <a:t>are the graphs that present the relationship between two variables in a data-set.</a:t>
            </a:r>
            <a:endParaRPr lang="en-US" sz="1400"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1939110"/>
            <a:ext cx="2743200" cy="457200"/>
          </a:xfrm>
        </p:spPr>
        <p:txBody>
          <a:bodyPr/>
          <a:lstStyle/>
          <a:p>
            <a:r>
              <a:rPr lang="en-US" dirty="0"/>
              <a:t>Correlation </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707159" y="2387748"/>
            <a:ext cx="2743200" cy="868680"/>
          </a:xfrm>
        </p:spPr>
        <p:txBody>
          <a:bodyPr>
            <a:noAutofit/>
          </a:bodyPr>
          <a:lstStyle/>
          <a:p>
            <a:r>
              <a:rPr lang="en-US" sz="1400" b="0" i="0" dirty="0">
                <a:effectLst/>
              </a:rPr>
              <a:t>A correlation heatmap is a heatmap that shows a 2D correlation matrix between two discrete dimensions.</a:t>
            </a:r>
            <a:endParaRPr lang="en-ZA" sz="1400" noProof="1"/>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636479" y="6381347"/>
            <a:ext cx="457200" cy="365125"/>
          </a:xfrm>
        </p:spPr>
        <p:txBody>
          <a:bodyPr/>
          <a:lstStyle/>
          <a:p>
            <a:fld id="{B5CEABB6-07DC-46E8-9B57-56EC44A396E5}" type="slidenum">
              <a:rPr lang="en-US" smtClean="0"/>
              <a:pPr/>
              <a:t>9</a:t>
            </a:fld>
            <a:endParaRPr lang="en-US" dirty="0"/>
          </a:p>
        </p:txBody>
      </p:sp>
      <p:pic>
        <p:nvPicPr>
          <p:cNvPr id="12" name="Picture 11">
            <a:extLst>
              <a:ext uri="{FF2B5EF4-FFF2-40B4-BE49-F238E27FC236}">
                <a16:creationId xmlns:a16="http://schemas.microsoft.com/office/drawing/2014/main" id="{E0715925-3D07-8F42-0BEB-8474B1B1CFB1}"/>
              </a:ext>
            </a:extLst>
          </p:cNvPr>
          <p:cNvPicPr>
            <a:picLocks noChangeAspect="1"/>
          </p:cNvPicPr>
          <p:nvPr/>
        </p:nvPicPr>
        <p:blipFill>
          <a:blip r:embed="rId2"/>
          <a:stretch>
            <a:fillRect/>
          </a:stretch>
        </p:blipFill>
        <p:spPr>
          <a:xfrm>
            <a:off x="1707416" y="3566854"/>
            <a:ext cx="5182049" cy="2972058"/>
          </a:xfrm>
          <a:prstGeom prst="rect">
            <a:avLst/>
          </a:prstGeom>
        </p:spPr>
      </p:pic>
      <p:pic>
        <p:nvPicPr>
          <p:cNvPr id="14" name="Picture 13">
            <a:extLst>
              <a:ext uri="{FF2B5EF4-FFF2-40B4-BE49-F238E27FC236}">
                <a16:creationId xmlns:a16="http://schemas.microsoft.com/office/drawing/2014/main" id="{004BCE42-7B5E-242D-0537-E4669532EEA5}"/>
              </a:ext>
            </a:extLst>
          </p:cNvPr>
          <p:cNvPicPr>
            <a:picLocks noChangeAspect="1"/>
          </p:cNvPicPr>
          <p:nvPr/>
        </p:nvPicPr>
        <p:blipFill>
          <a:blip r:embed="rId3"/>
          <a:stretch>
            <a:fillRect/>
          </a:stretch>
        </p:blipFill>
        <p:spPr>
          <a:xfrm>
            <a:off x="8372236" y="3526204"/>
            <a:ext cx="3264243" cy="3012708"/>
          </a:xfrm>
          <a:prstGeom prst="rect">
            <a:avLst/>
          </a:prstGeom>
        </p:spPr>
      </p:pic>
    </p:spTree>
    <p:extLst>
      <p:ext uri="{BB962C8B-B14F-4D97-AF65-F5344CB8AC3E}">
        <p14:creationId xmlns:p14="http://schemas.microsoft.com/office/powerpoint/2010/main" val="2498385789"/>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160</TotalTime>
  <Words>760</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Avenir Next LT Pro</vt:lpstr>
      <vt:lpstr>Calibri</vt:lpstr>
      <vt:lpstr>Helvetica Neue</vt:lpstr>
      <vt:lpstr>inter-regular</vt:lpstr>
      <vt:lpstr>Nunito</vt:lpstr>
      <vt:lpstr>Wingdings</vt:lpstr>
      <vt:lpstr>Office Theme</vt:lpstr>
      <vt:lpstr>BIG-MART SALES</vt:lpstr>
      <vt:lpstr>ABOUT BIG-MART</vt:lpstr>
      <vt:lpstr>WHY BIG-MART ?</vt:lpstr>
      <vt:lpstr>SOLUTION</vt:lpstr>
      <vt:lpstr>Project OVERVIEW</vt:lpstr>
      <vt:lpstr>XG BOOST </vt:lpstr>
      <vt:lpstr>Linear regression</vt:lpstr>
      <vt:lpstr>Visualization</vt:lpstr>
      <vt:lpstr>Visualization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BIG-MART SALES</dc:title>
  <dc:creator>Drew Bobby</dc:creator>
  <cp:lastModifiedBy>Drew Bobby</cp:lastModifiedBy>
  <cp:revision>1</cp:revision>
  <dcterms:created xsi:type="dcterms:W3CDTF">2023-05-02T08:06:03Z</dcterms:created>
  <dcterms:modified xsi:type="dcterms:W3CDTF">2023-05-02T10:46:55Z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