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866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7811146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404518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1737680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968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1215032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US" dirty="0"/>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3548091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5517745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5/10/2024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5098569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5/10/2024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1700604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5/10/2024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3206712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7256269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19826" y="1184911"/>
            <a:ext cx="740664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865467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C764DE79-268F-4C1A-8933-263129D2AF90}" type="datetimeFigureOut">
              <a:rPr lang="en-US" smtClean="0"/>
              <a:t>5/10/2024</a:t>
            </a:fld>
            <a:endParaRPr lang="en-US" dirty="0"/>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02708273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IN"/>
          </a:p>
        </p:txBody>
      </p:sp>
      <p:sp>
        <p:nvSpPr>
          <p:cNvPr id="3" name="Shape 1"/>
          <p:cNvSpPr/>
          <p:nvPr/>
        </p:nvSpPr>
        <p:spPr>
          <a:xfrm>
            <a:off x="0" y="6489"/>
            <a:ext cx="14630400" cy="8229600"/>
          </a:xfrm>
          <a:prstGeom prst="rect">
            <a:avLst/>
          </a:prstGeom>
          <a:solidFill>
            <a:srgbClr val="FDFAF7"/>
          </a:solidFill>
          <a:ln/>
        </p:spPr>
        <p:txBody>
          <a:bodyPr/>
          <a:lstStyle/>
          <a:p>
            <a:endParaRPr lang="en-IN" dirty="0"/>
          </a:p>
        </p:txBody>
      </p:sp>
      <p:sp>
        <p:nvSpPr>
          <p:cNvPr id="4" name="Text 2"/>
          <p:cNvSpPr/>
          <p:nvPr/>
        </p:nvSpPr>
        <p:spPr>
          <a:xfrm>
            <a:off x="2037993" y="1423868"/>
            <a:ext cx="10554414" cy="1916430"/>
          </a:xfrm>
          <a:prstGeom prst="rect">
            <a:avLst/>
          </a:prstGeom>
          <a:noFill/>
          <a:ln/>
        </p:spPr>
        <p:txBody>
          <a:bodyPr wrap="square" rtlCol="0" anchor="t"/>
          <a:lstStyle/>
          <a:p>
            <a:pPr marL="0" indent="0">
              <a:lnSpc>
                <a:spcPts val="7545"/>
              </a:lnSpc>
              <a:buNone/>
            </a:pPr>
            <a:r>
              <a:rPr lang="en-US" sz="6036" b="1" kern="0" spc="-181" dirty="0">
                <a:solidFill>
                  <a:srgbClr val="591CE6"/>
                </a:solidFill>
                <a:latin typeface="p22-mackinac-pro" pitchFamily="34" charset="0"/>
                <a:ea typeface="p22-mackinac-pro" pitchFamily="34" charset="-122"/>
                <a:cs typeface="p22-mackinac-pro" pitchFamily="34" charset="-120"/>
              </a:rPr>
              <a:t>Human Activity Recognition Project</a:t>
            </a:r>
            <a:endParaRPr lang="en-US" sz="6036" dirty="0"/>
          </a:p>
        </p:txBody>
      </p:sp>
      <p:sp>
        <p:nvSpPr>
          <p:cNvPr id="5" name="Text 3"/>
          <p:cNvSpPr/>
          <p:nvPr/>
        </p:nvSpPr>
        <p:spPr>
          <a:xfrm>
            <a:off x="2037993" y="3673554"/>
            <a:ext cx="10554414" cy="355402"/>
          </a:xfrm>
          <a:prstGeom prst="rect">
            <a:avLst/>
          </a:prstGeom>
          <a:noFill/>
          <a:ln/>
        </p:spPr>
        <p:txBody>
          <a:bodyPr wrap="none" rtlCol="0" anchor="t"/>
          <a:lstStyle/>
          <a:p>
            <a:pPr marL="0" indent="0">
              <a:lnSpc>
                <a:spcPts val="2799"/>
              </a:lnSpc>
              <a:buNone/>
            </a:pPr>
            <a:r>
              <a:rPr lang="en-US" sz="1750" b="1" dirty="0">
                <a:solidFill>
                  <a:srgbClr val="272525"/>
                </a:solidFill>
                <a:latin typeface="Eudoxus Sans" pitchFamily="34" charset="0"/>
                <a:ea typeface="Eudoxus Sans" pitchFamily="34" charset="-122"/>
                <a:cs typeface="Eudoxus Sans" pitchFamily="34" charset="-120"/>
              </a:rPr>
              <a:t>NAME : Veeri Dheeraj</a:t>
            </a:r>
            <a:endParaRPr lang="en-US" sz="1750" dirty="0"/>
          </a:p>
        </p:txBody>
      </p:sp>
      <p:sp>
        <p:nvSpPr>
          <p:cNvPr id="6" name="Text 4"/>
          <p:cNvSpPr/>
          <p:nvPr/>
        </p:nvSpPr>
        <p:spPr>
          <a:xfrm>
            <a:off x="2037993" y="4278868"/>
            <a:ext cx="10554414" cy="355402"/>
          </a:xfrm>
          <a:prstGeom prst="rect">
            <a:avLst/>
          </a:prstGeom>
          <a:noFill/>
          <a:ln/>
        </p:spPr>
        <p:txBody>
          <a:bodyPr wrap="none" rtlCol="0" anchor="t"/>
          <a:lstStyle/>
          <a:p>
            <a:pPr marL="0" indent="0">
              <a:lnSpc>
                <a:spcPts val="2799"/>
              </a:lnSpc>
              <a:buNone/>
            </a:pPr>
            <a:r>
              <a:rPr lang="en-US" sz="1750" b="1" dirty="0">
                <a:solidFill>
                  <a:srgbClr val="272525"/>
                </a:solidFill>
                <a:latin typeface="Eudoxus Sans" pitchFamily="34" charset="0"/>
                <a:ea typeface="Eudoxus Sans" pitchFamily="34" charset="-122"/>
                <a:cs typeface="Eudoxus Sans" pitchFamily="34" charset="-120"/>
              </a:rPr>
              <a:t>REG NO : 12012614</a:t>
            </a:r>
            <a:endParaRPr lang="en-US" sz="1750" dirty="0"/>
          </a:p>
        </p:txBody>
      </p:sp>
      <p:sp>
        <p:nvSpPr>
          <p:cNvPr id="7" name="Text 5"/>
          <p:cNvSpPr/>
          <p:nvPr/>
        </p:nvSpPr>
        <p:spPr>
          <a:xfrm>
            <a:off x="2037993" y="4884182"/>
            <a:ext cx="10554414" cy="355402"/>
          </a:xfrm>
          <a:prstGeom prst="rect">
            <a:avLst/>
          </a:prstGeom>
          <a:noFill/>
          <a:ln/>
        </p:spPr>
        <p:txBody>
          <a:bodyPr wrap="none" rtlCol="0" anchor="t"/>
          <a:lstStyle/>
          <a:p>
            <a:pPr marL="0" indent="0">
              <a:lnSpc>
                <a:spcPts val="2799"/>
              </a:lnSpc>
              <a:buNone/>
            </a:pPr>
            <a:r>
              <a:rPr lang="en-US" sz="1750" b="1" dirty="0">
                <a:solidFill>
                  <a:srgbClr val="272525"/>
                </a:solidFill>
                <a:latin typeface="Eudoxus Sans" pitchFamily="34" charset="0"/>
                <a:ea typeface="Eudoxus Sans" pitchFamily="34" charset="-122"/>
                <a:cs typeface="Eudoxus Sans" pitchFamily="34" charset="-120"/>
              </a:rPr>
              <a:t>SECTION : K20UP</a:t>
            </a:r>
            <a:endParaRPr lang="en-US" sz="1750" dirty="0"/>
          </a:p>
        </p:txBody>
      </p:sp>
      <p:sp>
        <p:nvSpPr>
          <p:cNvPr id="8" name="Text 6"/>
          <p:cNvSpPr/>
          <p:nvPr/>
        </p:nvSpPr>
        <p:spPr>
          <a:xfrm>
            <a:off x="2037993" y="5489496"/>
            <a:ext cx="10554414" cy="710803"/>
          </a:xfrm>
          <a:prstGeom prst="rect">
            <a:avLst/>
          </a:prstGeom>
          <a:noFill/>
          <a:ln/>
        </p:spPr>
        <p:txBody>
          <a:bodyPr wrap="square" rtlCol="0" anchor="t"/>
          <a:lstStyle/>
          <a:p>
            <a:pPr marL="0" indent="0">
              <a:lnSpc>
                <a:spcPts val="2799"/>
              </a:lnSpc>
              <a:buNone/>
            </a:pPr>
            <a:r>
              <a:rPr lang="en-US" sz="1750" b="1" dirty="0">
                <a:solidFill>
                  <a:srgbClr val="272525"/>
                </a:solidFill>
                <a:latin typeface="Eudoxus Sans" pitchFamily="34" charset="0"/>
                <a:ea typeface="Eudoxus Sans" pitchFamily="34" charset="-122"/>
                <a:cs typeface="Eudoxus Sans" pitchFamily="34" charset="-120"/>
              </a:rPr>
              <a:t>COURSE NAME : CSE 441 (INDUSTRY INTERNSHIP PROJECT)/ CSE 448 (INDUSTRY CO – OP PROJECT-II )</a:t>
            </a:r>
            <a:endParaRPr lang="en-US" sz="1750" dirty="0"/>
          </a:p>
        </p:txBody>
      </p:sp>
      <p:sp>
        <p:nvSpPr>
          <p:cNvPr id="9" name="Text 7"/>
          <p:cNvSpPr/>
          <p:nvPr/>
        </p:nvSpPr>
        <p:spPr>
          <a:xfrm>
            <a:off x="2037993" y="6450211"/>
            <a:ext cx="10554414" cy="355402"/>
          </a:xfrm>
          <a:prstGeom prst="rect">
            <a:avLst/>
          </a:prstGeom>
          <a:noFill/>
          <a:ln/>
        </p:spPr>
        <p:txBody>
          <a:bodyPr wrap="none" rtlCol="0" anchor="t"/>
          <a:lstStyle/>
          <a:p>
            <a:pPr marL="0" indent="0">
              <a:lnSpc>
                <a:spcPts val="2799"/>
              </a:lnSpc>
              <a:buNone/>
            </a:pPr>
            <a:r>
              <a:rPr lang="en-US" sz="1750" b="1" dirty="0">
                <a:solidFill>
                  <a:srgbClr val="272525"/>
                </a:solidFill>
                <a:latin typeface="Eudoxus Sans" pitchFamily="34" charset="0"/>
                <a:ea typeface="Eudoxus Sans" pitchFamily="34" charset="-122"/>
                <a:cs typeface="Eudoxus Sans" pitchFamily="34" charset="-120"/>
              </a:rPr>
              <a:t>MENTOR NAME : Ajay Sharma</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IN"/>
          </a:p>
        </p:txBody>
      </p:sp>
      <p:sp>
        <p:nvSpPr>
          <p:cNvPr id="3" name="Shape 1"/>
          <p:cNvSpPr/>
          <p:nvPr/>
        </p:nvSpPr>
        <p:spPr>
          <a:xfrm>
            <a:off x="0" y="0"/>
            <a:ext cx="14630400" cy="8229600"/>
          </a:xfrm>
          <a:prstGeom prst="rect">
            <a:avLst/>
          </a:prstGeom>
          <a:solidFill>
            <a:srgbClr val="FDFAF7"/>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90799" y="647938"/>
            <a:ext cx="7366040" cy="694373"/>
          </a:xfrm>
          <a:prstGeom prst="rect">
            <a:avLst/>
          </a:prstGeom>
          <a:noFill/>
          <a:ln/>
        </p:spPr>
        <p:txBody>
          <a:bodyPr wrap="non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Conclusion and Future Work</a:t>
            </a:r>
            <a:endParaRPr lang="en-US" sz="4374" dirty="0"/>
          </a:p>
        </p:txBody>
      </p:sp>
      <p:sp>
        <p:nvSpPr>
          <p:cNvPr id="6" name="Text 3"/>
          <p:cNvSpPr/>
          <p:nvPr/>
        </p:nvSpPr>
        <p:spPr>
          <a:xfrm>
            <a:off x="4490799" y="1675567"/>
            <a:ext cx="9306401" cy="1066205"/>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This project has demonstrated the power of machine learning in accurately recognizing a diverse range of human activities. The developed models show promising results and open up new possibilities for innovative applications across various domains.</a:t>
            </a:r>
            <a:endParaRPr lang="en-US" sz="1750" dirty="0"/>
          </a:p>
        </p:txBody>
      </p:sp>
      <p:sp>
        <p:nvSpPr>
          <p:cNvPr id="7" name="Shape 4"/>
          <p:cNvSpPr/>
          <p:nvPr/>
        </p:nvSpPr>
        <p:spPr>
          <a:xfrm>
            <a:off x="4490799" y="2991683"/>
            <a:ext cx="4542115" cy="2717006"/>
          </a:xfrm>
          <a:prstGeom prst="roundRect">
            <a:avLst>
              <a:gd name="adj" fmla="val 3680"/>
            </a:avLst>
          </a:prstGeom>
          <a:solidFill>
            <a:srgbClr val="E0D7F4"/>
          </a:solidFill>
          <a:ln w="7620">
            <a:solidFill>
              <a:srgbClr val="C6BDDA"/>
            </a:solidFill>
            <a:prstDash val="solid"/>
          </a:ln>
        </p:spPr>
        <p:txBody>
          <a:bodyPr/>
          <a:lstStyle/>
          <a:p>
            <a:endParaRPr lang="en-IN"/>
          </a:p>
        </p:txBody>
      </p:sp>
      <p:sp>
        <p:nvSpPr>
          <p:cNvPr id="8" name="Text 5"/>
          <p:cNvSpPr/>
          <p:nvPr/>
        </p:nvSpPr>
        <p:spPr>
          <a:xfrm>
            <a:off x="4720590" y="3221474"/>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Expand Dataset</a:t>
            </a:r>
            <a:endParaRPr lang="en-US" sz="2187" dirty="0"/>
          </a:p>
        </p:txBody>
      </p:sp>
      <p:sp>
        <p:nvSpPr>
          <p:cNvPr id="9" name="Text 6"/>
          <p:cNvSpPr/>
          <p:nvPr/>
        </p:nvSpPr>
        <p:spPr>
          <a:xfrm>
            <a:off x="4720590" y="3701891"/>
            <a:ext cx="4082534" cy="1066205"/>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Collect and incorporate a larger and more diverse dataset to improve model generalization and robustness.</a:t>
            </a:r>
            <a:endParaRPr lang="en-US" sz="1750" dirty="0"/>
          </a:p>
        </p:txBody>
      </p:sp>
      <p:sp>
        <p:nvSpPr>
          <p:cNvPr id="10" name="Shape 7"/>
          <p:cNvSpPr/>
          <p:nvPr/>
        </p:nvSpPr>
        <p:spPr>
          <a:xfrm>
            <a:off x="9255085" y="2991683"/>
            <a:ext cx="4542115" cy="2717006"/>
          </a:xfrm>
          <a:prstGeom prst="roundRect">
            <a:avLst>
              <a:gd name="adj" fmla="val 3680"/>
            </a:avLst>
          </a:prstGeom>
          <a:solidFill>
            <a:srgbClr val="E0D7F4"/>
          </a:solidFill>
          <a:ln w="7620">
            <a:solidFill>
              <a:srgbClr val="C6BDDA"/>
            </a:solidFill>
            <a:prstDash val="solid"/>
          </a:ln>
        </p:spPr>
        <p:txBody>
          <a:bodyPr/>
          <a:lstStyle/>
          <a:p>
            <a:endParaRPr lang="en-IN"/>
          </a:p>
        </p:txBody>
      </p:sp>
      <p:sp>
        <p:nvSpPr>
          <p:cNvPr id="11" name="Text 8"/>
          <p:cNvSpPr/>
          <p:nvPr/>
        </p:nvSpPr>
        <p:spPr>
          <a:xfrm>
            <a:off x="9484876" y="3221474"/>
            <a:ext cx="3014782"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Multimodal Integration</a:t>
            </a:r>
            <a:endParaRPr lang="en-US" sz="2187" dirty="0"/>
          </a:p>
        </p:txBody>
      </p:sp>
      <p:sp>
        <p:nvSpPr>
          <p:cNvPr id="12" name="Text 9"/>
          <p:cNvSpPr/>
          <p:nvPr/>
        </p:nvSpPr>
        <p:spPr>
          <a:xfrm>
            <a:off x="9484876" y="3701891"/>
            <a:ext cx="4082534" cy="1777008"/>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Explore the integration of additional sensor modalities, such as visual, audio, and physiological data, to enhance activity recognition capabilities.</a:t>
            </a:r>
            <a:endParaRPr lang="en-US" sz="1750" dirty="0"/>
          </a:p>
        </p:txBody>
      </p:sp>
      <p:sp>
        <p:nvSpPr>
          <p:cNvPr id="13" name="Shape 10"/>
          <p:cNvSpPr/>
          <p:nvPr/>
        </p:nvSpPr>
        <p:spPr>
          <a:xfrm>
            <a:off x="4490799" y="5930860"/>
            <a:ext cx="9306401" cy="1650802"/>
          </a:xfrm>
          <a:prstGeom prst="roundRect">
            <a:avLst>
              <a:gd name="adj" fmla="val 6057"/>
            </a:avLst>
          </a:prstGeom>
          <a:solidFill>
            <a:srgbClr val="E0D7F4"/>
          </a:solidFill>
          <a:ln w="7620">
            <a:solidFill>
              <a:srgbClr val="C6BDDA"/>
            </a:solidFill>
            <a:prstDash val="solid"/>
          </a:ln>
        </p:spPr>
        <p:txBody>
          <a:bodyPr/>
          <a:lstStyle/>
          <a:p>
            <a:endParaRPr lang="en-IN"/>
          </a:p>
        </p:txBody>
      </p:sp>
      <p:sp>
        <p:nvSpPr>
          <p:cNvPr id="14" name="Text 11"/>
          <p:cNvSpPr/>
          <p:nvPr/>
        </p:nvSpPr>
        <p:spPr>
          <a:xfrm>
            <a:off x="4720590" y="6160651"/>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Edge Computing</a:t>
            </a:r>
            <a:endParaRPr lang="en-US" sz="2187" dirty="0"/>
          </a:p>
        </p:txBody>
      </p:sp>
      <p:sp>
        <p:nvSpPr>
          <p:cNvPr id="15" name="Text 12"/>
          <p:cNvSpPr/>
          <p:nvPr/>
        </p:nvSpPr>
        <p:spPr>
          <a:xfrm>
            <a:off x="4720590" y="6641068"/>
            <a:ext cx="8846820" cy="710803"/>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Optimize the models for deployment on edge devices, enabling real-time, low-latency activity recognition in various applications.</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IN"/>
          </a:p>
        </p:txBody>
      </p:sp>
      <p:sp>
        <p:nvSpPr>
          <p:cNvPr id="3" name="Shape 1"/>
          <p:cNvSpPr/>
          <p:nvPr/>
        </p:nvSpPr>
        <p:spPr>
          <a:xfrm>
            <a:off x="0" y="0"/>
            <a:ext cx="14630400" cy="8229600"/>
          </a:xfrm>
          <a:prstGeom prst="rect">
            <a:avLst/>
          </a:prstGeom>
          <a:solidFill>
            <a:srgbClr val="FDFAF7"/>
          </a:solidFill>
          <a:ln/>
        </p:spPr>
        <p:txBody>
          <a:bodyPr/>
          <a:lstStyle/>
          <a:p>
            <a:endParaRPr lang="en-IN"/>
          </a:p>
        </p:txBody>
      </p:sp>
      <p:sp>
        <p:nvSpPr>
          <p:cNvPr id="4" name="Text 2"/>
          <p:cNvSpPr/>
          <p:nvPr/>
        </p:nvSpPr>
        <p:spPr>
          <a:xfrm>
            <a:off x="2464594" y="563404"/>
            <a:ext cx="5105757" cy="638175"/>
          </a:xfrm>
          <a:prstGeom prst="rect">
            <a:avLst/>
          </a:prstGeom>
          <a:noFill/>
          <a:ln/>
        </p:spPr>
        <p:txBody>
          <a:bodyPr wrap="none" rtlCol="0" anchor="t"/>
          <a:lstStyle/>
          <a:p>
            <a:pPr marL="0" indent="0">
              <a:lnSpc>
                <a:spcPts val="5025"/>
              </a:lnSpc>
              <a:buNone/>
            </a:pPr>
            <a:endParaRPr lang="en-US" sz="4020" dirty="0"/>
          </a:p>
        </p:txBody>
      </p:sp>
      <p:pic>
        <p:nvPicPr>
          <p:cNvPr id="5" name="Image 0"/>
          <p:cNvPicPr>
            <a:picLocks noChangeAspect="1"/>
          </p:cNvPicPr>
          <p:nvPr/>
        </p:nvPicPr>
        <p:blipFill>
          <a:blip r:embed="rId3"/>
          <a:srcRect/>
          <a:stretch/>
        </p:blipFill>
        <p:spPr>
          <a:xfrm>
            <a:off x="-1" y="-9693"/>
            <a:ext cx="14711424" cy="8248984"/>
          </a:xfrm>
          <a:prstGeom prst="rect">
            <a:avLst/>
          </a:prstGeom>
        </p:spPr>
      </p:pic>
      <p:sp>
        <p:nvSpPr>
          <p:cNvPr id="6" name="Text 3"/>
          <p:cNvSpPr/>
          <p:nvPr/>
        </p:nvSpPr>
        <p:spPr>
          <a:xfrm>
            <a:off x="2464594" y="6568678"/>
            <a:ext cx="3063478" cy="382905"/>
          </a:xfrm>
          <a:prstGeom prst="rect">
            <a:avLst/>
          </a:prstGeom>
          <a:noFill/>
          <a:ln/>
        </p:spPr>
        <p:txBody>
          <a:bodyPr wrap="none" rtlCol="0" anchor="t"/>
          <a:lstStyle/>
          <a:p>
            <a:pPr marL="0" indent="0">
              <a:lnSpc>
                <a:spcPts val="3015"/>
              </a:lnSpc>
              <a:buNone/>
            </a:pPr>
            <a:endParaRPr lang="en-US" sz="2412" dirty="0"/>
          </a:p>
        </p:txBody>
      </p:sp>
      <p:sp>
        <p:nvSpPr>
          <p:cNvPr id="7" name="Text 4"/>
          <p:cNvSpPr/>
          <p:nvPr/>
        </p:nvSpPr>
        <p:spPr>
          <a:xfrm>
            <a:off x="2464594" y="7155775"/>
            <a:ext cx="4601408" cy="326708"/>
          </a:xfrm>
          <a:prstGeom prst="rect">
            <a:avLst/>
          </a:prstGeom>
          <a:noFill/>
          <a:ln/>
        </p:spPr>
        <p:txBody>
          <a:bodyPr wrap="none" rtlCol="0" anchor="t"/>
          <a:lstStyle/>
          <a:p>
            <a:pPr marL="0" indent="0">
              <a:lnSpc>
                <a:spcPts val="2573"/>
              </a:lnSpc>
              <a:buNone/>
            </a:pPr>
            <a:endParaRPr lang="en-US" sz="1608" dirty="0"/>
          </a:p>
        </p:txBody>
      </p:sp>
      <p:sp>
        <p:nvSpPr>
          <p:cNvPr id="8" name="Text 5"/>
          <p:cNvSpPr/>
          <p:nvPr/>
        </p:nvSpPr>
        <p:spPr>
          <a:xfrm>
            <a:off x="7571780" y="1712119"/>
            <a:ext cx="3063478" cy="382905"/>
          </a:xfrm>
          <a:prstGeom prst="rect">
            <a:avLst/>
          </a:prstGeom>
          <a:noFill/>
          <a:ln/>
        </p:spPr>
        <p:txBody>
          <a:bodyPr wrap="none" rtlCol="0" anchor="t"/>
          <a:lstStyle/>
          <a:p>
            <a:pPr marL="0" indent="0">
              <a:lnSpc>
                <a:spcPts val="3015"/>
              </a:lnSpc>
              <a:buNone/>
            </a:pPr>
            <a:endParaRPr lang="en-US" sz="2412" dirty="0"/>
          </a:p>
        </p:txBody>
      </p:sp>
      <p:sp>
        <p:nvSpPr>
          <p:cNvPr id="9" name="Text 6"/>
          <p:cNvSpPr/>
          <p:nvPr/>
        </p:nvSpPr>
        <p:spPr>
          <a:xfrm>
            <a:off x="7571780" y="2299216"/>
            <a:ext cx="4601408" cy="326708"/>
          </a:xfrm>
          <a:prstGeom prst="rect">
            <a:avLst/>
          </a:prstGeom>
          <a:noFill/>
          <a:ln/>
        </p:spPr>
        <p:txBody>
          <a:bodyPr wrap="none" rtlCol="0" anchor="t"/>
          <a:lstStyle/>
          <a:p>
            <a:pPr marL="0" indent="0">
              <a:lnSpc>
                <a:spcPts val="2573"/>
              </a:lnSpc>
              <a:buNone/>
            </a:pPr>
            <a:endParaRPr lang="en-US" sz="1608"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IN"/>
          </a:p>
        </p:txBody>
      </p:sp>
      <p:sp>
        <p:nvSpPr>
          <p:cNvPr id="3" name="Shape 1"/>
          <p:cNvSpPr/>
          <p:nvPr/>
        </p:nvSpPr>
        <p:spPr>
          <a:xfrm>
            <a:off x="0" y="0"/>
            <a:ext cx="14630400" cy="8229600"/>
          </a:xfrm>
          <a:prstGeom prst="rect">
            <a:avLst/>
          </a:prstGeom>
          <a:solidFill>
            <a:srgbClr val="FDFAF7"/>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7620" y="0"/>
            <a:ext cx="5486400" cy="8229600"/>
          </a:xfrm>
          <a:prstGeom prst="rect">
            <a:avLst/>
          </a:prstGeom>
        </p:spPr>
      </p:pic>
      <p:sp>
        <p:nvSpPr>
          <p:cNvPr id="5" name="Text 2"/>
          <p:cNvSpPr/>
          <p:nvPr/>
        </p:nvSpPr>
        <p:spPr>
          <a:xfrm>
            <a:off x="6319599" y="1751767"/>
            <a:ext cx="5554980" cy="694373"/>
          </a:xfrm>
          <a:prstGeom prst="rect">
            <a:avLst/>
          </a:prstGeom>
          <a:noFill/>
          <a:ln/>
        </p:spPr>
        <p:txBody>
          <a:bodyPr wrap="non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Introduction </a:t>
            </a:r>
            <a:endParaRPr lang="en-US" sz="4374" dirty="0"/>
          </a:p>
        </p:txBody>
      </p:sp>
      <p:sp>
        <p:nvSpPr>
          <p:cNvPr id="6" name="Text 3"/>
          <p:cNvSpPr/>
          <p:nvPr/>
        </p:nvSpPr>
        <p:spPr>
          <a:xfrm>
            <a:off x="6319599" y="2779395"/>
            <a:ext cx="7477601" cy="1066205"/>
          </a:xfrm>
          <a:prstGeom prst="rect">
            <a:avLst/>
          </a:prstGeom>
          <a:noFill/>
          <a:ln/>
        </p:spPr>
        <p:txBody>
          <a:bodyPr wrap="square" rtlCol="0" anchor="t"/>
          <a:lstStyle/>
          <a:p>
            <a:pPr marL="0" indent="0" algn="l">
              <a:lnSpc>
                <a:spcPts val="2799"/>
              </a:lnSpc>
              <a:buNone/>
            </a:pPr>
            <a:r>
              <a:rPr lang="en-US" sz="1750" dirty="0">
                <a:solidFill>
                  <a:srgbClr val="272525"/>
                </a:solidFill>
                <a:latin typeface="Eudoxus Sans" pitchFamily="34" charset="0"/>
                <a:ea typeface="Eudoxus Sans" pitchFamily="34" charset="-122"/>
                <a:cs typeface="Eudoxus Sans" pitchFamily="34" charset="-120"/>
              </a:rPr>
              <a:t>Human activity recognition (HAR) is the process of identifying specific activities or actions performed by individuals using data collected from various sensors.</a:t>
            </a:r>
            <a:endParaRPr lang="en-US" sz="1750" dirty="0"/>
          </a:p>
        </p:txBody>
      </p:sp>
      <p:sp>
        <p:nvSpPr>
          <p:cNvPr id="7" name="Text 4"/>
          <p:cNvSpPr/>
          <p:nvPr/>
        </p:nvSpPr>
        <p:spPr>
          <a:xfrm>
            <a:off x="6319599" y="4095512"/>
            <a:ext cx="7477601" cy="1066205"/>
          </a:xfrm>
          <a:prstGeom prst="rect">
            <a:avLst/>
          </a:prstGeom>
          <a:noFill/>
          <a:ln/>
        </p:spPr>
        <p:txBody>
          <a:bodyPr wrap="square" rtlCol="0" anchor="t"/>
          <a:lstStyle/>
          <a:p>
            <a:pPr marL="0" indent="0" algn="l">
              <a:lnSpc>
                <a:spcPts val="2799"/>
              </a:lnSpc>
              <a:buNone/>
            </a:pPr>
            <a:r>
              <a:rPr lang="en-US" sz="1750" dirty="0">
                <a:solidFill>
                  <a:srgbClr val="272525"/>
                </a:solidFill>
                <a:latin typeface="Eudoxus Sans" pitchFamily="34" charset="0"/>
                <a:ea typeface="Eudoxus Sans" pitchFamily="34" charset="-122"/>
                <a:cs typeface="Eudoxus Sans" pitchFamily="34" charset="-120"/>
              </a:rPr>
              <a:t>This field has gained significant attention due to its applications in healthcare, sports analytics, surveillance, and human-computer interaction.</a:t>
            </a:r>
            <a:endParaRPr lang="en-US" sz="1750" dirty="0"/>
          </a:p>
        </p:txBody>
      </p:sp>
      <p:sp>
        <p:nvSpPr>
          <p:cNvPr id="8" name="Text 5"/>
          <p:cNvSpPr/>
          <p:nvPr/>
        </p:nvSpPr>
        <p:spPr>
          <a:xfrm>
            <a:off x="6319599" y="5411629"/>
            <a:ext cx="7477601" cy="1066205"/>
          </a:xfrm>
          <a:prstGeom prst="rect">
            <a:avLst/>
          </a:prstGeom>
          <a:noFill/>
          <a:ln/>
        </p:spPr>
        <p:txBody>
          <a:bodyPr wrap="square" rtlCol="0" anchor="t"/>
          <a:lstStyle/>
          <a:p>
            <a:pPr marL="0" indent="0" algn="l">
              <a:lnSpc>
                <a:spcPts val="2799"/>
              </a:lnSpc>
              <a:buNone/>
            </a:pPr>
            <a:r>
              <a:rPr lang="en-US" sz="1750" dirty="0">
                <a:solidFill>
                  <a:srgbClr val="272525"/>
                </a:solidFill>
                <a:latin typeface="Eudoxus Sans" pitchFamily="34" charset="0"/>
                <a:ea typeface="Eudoxus Sans" pitchFamily="34" charset="-122"/>
                <a:cs typeface="Eudoxus Sans" pitchFamily="34" charset="-120"/>
              </a:rPr>
              <a:t>The aim of this project is to develop a robust HAR system using machine learning techniques to accurately classify different human activities based on sensor data.</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IN"/>
          </a:p>
        </p:txBody>
      </p:sp>
      <p:sp>
        <p:nvSpPr>
          <p:cNvPr id="3" name="Shape 1"/>
          <p:cNvSpPr/>
          <p:nvPr/>
        </p:nvSpPr>
        <p:spPr>
          <a:xfrm>
            <a:off x="0" y="0"/>
            <a:ext cx="14630400" cy="8229600"/>
          </a:xfrm>
          <a:prstGeom prst="rect">
            <a:avLst/>
          </a:prstGeom>
          <a:solidFill>
            <a:srgbClr val="FDFAF7"/>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DFAF7">
              <a:alpha val="85000"/>
            </a:srgbClr>
          </a:solidFill>
          <a:ln/>
        </p:spPr>
        <p:txBody>
          <a:bodyPr/>
          <a:lstStyle/>
          <a:p>
            <a:endParaRPr lang="en-IN"/>
          </a:p>
        </p:txBody>
      </p:sp>
      <p:sp>
        <p:nvSpPr>
          <p:cNvPr id="6" name="Text 3"/>
          <p:cNvSpPr/>
          <p:nvPr/>
        </p:nvSpPr>
        <p:spPr>
          <a:xfrm>
            <a:off x="2037993" y="1337905"/>
            <a:ext cx="5554980" cy="694373"/>
          </a:xfrm>
          <a:prstGeom prst="rect">
            <a:avLst/>
          </a:prstGeom>
          <a:noFill/>
          <a:ln/>
        </p:spPr>
        <p:txBody>
          <a:bodyPr wrap="non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Project Objective</a:t>
            </a:r>
            <a:endParaRPr lang="en-US" sz="4374" dirty="0"/>
          </a:p>
        </p:txBody>
      </p:sp>
      <p:sp>
        <p:nvSpPr>
          <p:cNvPr id="7" name="Text 4"/>
          <p:cNvSpPr/>
          <p:nvPr/>
        </p:nvSpPr>
        <p:spPr>
          <a:xfrm>
            <a:off x="2037993" y="2365534"/>
            <a:ext cx="10554414" cy="1066205"/>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The primary goal of this project is to develop a robust and accurate machine learning model capable of precisely recognizing a wide range of human activities. This will enable advanced applications and insights in areas such as healthcare monitoring, security surveillance, and smart home automation.</a:t>
            </a:r>
            <a:endParaRPr lang="en-US" sz="1750" dirty="0"/>
          </a:p>
        </p:txBody>
      </p:sp>
      <p:sp>
        <p:nvSpPr>
          <p:cNvPr id="8" name="Shape 5"/>
          <p:cNvSpPr/>
          <p:nvPr/>
        </p:nvSpPr>
        <p:spPr>
          <a:xfrm>
            <a:off x="2037993" y="3855244"/>
            <a:ext cx="499943" cy="499943"/>
          </a:xfrm>
          <a:prstGeom prst="roundRect">
            <a:avLst>
              <a:gd name="adj" fmla="val 20000"/>
            </a:avLst>
          </a:prstGeom>
          <a:solidFill>
            <a:srgbClr val="E0D7F4"/>
          </a:solidFill>
          <a:ln w="7620">
            <a:solidFill>
              <a:srgbClr val="C6BDDA"/>
            </a:solidFill>
            <a:prstDash val="solid"/>
          </a:ln>
        </p:spPr>
        <p:txBody>
          <a:bodyPr/>
          <a:lstStyle/>
          <a:p>
            <a:endParaRPr lang="en-IN"/>
          </a:p>
        </p:txBody>
      </p:sp>
      <p:sp>
        <p:nvSpPr>
          <p:cNvPr id="9" name="Text 6"/>
          <p:cNvSpPr/>
          <p:nvPr/>
        </p:nvSpPr>
        <p:spPr>
          <a:xfrm>
            <a:off x="2225278" y="3896916"/>
            <a:ext cx="125373"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p22-mackinac-pro" pitchFamily="34" charset="0"/>
                <a:ea typeface="p22-mackinac-pro" pitchFamily="34" charset="-122"/>
                <a:cs typeface="p22-mackinac-pro" pitchFamily="34" charset="-120"/>
              </a:rPr>
              <a:t>1</a:t>
            </a:r>
            <a:endParaRPr lang="en-US" sz="2624" dirty="0"/>
          </a:p>
        </p:txBody>
      </p:sp>
      <p:sp>
        <p:nvSpPr>
          <p:cNvPr id="10" name="Text 7"/>
          <p:cNvSpPr/>
          <p:nvPr/>
        </p:nvSpPr>
        <p:spPr>
          <a:xfrm>
            <a:off x="2760107" y="3931563"/>
            <a:ext cx="2647950" cy="694373"/>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Accurate Activity Detection</a:t>
            </a:r>
            <a:endParaRPr lang="en-US" sz="2187" dirty="0"/>
          </a:p>
        </p:txBody>
      </p:sp>
      <p:sp>
        <p:nvSpPr>
          <p:cNvPr id="11" name="Text 8"/>
          <p:cNvSpPr/>
          <p:nvPr/>
        </p:nvSpPr>
        <p:spPr>
          <a:xfrm>
            <a:off x="2760107" y="4759166"/>
            <a:ext cx="2647950" cy="1421606"/>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Leverage machine learning algorithms to reliably identify a diverse set of human activities.</a:t>
            </a:r>
            <a:endParaRPr lang="en-US" sz="1750" dirty="0"/>
          </a:p>
        </p:txBody>
      </p:sp>
      <p:sp>
        <p:nvSpPr>
          <p:cNvPr id="12" name="Shape 9"/>
          <p:cNvSpPr/>
          <p:nvPr/>
        </p:nvSpPr>
        <p:spPr>
          <a:xfrm>
            <a:off x="5630228" y="3855244"/>
            <a:ext cx="499943" cy="499943"/>
          </a:xfrm>
          <a:prstGeom prst="roundRect">
            <a:avLst>
              <a:gd name="adj" fmla="val 20000"/>
            </a:avLst>
          </a:prstGeom>
          <a:solidFill>
            <a:srgbClr val="E0D7F4"/>
          </a:solidFill>
          <a:ln w="7620">
            <a:solidFill>
              <a:srgbClr val="C6BDDA"/>
            </a:solidFill>
            <a:prstDash val="solid"/>
          </a:ln>
        </p:spPr>
        <p:txBody>
          <a:bodyPr/>
          <a:lstStyle/>
          <a:p>
            <a:endParaRPr lang="en-IN"/>
          </a:p>
        </p:txBody>
      </p:sp>
      <p:sp>
        <p:nvSpPr>
          <p:cNvPr id="13" name="Text 10"/>
          <p:cNvSpPr/>
          <p:nvPr/>
        </p:nvSpPr>
        <p:spPr>
          <a:xfrm>
            <a:off x="5788104" y="3896916"/>
            <a:ext cx="184071"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p22-mackinac-pro" pitchFamily="34" charset="0"/>
                <a:ea typeface="p22-mackinac-pro" pitchFamily="34" charset="-122"/>
                <a:cs typeface="p22-mackinac-pro" pitchFamily="34" charset="-120"/>
              </a:rPr>
              <a:t>2</a:t>
            </a:r>
            <a:endParaRPr lang="en-US" sz="2624" dirty="0"/>
          </a:p>
        </p:txBody>
      </p:sp>
      <p:sp>
        <p:nvSpPr>
          <p:cNvPr id="14" name="Text 11"/>
          <p:cNvSpPr/>
          <p:nvPr/>
        </p:nvSpPr>
        <p:spPr>
          <a:xfrm>
            <a:off x="6352342" y="3931563"/>
            <a:ext cx="2647950" cy="694373"/>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Real-Time Processing</a:t>
            </a:r>
            <a:endParaRPr lang="en-US" sz="2187" dirty="0"/>
          </a:p>
        </p:txBody>
      </p:sp>
      <p:sp>
        <p:nvSpPr>
          <p:cNvPr id="15" name="Text 12"/>
          <p:cNvSpPr/>
          <p:nvPr/>
        </p:nvSpPr>
        <p:spPr>
          <a:xfrm>
            <a:off x="6352342" y="4759166"/>
            <a:ext cx="2647950" cy="2132409"/>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Implement the model to perform activity recognition in real-time, enabling immediate response and decision-making.</a:t>
            </a:r>
            <a:endParaRPr lang="en-US" sz="1750" dirty="0"/>
          </a:p>
        </p:txBody>
      </p:sp>
      <p:sp>
        <p:nvSpPr>
          <p:cNvPr id="16" name="Shape 13"/>
          <p:cNvSpPr/>
          <p:nvPr/>
        </p:nvSpPr>
        <p:spPr>
          <a:xfrm>
            <a:off x="9222462" y="3855244"/>
            <a:ext cx="499943" cy="499943"/>
          </a:xfrm>
          <a:prstGeom prst="roundRect">
            <a:avLst>
              <a:gd name="adj" fmla="val 20000"/>
            </a:avLst>
          </a:prstGeom>
          <a:solidFill>
            <a:srgbClr val="E0D7F4"/>
          </a:solidFill>
          <a:ln w="7620">
            <a:solidFill>
              <a:srgbClr val="C6BDDA"/>
            </a:solidFill>
            <a:prstDash val="solid"/>
          </a:ln>
        </p:spPr>
        <p:txBody>
          <a:bodyPr/>
          <a:lstStyle/>
          <a:p>
            <a:endParaRPr lang="en-IN"/>
          </a:p>
        </p:txBody>
      </p:sp>
      <p:sp>
        <p:nvSpPr>
          <p:cNvPr id="17" name="Text 14"/>
          <p:cNvSpPr/>
          <p:nvPr/>
        </p:nvSpPr>
        <p:spPr>
          <a:xfrm>
            <a:off x="9377601" y="3896916"/>
            <a:ext cx="189667"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p22-mackinac-pro" pitchFamily="34" charset="0"/>
                <a:ea typeface="p22-mackinac-pro" pitchFamily="34" charset="-122"/>
                <a:cs typeface="p22-mackinac-pro" pitchFamily="34" charset="-120"/>
              </a:rPr>
              <a:t>3</a:t>
            </a:r>
            <a:endParaRPr lang="en-US" sz="2624" dirty="0"/>
          </a:p>
        </p:txBody>
      </p:sp>
      <p:sp>
        <p:nvSpPr>
          <p:cNvPr id="18" name="Text 15"/>
          <p:cNvSpPr/>
          <p:nvPr/>
        </p:nvSpPr>
        <p:spPr>
          <a:xfrm>
            <a:off x="9944576" y="3931563"/>
            <a:ext cx="2647950" cy="694373"/>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Scalable and Adaptable</a:t>
            </a:r>
            <a:endParaRPr lang="en-US" sz="2187" dirty="0"/>
          </a:p>
        </p:txBody>
      </p:sp>
      <p:sp>
        <p:nvSpPr>
          <p:cNvPr id="19" name="Text 16"/>
          <p:cNvSpPr/>
          <p:nvPr/>
        </p:nvSpPr>
        <p:spPr>
          <a:xfrm>
            <a:off x="9944576" y="4759166"/>
            <a:ext cx="2647950" cy="1777008"/>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Design the solution to be scalable and adaptable to handle diverse data sources and user scenarios.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IN"/>
          </a:p>
        </p:txBody>
      </p:sp>
      <p:sp>
        <p:nvSpPr>
          <p:cNvPr id="3" name="Shape 1"/>
          <p:cNvSpPr/>
          <p:nvPr/>
        </p:nvSpPr>
        <p:spPr>
          <a:xfrm>
            <a:off x="0" y="0"/>
            <a:ext cx="14630400" cy="8229600"/>
          </a:xfrm>
          <a:prstGeom prst="rect">
            <a:avLst/>
          </a:prstGeom>
          <a:solidFill>
            <a:srgbClr val="FDFAF7"/>
          </a:solidFill>
          <a:ln/>
        </p:spPr>
        <p:txBody>
          <a:bodyPr/>
          <a:lstStyle/>
          <a:p>
            <a:endParaRPr lang="en-IN"/>
          </a:p>
        </p:txBody>
      </p:sp>
      <p:sp>
        <p:nvSpPr>
          <p:cNvPr id="4" name="Text 2"/>
          <p:cNvSpPr/>
          <p:nvPr/>
        </p:nvSpPr>
        <p:spPr>
          <a:xfrm>
            <a:off x="2037993" y="1173480"/>
            <a:ext cx="5554980" cy="694373"/>
          </a:xfrm>
          <a:prstGeom prst="rect">
            <a:avLst/>
          </a:prstGeom>
          <a:noFill/>
          <a:ln/>
        </p:spPr>
        <p:txBody>
          <a:bodyPr wrap="non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Dataset Description</a:t>
            </a:r>
            <a:endParaRPr lang="en-US" sz="4374" dirty="0"/>
          </a:p>
        </p:txBody>
      </p:sp>
      <p:sp>
        <p:nvSpPr>
          <p:cNvPr id="5" name="Text 3"/>
          <p:cNvSpPr/>
          <p:nvPr/>
        </p:nvSpPr>
        <p:spPr>
          <a:xfrm>
            <a:off x="2037993" y="2312194"/>
            <a:ext cx="10554414" cy="1066205"/>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The project utilizes a comprehensive dataset collected from multiple sensors, including video cameras. The dataset covers a wide range of human activities, such as walking, running, jumping, sitting, and more, performed by a diverse set of participants in various environments.</a:t>
            </a:r>
            <a:endParaRPr lang="en-US" sz="1750" dirty="0"/>
          </a:p>
        </p:txBody>
      </p:sp>
      <p:sp>
        <p:nvSpPr>
          <p:cNvPr id="6" name="Shape 4"/>
          <p:cNvSpPr/>
          <p:nvPr/>
        </p:nvSpPr>
        <p:spPr>
          <a:xfrm>
            <a:off x="2037993" y="3628311"/>
            <a:ext cx="5166122" cy="3427809"/>
          </a:xfrm>
          <a:prstGeom prst="roundRect">
            <a:avLst>
              <a:gd name="adj" fmla="val 2917"/>
            </a:avLst>
          </a:prstGeom>
          <a:solidFill>
            <a:srgbClr val="E0D7F4"/>
          </a:solidFill>
          <a:ln w="7620">
            <a:solidFill>
              <a:srgbClr val="C6BDDA"/>
            </a:solidFill>
            <a:prstDash val="solid"/>
          </a:ln>
        </p:spPr>
        <p:txBody>
          <a:bodyPr/>
          <a:lstStyle/>
          <a:p>
            <a:endParaRPr lang="en-IN"/>
          </a:p>
        </p:txBody>
      </p:sp>
      <p:sp>
        <p:nvSpPr>
          <p:cNvPr id="7" name="Text 5"/>
          <p:cNvSpPr/>
          <p:nvPr/>
        </p:nvSpPr>
        <p:spPr>
          <a:xfrm>
            <a:off x="2267783" y="3858101"/>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Video Recordings</a:t>
            </a:r>
            <a:endParaRPr lang="en-US" sz="2187" dirty="0"/>
          </a:p>
        </p:txBody>
      </p:sp>
      <p:sp>
        <p:nvSpPr>
          <p:cNvPr id="8" name="Text 6"/>
          <p:cNvSpPr/>
          <p:nvPr/>
        </p:nvSpPr>
        <p:spPr>
          <a:xfrm>
            <a:off x="2267783" y="4338518"/>
            <a:ext cx="4706541" cy="1066205"/>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Synchronized video footage captures the visual representations of the human activities, enabling multimodal analysis.</a:t>
            </a:r>
            <a:endParaRPr lang="en-US" sz="1750" dirty="0"/>
          </a:p>
        </p:txBody>
      </p:sp>
      <p:sp>
        <p:nvSpPr>
          <p:cNvPr id="9" name="Shape 7"/>
          <p:cNvSpPr/>
          <p:nvPr/>
        </p:nvSpPr>
        <p:spPr>
          <a:xfrm>
            <a:off x="7426285" y="3628311"/>
            <a:ext cx="5166122" cy="3427809"/>
          </a:xfrm>
          <a:prstGeom prst="roundRect">
            <a:avLst>
              <a:gd name="adj" fmla="val 2917"/>
            </a:avLst>
          </a:prstGeom>
          <a:solidFill>
            <a:srgbClr val="E0D7F4"/>
          </a:solidFill>
          <a:ln w="7620">
            <a:solidFill>
              <a:srgbClr val="C6BDDA"/>
            </a:solidFill>
            <a:prstDash val="solid"/>
          </a:ln>
        </p:spPr>
        <p:txBody>
          <a:bodyPr/>
          <a:lstStyle/>
          <a:p>
            <a:endParaRPr lang="en-IN"/>
          </a:p>
        </p:txBody>
      </p:sp>
      <p:sp>
        <p:nvSpPr>
          <p:cNvPr id="10" name="Text 8"/>
          <p:cNvSpPr/>
          <p:nvPr/>
        </p:nvSpPr>
        <p:spPr>
          <a:xfrm>
            <a:off x="7656076" y="3858101"/>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UCF50 Dataset</a:t>
            </a:r>
            <a:endParaRPr lang="en-US" sz="2187" dirty="0"/>
          </a:p>
        </p:txBody>
      </p:sp>
      <p:sp>
        <p:nvSpPr>
          <p:cNvPr id="11" name="Text 9"/>
          <p:cNvSpPr/>
          <p:nvPr/>
        </p:nvSpPr>
        <p:spPr>
          <a:xfrm>
            <a:off x="7656076" y="4338518"/>
            <a:ext cx="4706541" cy="2487811"/>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The UCF50 dataset consists of sensor data collected from wearable devices worn by participants. The sensors include accelerometers, gyroscopes, and magnetometers. The data was collected during various activities performed by participants.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IN"/>
          </a:p>
        </p:txBody>
      </p:sp>
      <p:sp>
        <p:nvSpPr>
          <p:cNvPr id="3" name="Shape 1"/>
          <p:cNvSpPr/>
          <p:nvPr/>
        </p:nvSpPr>
        <p:spPr>
          <a:xfrm>
            <a:off x="0" y="0"/>
            <a:ext cx="14630400" cy="8229600"/>
          </a:xfrm>
          <a:prstGeom prst="rect">
            <a:avLst/>
          </a:prstGeom>
          <a:solidFill>
            <a:srgbClr val="FDFAF7"/>
          </a:solidFill>
          <a:ln/>
        </p:spPr>
        <p:txBody>
          <a:bodyPr/>
          <a:lstStyle/>
          <a:p>
            <a:endParaRPr lang="en-IN"/>
          </a:p>
        </p:txBody>
      </p:sp>
      <p:sp>
        <p:nvSpPr>
          <p:cNvPr id="5" name="Text 2"/>
          <p:cNvSpPr/>
          <p:nvPr/>
        </p:nvSpPr>
        <p:spPr>
          <a:xfrm>
            <a:off x="4428053" y="565547"/>
            <a:ext cx="5136356" cy="641985"/>
          </a:xfrm>
          <a:prstGeom prst="rect">
            <a:avLst/>
          </a:prstGeom>
          <a:noFill/>
          <a:ln/>
        </p:spPr>
        <p:txBody>
          <a:bodyPr wrap="none" rtlCol="0" anchor="t"/>
          <a:lstStyle/>
          <a:p>
            <a:pPr marL="0" indent="0">
              <a:lnSpc>
                <a:spcPts val="5056"/>
              </a:lnSpc>
              <a:buNone/>
            </a:pPr>
            <a:r>
              <a:rPr lang="en-US" sz="4044" b="1" kern="0" spc="-121" dirty="0">
                <a:solidFill>
                  <a:srgbClr val="591CE6"/>
                </a:solidFill>
                <a:latin typeface="p22-mackinac-pro" pitchFamily="34" charset="0"/>
                <a:ea typeface="p22-mackinac-pro" pitchFamily="34" charset="-122"/>
                <a:cs typeface="p22-mackinac-pro" pitchFamily="34" charset="-120"/>
              </a:rPr>
              <a:t>Preprocessing of Data</a:t>
            </a:r>
            <a:endParaRPr lang="en-US" sz="4044" dirty="0"/>
          </a:p>
        </p:txBody>
      </p:sp>
      <p:sp>
        <p:nvSpPr>
          <p:cNvPr id="6" name="Text 3"/>
          <p:cNvSpPr/>
          <p:nvPr/>
        </p:nvSpPr>
        <p:spPr>
          <a:xfrm>
            <a:off x="4428053" y="1515666"/>
            <a:ext cx="9431893" cy="986195"/>
          </a:xfrm>
          <a:prstGeom prst="rect">
            <a:avLst/>
          </a:prstGeom>
          <a:noFill/>
          <a:ln/>
        </p:spPr>
        <p:txBody>
          <a:bodyPr wrap="square" rtlCol="0" anchor="t"/>
          <a:lstStyle/>
          <a:p>
            <a:pPr marL="0" indent="0">
              <a:lnSpc>
                <a:spcPts val="2588"/>
              </a:lnSpc>
              <a:buNone/>
            </a:pPr>
            <a:r>
              <a:rPr lang="en-US" sz="1618" dirty="0">
                <a:solidFill>
                  <a:srgbClr val="272525"/>
                </a:solidFill>
                <a:latin typeface="Eudoxus Sans" pitchFamily="34" charset="0"/>
                <a:ea typeface="Eudoxus Sans" pitchFamily="34" charset="-122"/>
                <a:cs typeface="Eudoxus Sans" pitchFamily="34" charset="-120"/>
              </a:rPr>
              <a:t>The video data requires thorough preprocessing to ensure it is in a suitable format for machine learning models. This includes steps such as frames extraction, feature extraction, and normalization.</a:t>
            </a:r>
            <a:endParaRPr lang="en-US" sz="1618" dirty="0"/>
          </a:p>
        </p:txBody>
      </p:sp>
      <p:pic>
        <p:nvPicPr>
          <p:cNvPr id="7" name="Image 1" descr="preencoded.png"/>
          <p:cNvPicPr>
            <a:picLocks noChangeAspect="1"/>
          </p:cNvPicPr>
          <p:nvPr/>
        </p:nvPicPr>
        <p:blipFill>
          <a:blip r:embed="rId3"/>
          <a:stretch>
            <a:fillRect/>
          </a:stretch>
        </p:blipFill>
        <p:spPr>
          <a:xfrm>
            <a:off x="4428053" y="2732961"/>
            <a:ext cx="1027271" cy="1643658"/>
          </a:xfrm>
          <a:prstGeom prst="rect">
            <a:avLst/>
          </a:prstGeom>
        </p:spPr>
      </p:pic>
      <p:sp>
        <p:nvSpPr>
          <p:cNvPr id="8" name="Text 4"/>
          <p:cNvSpPr/>
          <p:nvPr/>
        </p:nvSpPr>
        <p:spPr>
          <a:xfrm>
            <a:off x="5763458" y="2938343"/>
            <a:ext cx="2568178" cy="320992"/>
          </a:xfrm>
          <a:prstGeom prst="rect">
            <a:avLst/>
          </a:prstGeom>
          <a:noFill/>
          <a:ln/>
        </p:spPr>
        <p:txBody>
          <a:bodyPr wrap="none" rtlCol="0" anchor="t"/>
          <a:lstStyle/>
          <a:p>
            <a:pPr marL="0" indent="0" algn="l">
              <a:lnSpc>
                <a:spcPts val="2528"/>
              </a:lnSpc>
              <a:buNone/>
            </a:pPr>
            <a:r>
              <a:rPr lang="en-US" sz="2022" b="1" kern="0" spc="-61" dirty="0">
                <a:solidFill>
                  <a:srgbClr val="272525"/>
                </a:solidFill>
                <a:latin typeface="p22-mackinac-pro" pitchFamily="34" charset="0"/>
                <a:ea typeface="p22-mackinac-pro" pitchFamily="34" charset="-122"/>
                <a:cs typeface="p22-mackinac-pro" pitchFamily="34" charset="-120"/>
              </a:rPr>
              <a:t>Frames Extraction</a:t>
            </a:r>
            <a:endParaRPr lang="en-US" sz="2022" dirty="0"/>
          </a:p>
        </p:txBody>
      </p:sp>
      <p:sp>
        <p:nvSpPr>
          <p:cNvPr id="9" name="Text 5"/>
          <p:cNvSpPr/>
          <p:nvPr/>
        </p:nvSpPr>
        <p:spPr>
          <a:xfrm>
            <a:off x="5763458" y="3382566"/>
            <a:ext cx="8096488" cy="328732"/>
          </a:xfrm>
          <a:prstGeom prst="rect">
            <a:avLst/>
          </a:prstGeom>
          <a:noFill/>
          <a:ln/>
        </p:spPr>
        <p:txBody>
          <a:bodyPr wrap="none" rtlCol="0" anchor="t"/>
          <a:lstStyle/>
          <a:p>
            <a:pPr marL="0" indent="0" algn="l">
              <a:lnSpc>
                <a:spcPts val="2588"/>
              </a:lnSpc>
              <a:buNone/>
            </a:pPr>
            <a:r>
              <a:rPr lang="en-US" sz="1618" dirty="0">
                <a:solidFill>
                  <a:srgbClr val="272525"/>
                </a:solidFill>
                <a:latin typeface="Eudoxus Sans" pitchFamily="34" charset="0"/>
                <a:ea typeface="Eudoxus Sans" pitchFamily="34" charset="-122"/>
                <a:cs typeface="Eudoxus Sans" pitchFamily="34" charset="-120"/>
              </a:rPr>
              <a:t>Video dataset is divided into equal number of frames for feature extraction.</a:t>
            </a:r>
            <a:endParaRPr lang="en-US" sz="1618" dirty="0"/>
          </a:p>
        </p:txBody>
      </p:sp>
      <p:pic>
        <p:nvPicPr>
          <p:cNvPr id="10" name="Image 2" descr="preencoded.png"/>
          <p:cNvPicPr>
            <a:picLocks noChangeAspect="1"/>
          </p:cNvPicPr>
          <p:nvPr/>
        </p:nvPicPr>
        <p:blipFill>
          <a:blip r:embed="rId4"/>
          <a:stretch>
            <a:fillRect/>
          </a:stretch>
        </p:blipFill>
        <p:spPr>
          <a:xfrm>
            <a:off x="4428053" y="4376618"/>
            <a:ext cx="1027271" cy="1643658"/>
          </a:xfrm>
          <a:prstGeom prst="rect">
            <a:avLst/>
          </a:prstGeom>
        </p:spPr>
      </p:pic>
      <p:sp>
        <p:nvSpPr>
          <p:cNvPr id="11" name="Text 6"/>
          <p:cNvSpPr/>
          <p:nvPr/>
        </p:nvSpPr>
        <p:spPr>
          <a:xfrm>
            <a:off x="5763458" y="4582001"/>
            <a:ext cx="2568178" cy="320992"/>
          </a:xfrm>
          <a:prstGeom prst="rect">
            <a:avLst/>
          </a:prstGeom>
          <a:noFill/>
          <a:ln/>
        </p:spPr>
        <p:txBody>
          <a:bodyPr wrap="none" rtlCol="0" anchor="t"/>
          <a:lstStyle/>
          <a:p>
            <a:pPr marL="0" indent="0" algn="l">
              <a:lnSpc>
                <a:spcPts val="2528"/>
              </a:lnSpc>
              <a:buNone/>
            </a:pPr>
            <a:r>
              <a:rPr lang="en-US" sz="2022" b="1" kern="0" spc="-61" dirty="0">
                <a:solidFill>
                  <a:srgbClr val="272525"/>
                </a:solidFill>
                <a:latin typeface="p22-mackinac-pro" pitchFamily="34" charset="0"/>
                <a:ea typeface="p22-mackinac-pro" pitchFamily="34" charset="-122"/>
                <a:cs typeface="p22-mackinac-pro" pitchFamily="34" charset="-120"/>
              </a:rPr>
              <a:t>Feature Engineering</a:t>
            </a:r>
            <a:endParaRPr lang="en-US" sz="2022" dirty="0"/>
          </a:p>
        </p:txBody>
      </p:sp>
      <p:sp>
        <p:nvSpPr>
          <p:cNvPr id="12" name="Text 7"/>
          <p:cNvSpPr/>
          <p:nvPr/>
        </p:nvSpPr>
        <p:spPr>
          <a:xfrm>
            <a:off x="5763458" y="5026223"/>
            <a:ext cx="8096488" cy="657463"/>
          </a:xfrm>
          <a:prstGeom prst="rect">
            <a:avLst/>
          </a:prstGeom>
          <a:noFill/>
          <a:ln/>
        </p:spPr>
        <p:txBody>
          <a:bodyPr wrap="square" rtlCol="0" anchor="t"/>
          <a:lstStyle/>
          <a:p>
            <a:pPr marL="0" indent="0" algn="l">
              <a:lnSpc>
                <a:spcPts val="2588"/>
              </a:lnSpc>
              <a:buNone/>
            </a:pPr>
            <a:r>
              <a:rPr lang="en-US" sz="1618" dirty="0">
                <a:solidFill>
                  <a:srgbClr val="272525"/>
                </a:solidFill>
                <a:latin typeface="Eudoxus Sans" pitchFamily="34" charset="0"/>
                <a:ea typeface="Eudoxus Sans" pitchFamily="34" charset="-122"/>
                <a:cs typeface="Eudoxus Sans" pitchFamily="34" charset="-120"/>
              </a:rPr>
              <a:t>Extracting relevant features from the sensor and video data to capture the characteristics of human activities.</a:t>
            </a:r>
            <a:endParaRPr lang="en-US" sz="1618" dirty="0"/>
          </a:p>
        </p:txBody>
      </p:sp>
      <p:pic>
        <p:nvPicPr>
          <p:cNvPr id="13" name="Image 3" descr="preencoded.png"/>
          <p:cNvPicPr>
            <a:picLocks noChangeAspect="1"/>
          </p:cNvPicPr>
          <p:nvPr/>
        </p:nvPicPr>
        <p:blipFill>
          <a:blip r:embed="rId5"/>
          <a:stretch>
            <a:fillRect/>
          </a:stretch>
        </p:blipFill>
        <p:spPr>
          <a:xfrm>
            <a:off x="4428053" y="6020276"/>
            <a:ext cx="1027271" cy="1643658"/>
          </a:xfrm>
          <a:prstGeom prst="rect">
            <a:avLst/>
          </a:prstGeom>
        </p:spPr>
      </p:pic>
      <p:sp>
        <p:nvSpPr>
          <p:cNvPr id="14" name="Text 8"/>
          <p:cNvSpPr/>
          <p:nvPr/>
        </p:nvSpPr>
        <p:spPr>
          <a:xfrm>
            <a:off x="5763458" y="6225659"/>
            <a:ext cx="2568178" cy="320992"/>
          </a:xfrm>
          <a:prstGeom prst="rect">
            <a:avLst/>
          </a:prstGeom>
          <a:noFill/>
          <a:ln/>
        </p:spPr>
        <p:txBody>
          <a:bodyPr wrap="none" rtlCol="0" anchor="t"/>
          <a:lstStyle/>
          <a:p>
            <a:pPr marL="0" indent="0" algn="l">
              <a:lnSpc>
                <a:spcPts val="2528"/>
              </a:lnSpc>
              <a:buNone/>
            </a:pPr>
            <a:r>
              <a:rPr lang="en-US" sz="2022" b="1" kern="0" spc="-61" dirty="0">
                <a:solidFill>
                  <a:srgbClr val="272525"/>
                </a:solidFill>
                <a:latin typeface="p22-mackinac-pro" pitchFamily="34" charset="0"/>
                <a:ea typeface="p22-mackinac-pro" pitchFamily="34" charset="-122"/>
                <a:cs typeface="p22-mackinac-pro" pitchFamily="34" charset="-120"/>
              </a:rPr>
              <a:t>Normalization</a:t>
            </a:r>
            <a:endParaRPr lang="en-US" sz="2022" dirty="0"/>
          </a:p>
        </p:txBody>
      </p:sp>
      <p:sp>
        <p:nvSpPr>
          <p:cNvPr id="15" name="Text 9"/>
          <p:cNvSpPr/>
          <p:nvPr/>
        </p:nvSpPr>
        <p:spPr>
          <a:xfrm>
            <a:off x="5763458" y="6669881"/>
            <a:ext cx="8096488" cy="328732"/>
          </a:xfrm>
          <a:prstGeom prst="rect">
            <a:avLst/>
          </a:prstGeom>
          <a:noFill/>
          <a:ln/>
        </p:spPr>
        <p:txBody>
          <a:bodyPr wrap="none" rtlCol="0" anchor="t"/>
          <a:lstStyle/>
          <a:p>
            <a:pPr marL="0" indent="0" algn="l">
              <a:lnSpc>
                <a:spcPts val="2588"/>
              </a:lnSpc>
              <a:buNone/>
            </a:pPr>
            <a:r>
              <a:rPr lang="en-US" sz="1618" dirty="0">
                <a:solidFill>
                  <a:srgbClr val="272525"/>
                </a:solidFill>
                <a:latin typeface="Eudoxus Sans" pitchFamily="34" charset="0"/>
                <a:ea typeface="Eudoxus Sans" pitchFamily="34" charset="-122"/>
                <a:cs typeface="Eudoxus Sans" pitchFamily="34" charset="-120"/>
              </a:rPr>
              <a:t>Scaling and normalizing the data to ensure optimal model performance.</a:t>
            </a:r>
            <a:endParaRPr lang="en-US" sz="1618"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IN"/>
          </a:p>
        </p:txBody>
      </p:sp>
      <p:sp>
        <p:nvSpPr>
          <p:cNvPr id="3" name="Shape 1"/>
          <p:cNvSpPr/>
          <p:nvPr/>
        </p:nvSpPr>
        <p:spPr>
          <a:xfrm>
            <a:off x="0" y="0"/>
            <a:ext cx="14630400" cy="8229600"/>
          </a:xfrm>
          <a:prstGeom prst="rect">
            <a:avLst/>
          </a:prstGeom>
          <a:solidFill>
            <a:srgbClr val="FDFAF7"/>
          </a:solidFill>
          <a:ln/>
        </p:spPr>
        <p:txBody>
          <a:bodyPr/>
          <a:lstStyle/>
          <a:p>
            <a:endParaRPr lang="en-IN"/>
          </a:p>
        </p:txBody>
      </p:sp>
      <p:sp>
        <p:nvSpPr>
          <p:cNvPr id="4" name="Text 2"/>
          <p:cNvSpPr/>
          <p:nvPr/>
        </p:nvSpPr>
        <p:spPr>
          <a:xfrm>
            <a:off x="2037993" y="1725216"/>
            <a:ext cx="7599878" cy="694373"/>
          </a:xfrm>
          <a:prstGeom prst="rect">
            <a:avLst/>
          </a:prstGeom>
          <a:noFill/>
          <a:ln/>
        </p:spPr>
        <p:txBody>
          <a:bodyPr wrap="non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Machine Learning Algorithms</a:t>
            </a:r>
            <a:endParaRPr lang="en-US" sz="4374" dirty="0"/>
          </a:p>
        </p:txBody>
      </p:sp>
      <p:sp>
        <p:nvSpPr>
          <p:cNvPr id="5" name="Text 3"/>
          <p:cNvSpPr/>
          <p:nvPr/>
        </p:nvSpPr>
        <p:spPr>
          <a:xfrm>
            <a:off x="2037993" y="2863929"/>
            <a:ext cx="10554414" cy="710803"/>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The project leverages a variety of state-of-the-art machine learning algorithms to build the activity recognition model, including deep learning techniques and traditional supervised learning methods.</a:t>
            </a:r>
          </a:p>
          <a:p>
            <a:pPr marL="0" indent="0">
              <a:lnSpc>
                <a:spcPts val="2799"/>
              </a:lnSpc>
              <a:buNone/>
            </a:pPr>
            <a:endParaRPr lang="en-US" sz="1750" dirty="0"/>
          </a:p>
        </p:txBody>
      </p:sp>
      <p:pic>
        <p:nvPicPr>
          <p:cNvPr id="6" name="Image 0" descr="preencoded.png"/>
          <p:cNvPicPr>
            <a:picLocks noChangeAspect="1"/>
          </p:cNvPicPr>
          <p:nvPr/>
        </p:nvPicPr>
        <p:blipFill>
          <a:blip r:embed="rId3"/>
          <a:stretch>
            <a:fillRect/>
          </a:stretch>
        </p:blipFill>
        <p:spPr>
          <a:xfrm>
            <a:off x="2037993" y="3824645"/>
            <a:ext cx="555427" cy="555427"/>
          </a:xfrm>
          <a:prstGeom prst="rect">
            <a:avLst/>
          </a:prstGeom>
        </p:spPr>
      </p:pic>
      <p:sp>
        <p:nvSpPr>
          <p:cNvPr id="7" name="Text 4"/>
          <p:cNvSpPr/>
          <p:nvPr/>
        </p:nvSpPr>
        <p:spPr>
          <a:xfrm>
            <a:off x="2037993" y="4602242"/>
            <a:ext cx="2777490"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Deep Learning</a:t>
            </a:r>
            <a:endParaRPr lang="en-US" sz="2187" dirty="0"/>
          </a:p>
        </p:txBody>
      </p:sp>
      <p:sp>
        <p:nvSpPr>
          <p:cNvPr id="8" name="Text 5"/>
          <p:cNvSpPr/>
          <p:nvPr/>
        </p:nvSpPr>
        <p:spPr>
          <a:xfrm>
            <a:off x="2037993" y="5082659"/>
            <a:ext cx="5110520" cy="1421606"/>
          </a:xfrm>
          <a:prstGeom prst="rect">
            <a:avLst/>
          </a:prstGeom>
          <a:noFill/>
          <a:ln/>
        </p:spPr>
        <p:txBody>
          <a:bodyPr wrap="square" rtlCol="0" anchor="t"/>
          <a:lstStyle/>
          <a:p>
            <a:pPr marL="0" indent="0" algn="l">
              <a:lnSpc>
                <a:spcPts val="2799"/>
              </a:lnSpc>
              <a:buNone/>
            </a:pPr>
            <a:r>
              <a:rPr lang="en-US" sz="1750" dirty="0">
                <a:solidFill>
                  <a:srgbClr val="272525"/>
                </a:solidFill>
                <a:latin typeface="Eudoxus Sans" pitchFamily="34" charset="0"/>
                <a:ea typeface="Eudoxus Sans" pitchFamily="34" charset="-122"/>
                <a:cs typeface="Eudoxus Sans" pitchFamily="34" charset="-120"/>
              </a:rPr>
              <a:t>Convolutional Neural Networks (CNNs) and Long Short-Term Memory (LSTMs) are employed to capture the spatiotemporal patterns in the sensor and video data.</a:t>
            </a:r>
            <a:endParaRPr lang="en-US" sz="1750" dirty="0"/>
          </a:p>
        </p:txBody>
      </p:sp>
      <p:pic>
        <p:nvPicPr>
          <p:cNvPr id="9" name="Image 1" descr="preencoded.png"/>
          <p:cNvPicPr>
            <a:picLocks noChangeAspect="1"/>
          </p:cNvPicPr>
          <p:nvPr/>
        </p:nvPicPr>
        <p:blipFill>
          <a:blip r:embed="rId4"/>
          <a:stretch>
            <a:fillRect/>
          </a:stretch>
        </p:blipFill>
        <p:spPr>
          <a:xfrm>
            <a:off x="7481768" y="3824645"/>
            <a:ext cx="555427" cy="555427"/>
          </a:xfrm>
          <a:prstGeom prst="rect">
            <a:avLst/>
          </a:prstGeom>
        </p:spPr>
      </p:pic>
      <p:sp>
        <p:nvSpPr>
          <p:cNvPr id="10" name="Text 6"/>
          <p:cNvSpPr/>
          <p:nvPr/>
        </p:nvSpPr>
        <p:spPr>
          <a:xfrm>
            <a:off x="7481768" y="4602242"/>
            <a:ext cx="2777490"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CNN+LSTM</a:t>
            </a:r>
            <a:endParaRPr lang="en-US" sz="2187" dirty="0"/>
          </a:p>
        </p:txBody>
      </p:sp>
      <p:sp>
        <p:nvSpPr>
          <p:cNvPr id="11" name="Text 7"/>
          <p:cNvSpPr/>
          <p:nvPr/>
        </p:nvSpPr>
        <p:spPr>
          <a:xfrm>
            <a:off x="7481768" y="5082659"/>
            <a:ext cx="5110639" cy="1066205"/>
          </a:xfrm>
          <a:prstGeom prst="rect">
            <a:avLst/>
          </a:prstGeom>
          <a:noFill/>
          <a:ln/>
        </p:spPr>
        <p:txBody>
          <a:bodyPr wrap="square" rtlCol="0" anchor="t"/>
          <a:lstStyle/>
          <a:p>
            <a:pPr marL="0" indent="0" algn="l">
              <a:lnSpc>
                <a:spcPts val="2799"/>
              </a:lnSpc>
              <a:buNone/>
            </a:pPr>
            <a:r>
              <a:rPr lang="en-US" sz="1750" dirty="0">
                <a:solidFill>
                  <a:srgbClr val="272525"/>
                </a:solidFill>
                <a:latin typeface="Eudoxus Sans" pitchFamily="34" charset="0"/>
                <a:ea typeface="Eudoxus Sans" pitchFamily="34" charset="-122"/>
                <a:cs typeface="Eudoxus Sans" pitchFamily="34" charset="-120"/>
              </a:rPr>
              <a:t>The combined CNN+LSTM algorithm is used to capture spatial and temporal features in the input data.</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IN"/>
          </a:p>
        </p:txBody>
      </p:sp>
      <p:sp>
        <p:nvSpPr>
          <p:cNvPr id="3" name="Shape 1"/>
          <p:cNvSpPr/>
          <p:nvPr/>
        </p:nvSpPr>
        <p:spPr>
          <a:xfrm>
            <a:off x="0" y="0"/>
            <a:ext cx="14630400" cy="8229600"/>
          </a:xfrm>
          <a:prstGeom prst="rect">
            <a:avLst/>
          </a:prstGeom>
          <a:solidFill>
            <a:srgbClr val="FDFAF7"/>
          </a:solidFill>
          <a:ln/>
        </p:spPr>
        <p:txBody>
          <a:bodyPr/>
          <a:lstStyle/>
          <a:p>
            <a:endParaRPr lang="en-IN"/>
          </a:p>
        </p:txBody>
      </p:sp>
      <p:sp>
        <p:nvSpPr>
          <p:cNvPr id="4" name="Text 2"/>
          <p:cNvSpPr/>
          <p:nvPr/>
        </p:nvSpPr>
        <p:spPr>
          <a:xfrm>
            <a:off x="2037993" y="968454"/>
            <a:ext cx="5554980" cy="694373"/>
          </a:xfrm>
          <a:prstGeom prst="rect">
            <a:avLst/>
          </a:prstGeom>
          <a:noFill/>
          <a:ln/>
        </p:spPr>
        <p:txBody>
          <a:bodyPr wrap="non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Result </a:t>
            </a:r>
            <a:endParaRPr lang="en-US" sz="4374" dirty="0"/>
          </a:p>
        </p:txBody>
      </p:sp>
      <p:sp>
        <p:nvSpPr>
          <p:cNvPr id="5" name="Text 3"/>
          <p:cNvSpPr/>
          <p:nvPr/>
        </p:nvSpPr>
        <p:spPr>
          <a:xfrm>
            <a:off x="2037993" y="2107168"/>
            <a:ext cx="10554414" cy="1066205"/>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The developed machine learning models demonstrate impressive accuracy in recognizing a wide range of human activities, with the ability to classify activities in real-time. The results highlight the effectiveness of the chosen algorithms and the quality of the dataset.</a:t>
            </a:r>
            <a:endParaRPr lang="en-US" sz="1750" dirty="0"/>
          </a:p>
        </p:txBody>
      </p:sp>
      <p:sp>
        <p:nvSpPr>
          <p:cNvPr id="6" name="Shape 4"/>
          <p:cNvSpPr/>
          <p:nvPr/>
        </p:nvSpPr>
        <p:spPr>
          <a:xfrm>
            <a:off x="2037993" y="3423285"/>
            <a:ext cx="10554414" cy="3837861"/>
          </a:xfrm>
          <a:prstGeom prst="roundRect">
            <a:avLst>
              <a:gd name="adj" fmla="val 2605"/>
            </a:avLst>
          </a:prstGeom>
          <a:noFill/>
          <a:ln w="7620">
            <a:solidFill>
              <a:srgbClr val="000000">
                <a:alpha val="8000"/>
              </a:srgbClr>
            </a:solidFill>
            <a:prstDash val="solid"/>
          </a:ln>
        </p:spPr>
        <p:txBody>
          <a:bodyPr/>
          <a:lstStyle/>
          <a:p>
            <a:endParaRPr lang="en-IN"/>
          </a:p>
        </p:txBody>
      </p:sp>
      <p:sp>
        <p:nvSpPr>
          <p:cNvPr id="7" name="Shape 5"/>
          <p:cNvSpPr/>
          <p:nvPr/>
        </p:nvSpPr>
        <p:spPr>
          <a:xfrm>
            <a:off x="2045613" y="3430905"/>
            <a:ext cx="10539174" cy="637103"/>
          </a:xfrm>
          <a:prstGeom prst="rect">
            <a:avLst/>
          </a:prstGeom>
          <a:solidFill>
            <a:srgbClr val="FFFFFF">
              <a:alpha val="4000"/>
            </a:srgbClr>
          </a:solidFill>
          <a:ln/>
        </p:spPr>
        <p:txBody>
          <a:bodyPr/>
          <a:lstStyle/>
          <a:p>
            <a:endParaRPr lang="en-IN" dirty="0"/>
          </a:p>
        </p:txBody>
      </p:sp>
      <p:sp>
        <p:nvSpPr>
          <p:cNvPr id="8" name="Text 6"/>
          <p:cNvSpPr/>
          <p:nvPr/>
        </p:nvSpPr>
        <p:spPr>
          <a:xfrm>
            <a:off x="2267783" y="3571756"/>
            <a:ext cx="4821436" cy="355402"/>
          </a:xfrm>
          <a:prstGeom prst="rect">
            <a:avLst/>
          </a:prstGeom>
          <a:noFill/>
          <a:ln/>
        </p:spPr>
        <p:txBody>
          <a:bodyPr wrap="non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Matrices</a:t>
            </a:r>
            <a:endParaRPr lang="en-US" sz="1750" dirty="0"/>
          </a:p>
        </p:txBody>
      </p:sp>
      <p:sp>
        <p:nvSpPr>
          <p:cNvPr id="9" name="Text 7"/>
          <p:cNvSpPr/>
          <p:nvPr/>
        </p:nvSpPr>
        <p:spPr>
          <a:xfrm>
            <a:off x="7541181" y="3571756"/>
            <a:ext cx="4821436" cy="355402"/>
          </a:xfrm>
          <a:prstGeom prst="rect">
            <a:avLst/>
          </a:prstGeom>
          <a:noFill/>
          <a:ln/>
        </p:spPr>
        <p:txBody>
          <a:bodyPr wrap="non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Value</a:t>
            </a:r>
            <a:endParaRPr lang="en-US" sz="1750" dirty="0"/>
          </a:p>
        </p:txBody>
      </p:sp>
      <p:sp>
        <p:nvSpPr>
          <p:cNvPr id="10" name="Shape 8"/>
          <p:cNvSpPr/>
          <p:nvPr/>
        </p:nvSpPr>
        <p:spPr>
          <a:xfrm>
            <a:off x="2045613" y="4068008"/>
            <a:ext cx="10539174" cy="637103"/>
          </a:xfrm>
          <a:prstGeom prst="rect">
            <a:avLst/>
          </a:prstGeom>
          <a:solidFill>
            <a:srgbClr val="000000">
              <a:alpha val="4000"/>
            </a:srgbClr>
          </a:solidFill>
          <a:ln/>
        </p:spPr>
        <p:txBody>
          <a:bodyPr/>
          <a:lstStyle/>
          <a:p>
            <a:endParaRPr lang="en-IN"/>
          </a:p>
        </p:txBody>
      </p:sp>
      <p:sp>
        <p:nvSpPr>
          <p:cNvPr id="11" name="Text 9"/>
          <p:cNvSpPr/>
          <p:nvPr/>
        </p:nvSpPr>
        <p:spPr>
          <a:xfrm>
            <a:off x="2267783" y="4208859"/>
            <a:ext cx="4821436" cy="355402"/>
          </a:xfrm>
          <a:prstGeom prst="rect">
            <a:avLst/>
          </a:prstGeom>
          <a:noFill/>
          <a:ln/>
        </p:spPr>
        <p:txBody>
          <a:bodyPr wrap="non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Precision</a:t>
            </a:r>
            <a:endParaRPr lang="en-US" sz="1750" dirty="0"/>
          </a:p>
        </p:txBody>
      </p:sp>
      <p:sp>
        <p:nvSpPr>
          <p:cNvPr id="12" name="Text 10"/>
          <p:cNvSpPr/>
          <p:nvPr/>
        </p:nvSpPr>
        <p:spPr>
          <a:xfrm>
            <a:off x="7541181" y="4208859"/>
            <a:ext cx="4821436" cy="355402"/>
          </a:xfrm>
          <a:prstGeom prst="rect">
            <a:avLst/>
          </a:prstGeom>
          <a:noFill/>
          <a:ln/>
        </p:spPr>
        <p:txBody>
          <a:bodyPr wrap="none" rtlCol="0" anchor="t"/>
          <a:lstStyle/>
          <a:p>
            <a:pPr marL="0" indent="0">
              <a:lnSpc>
                <a:spcPts val="2799"/>
              </a:lnSpc>
              <a:buNone/>
            </a:pPr>
            <a:r>
              <a:rPr lang="en-US" sz="1750" dirty="0"/>
              <a:t>0.87</a:t>
            </a:r>
          </a:p>
        </p:txBody>
      </p:sp>
      <p:sp>
        <p:nvSpPr>
          <p:cNvPr id="13" name="Shape 11"/>
          <p:cNvSpPr/>
          <p:nvPr/>
        </p:nvSpPr>
        <p:spPr>
          <a:xfrm>
            <a:off x="2045613" y="4705112"/>
            <a:ext cx="10539174" cy="637103"/>
          </a:xfrm>
          <a:prstGeom prst="rect">
            <a:avLst/>
          </a:prstGeom>
          <a:solidFill>
            <a:srgbClr val="FFFFFF">
              <a:alpha val="4000"/>
            </a:srgbClr>
          </a:solidFill>
          <a:ln/>
        </p:spPr>
        <p:txBody>
          <a:bodyPr/>
          <a:lstStyle/>
          <a:p>
            <a:endParaRPr lang="en-IN"/>
          </a:p>
        </p:txBody>
      </p:sp>
      <p:sp>
        <p:nvSpPr>
          <p:cNvPr id="14" name="Text 12"/>
          <p:cNvSpPr/>
          <p:nvPr/>
        </p:nvSpPr>
        <p:spPr>
          <a:xfrm>
            <a:off x="2267783" y="4845963"/>
            <a:ext cx="4821436" cy="355402"/>
          </a:xfrm>
          <a:prstGeom prst="rect">
            <a:avLst/>
          </a:prstGeom>
          <a:noFill/>
          <a:ln/>
        </p:spPr>
        <p:txBody>
          <a:bodyPr wrap="non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Recall</a:t>
            </a:r>
            <a:endParaRPr lang="en-US" sz="1750" dirty="0"/>
          </a:p>
        </p:txBody>
      </p:sp>
      <p:sp>
        <p:nvSpPr>
          <p:cNvPr id="15" name="Text 13"/>
          <p:cNvSpPr/>
          <p:nvPr/>
        </p:nvSpPr>
        <p:spPr>
          <a:xfrm>
            <a:off x="7541181" y="4845963"/>
            <a:ext cx="4821436" cy="355402"/>
          </a:xfrm>
          <a:prstGeom prst="rect">
            <a:avLst/>
          </a:prstGeom>
          <a:noFill/>
          <a:ln/>
        </p:spPr>
        <p:txBody>
          <a:bodyPr wrap="non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0.84</a:t>
            </a:r>
            <a:endParaRPr lang="en-US" sz="1750" dirty="0"/>
          </a:p>
        </p:txBody>
      </p:sp>
      <p:sp>
        <p:nvSpPr>
          <p:cNvPr id="16" name="Shape 14"/>
          <p:cNvSpPr/>
          <p:nvPr/>
        </p:nvSpPr>
        <p:spPr>
          <a:xfrm>
            <a:off x="2045613" y="5342215"/>
            <a:ext cx="10539174" cy="637103"/>
          </a:xfrm>
          <a:prstGeom prst="rect">
            <a:avLst/>
          </a:prstGeom>
          <a:solidFill>
            <a:srgbClr val="000000">
              <a:alpha val="4000"/>
            </a:srgbClr>
          </a:solidFill>
          <a:ln/>
        </p:spPr>
        <p:txBody>
          <a:bodyPr/>
          <a:lstStyle/>
          <a:p>
            <a:endParaRPr lang="en-IN"/>
          </a:p>
        </p:txBody>
      </p:sp>
      <p:sp>
        <p:nvSpPr>
          <p:cNvPr id="17" name="Text 15"/>
          <p:cNvSpPr/>
          <p:nvPr/>
        </p:nvSpPr>
        <p:spPr>
          <a:xfrm>
            <a:off x="2267783" y="5483066"/>
            <a:ext cx="4821436" cy="355402"/>
          </a:xfrm>
          <a:prstGeom prst="rect">
            <a:avLst/>
          </a:prstGeom>
          <a:noFill/>
          <a:ln/>
        </p:spPr>
        <p:txBody>
          <a:bodyPr wrap="non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F1 Score</a:t>
            </a:r>
            <a:endParaRPr lang="en-US" sz="1750" dirty="0"/>
          </a:p>
        </p:txBody>
      </p:sp>
      <p:sp>
        <p:nvSpPr>
          <p:cNvPr id="18" name="Text 16"/>
          <p:cNvSpPr/>
          <p:nvPr/>
        </p:nvSpPr>
        <p:spPr>
          <a:xfrm>
            <a:off x="7541181" y="5483066"/>
            <a:ext cx="4821436" cy="355402"/>
          </a:xfrm>
          <a:prstGeom prst="rect">
            <a:avLst/>
          </a:prstGeom>
          <a:noFill/>
          <a:ln/>
        </p:spPr>
        <p:txBody>
          <a:bodyPr wrap="none" rtlCol="0" anchor="t"/>
          <a:lstStyle/>
          <a:p>
            <a:pPr marL="0" indent="0">
              <a:lnSpc>
                <a:spcPts val="2799"/>
              </a:lnSpc>
              <a:buNone/>
            </a:pPr>
            <a:r>
              <a:rPr lang="en-US" sz="1750" dirty="0">
                <a:solidFill>
                  <a:srgbClr val="272525"/>
                </a:solidFill>
                <a:latin typeface="Eudoxus Sans" pitchFamily="34" charset="0"/>
                <a:ea typeface="Eudoxus Sans" pitchFamily="34" charset="-122"/>
              </a:rPr>
              <a:t>0.861</a:t>
            </a:r>
            <a:endParaRPr lang="en-US" sz="1750" dirty="0"/>
          </a:p>
        </p:txBody>
      </p:sp>
      <p:sp>
        <p:nvSpPr>
          <p:cNvPr id="19" name="Shape 17"/>
          <p:cNvSpPr/>
          <p:nvPr/>
        </p:nvSpPr>
        <p:spPr>
          <a:xfrm>
            <a:off x="2045613" y="5979319"/>
            <a:ext cx="10539174" cy="637103"/>
          </a:xfrm>
          <a:prstGeom prst="rect">
            <a:avLst/>
          </a:prstGeom>
          <a:solidFill>
            <a:srgbClr val="FFFFFF">
              <a:alpha val="4000"/>
            </a:srgbClr>
          </a:solidFill>
          <a:ln/>
        </p:spPr>
        <p:txBody>
          <a:bodyPr/>
          <a:lstStyle/>
          <a:p>
            <a:endParaRPr lang="en-IN"/>
          </a:p>
        </p:txBody>
      </p:sp>
      <p:sp>
        <p:nvSpPr>
          <p:cNvPr id="20" name="Text 18"/>
          <p:cNvSpPr/>
          <p:nvPr/>
        </p:nvSpPr>
        <p:spPr>
          <a:xfrm>
            <a:off x="2267783" y="6120170"/>
            <a:ext cx="4821436" cy="355402"/>
          </a:xfrm>
          <a:prstGeom prst="rect">
            <a:avLst/>
          </a:prstGeom>
          <a:noFill/>
          <a:ln/>
        </p:spPr>
        <p:txBody>
          <a:bodyPr wrap="non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Loss</a:t>
            </a:r>
            <a:endParaRPr lang="en-US" sz="1750" dirty="0"/>
          </a:p>
        </p:txBody>
      </p:sp>
      <p:sp>
        <p:nvSpPr>
          <p:cNvPr id="21" name="Text 19"/>
          <p:cNvSpPr/>
          <p:nvPr/>
        </p:nvSpPr>
        <p:spPr>
          <a:xfrm>
            <a:off x="7541181" y="6120170"/>
            <a:ext cx="4821436" cy="355402"/>
          </a:xfrm>
          <a:prstGeom prst="rect">
            <a:avLst/>
          </a:prstGeom>
          <a:noFill/>
          <a:ln/>
        </p:spPr>
        <p:txBody>
          <a:bodyPr wrap="non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0.4</a:t>
            </a:r>
            <a:endParaRPr lang="en-US" sz="1750" dirty="0"/>
          </a:p>
        </p:txBody>
      </p:sp>
      <p:sp>
        <p:nvSpPr>
          <p:cNvPr id="22" name="Shape 20"/>
          <p:cNvSpPr/>
          <p:nvPr/>
        </p:nvSpPr>
        <p:spPr>
          <a:xfrm>
            <a:off x="2045613" y="6616422"/>
            <a:ext cx="10539174" cy="637103"/>
          </a:xfrm>
          <a:prstGeom prst="rect">
            <a:avLst/>
          </a:prstGeom>
          <a:solidFill>
            <a:srgbClr val="000000">
              <a:alpha val="4000"/>
            </a:srgbClr>
          </a:solidFill>
          <a:ln/>
        </p:spPr>
        <p:txBody>
          <a:bodyPr/>
          <a:lstStyle/>
          <a:p>
            <a:endParaRPr lang="en-IN"/>
          </a:p>
        </p:txBody>
      </p:sp>
      <p:sp>
        <p:nvSpPr>
          <p:cNvPr id="23" name="Text 21"/>
          <p:cNvSpPr/>
          <p:nvPr/>
        </p:nvSpPr>
        <p:spPr>
          <a:xfrm>
            <a:off x="2267783" y="6757273"/>
            <a:ext cx="4821436" cy="355402"/>
          </a:xfrm>
          <a:prstGeom prst="rect">
            <a:avLst/>
          </a:prstGeom>
          <a:noFill/>
          <a:ln/>
        </p:spPr>
        <p:txBody>
          <a:bodyPr wrap="non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Accuracy</a:t>
            </a:r>
            <a:endParaRPr lang="en-US" sz="1750" dirty="0"/>
          </a:p>
        </p:txBody>
      </p:sp>
      <p:sp>
        <p:nvSpPr>
          <p:cNvPr id="24" name="Text 22"/>
          <p:cNvSpPr/>
          <p:nvPr/>
        </p:nvSpPr>
        <p:spPr>
          <a:xfrm>
            <a:off x="7541181" y="6757273"/>
            <a:ext cx="4821436" cy="355402"/>
          </a:xfrm>
          <a:prstGeom prst="rect">
            <a:avLst/>
          </a:prstGeom>
          <a:noFill/>
          <a:ln/>
        </p:spPr>
        <p:txBody>
          <a:bodyPr wrap="non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0.86</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IN"/>
          </a:p>
        </p:txBody>
      </p:sp>
      <p:sp>
        <p:nvSpPr>
          <p:cNvPr id="3" name="Shape 1"/>
          <p:cNvSpPr/>
          <p:nvPr/>
        </p:nvSpPr>
        <p:spPr>
          <a:xfrm>
            <a:off x="0" y="0"/>
            <a:ext cx="14630400" cy="8229600"/>
          </a:xfrm>
          <a:prstGeom prst="rect">
            <a:avLst/>
          </a:prstGeom>
          <a:solidFill>
            <a:srgbClr val="FDFAF7"/>
          </a:solidFill>
          <a:ln/>
        </p:spPr>
        <p:txBody>
          <a:bodyPr/>
          <a:lstStyle/>
          <a:p>
            <a:endParaRPr lang="en-IN"/>
          </a:p>
        </p:txBody>
      </p:sp>
      <p:pic>
        <p:nvPicPr>
          <p:cNvPr id="4" name="Image 0"/>
          <p:cNvPicPr>
            <a:picLocks noChangeAspect="1"/>
          </p:cNvPicPr>
          <p:nvPr/>
        </p:nvPicPr>
        <p:blipFill>
          <a:blip r:embed="rId3"/>
          <a:srcRect/>
          <a:stretch/>
        </p:blipFill>
        <p:spPr>
          <a:xfrm>
            <a:off x="241221" y="316885"/>
            <a:ext cx="5486400" cy="3464154"/>
          </a:xfrm>
          <a:prstGeom prst="rect">
            <a:avLst/>
          </a:prstGeom>
        </p:spPr>
      </p:pic>
      <p:sp>
        <p:nvSpPr>
          <p:cNvPr id="5" name="Text 2"/>
          <p:cNvSpPr/>
          <p:nvPr/>
        </p:nvSpPr>
        <p:spPr>
          <a:xfrm>
            <a:off x="6319599" y="2712482"/>
            <a:ext cx="5554980" cy="694373"/>
          </a:xfrm>
          <a:prstGeom prst="rect">
            <a:avLst/>
          </a:prstGeom>
          <a:noFill/>
          <a:ln/>
        </p:spPr>
        <p:txBody>
          <a:bodyPr wrap="non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Prediction</a:t>
            </a:r>
            <a:endParaRPr lang="en-US" sz="4374" dirty="0"/>
          </a:p>
        </p:txBody>
      </p:sp>
      <p:sp>
        <p:nvSpPr>
          <p:cNvPr id="6" name="Text 3"/>
          <p:cNvSpPr/>
          <p:nvPr/>
        </p:nvSpPr>
        <p:spPr>
          <a:xfrm>
            <a:off x="6319599" y="3740110"/>
            <a:ext cx="7477601" cy="1777008"/>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With our developed machine learning models, we can accurately predict human activities in real-time. Our algorithms have shown high accuracy in activities like pizza tossing, golf swing. This enables us to provide valuable insights and enhance decision-making in various domains.</a:t>
            </a:r>
            <a:endParaRPr lang="en-US" sz="1750" dirty="0"/>
          </a:p>
        </p:txBody>
      </p:sp>
      <p:pic>
        <p:nvPicPr>
          <p:cNvPr id="8" name="Image 0">
            <a:extLst>
              <a:ext uri="{FF2B5EF4-FFF2-40B4-BE49-F238E27FC236}">
                <a16:creationId xmlns:a16="http://schemas.microsoft.com/office/drawing/2014/main" id="{D3AD2040-E07A-EC88-8FCB-91B2347F31A3}"/>
              </a:ext>
            </a:extLst>
          </p:cNvPr>
          <p:cNvPicPr>
            <a:picLocks noChangeAspect="1"/>
          </p:cNvPicPr>
          <p:nvPr/>
        </p:nvPicPr>
        <p:blipFill>
          <a:blip r:embed="rId4"/>
          <a:srcRect/>
          <a:stretch/>
        </p:blipFill>
        <p:spPr>
          <a:xfrm>
            <a:off x="241221" y="4086773"/>
            <a:ext cx="5486400" cy="37401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IN"/>
          </a:p>
        </p:txBody>
      </p:sp>
      <p:sp>
        <p:nvSpPr>
          <p:cNvPr id="3" name="Shape 1"/>
          <p:cNvSpPr/>
          <p:nvPr/>
        </p:nvSpPr>
        <p:spPr>
          <a:xfrm>
            <a:off x="0" y="0"/>
            <a:ext cx="14630400" cy="8229600"/>
          </a:xfrm>
          <a:prstGeom prst="rect">
            <a:avLst/>
          </a:prstGeom>
          <a:solidFill>
            <a:srgbClr val="FDFAF7"/>
          </a:solidFill>
          <a:ln/>
        </p:spPr>
        <p:txBody>
          <a:bodyPr/>
          <a:lstStyle/>
          <a:p>
            <a:endParaRPr lang="en-IN"/>
          </a:p>
        </p:txBody>
      </p:sp>
      <p:sp>
        <p:nvSpPr>
          <p:cNvPr id="4" name="Text 2"/>
          <p:cNvSpPr/>
          <p:nvPr/>
        </p:nvSpPr>
        <p:spPr>
          <a:xfrm>
            <a:off x="2037993" y="1329571"/>
            <a:ext cx="5554980" cy="694373"/>
          </a:xfrm>
          <a:prstGeom prst="rect">
            <a:avLst/>
          </a:prstGeom>
          <a:noFill/>
          <a:ln/>
        </p:spPr>
        <p:txBody>
          <a:bodyPr wrap="non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Applications</a:t>
            </a:r>
            <a:endParaRPr lang="en-US" sz="4374" dirty="0"/>
          </a:p>
        </p:txBody>
      </p:sp>
      <p:sp>
        <p:nvSpPr>
          <p:cNvPr id="5" name="Text 3"/>
          <p:cNvSpPr/>
          <p:nvPr/>
        </p:nvSpPr>
        <p:spPr>
          <a:xfrm>
            <a:off x="2037993" y="2468285"/>
            <a:ext cx="10554414" cy="710803"/>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The human activity recognition capabilities developed in this project have numerous real-world applications across various industries, enabling innovative solutions and improving quality of life.</a:t>
            </a:r>
            <a:endParaRPr lang="en-US" sz="1750" dirty="0"/>
          </a:p>
        </p:txBody>
      </p:sp>
      <p:sp>
        <p:nvSpPr>
          <p:cNvPr id="6" name="Text 4"/>
          <p:cNvSpPr/>
          <p:nvPr/>
        </p:nvSpPr>
        <p:spPr>
          <a:xfrm>
            <a:off x="2037993" y="3651171"/>
            <a:ext cx="2905363" cy="347186"/>
          </a:xfrm>
          <a:prstGeom prst="rect">
            <a:avLst/>
          </a:prstGeom>
          <a:noFill/>
          <a:ln/>
        </p:spPr>
        <p:txBody>
          <a:bodyPr wrap="none" rtlCol="0" anchor="t"/>
          <a:lstStyle/>
          <a:p>
            <a:pPr marL="0" indent="0">
              <a:lnSpc>
                <a:spcPts val="2734"/>
              </a:lnSpc>
              <a:buNone/>
            </a:pPr>
            <a:r>
              <a:rPr lang="en-US" sz="2187" b="1" kern="0" spc="-66" dirty="0">
                <a:solidFill>
                  <a:srgbClr val="591CE6"/>
                </a:solidFill>
                <a:latin typeface="p22-mackinac-pro" pitchFamily="34" charset="0"/>
                <a:ea typeface="p22-mackinac-pro" pitchFamily="34" charset="-122"/>
                <a:cs typeface="p22-mackinac-pro" pitchFamily="34" charset="-120"/>
              </a:rPr>
              <a:t>Healthcare Monitoring</a:t>
            </a:r>
            <a:endParaRPr lang="en-US" sz="2187" dirty="0"/>
          </a:p>
        </p:txBody>
      </p:sp>
      <p:sp>
        <p:nvSpPr>
          <p:cNvPr id="7" name="Text 5"/>
          <p:cNvSpPr/>
          <p:nvPr/>
        </p:nvSpPr>
        <p:spPr>
          <a:xfrm>
            <a:off x="2037993" y="4220528"/>
            <a:ext cx="3156347" cy="2132409"/>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Detect and analyze patient activities to improve rehabilitation programs, monitor elderly individuals, and provide personalized health recommendations.</a:t>
            </a:r>
            <a:endParaRPr lang="en-US" sz="1750" dirty="0"/>
          </a:p>
        </p:txBody>
      </p:sp>
      <p:sp>
        <p:nvSpPr>
          <p:cNvPr id="8" name="Text 6"/>
          <p:cNvSpPr/>
          <p:nvPr/>
        </p:nvSpPr>
        <p:spPr>
          <a:xfrm>
            <a:off x="5743932" y="3651171"/>
            <a:ext cx="3156347" cy="694373"/>
          </a:xfrm>
          <a:prstGeom prst="rect">
            <a:avLst/>
          </a:prstGeom>
          <a:noFill/>
          <a:ln/>
        </p:spPr>
        <p:txBody>
          <a:bodyPr wrap="square" rtlCol="0" anchor="t"/>
          <a:lstStyle/>
          <a:p>
            <a:pPr marL="0" indent="0">
              <a:lnSpc>
                <a:spcPts val="2734"/>
              </a:lnSpc>
              <a:buNone/>
            </a:pPr>
            <a:r>
              <a:rPr lang="en-US" sz="2187" b="1" kern="0" spc="-66" dirty="0">
                <a:solidFill>
                  <a:srgbClr val="591CE6"/>
                </a:solidFill>
                <a:latin typeface="p22-mackinac-pro" pitchFamily="34" charset="0"/>
                <a:ea typeface="p22-mackinac-pro" pitchFamily="34" charset="-122"/>
                <a:cs typeface="p22-mackinac-pro" pitchFamily="34" charset="-120"/>
              </a:rPr>
              <a:t>Smart Home Automation</a:t>
            </a:r>
            <a:endParaRPr lang="en-US" sz="2187" dirty="0"/>
          </a:p>
        </p:txBody>
      </p:sp>
      <p:sp>
        <p:nvSpPr>
          <p:cNvPr id="9" name="Text 7"/>
          <p:cNvSpPr/>
          <p:nvPr/>
        </p:nvSpPr>
        <p:spPr>
          <a:xfrm>
            <a:off x="5743932" y="4567714"/>
            <a:ext cx="3156347" cy="2132409"/>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Enable intelligent home environments that can automatically adjust lighting, temperature, and other settings based on recognized user activities.</a:t>
            </a:r>
            <a:endParaRPr lang="en-US" sz="1750" dirty="0"/>
          </a:p>
        </p:txBody>
      </p:sp>
      <p:sp>
        <p:nvSpPr>
          <p:cNvPr id="10" name="Text 8"/>
          <p:cNvSpPr/>
          <p:nvPr/>
        </p:nvSpPr>
        <p:spPr>
          <a:xfrm>
            <a:off x="9449872" y="3651171"/>
            <a:ext cx="3156347" cy="694373"/>
          </a:xfrm>
          <a:prstGeom prst="rect">
            <a:avLst/>
          </a:prstGeom>
          <a:noFill/>
          <a:ln/>
        </p:spPr>
        <p:txBody>
          <a:bodyPr wrap="square" rtlCol="0" anchor="t"/>
          <a:lstStyle/>
          <a:p>
            <a:pPr marL="0" indent="0">
              <a:lnSpc>
                <a:spcPts val="2734"/>
              </a:lnSpc>
              <a:buNone/>
            </a:pPr>
            <a:r>
              <a:rPr lang="en-US" sz="2187" b="1" kern="0" spc="-66" dirty="0">
                <a:solidFill>
                  <a:srgbClr val="591CE6"/>
                </a:solidFill>
                <a:latin typeface="p22-mackinac-pro" pitchFamily="34" charset="0"/>
                <a:ea typeface="p22-mackinac-pro" pitchFamily="34" charset="-122"/>
                <a:cs typeface="p22-mackinac-pro" pitchFamily="34" charset="-120"/>
              </a:rPr>
              <a:t>Security and Surveillance</a:t>
            </a:r>
            <a:endParaRPr lang="en-US" sz="2187" dirty="0"/>
          </a:p>
        </p:txBody>
      </p:sp>
      <p:sp>
        <p:nvSpPr>
          <p:cNvPr id="11" name="Text 9"/>
          <p:cNvSpPr/>
          <p:nvPr/>
        </p:nvSpPr>
        <p:spPr>
          <a:xfrm>
            <a:off x="9449872" y="4567714"/>
            <a:ext cx="3156347" cy="2132409"/>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Enhance security systems by detecting suspicious behaviors and activities, improving situational awareness and response times.</a:t>
            </a:r>
            <a:endParaRPr lang="en-US" sz="1750" dirty="0"/>
          </a:p>
        </p:txBody>
      </p:sp>
    </p:spTree>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572</TotalTime>
  <Words>805</Words>
  <Application>Microsoft Office PowerPoint</Application>
  <PresentationFormat>Custom</PresentationFormat>
  <Paragraphs>84</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Eudoxus Sans</vt:lpstr>
      <vt:lpstr>p22-mackinac-pro</vt:lpstr>
      <vt:lpstr>Office 2013 - 2022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Veeri Dheeraj</cp:lastModifiedBy>
  <cp:revision>5</cp:revision>
  <dcterms:created xsi:type="dcterms:W3CDTF">2024-05-10T12:00:36Z</dcterms:created>
  <dcterms:modified xsi:type="dcterms:W3CDTF">2024-05-10T23:04:07Z</dcterms:modified>
</cp:coreProperties>
</file>