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619"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75757575757579E-2"/>
          <c:y val="0.17618489703209794"/>
          <c:w val="0.93333333333333335"/>
          <c:h val="0.82381510296790206"/>
        </c:manualLayout>
      </c:layout>
      <c:lineChart>
        <c:grouping val="standard"/>
        <c:varyColors val="0"/>
        <c:ser>
          <c:idx val="1"/>
          <c:order val="0"/>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10E8-4F9A-8B63-E70F68A0A27D}"/>
            </c:ext>
          </c:extLst>
        </c:ser>
        <c:ser>
          <c:idx val="2"/>
          <c:order val="1"/>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10E8-4F9A-8B63-E70F68A0A27D}"/>
            </c:ext>
          </c:extLst>
        </c:ser>
        <c:dLbls>
          <c:showLegendKey val="0"/>
          <c:showVal val="0"/>
          <c:showCatName val="0"/>
          <c:showSerName val="0"/>
          <c:showPercent val="0"/>
          <c:showBubbleSize val="0"/>
        </c:dLbls>
        <c:marker val="1"/>
        <c:smooth val="0"/>
        <c:axId val="1873275152"/>
        <c:axId val="1873273232"/>
      </c:lineChart>
      <c:catAx>
        <c:axId val="1873275152"/>
        <c:scaling>
          <c:orientation val="minMax"/>
        </c:scaling>
        <c:delete val="1"/>
        <c:axPos val="b"/>
        <c:numFmt formatCode="General" sourceLinked="1"/>
        <c:majorTickMark val="none"/>
        <c:minorTickMark val="none"/>
        <c:tickLblPos val="nextTo"/>
        <c:crossAx val="1873273232"/>
        <c:crosses val="autoZero"/>
        <c:auto val="1"/>
        <c:lblAlgn val="ctr"/>
        <c:lblOffset val="100"/>
        <c:noMultiLvlLbl val="0"/>
      </c:catAx>
      <c:valAx>
        <c:axId val="187327323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87327515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7658FB-2416-4C5E-901A-16E826329C44}" type="doc">
      <dgm:prSet loTypeId="urn:microsoft.com/office/officeart/2005/8/layout/bProcess3" loCatId="process" qsTypeId="urn:microsoft.com/office/officeart/2005/8/quickstyle/simple1" qsCatId="simple" csTypeId="urn:microsoft.com/office/officeart/2005/8/colors/colorful1" csCatId="colorful" phldr="1"/>
      <dgm:spPr/>
      <dgm:t>
        <a:bodyPr/>
        <a:lstStyle/>
        <a:p>
          <a:endParaRPr lang="en-IN"/>
        </a:p>
      </dgm:t>
    </dgm:pt>
    <dgm:pt modelId="{B4B84428-AA11-44AB-A40C-431C242A87BF}">
      <dgm:prSet phldrT="[Text]"/>
      <dgm:spPr/>
      <dgm:t>
        <a:bodyPr/>
        <a:lstStyle/>
        <a:p>
          <a:r>
            <a:rPr lang="en-US" dirty="0"/>
            <a:t>Sales Overview</a:t>
          </a:r>
          <a:endParaRPr lang="en-IN" dirty="0"/>
        </a:p>
      </dgm:t>
    </dgm:pt>
    <dgm:pt modelId="{EE32AE7C-F66B-487B-947F-EDC1B2A7260C}" type="parTrans" cxnId="{2108840F-ABFE-4132-A52F-BBA85F714495}">
      <dgm:prSet/>
      <dgm:spPr/>
      <dgm:t>
        <a:bodyPr/>
        <a:lstStyle/>
        <a:p>
          <a:endParaRPr lang="en-IN"/>
        </a:p>
      </dgm:t>
    </dgm:pt>
    <dgm:pt modelId="{CA3F9809-956B-4126-BCCA-A80DEFE1C9E5}" type="sibTrans" cxnId="{2108840F-ABFE-4132-A52F-BBA85F714495}">
      <dgm:prSet/>
      <dgm:spPr/>
      <dgm:t>
        <a:bodyPr/>
        <a:lstStyle/>
        <a:p>
          <a:endParaRPr lang="en-IN"/>
        </a:p>
      </dgm:t>
    </dgm:pt>
    <dgm:pt modelId="{FC86E1C5-234F-47EA-96E6-AEA2B628AD59}">
      <dgm:prSet phldrT="[Text]"/>
      <dgm:spPr/>
      <dgm:t>
        <a:bodyPr/>
        <a:lstStyle/>
        <a:p>
          <a:r>
            <a:rPr lang="en-US" dirty="0"/>
            <a:t>Product Analysis</a:t>
          </a:r>
          <a:endParaRPr lang="en-IN" dirty="0"/>
        </a:p>
      </dgm:t>
    </dgm:pt>
    <dgm:pt modelId="{C725F14B-A836-46B2-B307-1614E54C7086}" type="parTrans" cxnId="{F8473A84-A2B0-491D-B4AB-1D8CFA033A0E}">
      <dgm:prSet/>
      <dgm:spPr/>
      <dgm:t>
        <a:bodyPr/>
        <a:lstStyle/>
        <a:p>
          <a:endParaRPr lang="en-IN"/>
        </a:p>
      </dgm:t>
    </dgm:pt>
    <dgm:pt modelId="{864412CD-73D3-48CB-8693-0B7E4F3F88A7}" type="sibTrans" cxnId="{F8473A84-A2B0-491D-B4AB-1D8CFA033A0E}">
      <dgm:prSet/>
      <dgm:spPr/>
      <dgm:t>
        <a:bodyPr/>
        <a:lstStyle/>
        <a:p>
          <a:endParaRPr lang="en-IN"/>
        </a:p>
      </dgm:t>
    </dgm:pt>
    <dgm:pt modelId="{0FC32604-5D6A-48D7-A735-796DC936DFF5}">
      <dgm:prSet phldrT="[Text]"/>
      <dgm:spPr/>
      <dgm:t>
        <a:bodyPr/>
        <a:lstStyle/>
        <a:p>
          <a:r>
            <a:rPr lang="en-US" dirty="0"/>
            <a:t>Customers Analysis</a:t>
          </a:r>
          <a:endParaRPr lang="en-IN" dirty="0"/>
        </a:p>
      </dgm:t>
    </dgm:pt>
    <dgm:pt modelId="{CCA304A5-654E-4B35-8773-31FE41D0688D}" type="parTrans" cxnId="{868E2B35-075C-4A8D-B54C-12DBB6C1AD4B}">
      <dgm:prSet/>
      <dgm:spPr/>
      <dgm:t>
        <a:bodyPr/>
        <a:lstStyle/>
        <a:p>
          <a:endParaRPr lang="en-IN"/>
        </a:p>
      </dgm:t>
    </dgm:pt>
    <dgm:pt modelId="{61E144B4-B1A0-4BF9-A332-0C5F4D58CC74}" type="sibTrans" cxnId="{868E2B35-075C-4A8D-B54C-12DBB6C1AD4B}">
      <dgm:prSet/>
      <dgm:spPr/>
      <dgm:t>
        <a:bodyPr/>
        <a:lstStyle/>
        <a:p>
          <a:endParaRPr lang="en-IN"/>
        </a:p>
      </dgm:t>
    </dgm:pt>
    <dgm:pt modelId="{960682E6-A1B8-4746-9373-4B08C2E8302F}">
      <dgm:prSet phldrT="[Text]"/>
      <dgm:spPr/>
      <dgm:t>
        <a:bodyPr/>
        <a:lstStyle/>
        <a:p>
          <a:r>
            <a:rPr lang="en-US" dirty="0"/>
            <a:t>Geographical Analysis</a:t>
          </a:r>
          <a:endParaRPr lang="en-IN" dirty="0"/>
        </a:p>
      </dgm:t>
    </dgm:pt>
    <dgm:pt modelId="{278F4E70-17D1-4B63-AAB5-B8A13076325F}" type="parTrans" cxnId="{9F0152B7-46AB-4A83-9CD6-87F111F23202}">
      <dgm:prSet/>
      <dgm:spPr/>
      <dgm:t>
        <a:bodyPr/>
        <a:lstStyle/>
        <a:p>
          <a:endParaRPr lang="en-IN"/>
        </a:p>
      </dgm:t>
    </dgm:pt>
    <dgm:pt modelId="{71FAEFDA-A68B-4BA2-A1E9-C6786FE3DF70}" type="sibTrans" cxnId="{9F0152B7-46AB-4A83-9CD6-87F111F23202}">
      <dgm:prSet/>
      <dgm:spPr/>
      <dgm:t>
        <a:bodyPr/>
        <a:lstStyle/>
        <a:p>
          <a:endParaRPr lang="en-IN"/>
        </a:p>
      </dgm:t>
    </dgm:pt>
    <dgm:pt modelId="{6BD57F44-B6DE-4903-AA29-A31B3296C297}">
      <dgm:prSet phldrT="[Text]"/>
      <dgm:spPr/>
      <dgm:t>
        <a:bodyPr/>
        <a:lstStyle/>
        <a:p>
          <a:r>
            <a:rPr lang="en-US" dirty="0"/>
            <a:t>Conclusion</a:t>
          </a:r>
          <a:endParaRPr lang="en-IN" dirty="0"/>
        </a:p>
      </dgm:t>
    </dgm:pt>
    <dgm:pt modelId="{16C3167F-B96A-4DE2-9C36-985A3161FDF0}" type="parTrans" cxnId="{92232D15-B797-4AA8-9ED4-F6DBB6008088}">
      <dgm:prSet/>
      <dgm:spPr/>
      <dgm:t>
        <a:bodyPr/>
        <a:lstStyle/>
        <a:p>
          <a:endParaRPr lang="en-IN"/>
        </a:p>
      </dgm:t>
    </dgm:pt>
    <dgm:pt modelId="{F9E2A844-F00C-48AD-8069-EFA222170ADA}" type="sibTrans" cxnId="{92232D15-B797-4AA8-9ED4-F6DBB6008088}">
      <dgm:prSet/>
      <dgm:spPr/>
      <dgm:t>
        <a:bodyPr/>
        <a:lstStyle/>
        <a:p>
          <a:endParaRPr lang="en-IN"/>
        </a:p>
      </dgm:t>
    </dgm:pt>
    <dgm:pt modelId="{195DF3F5-9B64-4E8A-A827-F288D1416F30}" type="pres">
      <dgm:prSet presAssocID="{107658FB-2416-4C5E-901A-16E826329C44}" presName="Name0" presStyleCnt="0">
        <dgm:presLayoutVars>
          <dgm:dir/>
          <dgm:resizeHandles val="exact"/>
        </dgm:presLayoutVars>
      </dgm:prSet>
      <dgm:spPr/>
    </dgm:pt>
    <dgm:pt modelId="{B4A5A7AF-531E-41E2-A6CD-140B6B6B9C80}" type="pres">
      <dgm:prSet presAssocID="{B4B84428-AA11-44AB-A40C-431C242A87BF}" presName="node" presStyleLbl="node1" presStyleIdx="0" presStyleCnt="5">
        <dgm:presLayoutVars>
          <dgm:bulletEnabled val="1"/>
        </dgm:presLayoutVars>
      </dgm:prSet>
      <dgm:spPr/>
    </dgm:pt>
    <dgm:pt modelId="{F9FFD155-271C-433A-9EC0-2F015E317243}" type="pres">
      <dgm:prSet presAssocID="{CA3F9809-956B-4126-BCCA-A80DEFE1C9E5}" presName="sibTrans" presStyleLbl="sibTrans1D1" presStyleIdx="0" presStyleCnt="4"/>
      <dgm:spPr/>
    </dgm:pt>
    <dgm:pt modelId="{BF2110FC-7BA4-46E0-B66B-EE5F9F6AD58C}" type="pres">
      <dgm:prSet presAssocID="{CA3F9809-956B-4126-BCCA-A80DEFE1C9E5}" presName="connectorText" presStyleLbl="sibTrans1D1" presStyleIdx="0" presStyleCnt="4"/>
      <dgm:spPr/>
    </dgm:pt>
    <dgm:pt modelId="{9D739474-4575-404D-99C2-FF8D36A34E53}" type="pres">
      <dgm:prSet presAssocID="{FC86E1C5-234F-47EA-96E6-AEA2B628AD59}" presName="node" presStyleLbl="node1" presStyleIdx="1" presStyleCnt="5">
        <dgm:presLayoutVars>
          <dgm:bulletEnabled val="1"/>
        </dgm:presLayoutVars>
      </dgm:prSet>
      <dgm:spPr/>
    </dgm:pt>
    <dgm:pt modelId="{A4DA1E42-7908-4CA5-B4AF-1868ED5FC7D5}" type="pres">
      <dgm:prSet presAssocID="{864412CD-73D3-48CB-8693-0B7E4F3F88A7}" presName="sibTrans" presStyleLbl="sibTrans1D1" presStyleIdx="1" presStyleCnt="4"/>
      <dgm:spPr/>
    </dgm:pt>
    <dgm:pt modelId="{E5917D5F-7CAC-49D4-BA98-3A5FEC606972}" type="pres">
      <dgm:prSet presAssocID="{864412CD-73D3-48CB-8693-0B7E4F3F88A7}" presName="connectorText" presStyleLbl="sibTrans1D1" presStyleIdx="1" presStyleCnt="4"/>
      <dgm:spPr/>
    </dgm:pt>
    <dgm:pt modelId="{9D2ECB57-CA66-4144-9690-CEC4CE9C9D47}" type="pres">
      <dgm:prSet presAssocID="{0FC32604-5D6A-48D7-A735-796DC936DFF5}" presName="node" presStyleLbl="node1" presStyleIdx="2" presStyleCnt="5">
        <dgm:presLayoutVars>
          <dgm:bulletEnabled val="1"/>
        </dgm:presLayoutVars>
      </dgm:prSet>
      <dgm:spPr/>
    </dgm:pt>
    <dgm:pt modelId="{256EC94C-8887-4797-A00A-A5B11000D5A7}" type="pres">
      <dgm:prSet presAssocID="{61E144B4-B1A0-4BF9-A332-0C5F4D58CC74}" presName="sibTrans" presStyleLbl="sibTrans1D1" presStyleIdx="2" presStyleCnt="4"/>
      <dgm:spPr/>
    </dgm:pt>
    <dgm:pt modelId="{98C3A4C6-5CE2-40BE-A9EA-7D4DEBE97C1A}" type="pres">
      <dgm:prSet presAssocID="{61E144B4-B1A0-4BF9-A332-0C5F4D58CC74}" presName="connectorText" presStyleLbl="sibTrans1D1" presStyleIdx="2" presStyleCnt="4"/>
      <dgm:spPr/>
    </dgm:pt>
    <dgm:pt modelId="{C344F80F-0674-409E-A7FF-5515FBE7F258}" type="pres">
      <dgm:prSet presAssocID="{960682E6-A1B8-4746-9373-4B08C2E8302F}" presName="node" presStyleLbl="node1" presStyleIdx="3" presStyleCnt="5">
        <dgm:presLayoutVars>
          <dgm:bulletEnabled val="1"/>
        </dgm:presLayoutVars>
      </dgm:prSet>
      <dgm:spPr/>
    </dgm:pt>
    <dgm:pt modelId="{EDAA0321-8D9E-47E3-9C36-F96B3D34A7AC}" type="pres">
      <dgm:prSet presAssocID="{71FAEFDA-A68B-4BA2-A1E9-C6786FE3DF70}" presName="sibTrans" presStyleLbl="sibTrans1D1" presStyleIdx="3" presStyleCnt="4"/>
      <dgm:spPr/>
    </dgm:pt>
    <dgm:pt modelId="{B841F0D2-A65B-4650-82CA-E0AE7D015174}" type="pres">
      <dgm:prSet presAssocID="{71FAEFDA-A68B-4BA2-A1E9-C6786FE3DF70}" presName="connectorText" presStyleLbl="sibTrans1D1" presStyleIdx="3" presStyleCnt="4"/>
      <dgm:spPr/>
    </dgm:pt>
    <dgm:pt modelId="{876E8539-7A30-4D66-BC80-15670B69CB7F}" type="pres">
      <dgm:prSet presAssocID="{6BD57F44-B6DE-4903-AA29-A31B3296C297}" presName="node" presStyleLbl="node1" presStyleIdx="4" presStyleCnt="5">
        <dgm:presLayoutVars>
          <dgm:bulletEnabled val="1"/>
        </dgm:presLayoutVars>
      </dgm:prSet>
      <dgm:spPr/>
    </dgm:pt>
  </dgm:ptLst>
  <dgm:cxnLst>
    <dgm:cxn modelId="{B968B308-0A7E-49E8-98D7-131CB591788B}" type="presOf" srcId="{864412CD-73D3-48CB-8693-0B7E4F3F88A7}" destId="{E5917D5F-7CAC-49D4-BA98-3A5FEC606972}" srcOrd="1" destOrd="0" presId="urn:microsoft.com/office/officeart/2005/8/layout/bProcess3"/>
    <dgm:cxn modelId="{667AAC0D-51B4-4ADA-B2F2-C8EB229AE63A}" type="presOf" srcId="{960682E6-A1B8-4746-9373-4B08C2E8302F}" destId="{C344F80F-0674-409E-A7FF-5515FBE7F258}" srcOrd="0" destOrd="0" presId="urn:microsoft.com/office/officeart/2005/8/layout/bProcess3"/>
    <dgm:cxn modelId="{2108840F-ABFE-4132-A52F-BBA85F714495}" srcId="{107658FB-2416-4C5E-901A-16E826329C44}" destId="{B4B84428-AA11-44AB-A40C-431C242A87BF}" srcOrd="0" destOrd="0" parTransId="{EE32AE7C-F66B-487B-947F-EDC1B2A7260C}" sibTransId="{CA3F9809-956B-4126-BCCA-A80DEFE1C9E5}"/>
    <dgm:cxn modelId="{92232D15-B797-4AA8-9ED4-F6DBB6008088}" srcId="{107658FB-2416-4C5E-901A-16E826329C44}" destId="{6BD57F44-B6DE-4903-AA29-A31B3296C297}" srcOrd="4" destOrd="0" parTransId="{16C3167F-B96A-4DE2-9C36-985A3161FDF0}" sibTransId="{F9E2A844-F00C-48AD-8069-EFA222170ADA}"/>
    <dgm:cxn modelId="{90EB2A32-2E95-4986-A606-F00943E26CA2}" type="presOf" srcId="{71FAEFDA-A68B-4BA2-A1E9-C6786FE3DF70}" destId="{EDAA0321-8D9E-47E3-9C36-F96B3D34A7AC}" srcOrd="0" destOrd="0" presId="urn:microsoft.com/office/officeart/2005/8/layout/bProcess3"/>
    <dgm:cxn modelId="{868E2B35-075C-4A8D-B54C-12DBB6C1AD4B}" srcId="{107658FB-2416-4C5E-901A-16E826329C44}" destId="{0FC32604-5D6A-48D7-A735-796DC936DFF5}" srcOrd="2" destOrd="0" parTransId="{CCA304A5-654E-4B35-8773-31FE41D0688D}" sibTransId="{61E144B4-B1A0-4BF9-A332-0C5F4D58CC74}"/>
    <dgm:cxn modelId="{2D6B9446-DD0C-4A70-BE07-76BE620645A0}" type="presOf" srcId="{CA3F9809-956B-4126-BCCA-A80DEFE1C9E5}" destId="{BF2110FC-7BA4-46E0-B66B-EE5F9F6AD58C}" srcOrd="1" destOrd="0" presId="urn:microsoft.com/office/officeart/2005/8/layout/bProcess3"/>
    <dgm:cxn modelId="{B011304F-C1B6-4CB6-AD19-F0F73EBE5894}" type="presOf" srcId="{107658FB-2416-4C5E-901A-16E826329C44}" destId="{195DF3F5-9B64-4E8A-A827-F288D1416F30}" srcOrd="0" destOrd="0" presId="urn:microsoft.com/office/officeart/2005/8/layout/bProcess3"/>
    <dgm:cxn modelId="{4A28CD74-F058-4E3C-9813-5EFF493B9483}" type="presOf" srcId="{FC86E1C5-234F-47EA-96E6-AEA2B628AD59}" destId="{9D739474-4575-404D-99C2-FF8D36A34E53}" srcOrd="0" destOrd="0" presId="urn:microsoft.com/office/officeart/2005/8/layout/bProcess3"/>
    <dgm:cxn modelId="{F8473A84-A2B0-491D-B4AB-1D8CFA033A0E}" srcId="{107658FB-2416-4C5E-901A-16E826329C44}" destId="{FC86E1C5-234F-47EA-96E6-AEA2B628AD59}" srcOrd="1" destOrd="0" parTransId="{C725F14B-A836-46B2-B307-1614E54C7086}" sibTransId="{864412CD-73D3-48CB-8693-0B7E4F3F88A7}"/>
    <dgm:cxn modelId="{77708590-292A-44B8-A150-3369EF3F2C6A}" type="presOf" srcId="{B4B84428-AA11-44AB-A40C-431C242A87BF}" destId="{B4A5A7AF-531E-41E2-A6CD-140B6B6B9C80}" srcOrd="0" destOrd="0" presId="urn:microsoft.com/office/officeart/2005/8/layout/bProcess3"/>
    <dgm:cxn modelId="{20655291-9BC9-4BF7-A40E-B6CABAFC0E63}" type="presOf" srcId="{CA3F9809-956B-4126-BCCA-A80DEFE1C9E5}" destId="{F9FFD155-271C-433A-9EC0-2F015E317243}" srcOrd="0" destOrd="0" presId="urn:microsoft.com/office/officeart/2005/8/layout/bProcess3"/>
    <dgm:cxn modelId="{8D14CDA7-6ED4-4599-9A31-EE3875AD83E8}" type="presOf" srcId="{61E144B4-B1A0-4BF9-A332-0C5F4D58CC74}" destId="{98C3A4C6-5CE2-40BE-A9EA-7D4DEBE97C1A}" srcOrd="1" destOrd="0" presId="urn:microsoft.com/office/officeart/2005/8/layout/bProcess3"/>
    <dgm:cxn modelId="{6412F7AF-2371-4997-A13D-53F0978724C4}" type="presOf" srcId="{0FC32604-5D6A-48D7-A735-796DC936DFF5}" destId="{9D2ECB57-CA66-4144-9690-CEC4CE9C9D47}" srcOrd="0" destOrd="0" presId="urn:microsoft.com/office/officeart/2005/8/layout/bProcess3"/>
    <dgm:cxn modelId="{9F0152B7-46AB-4A83-9CD6-87F111F23202}" srcId="{107658FB-2416-4C5E-901A-16E826329C44}" destId="{960682E6-A1B8-4746-9373-4B08C2E8302F}" srcOrd="3" destOrd="0" parTransId="{278F4E70-17D1-4B63-AAB5-B8A13076325F}" sibTransId="{71FAEFDA-A68B-4BA2-A1E9-C6786FE3DF70}"/>
    <dgm:cxn modelId="{0C9C23BD-392B-435F-A8F0-A38BBE8DE3AD}" type="presOf" srcId="{864412CD-73D3-48CB-8693-0B7E4F3F88A7}" destId="{A4DA1E42-7908-4CA5-B4AF-1868ED5FC7D5}" srcOrd="0" destOrd="0" presId="urn:microsoft.com/office/officeart/2005/8/layout/bProcess3"/>
    <dgm:cxn modelId="{D153E6D5-94BA-49D4-8F26-656B384FEBE3}" type="presOf" srcId="{71FAEFDA-A68B-4BA2-A1E9-C6786FE3DF70}" destId="{B841F0D2-A65B-4650-82CA-E0AE7D015174}" srcOrd="1" destOrd="0" presId="urn:microsoft.com/office/officeart/2005/8/layout/bProcess3"/>
    <dgm:cxn modelId="{2FB87EF4-D324-4D1F-A210-99BFC7E59375}" type="presOf" srcId="{61E144B4-B1A0-4BF9-A332-0C5F4D58CC74}" destId="{256EC94C-8887-4797-A00A-A5B11000D5A7}" srcOrd="0" destOrd="0" presId="urn:microsoft.com/office/officeart/2005/8/layout/bProcess3"/>
    <dgm:cxn modelId="{9C01CFF4-0B6C-4EA9-9246-9062804F17CB}" type="presOf" srcId="{6BD57F44-B6DE-4903-AA29-A31B3296C297}" destId="{876E8539-7A30-4D66-BC80-15670B69CB7F}" srcOrd="0" destOrd="0" presId="urn:microsoft.com/office/officeart/2005/8/layout/bProcess3"/>
    <dgm:cxn modelId="{0B60375D-C1F7-4894-8EA1-71855D2A3C74}" type="presParOf" srcId="{195DF3F5-9B64-4E8A-A827-F288D1416F30}" destId="{B4A5A7AF-531E-41E2-A6CD-140B6B6B9C80}" srcOrd="0" destOrd="0" presId="urn:microsoft.com/office/officeart/2005/8/layout/bProcess3"/>
    <dgm:cxn modelId="{1CEE2800-1866-4010-BA34-6AC82AA85C79}" type="presParOf" srcId="{195DF3F5-9B64-4E8A-A827-F288D1416F30}" destId="{F9FFD155-271C-433A-9EC0-2F015E317243}" srcOrd="1" destOrd="0" presId="urn:microsoft.com/office/officeart/2005/8/layout/bProcess3"/>
    <dgm:cxn modelId="{C59FC462-72ED-4D6B-AD47-2A95807C85E0}" type="presParOf" srcId="{F9FFD155-271C-433A-9EC0-2F015E317243}" destId="{BF2110FC-7BA4-46E0-B66B-EE5F9F6AD58C}" srcOrd="0" destOrd="0" presId="urn:microsoft.com/office/officeart/2005/8/layout/bProcess3"/>
    <dgm:cxn modelId="{990D4E5C-0583-438D-8906-8C5C5C28A433}" type="presParOf" srcId="{195DF3F5-9B64-4E8A-A827-F288D1416F30}" destId="{9D739474-4575-404D-99C2-FF8D36A34E53}" srcOrd="2" destOrd="0" presId="urn:microsoft.com/office/officeart/2005/8/layout/bProcess3"/>
    <dgm:cxn modelId="{E165C12D-FE93-4D27-BA46-64ECE5EB3EDA}" type="presParOf" srcId="{195DF3F5-9B64-4E8A-A827-F288D1416F30}" destId="{A4DA1E42-7908-4CA5-B4AF-1868ED5FC7D5}" srcOrd="3" destOrd="0" presId="urn:microsoft.com/office/officeart/2005/8/layout/bProcess3"/>
    <dgm:cxn modelId="{46516594-CE3C-429B-B84A-C59572BD2B9D}" type="presParOf" srcId="{A4DA1E42-7908-4CA5-B4AF-1868ED5FC7D5}" destId="{E5917D5F-7CAC-49D4-BA98-3A5FEC606972}" srcOrd="0" destOrd="0" presId="urn:microsoft.com/office/officeart/2005/8/layout/bProcess3"/>
    <dgm:cxn modelId="{661EDCFD-DCF8-494C-80ED-BE40805F40E2}" type="presParOf" srcId="{195DF3F5-9B64-4E8A-A827-F288D1416F30}" destId="{9D2ECB57-CA66-4144-9690-CEC4CE9C9D47}" srcOrd="4" destOrd="0" presId="urn:microsoft.com/office/officeart/2005/8/layout/bProcess3"/>
    <dgm:cxn modelId="{0D7E70E1-E5BB-4C08-BBF9-C722102F83DA}" type="presParOf" srcId="{195DF3F5-9B64-4E8A-A827-F288D1416F30}" destId="{256EC94C-8887-4797-A00A-A5B11000D5A7}" srcOrd="5" destOrd="0" presId="urn:microsoft.com/office/officeart/2005/8/layout/bProcess3"/>
    <dgm:cxn modelId="{85B1B6B6-EF5F-4426-B059-B4D08195577A}" type="presParOf" srcId="{256EC94C-8887-4797-A00A-A5B11000D5A7}" destId="{98C3A4C6-5CE2-40BE-A9EA-7D4DEBE97C1A}" srcOrd="0" destOrd="0" presId="urn:microsoft.com/office/officeart/2005/8/layout/bProcess3"/>
    <dgm:cxn modelId="{FE861B04-C877-4524-A35B-6558181DC7A8}" type="presParOf" srcId="{195DF3F5-9B64-4E8A-A827-F288D1416F30}" destId="{C344F80F-0674-409E-A7FF-5515FBE7F258}" srcOrd="6" destOrd="0" presId="urn:microsoft.com/office/officeart/2005/8/layout/bProcess3"/>
    <dgm:cxn modelId="{18AC779D-566A-44C6-B5B7-1102D992B838}" type="presParOf" srcId="{195DF3F5-9B64-4E8A-A827-F288D1416F30}" destId="{EDAA0321-8D9E-47E3-9C36-F96B3D34A7AC}" srcOrd="7" destOrd="0" presId="urn:microsoft.com/office/officeart/2005/8/layout/bProcess3"/>
    <dgm:cxn modelId="{02368A72-324B-413A-8881-731C2717FC47}" type="presParOf" srcId="{EDAA0321-8D9E-47E3-9C36-F96B3D34A7AC}" destId="{B841F0D2-A65B-4650-82CA-E0AE7D015174}" srcOrd="0" destOrd="0" presId="urn:microsoft.com/office/officeart/2005/8/layout/bProcess3"/>
    <dgm:cxn modelId="{539BD5DA-2080-483D-9648-A98589DA2531}" type="presParOf" srcId="{195DF3F5-9B64-4E8A-A827-F288D1416F30}" destId="{876E8539-7A30-4D66-BC80-15670B69CB7F}"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FD155-271C-433A-9EC0-2F015E317243}">
      <dsp:nvSpPr>
        <dsp:cNvPr id="0" name=""/>
        <dsp:cNvSpPr/>
      </dsp:nvSpPr>
      <dsp:spPr>
        <a:xfrm>
          <a:off x="2113058" y="380346"/>
          <a:ext cx="294749" cy="91440"/>
        </a:xfrm>
        <a:custGeom>
          <a:avLst/>
          <a:gdLst/>
          <a:ahLst/>
          <a:cxnLst/>
          <a:rect l="0" t="0" r="0" b="0"/>
          <a:pathLst>
            <a:path>
              <a:moveTo>
                <a:pt x="0" y="45720"/>
              </a:moveTo>
              <a:lnTo>
                <a:pt x="294749"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252299" y="424440"/>
        <a:ext cx="16267" cy="3253"/>
      </dsp:txXfrm>
    </dsp:sp>
    <dsp:sp modelId="{B4A5A7AF-531E-41E2-A6CD-140B6B6B9C80}">
      <dsp:nvSpPr>
        <dsp:cNvPr id="0" name=""/>
        <dsp:cNvSpPr/>
      </dsp:nvSpPr>
      <dsp:spPr>
        <a:xfrm>
          <a:off x="700296" y="1698"/>
          <a:ext cx="1414561" cy="84873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Sales Overview</a:t>
          </a:r>
          <a:endParaRPr lang="en-IN" sz="1700" kern="1200" dirty="0"/>
        </a:p>
      </dsp:txBody>
      <dsp:txXfrm>
        <a:off x="700296" y="1698"/>
        <a:ext cx="1414561" cy="848736"/>
      </dsp:txXfrm>
    </dsp:sp>
    <dsp:sp modelId="{A4DA1E42-7908-4CA5-B4AF-1868ED5FC7D5}">
      <dsp:nvSpPr>
        <dsp:cNvPr id="0" name=""/>
        <dsp:cNvSpPr/>
      </dsp:nvSpPr>
      <dsp:spPr>
        <a:xfrm>
          <a:off x="1407577" y="848635"/>
          <a:ext cx="1739910" cy="294749"/>
        </a:xfrm>
        <a:custGeom>
          <a:avLst/>
          <a:gdLst/>
          <a:ahLst/>
          <a:cxnLst/>
          <a:rect l="0" t="0" r="0" b="0"/>
          <a:pathLst>
            <a:path>
              <a:moveTo>
                <a:pt x="1739910" y="0"/>
              </a:moveTo>
              <a:lnTo>
                <a:pt x="1739910" y="164474"/>
              </a:lnTo>
              <a:lnTo>
                <a:pt x="0" y="164474"/>
              </a:lnTo>
              <a:lnTo>
                <a:pt x="0" y="294749"/>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233281" y="994383"/>
        <a:ext cx="88503" cy="3253"/>
      </dsp:txXfrm>
    </dsp:sp>
    <dsp:sp modelId="{9D739474-4575-404D-99C2-FF8D36A34E53}">
      <dsp:nvSpPr>
        <dsp:cNvPr id="0" name=""/>
        <dsp:cNvSpPr/>
      </dsp:nvSpPr>
      <dsp:spPr>
        <a:xfrm>
          <a:off x="2440207" y="1698"/>
          <a:ext cx="1414561" cy="84873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Product Analysis</a:t>
          </a:r>
          <a:endParaRPr lang="en-IN" sz="1700" kern="1200" dirty="0"/>
        </a:p>
      </dsp:txBody>
      <dsp:txXfrm>
        <a:off x="2440207" y="1698"/>
        <a:ext cx="1414561" cy="848736"/>
      </dsp:txXfrm>
    </dsp:sp>
    <dsp:sp modelId="{256EC94C-8887-4797-A00A-A5B11000D5A7}">
      <dsp:nvSpPr>
        <dsp:cNvPr id="0" name=""/>
        <dsp:cNvSpPr/>
      </dsp:nvSpPr>
      <dsp:spPr>
        <a:xfrm>
          <a:off x="2113058" y="1554432"/>
          <a:ext cx="294749" cy="91440"/>
        </a:xfrm>
        <a:custGeom>
          <a:avLst/>
          <a:gdLst/>
          <a:ahLst/>
          <a:cxnLst/>
          <a:rect l="0" t="0" r="0" b="0"/>
          <a:pathLst>
            <a:path>
              <a:moveTo>
                <a:pt x="0" y="45720"/>
              </a:moveTo>
              <a:lnTo>
                <a:pt x="294749"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252299" y="1598526"/>
        <a:ext cx="16267" cy="3253"/>
      </dsp:txXfrm>
    </dsp:sp>
    <dsp:sp modelId="{9D2ECB57-CA66-4144-9690-CEC4CE9C9D47}">
      <dsp:nvSpPr>
        <dsp:cNvPr id="0" name=""/>
        <dsp:cNvSpPr/>
      </dsp:nvSpPr>
      <dsp:spPr>
        <a:xfrm>
          <a:off x="700296" y="1175784"/>
          <a:ext cx="1414561" cy="84873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Customers Analysis</a:t>
          </a:r>
          <a:endParaRPr lang="en-IN" sz="1700" kern="1200" dirty="0"/>
        </a:p>
      </dsp:txBody>
      <dsp:txXfrm>
        <a:off x="700296" y="1175784"/>
        <a:ext cx="1414561" cy="848736"/>
      </dsp:txXfrm>
    </dsp:sp>
    <dsp:sp modelId="{EDAA0321-8D9E-47E3-9C36-F96B3D34A7AC}">
      <dsp:nvSpPr>
        <dsp:cNvPr id="0" name=""/>
        <dsp:cNvSpPr/>
      </dsp:nvSpPr>
      <dsp:spPr>
        <a:xfrm>
          <a:off x="1407577" y="2022721"/>
          <a:ext cx="1739910" cy="294749"/>
        </a:xfrm>
        <a:custGeom>
          <a:avLst/>
          <a:gdLst/>
          <a:ahLst/>
          <a:cxnLst/>
          <a:rect l="0" t="0" r="0" b="0"/>
          <a:pathLst>
            <a:path>
              <a:moveTo>
                <a:pt x="1739910" y="0"/>
              </a:moveTo>
              <a:lnTo>
                <a:pt x="1739910" y="164474"/>
              </a:lnTo>
              <a:lnTo>
                <a:pt x="0" y="164474"/>
              </a:lnTo>
              <a:lnTo>
                <a:pt x="0" y="294749"/>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233281" y="2168469"/>
        <a:ext cx="88503" cy="3253"/>
      </dsp:txXfrm>
    </dsp:sp>
    <dsp:sp modelId="{C344F80F-0674-409E-A7FF-5515FBE7F258}">
      <dsp:nvSpPr>
        <dsp:cNvPr id="0" name=""/>
        <dsp:cNvSpPr/>
      </dsp:nvSpPr>
      <dsp:spPr>
        <a:xfrm>
          <a:off x="2440207" y="1175784"/>
          <a:ext cx="1414561" cy="84873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Geographical Analysis</a:t>
          </a:r>
          <a:endParaRPr lang="en-IN" sz="1700" kern="1200" dirty="0"/>
        </a:p>
      </dsp:txBody>
      <dsp:txXfrm>
        <a:off x="2440207" y="1175784"/>
        <a:ext cx="1414561" cy="848736"/>
      </dsp:txXfrm>
    </dsp:sp>
    <dsp:sp modelId="{876E8539-7A30-4D66-BC80-15670B69CB7F}">
      <dsp:nvSpPr>
        <dsp:cNvPr id="0" name=""/>
        <dsp:cNvSpPr/>
      </dsp:nvSpPr>
      <dsp:spPr>
        <a:xfrm>
          <a:off x="700296" y="2349870"/>
          <a:ext cx="1414561" cy="848736"/>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Conclusion</a:t>
          </a:r>
          <a:endParaRPr lang="en-IN" sz="1700" kern="1200" dirty="0"/>
        </a:p>
      </dsp:txBody>
      <dsp:txXfrm>
        <a:off x="700296" y="2349870"/>
        <a:ext cx="1414561" cy="84873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DB4FCC8E-97CE-479A-9A47-F979CDB5239A}" type="datetimeFigureOut">
              <a:rPr lang="en-IN" smtClean="0"/>
              <a:t>24-06-2023</a:t>
            </a:fld>
            <a:endParaRPr lang="en-IN"/>
          </a:p>
        </p:txBody>
      </p:sp>
      <p:sp>
        <p:nvSpPr>
          <p:cNvPr id="4" name="Slide Image Placeholder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D5221AC3-9544-420F-A585-C3E1E541F28C}" type="slidenum">
              <a:rPr lang="en-IN" smtClean="0"/>
              <a:t>‹#›</a:t>
            </a:fld>
            <a:endParaRPr lang="en-IN"/>
          </a:p>
        </p:txBody>
      </p:sp>
    </p:spTree>
    <p:extLst>
      <p:ext uri="{BB962C8B-B14F-4D97-AF65-F5344CB8AC3E}">
        <p14:creationId xmlns:p14="http://schemas.microsoft.com/office/powerpoint/2010/main" val="3403604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50" b="0" i="0">
                <a:solidFill>
                  <a:srgbClr val="45A7DE"/>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50" b="0" i="0">
                <a:solidFill>
                  <a:srgbClr val="45A7DE"/>
                </a:solidFill>
                <a:latin typeface="Microsoft Sans Serif"/>
                <a:cs typeface="Microsoft Sans Serif"/>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50" b="0" i="0">
                <a:solidFill>
                  <a:srgbClr val="45A7DE"/>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306000" y="944999"/>
            <a:ext cx="10080000" cy="5669999"/>
          </a:xfrm>
          <a:prstGeom prst="rect">
            <a:avLst/>
          </a:prstGeom>
        </p:spPr>
      </p:pic>
      <p:sp>
        <p:nvSpPr>
          <p:cNvPr id="2" name="Holder 2"/>
          <p:cNvSpPr>
            <a:spLocks noGrp="1"/>
          </p:cNvSpPr>
          <p:nvPr>
            <p:ph type="title"/>
          </p:nvPr>
        </p:nvSpPr>
        <p:spPr>
          <a:xfrm>
            <a:off x="542056" y="687140"/>
            <a:ext cx="9609287" cy="1631314"/>
          </a:xfrm>
          <a:prstGeom prst="rect">
            <a:avLst/>
          </a:prstGeom>
        </p:spPr>
        <p:txBody>
          <a:bodyPr wrap="square" lIns="0" tIns="0" rIns="0" bIns="0">
            <a:spAutoFit/>
          </a:bodyPr>
          <a:lstStyle>
            <a:lvl1pPr>
              <a:defRPr sz="5450" b="0" i="0">
                <a:solidFill>
                  <a:srgbClr val="45A7DE"/>
                </a:solidFill>
                <a:latin typeface="Microsoft Sans Serif"/>
                <a:cs typeface="Microsoft Sans Serif"/>
              </a:defRPr>
            </a:lvl1pPr>
          </a:lstStyle>
          <a:p>
            <a:endParaRPr/>
          </a:p>
        </p:txBody>
      </p:sp>
      <p:sp>
        <p:nvSpPr>
          <p:cNvPr id="3" name="Holder 3"/>
          <p:cNvSpPr>
            <a:spLocks noGrp="1"/>
          </p:cNvSpPr>
          <p:nvPr>
            <p:ph type="body" idx="1"/>
          </p:nvPr>
        </p:nvSpPr>
        <p:spPr>
          <a:xfrm>
            <a:off x="534670" y="1739455"/>
            <a:ext cx="9624060"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6/24/2023</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306000" y="3385425"/>
            <a:ext cx="6133465" cy="3229610"/>
            <a:chOff x="306000" y="3385425"/>
            <a:chExt cx="6133465" cy="3229610"/>
          </a:xfrm>
        </p:grpSpPr>
        <p:sp>
          <p:nvSpPr>
            <p:cNvPr id="4" name="object 4"/>
            <p:cNvSpPr/>
            <p:nvPr/>
          </p:nvSpPr>
          <p:spPr>
            <a:xfrm>
              <a:off x="305993" y="3385433"/>
              <a:ext cx="6133465" cy="2685415"/>
            </a:xfrm>
            <a:custGeom>
              <a:avLst/>
              <a:gdLst/>
              <a:ahLst/>
              <a:cxnLst/>
              <a:rect l="l" t="t" r="r" b="b"/>
              <a:pathLst>
                <a:path w="6133465" h="2685415">
                  <a:moveTo>
                    <a:pt x="6132893" y="2679700"/>
                  </a:moveTo>
                  <a:lnTo>
                    <a:pt x="0" y="2679700"/>
                  </a:lnTo>
                  <a:lnTo>
                    <a:pt x="0" y="2684945"/>
                  </a:lnTo>
                  <a:lnTo>
                    <a:pt x="6132893" y="2684945"/>
                  </a:lnTo>
                  <a:lnTo>
                    <a:pt x="6132893" y="2679700"/>
                  </a:lnTo>
                  <a:close/>
                </a:path>
                <a:path w="6133465" h="2685415">
                  <a:moveTo>
                    <a:pt x="6132893" y="1790700"/>
                  </a:moveTo>
                  <a:lnTo>
                    <a:pt x="0" y="1790700"/>
                  </a:lnTo>
                  <a:lnTo>
                    <a:pt x="0" y="1795945"/>
                  </a:lnTo>
                  <a:lnTo>
                    <a:pt x="6132893" y="1795945"/>
                  </a:lnTo>
                  <a:lnTo>
                    <a:pt x="6132893" y="1790700"/>
                  </a:lnTo>
                  <a:close/>
                </a:path>
                <a:path w="6133465" h="2685415">
                  <a:moveTo>
                    <a:pt x="6132893" y="889000"/>
                  </a:moveTo>
                  <a:lnTo>
                    <a:pt x="0" y="889000"/>
                  </a:lnTo>
                  <a:lnTo>
                    <a:pt x="0" y="894245"/>
                  </a:lnTo>
                  <a:lnTo>
                    <a:pt x="6132893" y="894245"/>
                  </a:lnTo>
                  <a:lnTo>
                    <a:pt x="6132893" y="889000"/>
                  </a:lnTo>
                  <a:close/>
                </a:path>
                <a:path w="6133465" h="2685415">
                  <a:moveTo>
                    <a:pt x="6132893" y="0"/>
                  </a:moveTo>
                  <a:lnTo>
                    <a:pt x="0" y="0"/>
                  </a:lnTo>
                  <a:lnTo>
                    <a:pt x="0" y="5245"/>
                  </a:lnTo>
                  <a:lnTo>
                    <a:pt x="6132893" y="5245"/>
                  </a:lnTo>
                  <a:lnTo>
                    <a:pt x="6132893" y="0"/>
                  </a:lnTo>
                  <a:close/>
                </a:path>
              </a:pathLst>
            </a:custGeom>
            <a:solidFill>
              <a:srgbClr val="B8B8B8"/>
            </a:solidFill>
          </p:spPr>
          <p:txBody>
            <a:bodyPr wrap="square" lIns="0" tIns="0" rIns="0" bIns="0" rtlCol="0"/>
            <a:lstStyle/>
            <a:p>
              <a:endParaRPr/>
            </a:p>
          </p:txBody>
        </p:sp>
        <p:sp>
          <p:nvSpPr>
            <p:cNvPr id="5" name="object 5"/>
            <p:cNvSpPr/>
            <p:nvPr/>
          </p:nvSpPr>
          <p:spPr>
            <a:xfrm>
              <a:off x="6429927" y="3388050"/>
              <a:ext cx="5715" cy="3227070"/>
            </a:xfrm>
            <a:custGeom>
              <a:avLst/>
              <a:gdLst/>
              <a:ahLst/>
              <a:cxnLst/>
              <a:rect l="l" t="t" r="r" b="b"/>
              <a:pathLst>
                <a:path w="5714" h="3227070">
                  <a:moveTo>
                    <a:pt x="0" y="0"/>
                  </a:moveTo>
                  <a:lnTo>
                    <a:pt x="5249" y="0"/>
                  </a:lnTo>
                  <a:lnTo>
                    <a:pt x="5249" y="3226949"/>
                  </a:lnTo>
                  <a:lnTo>
                    <a:pt x="0" y="3226949"/>
                  </a:lnTo>
                  <a:lnTo>
                    <a:pt x="0" y="0"/>
                  </a:lnTo>
                  <a:close/>
                </a:path>
              </a:pathLst>
            </a:custGeom>
            <a:solidFill>
              <a:srgbClr val="868685"/>
            </a:solidFill>
          </p:spPr>
          <p:txBody>
            <a:bodyPr wrap="square" lIns="0" tIns="0" rIns="0" bIns="0" rtlCol="0"/>
            <a:lstStyle/>
            <a:p>
              <a:endParaRPr/>
            </a:p>
          </p:txBody>
        </p:sp>
        <p:pic>
          <p:nvPicPr>
            <p:cNvPr id="6" name="object 6"/>
            <p:cNvPicPr/>
            <p:nvPr/>
          </p:nvPicPr>
          <p:blipFill>
            <a:blip r:embed="rId2" cstate="print"/>
            <a:stretch>
              <a:fillRect/>
            </a:stretch>
          </p:blipFill>
          <p:spPr>
            <a:xfrm>
              <a:off x="306000" y="4156399"/>
              <a:ext cx="709999" cy="2458599"/>
            </a:xfrm>
            <a:prstGeom prst="rect">
              <a:avLst/>
            </a:prstGeom>
          </p:spPr>
        </p:pic>
        <p:pic>
          <p:nvPicPr>
            <p:cNvPr id="7" name="object 7"/>
            <p:cNvPicPr/>
            <p:nvPr/>
          </p:nvPicPr>
          <p:blipFill>
            <a:blip r:embed="rId3" cstate="print"/>
            <a:stretch>
              <a:fillRect/>
            </a:stretch>
          </p:blipFill>
          <p:spPr>
            <a:xfrm>
              <a:off x="1511300" y="4765999"/>
              <a:ext cx="1231900" cy="1848999"/>
            </a:xfrm>
            <a:prstGeom prst="rect">
              <a:avLst/>
            </a:prstGeom>
          </p:spPr>
        </p:pic>
        <p:pic>
          <p:nvPicPr>
            <p:cNvPr id="8" name="object 8"/>
            <p:cNvPicPr/>
            <p:nvPr/>
          </p:nvPicPr>
          <p:blipFill>
            <a:blip r:embed="rId4" cstate="print"/>
            <a:stretch>
              <a:fillRect/>
            </a:stretch>
          </p:blipFill>
          <p:spPr>
            <a:xfrm>
              <a:off x="3225800" y="3394399"/>
              <a:ext cx="1231900" cy="3220599"/>
            </a:xfrm>
            <a:prstGeom prst="rect">
              <a:avLst/>
            </a:prstGeom>
          </p:spPr>
        </p:pic>
        <p:pic>
          <p:nvPicPr>
            <p:cNvPr id="9" name="object 9"/>
            <p:cNvPicPr/>
            <p:nvPr/>
          </p:nvPicPr>
          <p:blipFill>
            <a:blip r:embed="rId5" cstate="print"/>
            <a:stretch>
              <a:fillRect/>
            </a:stretch>
          </p:blipFill>
          <p:spPr>
            <a:xfrm>
              <a:off x="4953000" y="4003999"/>
              <a:ext cx="1231900" cy="2610999"/>
            </a:xfrm>
            <a:prstGeom prst="rect">
              <a:avLst/>
            </a:prstGeom>
          </p:spPr>
        </p:pic>
        <p:sp>
          <p:nvSpPr>
            <p:cNvPr id="10" name="object 10"/>
            <p:cNvSpPr/>
            <p:nvPr/>
          </p:nvSpPr>
          <p:spPr>
            <a:xfrm>
              <a:off x="395240" y="3532591"/>
              <a:ext cx="5178425" cy="2824480"/>
            </a:xfrm>
            <a:custGeom>
              <a:avLst/>
              <a:gdLst/>
              <a:ahLst/>
              <a:cxnLst/>
              <a:rect l="l" t="t" r="r" b="b"/>
              <a:pathLst>
                <a:path w="5178425" h="2824479">
                  <a:moveTo>
                    <a:pt x="0" y="2824382"/>
                  </a:moveTo>
                  <a:lnTo>
                    <a:pt x="1726021" y="2502617"/>
                  </a:lnTo>
                  <a:lnTo>
                    <a:pt x="3452042" y="1537322"/>
                  </a:lnTo>
                  <a:lnTo>
                    <a:pt x="5178064" y="0"/>
                  </a:lnTo>
                </a:path>
              </a:pathLst>
            </a:custGeom>
            <a:ln w="31499">
              <a:solidFill>
                <a:srgbClr val="E7BC50"/>
              </a:solidFill>
            </a:ln>
          </p:spPr>
          <p:txBody>
            <a:bodyPr wrap="square" lIns="0" tIns="0" rIns="0" bIns="0" rtlCol="0"/>
            <a:lstStyle/>
            <a:p>
              <a:endParaRPr/>
            </a:p>
          </p:txBody>
        </p:sp>
      </p:grpSp>
      <p:sp>
        <p:nvSpPr>
          <p:cNvPr id="11" name="object 11"/>
          <p:cNvSpPr txBox="1"/>
          <p:nvPr/>
        </p:nvSpPr>
        <p:spPr>
          <a:xfrm>
            <a:off x="6557743" y="5951433"/>
            <a:ext cx="346710" cy="252729"/>
          </a:xfrm>
          <a:prstGeom prst="rect">
            <a:avLst/>
          </a:prstGeom>
        </p:spPr>
        <p:txBody>
          <a:bodyPr vert="horz" wrap="square" lIns="0" tIns="17145" rIns="0" bIns="0" rtlCol="0">
            <a:spAutoFit/>
          </a:bodyPr>
          <a:lstStyle/>
          <a:p>
            <a:pPr marL="12700">
              <a:lnSpc>
                <a:spcPct val="100000"/>
              </a:lnSpc>
              <a:spcBef>
                <a:spcPts val="135"/>
              </a:spcBef>
            </a:pPr>
            <a:r>
              <a:rPr sz="1450" spc="40" dirty="0">
                <a:solidFill>
                  <a:srgbClr val="858585"/>
                </a:solidFill>
                <a:latin typeface="Microsoft Sans Serif"/>
                <a:cs typeface="Microsoft Sans Serif"/>
              </a:rPr>
              <a:t>1</a:t>
            </a:r>
            <a:r>
              <a:rPr sz="1450" spc="-310" dirty="0">
                <a:solidFill>
                  <a:srgbClr val="858585"/>
                </a:solidFill>
                <a:latin typeface="Microsoft Sans Serif"/>
                <a:cs typeface="Microsoft Sans Serif"/>
              </a:rPr>
              <a:t>7</a:t>
            </a:r>
            <a:r>
              <a:rPr sz="1450" spc="-80" dirty="0">
                <a:solidFill>
                  <a:srgbClr val="858585"/>
                </a:solidFill>
                <a:latin typeface="Microsoft Sans Serif"/>
                <a:cs typeface="Microsoft Sans Serif"/>
              </a:rPr>
              <a:t>.</a:t>
            </a:r>
            <a:r>
              <a:rPr sz="1450" spc="40" dirty="0">
                <a:solidFill>
                  <a:srgbClr val="858585"/>
                </a:solidFill>
                <a:latin typeface="Microsoft Sans Serif"/>
                <a:cs typeface="Microsoft Sans Serif"/>
              </a:rPr>
              <a:t>5</a:t>
            </a:r>
            <a:endParaRPr sz="1450">
              <a:latin typeface="Microsoft Sans Serif"/>
              <a:cs typeface="Microsoft Sans Serif"/>
            </a:endParaRPr>
          </a:p>
        </p:txBody>
      </p:sp>
      <p:sp>
        <p:nvSpPr>
          <p:cNvPr id="12" name="object 12"/>
          <p:cNvSpPr txBox="1"/>
          <p:nvPr/>
        </p:nvSpPr>
        <p:spPr>
          <a:xfrm>
            <a:off x="6688909" y="5057641"/>
            <a:ext cx="241300" cy="252729"/>
          </a:xfrm>
          <a:prstGeom prst="rect">
            <a:avLst/>
          </a:prstGeom>
        </p:spPr>
        <p:txBody>
          <a:bodyPr vert="horz" wrap="square" lIns="0" tIns="17145" rIns="0" bIns="0" rtlCol="0">
            <a:spAutoFit/>
          </a:bodyPr>
          <a:lstStyle/>
          <a:p>
            <a:pPr marL="12700">
              <a:lnSpc>
                <a:spcPct val="100000"/>
              </a:lnSpc>
              <a:spcBef>
                <a:spcPts val="135"/>
              </a:spcBef>
            </a:pPr>
            <a:r>
              <a:rPr sz="1450" spc="40" dirty="0">
                <a:solidFill>
                  <a:srgbClr val="858585"/>
                </a:solidFill>
                <a:latin typeface="Microsoft Sans Serif"/>
                <a:cs typeface="Microsoft Sans Serif"/>
              </a:rPr>
              <a:t>35</a:t>
            </a:r>
            <a:endParaRPr sz="1450">
              <a:latin typeface="Microsoft Sans Serif"/>
              <a:cs typeface="Microsoft Sans Serif"/>
            </a:endParaRPr>
          </a:p>
        </p:txBody>
      </p:sp>
      <p:sp>
        <p:nvSpPr>
          <p:cNvPr id="13" name="object 13"/>
          <p:cNvSpPr txBox="1"/>
          <p:nvPr/>
        </p:nvSpPr>
        <p:spPr>
          <a:xfrm>
            <a:off x="6557743" y="4163849"/>
            <a:ext cx="398145" cy="252729"/>
          </a:xfrm>
          <a:prstGeom prst="rect">
            <a:avLst/>
          </a:prstGeom>
        </p:spPr>
        <p:txBody>
          <a:bodyPr vert="horz" wrap="square" lIns="0" tIns="17145" rIns="0" bIns="0" rtlCol="0">
            <a:spAutoFit/>
          </a:bodyPr>
          <a:lstStyle/>
          <a:p>
            <a:pPr marL="12700">
              <a:lnSpc>
                <a:spcPct val="100000"/>
              </a:lnSpc>
              <a:spcBef>
                <a:spcPts val="135"/>
              </a:spcBef>
            </a:pPr>
            <a:r>
              <a:rPr sz="1450" spc="40" dirty="0">
                <a:solidFill>
                  <a:srgbClr val="858585"/>
                </a:solidFill>
                <a:latin typeface="Microsoft Sans Serif"/>
                <a:cs typeface="Microsoft Sans Serif"/>
              </a:rPr>
              <a:t>5</a:t>
            </a:r>
            <a:r>
              <a:rPr sz="1450" spc="95" dirty="0">
                <a:solidFill>
                  <a:srgbClr val="858585"/>
                </a:solidFill>
                <a:latin typeface="Microsoft Sans Serif"/>
                <a:cs typeface="Microsoft Sans Serif"/>
              </a:rPr>
              <a:t>2</a:t>
            </a:r>
            <a:r>
              <a:rPr sz="1450" spc="-80" dirty="0">
                <a:solidFill>
                  <a:srgbClr val="858585"/>
                </a:solidFill>
                <a:latin typeface="Microsoft Sans Serif"/>
                <a:cs typeface="Microsoft Sans Serif"/>
              </a:rPr>
              <a:t>.</a:t>
            </a:r>
            <a:r>
              <a:rPr sz="1450" spc="40" dirty="0">
                <a:solidFill>
                  <a:srgbClr val="858585"/>
                </a:solidFill>
                <a:latin typeface="Microsoft Sans Serif"/>
                <a:cs typeface="Microsoft Sans Serif"/>
              </a:rPr>
              <a:t>5</a:t>
            </a:r>
            <a:endParaRPr sz="1450" dirty="0">
              <a:latin typeface="Microsoft Sans Serif"/>
              <a:cs typeface="Microsoft Sans Serif"/>
            </a:endParaRPr>
          </a:p>
        </p:txBody>
      </p:sp>
      <p:sp>
        <p:nvSpPr>
          <p:cNvPr id="14" name="object 14"/>
          <p:cNvSpPr txBox="1"/>
          <p:nvPr/>
        </p:nvSpPr>
        <p:spPr>
          <a:xfrm>
            <a:off x="6688909" y="3270056"/>
            <a:ext cx="241300" cy="252729"/>
          </a:xfrm>
          <a:prstGeom prst="rect">
            <a:avLst/>
          </a:prstGeom>
        </p:spPr>
        <p:txBody>
          <a:bodyPr vert="horz" wrap="square" lIns="0" tIns="17145" rIns="0" bIns="0" rtlCol="0">
            <a:spAutoFit/>
          </a:bodyPr>
          <a:lstStyle/>
          <a:p>
            <a:pPr marL="12700">
              <a:lnSpc>
                <a:spcPct val="100000"/>
              </a:lnSpc>
              <a:spcBef>
                <a:spcPts val="135"/>
              </a:spcBef>
            </a:pPr>
            <a:r>
              <a:rPr sz="1450" spc="40" dirty="0">
                <a:solidFill>
                  <a:srgbClr val="858585"/>
                </a:solidFill>
                <a:latin typeface="Microsoft Sans Serif"/>
                <a:cs typeface="Microsoft Sans Serif"/>
              </a:rPr>
              <a:t>70</a:t>
            </a:r>
            <a:endParaRPr sz="1450">
              <a:latin typeface="Microsoft Sans Serif"/>
              <a:cs typeface="Microsoft Sans Serif"/>
            </a:endParaRPr>
          </a:p>
        </p:txBody>
      </p:sp>
      <p:grpSp>
        <p:nvGrpSpPr>
          <p:cNvPr id="15" name="object 15"/>
          <p:cNvGrpSpPr/>
          <p:nvPr/>
        </p:nvGrpSpPr>
        <p:grpSpPr>
          <a:xfrm>
            <a:off x="7971836" y="4160681"/>
            <a:ext cx="2414270" cy="2454910"/>
            <a:chOff x="7971836" y="4160681"/>
            <a:chExt cx="2414270" cy="2454910"/>
          </a:xfrm>
        </p:grpSpPr>
        <p:sp>
          <p:nvSpPr>
            <p:cNvPr id="16" name="object 16"/>
            <p:cNvSpPr/>
            <p:nvPr/>
          </p:nvSpPr>
          <p:spPr>
            <a:xfrm>
              <a:off x="7971836" y="4160681"/>
              <a:ext cx="2414270" cy="2454910"/>
            </a:xfrm>
            <a:custGeom>
              <a:avLst/>
              <a:gdLst/>
              <a:ahLst/>
              <a:cxnLst/>
              <a:rect l="l" t="t" r="r" b="b"/>
              <a:pathLst>
                <a:path w="2414270" h="2454909">
                  <a:moveTo>
                    <a:pt x="1464384" y="0"/>
                  </a:moveTo>
                  <a:lnTo>
                    <a:pt x="1422564" y="0"/>
                  </a:lnTo>
                  <a:lnTo>
                    <a:pt x="1380759" y="1436"/>
                  </a:lnTo>
                  <a:lnTo>
                    <a:pt x="1338995" y="4308"/>
                  </a:lnTo>
                  <a:lnTo>
                    <a:pt x="1297303" y="8616"/>
                  </a:lnTo>
                  <a:lnTo>
                    <a:pt x="1255709" y="14360"/>
                  </a:lnTo>
                  <a:lnTo>
                    <a:pt x="1214242" y="21541"/>
                  </a:lnTo>
                  <a:lnTo>
                    <a:pt x="1172931" y="30157"/>
                  </a:lnTo>
                  <a:lnTo>
                    <a:pt x="1131803" y="40210"/>
                  </a:lnTo>
                  <a:lnTo>
                    <a:pt x="1090886" y="51699"/>
                  </a:lnTo>
                  <a:lnTo>
                    <a:pt x="1050210" y="64624"/>
                  </a:lnTo>
                  <a:lnTo>
                    <a:pt x="1009802" y="78984"/>
                  </a:lnTo>
                  <a:lnTo>
                    <a:pt x="969690" y="94781"/>
                  </a:lnTo>
                  <a:lnTo>
                    <a:pt x="929903" y="112014"/>
                  </a:lnTo>
                  <a:lnTo>
                    <a:pt x="890469" y="130684"/>
                  </a:lnTo>
                  <a:lnTo>
                    <a:pt x="851416" y="150789"/>
                  </a:lnTo>
                  <a:lnTo>
                    <a:pt x="812773" y="172330"/>
                  </a:lnTo>
                  <a:lnTo>
                    <a:pt x="774567" y="195308"/>
                  </a:lnTo>
                  <a:lnTo>
                    <a:pt x="736826" y="219721"/>
                  </a:lnTo>
                  <a:lnTo>
                    <a:pt x="699580" y="245571"/>
                  </a:lnTo>
                  <a:lnTo>
                    <a:pt x="662856" y="272856"/>
                  </a:lnTo>
                  <a:lnTo>
                    <a:pt x="626683" y="301578"/>
                  </a:lnTo>
                  <a:lnTo>
                    <a:pt x="591088" y="331736"/>
                  </a:lnTo>
                  <a:lnTo>
                    <a:pt x="556100" y="363330"/>
                  </a:lnTo>
                  <a:lnTo>
                    <a:pt x="521748" y="396360"/>
                  </a:lnTo>
                  <a:lnTo>
                    <a:pt x="488059" y="430826"/>
                  </a:lnTo>
                  <a:lnTo>
                    <a:pt x="455061" y="466729"/>
                  </a:lnTo>
                  <a:lnTo>
                    <a:pt x="422784" y="504067"/>
                  </a:lnTo>
                  <a:lnTo>
                    <a:pt x="393124" y="540479"/>
                  </a:lnTo>
                  <a:lnTo>
                    <a:pt x="364543" y="577662"/>
                  </a:lnTo>
                  <a:lnTo>
                    <a:pt x="337041" y="615588"/>
                  </a:lnTo>
                  <a:lnTo>
                    <a:pt x="310617" y="654227"/>
                  </a:lnTo>
                  <a:lnTo>
                    <a:pt x="285271" y="693551"/>
                  </a:lnTo>
                  <a:lnTo>
                    <a:pt x="261004" y="733531"/>
                  </a:lnTo>
                  <a:lnTo>
                    <a:pt x="237816" y="774140"/>
                  </a:lnTo>
                  <a:lnTo>
                    <a:pt x="215706" y="815348"/>
                  </a:lnTo>
                  <a:lnTo>
                    <a:pt x="194674" y="857126"/>
                  </a:lnTo>
                  <a:lnTo>
                    <a:pt x="174722" y="899447"/>
                  </a:lnTo>
                  <a:lnTo>
                    <a:pt x="155847" y="942282"/>
                  </a:lnTo>
                  <a:lnTo>
                    <a:pt x="138052" y="985602"/>
                  </a:lnTo>
                  <a:lnTo>
                    <a:pt x="121334" y="1029379"/>
                  </a:lnTo>
                  <a:lnTo>
                    <a:pt x="105696" y="1073584"/>
                  </a:lnTo>
                  <a:lnTo>
                    <a:pt x="91135" y="1118189"/>
                  </a:lnTo>
                  <a:lnTo>
                    <a:pt x="77654" y="1163165"/>
                  </a:lnTo>
                  <a:lnTo>
                    <a:pt x="65251" y="1208483"/>
                  </a:lnTo>
                  <a:lnTo>
                    <a:pt x="53926" y="1254115"/>
                  </a:lnTo>
                  <a:lnTo>
                    <a:pt x="43680" y="1300033"/>
                  </a:lnTo>
                  <a:lnTo>
                    <a:pt x="34513" y="1346207"/>
                  </a:lnTo>
                  <a:lnTo>
                    <a:pt x="26424" y="1392610"/>
                  </a:lnTo>
                  <a:lnTo>
                    <a:pt x="19413" y="1439213"/>
                  </a:lnTo>
                  <a:lnTo>
                    <a:pt x="13481" y="1485987"/>
                  </a:lnTo>
                  <a:lnTo>
                    <a:pt x="8628" y="1532903"/>
                  </a:lnTo>
                  <a:lnTo>
                    <a:pt x="4853" y="1579934"/>
                  </a:lnTo>
                  <a:lnTo>
                    <a:pt x="2157" y="1627051"/>
                  </a:lnTo>
                  <a:lnTo>
                    <a:pt x="539" y="1674224"/>
                  </a:lnTo>
                  <a:lnTo>
                    <a:pt x="0" y="1721426"/>
                  </a:lnTo>
                  <a:lnTo>
                    <a:pt x="539" y="1768629"/>
                  </a:lnTo>
                  <a:lnTo>
                    <a:pt x="2157" y="1815802"/>
                  </a:lnTo>
                  <a:lnTo>
                    <a:pt x="4853" y="1862919"/>
                  </a:lnTo>
                  <a:lnTo>
                    <a:pt x="8628" y="1909949"/>
                  </a:lnTo>
                  <a:lnTo>
                    <a:pt x="13481" y="1956866"/>
                  </a:lnTo>
                  <a:lnTo>
                    <a:pt x="19413" y="2003640"/>
                  </a:lnTo>
                  <a:lnTo>
                    <a:pt x="26424" y="2050243"/>
                  </a:lnTo>
                  <a:lnTo>
                    <a:pt x="34513" y="2096646"/>
                  </a:lnTo>
                  <a:lnTo>
                    <a:pt x="43680" y="2142820"/>
                  </a:lnTo>
                  <a:lnTo>
                    <a:pt x="53926" y="2188738"/>
                  </a:lnTo>
                  <a:lnTo>
                    <a:pt x="65251" y="2234370"/>
                  </a:lnTo>
                  <a:lnTo>
                    <a:pt x="77654" y="2279688"/>
                  </a:lnTo>
                  <a:lnTo>
                    <a:pt x="91135" y="2324664"/>
                  </a:lnTo>
                  <a:lnTo>
                    <a:pt x="105696" y="2369268"/>
                  </a:lnTo>
                  <a:lnTo>
                    <a:pt x="121334" y="2413473"/>
                  </a:lnTo>
                  <a:lnTo>
                    <a:pt x="136932" y="2454318"/>
                  </a:lnTo>
                  <a:lnTo>
                    <a:pt x="2414163" y="447443"/>
                  </a:lnTo>
                  <a:lnTo>
                    <a:pt x="2365201" y="396360"/>
                  </a:lnTo>
                  <a:lnTo>
                    <a:pt x="2330848" y="363330"/>
                  </a:lnTo>
                  <a:lnTo>
                    <a:pt x="2295861" y="331736"/>
                  </a:lnTo>
                  <a:lnTo>
                    <a:pt x="2260266" y="301578"/>
                  </a:lnTo>
                  <a:lnTo>
                    <a:pt x="2224092" y="272856"/>
                  </a:lnTo>
                  <a:lnTo>
                    <a:pt x="2187368" y="245571"/>
                  </a:lnTo>
                  <a:lnTo>
                    <a:pt x="2150122" y="219721"/>
                  </a:lnTo>
                  <a:lnTo>
                    <a:pt x="2112382" y="195308"/>
                  </a:lnTo>
                  <a:lnTo>
                    <a:pt x="2074176" y="172330"/>
                  </a:lnTo>
                  <a:lnTo>
                    <a:pt x="2035532" y="150789"/>
                  </a:lnTo>
                  <a:lnTo>
                    <a:pt x="1996479" y="130684"/>
                  </a:lnTo>
                  <a:lnTo>
                    <a:pt x="1957045" y="112014"/>
                  </a:lnTo>
                  <a:lnTo>
                    <a:pt x="1917258" y="94781"/>
                  </a:lnTo>
                  <a:lnTo>
                    <a:pt x="1877146" y="78984"/>
                  </a:lnTo>
                  <a:lnTo>
                    <a:pt x="1836738" y="64624"/>
                  </a:lnTo>
                  <a:lnTo>
                    <a:pt x="1796062" y="51699"/>
                  </a:lnTo>
                  <a:lnTo>
                    <a:pt x="1755145" y="40210"/>
                  </a:lnTo>
                  <a:lnTo>
                    <a:pt x="1714017" y="30157"/>
                  </a:lnTo>
                  <a:lnTo>
                    <a:pt x="1672706" y="21541"/>
                  </a:lnTo>
                  <a:lnTo>
                    <a:pt x="1631239" y="14360"/>
                  </a:lnTo>
                  <a:lnTo>
                    <a:pt x="1589645" y="8616"/>
                  </a:lnTo>
                  <a:lnTo>
                    <a:pt x="1547953" y="4308"/>
                  </a:lnTo>
                  <a:lnTo>
                    <a:pt x="1506189" y="1436"/>
                  </a:lnTo>
                  <a:lnTo>
                    <a:pt x="1464384" y="0"/>
                  </a:lnTo>
                  <a:close/>
                </a:path>
              </a:pathLst>
            </a:custGeom>
            <a:solidFill>
              <a:srgbClr val="0097EB">
                <a:alpha val="61999"/>
              </a:srgbClr>
            </a:solidFill>
          </p:spPr>
          <p:txBody>
            <a:bodyPr wrap="square" lIns="0" tIns="0" rIns="0" bIns="0" rtlCol="0"/>
            <a:lstStyle/>
            <a:p>
              <a:endParaRPr/>
            </a:p>
          </p:txBody>
        </p:sp>
        <p:pic>
          <p:nvPicPr>
            <p:cNvPr id="17" name="object 17"/>
            <p:cNvPicPr/>
            <p:nvPr/>
          </p:nvPicPr>
          <p:blipFill>
            <a:blip r:embed="rId6" cstate="print"/>
            <a:stretch>
              <a:fillRect/>
            </a:stretch>
          </p:blipFill>
          <p:spPr>
            <a:xfrm>
              <a:off x="8715919" y="4953302"/>
              <a:ext cx="1400876" cy="1282700"/>
            </a:xfrm>
            <a:prstGeom prst="rect">
              <a:avLst/>
            </a:prstGeom>
          </p:spPr>
        </p:pic>
      </p:grpSp>
      <p:sp>
        <p:nvSpPr>
          <p:cNvPr id="19" name="Title 18">
            <a:extLst>
              <a:ext uri="{FF2B5EF4-FFF2-40B4-BE49-F238E27FC236}">
                <a16:creationId xmlns:a16="http://schemas.microsoft.com/office/drawing/2014/main" id="{C9D2CEFB-E84C-7748-71D5-EFCE945D612D}"/>
              </a:ext>
            </a:extLst>
          </p:cNvPr>
          <p:cNvSpPr>
            <a:spLocks noGrp="1"/>
          </p:cNvSpPr>
          <p:nvPr>
            <p:ph type="title"/>
          </p:nvPr>
        </p:nvSpPr>
        <p:spPr>
          <a:xfrm>
            <a:off x="3225801" y="947259"/>
            <a:ext cx="7039616" cy="1610472"/>
          </a:xfrm>
        </p:spPr>
        <p:txBody>
          <a:bodyPr/>
          <a:lstStyle/>
          <a:p>
            <a:r>
              <a:rPr lang="en-US" dirty="0"/>
              <a:t>A Sample Super-Store Analysis</a:t>
            </a:r>
            <a:endParaRPr lang="en-IN" dirty="0"/>
          </a:p>
        </p:txBody>
      </p:sp>
      <p:sp>
        <p:nvSpPr>
          <p:cNvPr id="20" name="TextBox 19">
            <a:extLst>
              <a:ext uri="{FF2B5EF4-FFF2-40B4-BE49-F238E27FC236}">
                <a16:creationId xmlns:a16="http://schemas.microsoft.com/office/drawing/2014/main" id="{0D9A5C98-DF43-A875-C06A-FA193989E263}"/>
              </a:ext>
            </a:extLst>
          </p:cNvPr>
          <p:cNvSpPr txBox="1"/>
          <p:nvPr/>
        </p:nvSpPr>
        <p:spPr>
          <a:xfrm>
            <a:off x="8456490" y="2544561"/>
            <a:ext cx="1828799" cy="369332"/>
          </a:xfrm>
          <a:prstGeom prst="rect">
            <a:avLst/>
          </a:prstGeom>
          <a:noFill/>
        </p:spPr>
        <p:txBody>
          <a:bodyPr wrap="square" rtlCol="0">
            <a:spAutoFit/>
          </a:bodyPr>
          <a:lstStyle/>
          <a:p>
            <a:r>
              <a:rPr lang="en-US" b="1" dirty="0">
                <a:solidFill>
                  <a:schemeClr val="accent1"/>
                </a:solidFill>
              </a:rPr>
              <a:t>PowerBI Analysis</a:t>
            </a:r>
            <a:endParaRPr lang="en-IN" b="1" dirty="0">
              <a:solidFill>
                <a:schemeClr val="accent1"/>
              </a:solidFill>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7565" y="1371753"/>
            <a:ext cx="3077210" cy="731520"/>
          </a:xfrm>
          <a:prstGeom prst="rect">
            <a:avLst/>
          </a:prstGeom>
        </p:spPr>
        <p:txBody>
          <a:bodyPr vert="horz" wrap="square" lIns="0" tIns="16510" rIns="0" bIns="0" rtlCol="0">
            <a:spAutoFit/>
          </a:bodyPr>
          <a:lstStyle/>
          <a:p>
            <a:pPr marL="12700">
              <a:lnSpc>
                <a:spcPct val="100000"/>
              </a:lnSpc>
              <a:spcBef>
                <a:spcPts val="130"/>
              </a:spcBef>
            </a:pPr>
            <a:r>
              <a:rPr sz="4600" spc="-10" dirty="0"/>
              <a:t>Introduction</a:t>
            </a:r>
            <a:endParaRPr sz="4600" dirty="0"/>
          </a:p>
        </p:txBody>
      </p:sp>
      <p:sp>
        <p:nvSpPr>
          <p:cNvPr id="3" name="object 3"/>
          <p:cNvSpPr/>
          <p:nvPr/>
        </p:nvSpPr>
        <p:spPr>
          <a:xfrm>
            <a:off x="306000" y="5104817"/>
            <a:ext cx="3053715" cy="1510665"/>
          </a:xfrm>
          <a:custGeom>
            <a:avLst/>
            <a:gdLst/>
            <a:ahLst/>
            <a:cxnLst/>
            <a:rect l="l" t="t" r="r" b="b"/>
            <a:pathLst>
              <a:path w="3053715" h="1510665">
                <a:moveTo>
                  <a:pt x="2198055" y="0"/>
                </a:moveTo>
                <a:lnTo>
                  <a:pt x="487919" y="0"/>
                </a:lnTo>
                <a:lnTo>
                  <a:pt x="439396" y="1353"/>
                </a:lnTo>
                <a:lnTo>
                  <a:pt x="391584" y="5366"/>
                </a:lnTo>
                <a:lnTo>
                  <a:pt x="344554" y="11965"/>
                </a:lnTo>
                <a:lnTo>
                  <a:pt x="298378" y="21079"/>
                </a:lnTo>
                <a:lnTo>
                  <a:pt x="253130" y="32635"/>
                </a:lnTo>
                <a:lnTo>
                  <a:pt x="208880" y="46562"/>
                </a:lnTo>
                <a:lnTo>
                  <a:pt x="165702" y="62786"/>
                </a:lnTo>
                <a:lnTo>
                  <a:pt x="123666" y="81237"/>
                </a:lnTo>
                <a:lnTo>
                  <a:pt x="82847" y="101841"/>
                </a:lnTo>
                <a:lnTo>
                  <a:pt x="43314" y="124527"/>
                </a:lnTo>
                <a:lnTo>
                  <a:pt x="5142" y="149222"/>
                </a:lnTo>
                <a:lnTo>
                  <a:pt x="0" y="152950"/>
                </a:lnTo>
                <a:lnTo>
                  <a:pt x="0" y="1510181"/>
                </a:lnTo>
                <a:lnTo>
                  <a:pt x="2747369" y="1510181"/>
                </a:lnTo>
                <a:lnTo>
                  <a:pt x="2752808" y="1505782"/>
                </a:lnTo>
                <a:lnTo>
                  <a:pt x="2786468" y="1475492"/>
                </a:lnTo>
                <a:lnTo>
                  <a:pt x="2818479" y="1443480"/>
                </a:lnTo>
                <a:lnTo>
                  <a:pt x="2848770" y="1409821"/>
                </a:lnTo>
                <a:lnTo>
                  <a:pt x="2877267" y="1374585"/>
                </a:lnTo>
                <a:lnTo>
                  <a:pt x="2903900" y="1337844"/>
                </a:lnTo>
                <a:lnTo>
                  <a:pt x="2928595" y="1299672"/>
                </a:lnTo>
                <a:lnTo>
                  <a:pt x="2951281" y="1260140"/>
                </a:lnTo>
                <a:lnTo>
                  <a:pt x="2971885" y="1219320"/>
                </a:lnTo>
                <a:lnTo>
                  <a:pt x="2990336" y="1177285"/>
                </a:lnTo>
                <a:lnTo>
                  <a:pt x="3006561" y="1134107"/>
                </a:lnTo>
                <a:lnTo>
                  <a:pt x="3020487" y="1089857"/>
                </a:lnTo>
                <a:lnTo>
                  <a:pt x="3032044" y="1044608"/>
                </a:lnTo>
                <a:lnTo>
                  <a:pt x="3041157" y="998433"/>
                </a:lnTo>
                <a:lnTo>
                  <a:pt x="3047757" y="951403"/>
                </a:lnTo>
                <a:lnTo>
                  <a:pt x="3051769" y="903590"/>
                </a:lnTo>
                <a:lnTo>
                  <a:pt x="3053123" y="855068"/>
                </a:lnTo>
                <a:lnTo>
                  <a:pt x="3051769" y="806545"/>
                </a:lnTo>
                <a:lnTo>
                  <a:pt x="3047757" y="758732"/>
                </a:lnTo>
                <a:lnTo>
                  <a:pt x="3041157" y="711702"/>
                </a:lnTo>
                <a:lnTo>
                  <a:pt x="3032044" y="665527"/>
                </a:lnTo>
                <a:lnTo>
                  <a:pt x="3020487" y="620278"/>
                </a:lnTo>
                <a:lnTo>
                  <a:pt x="3006561" y="576028"/>
                </a:lnTo>
                <a:lnTo>
                  <a:pt x="2990336" y="532850"/>
                </a:lnTo>
                <a:lnTo>
                  <a:pt x="2971885" y="490814"/>
                </a:lnTo>
                <a:lnTo>
                  <a:pt x="2951281" y="449995"/>
                </a:lnTo>
                <a:lnTo>
                  <a:pt x="2928595" y="410463"/>
                </a:lnTo>
                <a:lnTo>
                  <a:pt x="2903900" y="372290"/>
                </a:lnTo>
                <a:lnTo>
                  <a:pt x="2877267" y="335550"/>
                </a:lnTo>
                <a:lnTo>
                  <a:pt x="2848770" y="300314"/>
                </a:lnTo>
                <a:lnTo>
                  <a:pt x="2818479" y="266654"/>
                </a:lnTo>
                <a:lnTo>
                  <a:pt x="2786468" y="234643"/>
                </a:lnTo>
                <a:lnTo>
                  <a:pt x="2752808" y="204353"/>
                </a:lnTo>
                <a:lnTo>
                  <a:pt x="2717572" y="175855"/>
                </a:lnTo>
                <a:lnTo>
                  <a:pt x="2680832" y="149222"/>
                </a:lnTo>
                <a:lnTo>
                  <a:pt x="2642660" y="124527"/>
                </a:lnTo>
                <a:lnTo>
                  <a:pt x="2603128" y="101841"/>
                </a:lnTo>
                <a:lnTo>
                  <a:pt x="2562308" y="81237"/>
                </a:lnTo>
                <a:lnTo>
                  <a:pt x="2520273" y="62786"/>
                </a:lnTo>
                <a:lnTo>
                  <a:pt x="2477094" y="46562"/>
                </a:lnTo>
                <a:lnTo>
                  <a:pt x="2432844" y="32635"/>
                </a:lnTo>
                <a:lnTo>
                  <a:pt x="2387596" y="21079"/>
                </a:lnTo>
                <a:lnTo>
                  <a:pt x="2341420" y="11965"/>
                </a:lnTo>
                <a:lnTo>
                  <a:pt x="2294390" y="5366"/>
                </a:lnTo>
                <a:lnTo>
                  <a:pt x="2246578" y="1353"/>
                </a:lnTo>
                <a:lnTo>
                  <a:pt x="2198055" y="0"/>
                </a:lnTo>
                <a:close/>
              </a:path>
            </a:pathLst>
          </a:custGeom>
          <a:solidFill>
            <a:srgbClr val="0097EB">
              <a:alpha val="61999"/>
            </a:srgbClr>
          </a:solidFill>
        </p:spPr>
        <p:txBody>
          <a:bodyPr wrap="square" lIns="0" tIns="0" rIns="0" bIns="0" rtlCol="0"/>
          <a:lstStyle/>
          <a:p>
            <a:endParaRPr/>
          </a:p>
        </p:txBody>
      </p:sp>
      <p:grpSp>
        <p:nvGrpSpPr>
          <p:cNvPr id="4" name="object 4"/>
          <p:cNvGrpSpPr/>
          <p:nvPr/>
        </p:nvGrpSpPr>
        <p:grpSpPr>
          <a:xfrm>
            <a:off x="8157373" y="944999"/>
            <a:ext cx="2228850" cy="1893570"/>
            <a:chOff x="8157373" y="944999"/>
            <a:chExt cx="2228850" cy="1893570"/>
          </a:xfrm>
        </p:grpSpPr>
        <p:sp>
          <p:nvSpPr>
            <p:cNvPr id="5" name="object 5"/>
            <p:cNvSpPr/>
            <p:nvPr/>
          </p:nvSpPr>
          <p:spPr>
            <a:xfrm>
              <a:off x="8157373" y="944999"/>
              <a:ext cx="2228850" cy="1893570"/>
            </a:xfrm>
            <a:custGeom>
              <a:avLst/>
              <a:gdLst/>
              <a:ahLst/>
              <a:cxnLst/>
              <a:rect l="l" t="t" r="r" b="b"/>
              <a:pathLst>
                <a:path w="2228850" h="1893570">
                  <a:moveTo>
                    <a:pt x="2228626" y="0"/>
                  </a:moveTo>
                  <a:lnTo>
                    <a:pt x="167367" y="0"/>
                  </a:lnTo>
                  <a:lnTo>
                    <a:pt x="145752" y="39131"/>
                  </a:lnTo>
                  <a:lnTo>
                    <a:pt x="124931" y="80352"/>
                  </a:lnTo>
                  <a:lnTo>
                    <a:pt x="105710" y="122151"/>
                  </a:lnTo>
                  <a:lnTo>
                    <a:pt x="88092" y="164483"/>
                  </a:lnTo>
                  <a:lnTo>
                    <a:pt x="72075" y="207301"/>
                  </a:lnTo>
                  <a:lnTo>
                    <a:pt x="57660" y="250559"/>
                  </a:lnTo>
                  <a:lnTo>
                    <a:pt x="44847" y="294210"/>
                  </a:lnTo>
                  <a:lnTo>
                    <a:pt x="33635" y="338208"/>
                  </a:lnTo>
                  <a:lnTo>
                    <a:pt x="24025" y="382507"/>
                  </a:lnTo>
                  <a:lnTo>
                    <a:pt x="16016" y="427061"/>
                  </a:lnTo>
                  <a:lnTo>
                    <a:pt x="9610" y="471822"/>
                  </a:lnTo>
                  <a:lnTo>
                    <a:pt x="4805" y="516746"/>
                  </a:lnTo>
                  <a:lnTo>
                    <a:pt x="1601" y="561786"/>
                  </a:lnTo>
                  <a:lnTo>
                    <a:pt x="0" y="606895"/>
                  </a:lnTo>
                  <a:lnTo>
                    <a:pt x="0" y="652027"/>
                  </a:lnTo>
                  <a:lnTo>
                    <a:pt x="1601" y="697136"/>
                  </a:lnTo>
                  <a:lnTo>
                    <a:pt x="4805" y="742176"/>
                  </a:lnTo>
                  <a:lnTo>
                    <a:pt x="9610" y="787100"/>
                  </a:lnTo>
                  <a:lnTo>
                    <a:pt x="16016" y="831862"/>
                  </a:lnTo>
                  <a:lnTo>
                    <a:pt x="24025" y="876415"/>
                  </a:lnTo>
                  <a:lnTo>
                    <a:pt x="33635" y="920714"/>
                  </a:lnTo>
                  <a:lnTo>
                    <a:pt x="44847" y="964712"/>
                  </a:lnTo>
                  <a:lnTo>
                    <a:pt x="57660" y="1008363"/>
                  </a:lnTo>
                  <a:lnTo>
                    <a:pt x="72075" y="1051621"/>
                  </a:lnTo>
                  <a:lnTo>
                    <a:pt x="88092" y="1094439"/>
                  </a:lnTo>
                  <a:lnTo>
                    <a:pt x="105710" y="1136771"/>
                  </a:lnTo>
                  <a:lnTo>
                    <a:pt x="124931" y="1178570"/>
                  </a:lnTo>
                  <a:lnTo>
                    <a:pt x="145752" y="1219791"/>
                  </a:lnTo>
                  <a:lnTo>
                    <a:pt x="168176" y="1260387"/>
                  </a:lnTo>
                  <a:lnTo>
                    <a:pt x="192201" y="1300312"/>
                  </a:lnTo>
                  <a:lnTo>
                    <a:pt x="217828" y="1339520"/>
                  </a:lnTo>
                  <a:lnTo>
                    <a:pt x="245056" y="1377964"/>
                  </a:lnTo>
                  <a:lnTo>
                    <a:pt x="273887" y="1415597"/>
                  </a:lnTo>
                  <a:lnTo>
                    <a:pt x="304319" y="1452375"/>
                  </a:lnTo>
                  <a:lnTo>
                    <a:pt x="336352" y="1488250"/>
                  </a:lnTo>
                  <a:lnTo>
                    <a:pt x="369987" y="1523176"/>
                  </a:lnTo>
                  <a:lnTo>
                    <a:pt x="404914" y="1556811"/>
                  </a:lnTo>
                  <a:lnTo>
                    <a:pt x="440788" y="1588845"/>
                  </a:lnTo>
                  <a:lnTo>
                    <a:pt x="477566" y="1619277"/>
                  </a:lnTo>
                  <a:lnTo>
                    <a:pt x="515200" y="1648107"/>
                  </a:lnTo>
                  <a:lnTo>
                    <a:pt x="553644" y="1675336"/>
                  </a:lnTo>
                  <a:lnTo>
                    <a:pt x="592851" y="1700963"/>
                  </a:lnTo>
                  <a:lnTo>
                    <a:pt x="632776" y="1724988"/>
                  </a:lnTo>
                  <a:lnTo>
                    <a:pt x="673372" y="1747412"/>
                  </a:lnTo>
                  <a:lnTo>
                    <a:pt x="714593" y="1768233"/>
                  </a:lnTo>
                  <a:lnTo>
                    <a:pt x="756393" y="1787454"/>
                  </a:lnTo>
                  <a:lnTo>
                    <a:pt x="798725" y="1805072"/>
                  </a:lnTo>
                  <a:lnTo>
                    <a:pt x="841543" y="1821089"/>
                  </a:lnTo>
                  <a:lnTo>
                    <a:pt x="884800" y="1835504"/>
                  </a:lnTo>
                  <a:lnTo>
                    <a:pt x="928451" y="1848318"/>
                  </a:lnTo>
                  <a:lnTo>
                    <a:pt x="972450" y="1859529"/>
                  </a:lnTo>
                  <a:lnTo>
                    <a:pt x="1016749" y="1869140"/>
                  </a:lnTo>
                  <a:lnTo>
                    <a:pt x="1061302" y="1877148"/>
                  </a:lnTo>
                  <a:lnTo>
                    <a:pt x="1106064" y="1883555"/>
                  </a:lnTo>
                  <a:lnTo>
                    <a:pt x="1150988" y="1888360"/>
                  </a:lnTo>
                  <a:lnTo>
                    <a:pt x="1196028" y="1891563"/>
                  </a:lnTo>
                  <a:lnTo>
                    <a:pt x="1241137" y="1893165"/>
                  </a:lnTo>
                  <a:lnTo>
                    <a:pt x="1286269" y="1893165"/>
                  </a:lnTo>
                  <a:lnTo>
                    <a:pt x="1331378" y="1891563"/>
                  </a:lnTo>
                  <a:lnTo>
                    <a:pt x="1376418" y="1888360"/>
                  </a:lnTo>
                  <a:lnTo>
                    <a:pt x="1421341" y="1883555"/>
                  </a:lnTo>
                  <a:lnTo>
                    <a:pt x="1466103" y="1877148"/>
                  </a:lnTo>
                  <a:lnTo>
                    <a:pt x="1510657" y="1869140"/>
                  </a:lnTo>
                  <a:lnTo>
                    <a:pt x="1554956" y="1859529"/>
                  </a:lnTo>
                  <a:lnTo>
                    <a:pt x="1598954" y="1848318"/>
                  </a:lnTo>
                  <a:lnTo>
                    <a:pt x="1642605" y="1835504"/>
                  </a:lnTo>
                  <a:lnTo>
                    <a:pt x="1685863" y="1821089"/>
                  </a:lnTo>
                  <a:lnTo>
                    <a:pt x="1728681" y="1805072"/>
                  </a:lnTo>
                  <a:lnTo>
                    <a:pt x="1771012" y="1787454"/>
                  </a:lnTo>
                  <a:lnTo>
                    <a:pt x="1812812" y="1768233"/>
                  </a:lnTo>
                  <a:lnTo>
                    <a:pt x="1854033" y="1747412"/>
                  </a:lnTo>
                  <a:lnTo>
                    <a:pt x="1894629" y="1724988"/>
                  </a:lnTo>
                  <a:lnTo>
                    <a:pt x="1934554" y="1700963"/>
                  </a:lnTo>
                  <a:lnTo>
                    <a:pt x="1973761" y="1675336"/>
                  </a:lnTo>
                  <a:lnTo>
                    <a:pt x="2012205" y="1648107"/>
                  </a:lnTo>
                  <a:lnTo>
                    <a:pt x="2049839" y="1619277"/>
                  </a:lnTo>
                  <a:lnTo>
                    <a:pt x="2086616" y="1588845"/>
                  </a:lnTo>
                  <a:lnTo>
                    <a:pt x="2122491" y="1556811"/>
                  </a:lnTo>
                  <a:lnTo>
                    <a:pt x="2157417" y="1523176"/>
                  </a:lnTo>
                  <a:lnTo>
                    <a:pt x="2191053" y="1488250"/>
                  </a:lnTo>
                  <a:lnTo>
                    <a:pt x="2223086" y="1452375"/>
                  </a:lnTo>
                  <a:lnTo>
                    <a:pt x="2228626" y="1445680"/>
                  </a:lnTo>
                  <a:lnTo>
                    <a:pt x="2228626" y="0"/>
                  </a:lnTo>
                  <a:close/>
                </a:path>
              </a:pathLst>
            </a:custGeom>
            <a:solidFill>
              <a:srgbClr val="0097EB">
                <a:alpha val="61999"/>
              </a:srgbClr>
            </a:solidFill>
          </p:spPr>
          <p:txBody>
            <a:bodyPr wrap="square" lIns="0" tIns="0" rIns="0" bIns="0" rtlCol="0"/>
            <a:lstStyle/>
            <a:p>
              <a:endParaRPr/>
            </a:p>
          </p:txBody>
        </p:sp>
        <p:pic>
          <p:nvPicPr>
            <p:cNvPr id="6" name="object 6"/>
            <p:cNvPicPr/>
            <p:nvPr/>
          </p:nvPicPr>
          <p:blipFill>
            <a:blip r:embed="rId2" cstate="print"/>
            <a:stretch>
              <a:fillRect/>
            </a:stretch>
          </p:blipFill>
          <p:spPr>
            <a:xfrm>
              <a:off x="8585438" y="1063860"/>
              <a:ext cx="1329707" cy="1031594"/>
            </a:xfrm>
            <a:prstGeom prst="rect">
              <a:avLst/>
            </a:prstGeom>
          </p:spPr>
        </p:pic>
      </p:grpSp>
      <p:sp>
        <p:nvSpPr>
          <p:cNvPr id="7" name="object 7"/>
          <p:cNvSpPr txBox="1"/>
          <p:nvPr/>
        </p:nvSpPr>
        <p:spPr>
          <a:xfrm>
            <a:off x="353171" y="5260642"/>
            <a:ext cx="2592070" cy="1049655"/>
          </a:xfrm>
          <a:prstGeom prst="rect">
            <a:avLst/>
          </a:prstGeom>
        </p:spPr>
        <p:txBody>
          <a:bodyPr vert="horz" wrap="square" lIns="0" tIns="12065" rIns="0" bIns="0" rtlCol="0">
            <a:spAutoFit/>
          </a:bodyPr>
          <a:lstStyle/>
          <a:p>
            <a:pPr marL="12700" marR="5080" algn="ctr">
              <a:lnSpc>
                <a:spcPct val="109200"/>
              </a:lnSpc>
              <a:spcBef>
                <a:spcPts val="95"/>
              </a:spcBef>
            </a:pPr>
            <a:r>
              <a:rPr sz="2050" spc="-80" dirty="0">
                <a:solidFill>
                  <a:srgbClr val="FFFFFF"/>
                </a:solidFill>
                <a:latin typeface="Microsoft Sans Serif"/>
                <a:cs typeface="Microsoft Sans Serif"/>
              </a:rPr>
              <a:t>Contains</a:t>
            </a:r>
            <a:r>
              <a:rPr sz="2050" spc="-40" dirty="0">
                <a:solidFill>
                  <a:srgbClr val="FFFFFF"/>
                </a:solidFill>
                <a:latin typeface="Microsoft Sans Serif"/>
                <a:cs typeface="Microsoft Sans Serif"/>
              </a:rPr>
              <a:t> </a:t>
            </a:r>
            <a:r>
              <a:rPr sz="2050" dirty="0">
                <a:solidFill>
                  <a:srgbClr val="FFFFFF"/>
                </a:solidFill>
                <a:latin typeface="Microsoft Sans Serif"/>
                <a:cs typeface="Microsoft Sans Serif"/>
              </a:rPr>
              <a:t>market</a:t>
            </a:r>
            <a:r>
              <a:rPr sz="2050" spc="-40" dirty="0">
                <a:solidFill>
                  <a:srgbClr val="FFFFFF"/>
                </a:solidFill>
                <a:latin typeface="Microsoft Sans Serif"/>
                <a:cs typeface="Microsoft Sans Serif"/>
              </a:rPr>
              <a:t> </a:t>
            </a:r>
            <a:r>
              <a:rPr sz="2050" spc="-114" dirty="0">
                <a:solidFill>
                  <a:srgbClr val="FFFFFF"/>
                </a:solidFill>
                <a:latin typeface="Microsoft Sans Serif"/>
                <a:cs typeface="Microsoft Sans Serif"/>
              </a:rPr>
              <a:t>sales </a:t>
            </a:r>
            <a:r>
              <a:rPr sz="2050" spc="-110" dirty="0">
                <a:solidFill>
                  <a:srgbClr val="FFFFFF"/>
                </a:solidFill>
                <a:latin typeface="Microsoft Sans Serif"/>
                <a:cs typeface="Microsoft Sans Serif"/>
              </a:rPr>
              <a:t> </a:t>
            </a:r>
            <a:r>
              <a:rPr sz="2050" spc="-80" dirty="0">
                <a:solidFill>
                  <a:srgbClr val="FFFFFF"/>
                </a:solidFill>
                <a:latin typeface="Microsoft Sans Serif"/>
                <a:cs typeface="Microsoft Sans Serif"/>
              </a:rPr>
              <a:t>Contains</a:t>
            </a:r>
            <a:r>
              <a:rPr sz="2050" spc="-40" dirty="0">
                <a:solidFill>
                  <a:srgbClr val="FFFFFF"/>
                </a:solidFill>
                <a:latin typeface="Microsoft Sans Serif"/>
                <a:cs typeface="Microsoft Sans Serif"/>
              </a:rPr>
              <a:t> </a:t>
            </a:r>
            <a:r>
              <a:rPr sz="2050" dirty="0">
                <a:solidFill>
                  <a:srgbClr val="FFFFFF"/>
                </a:solidFill>
                <a:latin typeface="Microsoft Sans Serif"/>
                <a:cs typeface="Microsoft Sans Serif"/>
              </a:rPr>
              <a:t>market</a:t>
            </a:r>
            <a:r>
              <a:rPr sz="2050" spc="-35" dirty="0">
                <a:solidFill>
                  <a:srgbClr val="FFFFFF"/>
                </a:solidFill>
                <a:latin typeface="Microsoft Sans Serif"/>
                <a:cs typeface="Microsoft Sans Serif"/>
              </a:rPr>
              <a:t> </a:t>
            </a:r>
            <a:r>
              <a:rPr sz="2050" spc="-40" dirty="0">
                <a:solidFill>
                  <a:srgbClr val="FFFFFF"/>
                </a:solidFill>
                <a:latin typeface="Microsoft Sans Serif"/>
                <a:cs typeface="Microsoft Sans Serif"/>
              </a:rPr>
              <a:t>profits </a:t>
            </a:r>
            <a:r>
              <a:rPr sz="2050" spc="-530" dirty="0">
                <a:solidFill>
                  <a:srgbClr val="FFFFFF"/>
                </a:solidFill>
                <a:latin typeface="Microsoft Sans Serif"/>
                <a:cs typeface="Microsoft Sans Serif"/>
              </a:rPr>
              <a:t> </a:t>
            </a:r>
            <a:r>
              <a:rPr sz="2050" spc="-245" dirty="0">
                <a:solidFill>
                  <a:srgbClr val="FFFFFF"/>
                </a:solidFill>
                <a:latin typeface="Microsoft Sans Serif"/>
                <a:cs typeface="Microsoft Sans Serif"/>
              </a:rPr>
              <a:t>S</a:t>
            </a:r>
            <a:r>
              <a:rPr sz="2050" spc="-60" dirty="0">
                <a:solidFill>
                  <a:srgbClr val="FFFFFF"/>
                </a:solidFill>
                <a:latin typeface="Microsoft Sans Serif"/>
                <a:cs typeface="Microsoft Sans Serif"/>
              </a:rPr>
              <a:t>a</a:t>
            </a:r>
            <a:r>
              <a:rPr sz="2050" spc="50" dirty="0">
                <a:solidFill>
                  <a:srgbClr val="FFFFFF"/>
                </a:solidFill>
                <a:latin typeface="Microsoft Sans Serif"/>
                <a:cs typeface="Microsoft Sans Serif"/>
              </a:rPr>
              <a:t>l</a:t>
            </a:r>
            <a:r>
              <a:rPr sz="2050" spc="-165" dirty="0">
                <a:solidFill>
                  <a:srgbClr val="FFFFFF"/>
                </a:solidFill>
                <a:latin typeface="Microsoft Sans Serif"/>
                <a:cs typeface="Microsoft Sans Serif"/>
              </a:rPr>
              <a:t>e</a:t>
            </a:r>
            <a:r>
              <a:rPr sz="2050" spc="-265" dirty="0">
                <a:solidFill>
                  <a:srgbClr val="FFFFFF"/>
                </a:solidFill>
                <a:latin typeface="Microsoft Sans Serif"/>
                <a:cs typeface="Microsoft Sans Serif"/>
              </a:rPr>
              <a:t>s</a:t>
            </a:r>
            <a:r>
              <a:rPr sz="2050" spc="-30" dirty="0">
                <a:solidFill>
                  <a:srgbClr val="FFFFFF"/>
                </a:solidFill>
                <a:latin typeface="Microsoft Sans Serif"/>
                <a:cs typeface="Microsoft Sans Serif"/>
              </a:rPr>
              <a:t> </a:t>
            </a:r>
            <a:r>
              <a:rPr sz="2050" spc="-180" dirty="0">
                <a:solidFill>
                  <a:srgbClr val="FFFFFF"/>
                </a:solidFill>
                <a:latin typeface="Microsoft Sans Serif"/>
                <a:cs typeface="Microsoft Sans Serif"/>
              </a:rPr>
              <a:t>p</a:t>
            </a:r>
            <a:r>
              <a:rPr sz="2050" spc="-200" dirty="0">
                <a:solidFill>
                  <a:srgbClr val="FFFFFF"/>
                </a:solidFill>
                <a:latin typeface="Microsoft Sans Serif"/>
                <a:cs typeface="Microsoft Sans Serif"/>
              </a:rPr>
              <a:t>e</a:t>
            </a:r>
            <a:r>
              <a:rPr lang="en-US" sz="2050" spc="-200" dirty="0">
                <a:solidFill>
                  <a:srgbClr val="FFFFFF"/>
                </a:solidFill>
                <a:latin typeface="Microsoft Sans Serif"/>
                <a:cs typeface="Microsoft Sans Serif"/>
              </a:rPr>
              <a:t>r</a:t>
            </a:r>
            <a:r>
              <a:rPr sz="2050" spc="-30" dirty="0">
                <a:solidFill>
                  <a:srgbClr val="FFFFFF"/>
                </a:solidFill>
                <a:latin typeface="Microsoft Sans Serif"/>
                <a:cs typeface="Microsoft Sans Serif"/>
              </a:rPr>
              <a:t> </a:t>
            </a:r>
            <a:r>
              <a:rPr sz="2050" spc="-75" dirty="0">
                <a:solidFill>
                  <a:srgbClr val="FFFFFF"/>
                </a:solidFill>
                <a:latin typeface="Microsoft Sans Serif"/>
                <a:cs typeface="Microsoft Sans Serif"/>
              </a:rPr>
              <a:t>r</a:t>
            </a:r>
            <a:r>
              <a:rPr sz="2050" spc="-10" dirty="0">
                <a:solidFill>
                  <a:srgbClr val="FFFFFF"/>
                </a:solidFill>
                <a:latin typeface="Microsoft Sans Serif"/>
                <a:cs typeface="Microsoft Sans Serif"/>
              </a:rPr>
              <a:t>e</a:t>
            </a:r>
            <a:r>
              <a:rPr sz="2050" spc="-195" dirty="0">
                <a:solidFill>
                  <a:srgbClr val="FFFFFF"/>
                </a:solidFill>
                <a:latin typeface="Microsoft Sans Serif"/>
                <a:cs typeface="Microsoft Sans Serif"/>
              </a:rPr>
              <a:t>g</a:t>
            </a:r>
            <a:r>
              <a:rPr sz="2050" spc="35" dirty="0">
                <a:solidFill>
                  <a:srgbClr val="FFFFFF"/>
                </a:solidFill>
                <a:latin typeface="Microsoft Sans Serif"/>
                <a:cs typeface="Microsoft Sans Serif"/>
              </a:rPr>
              <a:t>i</a:t>
            </a:r>
            <a:r>
              <a:rPr sz="2050" spc="-185" dirty="0">
                <a:solidFill>
                  <a:srgbClr val="FFFFFF"/>
                </a:solidFill>
                <a:latin typeface="Microsoft Sans Serif"/>
                <a:cs typeface="Microsoft Sans Serif"/>
              </a:rPr>
              <a:t>o</a:t>
            </a:r>
            <a:r>
              <a:rPr sz="2050" spc="-130" dirty="0">
                <a:solidFill>
                  <a:srgbClr val="FFFFFF"/>
                </a:solidFill>
                <a:latin typeface="Microsoft Sans Serif"/>
                <a:cs typeface="Microsoft Sans Serif"/>
              </a:rPr>
              <a:t>n</a:t>
            </a:r>
            <a:endParaRPr sz="2050" dirty="0">
              <a:latin typeface="Microsoft Sans Serif"/>
              <a:cs typeface="Microsoft Sans Serif"/>
            </a:endParaRPr>
          </a:p>
        </p:txBody>
      </p:sp>
      <p:graphicFrame>
        <p:nvGraphicFramePr>
          <p:cNvPr id="13" name="Diagram 12">
            <a:extLst>
              <a:ext uri="{FF2B5EF4-FFF2-40B4-BE49-F238E27FC236}">
                <a16:creationId xmlns:a16="http://schemas.microsoft.com/office/drawing/2014/main" id="{DF313608-CA1B-DBBB-B454-5541688C6FB1}"/>
              </a:ext>
            </a:extLst>
          </p:cNvPr>
          <p:cNvGraphicFramePr/>
          <p:nvPr>
            <p:extLst>
              <p:ext uri="{D42A27DB-BD31-4B8C-83A1-F6EECF244321}">
                <p14:modId xmlns:p14="http://schemas.microsoft.com/office/powerpoint/2010/main" val="2207476828"/>
              </p:ext>
            </p:extLst>
          </p:nvPr>
        </p:nvGraphicFramePr>
        <p:xfrm>
          <a:off x="5956300" y="3109991"/>
          <a:ext cx="4555066" cy="3200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Rectangle: Rounded Corners 21">
            <a:extLst>
              <a:ext uri="{FF2B5EF4-FFF2-40B4-BE49-F238E27FC236}">
                <a16:creationId xmlns:a16="http://schemas.microsoft.com/office/drawing/2014/main" id="{511796B7-C1DC-454E-F43C-FF30AD8326A0}"/>
              </a:ext>
            </a:extLst>
          </p:cNvPr>
          <p:cNvSpPr/>
          <p:nvPr/>
        </p:nvSpPr>
        <p:spPr>
          <a:xfrm>
            <a:off x="1109981" y="2440306"/>
            <a:ext cx="4693919" cy="23593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25" name="Chart 24">
            <a:extLst>
              <a:ext uri="{FF2B5EF4-FFF2-40B4-BE49-F238E27FC236}">
                <a16:creationId xmlns:a16="http://schemas.microsoft.com/office/drawing/2014/main" id="{B5224114-C080-B648-8DA2-215D8841A2BF}"/>
              </a:ext>
            </a:extLst>
          </p:cNvPr>
          <p:cNvGraphicFramePr/>
          <p:nvPr>
            <p:extLst>
              <p:ext uri="{D42A27DB-BD31-4B8C-83A1-F6EECF244321}">
                <p14:modId xmlns:p14="http://schemas.microsoft.com/office/powerpoint/2010/main" val="695753860"/>
              </p:ext>
            </p:extLst>
          </p:nvPr>
        </p:nvGraphicFramePr>
        <p:xfrm>
          <a:off x="1310670" y="3447025"/>
          <a:ext cx="4191000" cy="1689640"/>
        </p:xfrm>
        <a:graphic>
          <a:graphicData uri="http://schemas.openxmlformats.org/drawingml/2006/chart">
            <c:chart xmlns:c="http://schemas.openxmlformats.org/drawingml/2006/chart" xmlns:r="http://schemas.openxmlformats.org/officeDocument/2006/relationships" r:id="rId8"/>
          </a:graphicData>
        </a:graphic>
      </p:graphicFrame>
      <p:sp>
        <p:nvSpPr>
          <p:cNvPr id="26" name="Rectangle: Rounded Corners 25">
            <a:extLst>
              <a:ext uri="{FF2B5EF4-FFF2-40B4-BE49-F238E27FC236}">
                <a16:creationId xmlns:a16="http://schemas.microsoft.com/office/drawing/2014/main" id="{467EA8D4-8627-EBC0-72EA-FF948C100985}"/>
              </a:ext>
            </a:extLst>
          </p:cNvPr>
          <p:cNvSpPr/>
          <p:nvPr/>
        </p:nvSpPr>
        <p:spPr>
          <a:xfrm>
            <a:off x="4023438" y="2714625"/>
            <a:ext cx="1258459" cy="73240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2.3M Sales</a:t>
            </a:r>
            <a:endParaRPr lang="en-IN" dirty="0"/>
          </a:p>
        </p:txBody>
      </p:sp>
      <p:sp>
        <p:nvSpPr>
          <p:cNvPr id="28" name="Rectangle: Rounded Corners 27">
            <a:extLst>
              <a:ext uri="{FF2B5EF4-FFF2-40B4-BE49-F238E27FC236}">
                <a16:creationId xmlns:a16="http://schemas.microsoft.com/office/drawing/2014/main" id="{6E6FB08B-3FD0-B804-6C1C-6AC4D7C0207D}"/>
              </a:ext>
            </a:extLst>
          </p:cNvPr>
          <p:cNvSpPr/>
          <p:nvPr/>
        </p:nvSpPr>
        <p:spPr>
          <a:xfrm>
            <a:off x="1686931" y="2714625"/>
            <a:ext cx="1258459" cy="73240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9994 </a:t>
            </a:r>
          </a:p>
          <a:p>
            <a:pPr algn="ctr"/>
            <a:r>
              <a:rPr lang="en-US" dirty="0"/>
              <a:t>Rows</a:t>
            </a:r>
            <a:endParaRPr lang="en-IN"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62CA-EB08-4FE5-8220-16B5D45C813F}"/>
              </a:ext>
            </a:extLst>
          </p:cNvPr>
          <p:cNvSpPr>
            <a:spLocks noGrp="1"/>
          </p:cNvSpPr>
          <p:nvPr>
            <p:ph type="title"/>
          </p:nvPr>
        </p:nvSpPr>
        <p:spPr>
          <a:xfrm>
            <a:off x="774700" y="1114425"/>
            <a:ext cx="6100044" cy="838691"/>
          </a:xfrm>
        </p:spPr>
        <p:txBody>
          <a:bodyPr/>
          <a:lstStyle/>
          <a:p>
            <a:r>
              <a:rPr lang="en-US" b="1" dirty="0"/>
              <a:t>Overview</a:t>
            </a:r>
            <a:endParaRPr lang="en-IN" b="1" dirty="0"/>
          </a:p>
        </p:txBody>
      </p:sp>
      <p:sp>
        <p:nvSpPr>
          <p:cNvPr id="3" name="Text Placeholder 2">
            <a:extLst>
              <a:ext uri="{FF2B5EF4-FFF2-40B4-BE49-F238E27FC236}">
                <a16:creationId xmlns:a16="http://schemas.microsoft.com/office/drawing/2014/main" id="{6676ABF7-EF45-8A50-D195-5BF7191FB10B}"/>
              </a:ext>
            </a:extLst>
          </p:cNvPr>
          <p:cNvSpPr>
            <a:spLocks noGrp="1"/>
          </p:cNvSpPr>
          <p:nvPr>
            <p:ph type="body" idx="1"/>
          </p:nvPr>
        </p:nvSpPr>
        <p:spPr>
          <a:xfrm>
            <a:off x="527283" y="2333625"/>
            <a:ext cx="6191017" cy="4038600"/>
          </a:xfrm>
        </p:spPr>
        <p:txBody>
          <a:bodyPr/>
          <a:lstStyle/>
          <a:p>
            <a:pPr marL="285750" indent="-285750">
              <a:buFont typeface="Arial" panose="020B0604020202020204" pitchFamily="34" charset="0"/>
              <a:buChar char="•"/>
            </a:pPr>
            <a:r>
              <a:rPr lang="en-US" dirty="0">
                <a:solidFill>
                  <a:srgbClr val="0070C0"/>
                </a:solidFill>
                <a:effectLst/>
              </a:rPr>
              <a:t>Welcome to our analysis of the Sample Superstore, where we will be diving deep into the sales performance of this retail giant. Our goal is to provide insights and recommendations for improving their sales performance and ultimately increasing their profitability.</a:t>
            </a:r>
            <a:endParaRPr lang="en-US" dirty="0">
              <a:solidFill>
                <a:srgbClr val="0070C0"/>
              </a:solidFill>
            </a:endParaRPr>
          </a:p>
          <a:p>
            <a:pPr marL="285750" indent="-285750">
              <a:buFont typeface="Arial" panose="020B0604020202020204" pitchFamily="34" charset="0"/>
              <a:buChar char="•"/>
            </a:pPr>
            <a:r>
              <a:rPr lang="en-US" dirty="0">
                <a:solidFill>
                  <a:srgbClr val="0070C0"/>
                </a:solidFill>
                <a:effectLst/>
              </a:rPr>
              <a:t>Before we begin, let's take a moment to appreciate the sheer size and scale of the Sample Superstore. With over 10,000 products and a customer base spanning multiple demographics and geographies, it truly is a behemoth in the world of retail. However, with great size comes great complexity, and that's where our analysis comes in. We aim to unravel the intricacies of the Sample Superstore's sales performance and provide actionable recommendations for growth.</a:t>
            </a:r>
            <a:endParaRPr lang="en-US" dirty="0">
              <a:solidFill>
                <a:srgbClr val="0070C0"/>
              </a:solidFill>
            </a:endParaRPr>
          </a:p>
        </p:txBody>
      </p:sp>
      <p:pic>
        <p:nvPicPr>
          <p:cNvPr id="5" name="Picture 4">
            <a:extLst>
              <a:ext uri="{FF2B5EF4-FFF2-40B4-BE49-F238E27FC236}">
                <a16:creationId xmlns:a16="http://schemas.microsoft.com/office/drawing/2014/main" id="{901E27A7-8836-04F3-9FA9-27F5F5DE08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4744" y="2333625"/>
            <a:ext cx="3124200" cy="3124200"/>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77472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D3DBB6-E8B5-993B-2E43-C44BF4D6B0E2}"/>
              </a:ext>
            </a:extLst>
          </p:cNvPr>
          <p:cNvSpPr>
            <a:spLocks noGrp="1"/>
          </p:cNvSpPr>
          <p:nvPr>
            <p:ph type="body" idx="1"/>
          </p:nvPr>
        </p:nvSpPr>
        <p:spPr>
          <a:xfrm>
            <a:off x="317500" y="962026"/>
            <a:ext cx="10058400" cy="5638800"/>
          </a:xfrm>
        </p:spPr>
        <p:txBody>
          <a:bodyPr/>
          <a:lstStyle/>
          <a:p>
            <a:endParaRPr lang="en-IN" dirty="0"/>
          </a:p>
        </p:txBody>
      </p:sp>
      <p:pic>
        <p:nvPicPr>
          <p:cNvPr id="12" name="Picture 11">
            <a:extLst>
              <a:ext uri="{FF2B5EF4-FFF2-40B4-BE49-F238E27FC236}">
                <a16:creationId xmlns:a16="http://schemas.microsoft.com/office/drawing/2014/main" id="{D7FA2E22-3C30-4247-F4A3-70EC82E5E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583" y="1876425"/>
            <a:ext cx="4543425" cy="45434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4" name="TextBox 13">
            <a:extLst>
              <a:ext uri="{FF2B5EF4-FFF2-40B4-BE49-F238E27FC236}">
                <a16:creationId xmlns:a16="http://schemas.microsoft.com/office/drawing/2014/main" id="{FC3DA95F-3599-B643-64A0-7B575C0C0EAF}"/>
              </a:ext>
            </a:extLst>
          </p:cNvPr>
          <p:cNvSpPr txBox="1"/>
          <p:nvPr/>
        </p:nvSpPr>
        <p:spPr>
          <a:xfrm>
            <a:off x="620394" y="1142776"/>
            <a:ext cx="4543425" cy="5078313"/>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accent1"/>
                </a:solidFill>
                <a:effectLst/>
              </a:rPr>
              <a:t>The sales performance of the Sample Superstore has been steadily increasing over the past year, with a significant spike during the holiday season. This can be attributed to the store's strategic marketing campaigns and product promotions, which effectively attracted more customers and boosted sales.</a:t>
            </a:r>
            <a:endParaRPr lang="en-US" dirty="0">
              <a:solidFill>
                <a:schemeClr val="accent1"/>
              </a:solidFill>
            </a:endParaRPr>
          </a:p>
          <a:p>
            <a:pPr marL="285750" indent="-285750">
              <a:buFont typeface="Wingdings" panose="05000000000000000000" pitchFamily="2" charset="2"/>
              <a:buChar char="q"/>
            </a:pPr>
            <a:r>
              <a:rPr lang="en-US" dirty="0">
                <a:solidFill>
                  <a:schemeClr val="accent1"/>
                </a:solidFill>
                <a:effectLst/>
              </a:rPr>
              <a:t>Furthermore, our analysis indicates that the store's online sales have also been growing at a rapid pace, indicating a shift in consumer behavior towards e-commerce. This trend is expected to continue in the coming years, and we recommend that the Sample Superstore invests in its online presence and digital marketing strategies to capitalize on this opportunity.</a:t>
            </a:r>
            <a:endParaRPr lang="en-US" dirty="0">
              <a:solidFill>
                <a:schemeClr val="accent1"/>
              </a:solidFill>
            </a:endParaRPr>
          </a:p>
          <a:p>
            <a:endParaRPr lang="en-IN" dirty="0"/>
          </a:p>
        </p:txBody>
      </p:sp>
      <p:sp>
        <p:nvSpPr>
          <p:cNvPr id="15" name="TextBox 14">
            <a:extLst>
              <a:ext uri="{FF2B5EF4-FFF2-40B4-BE49-F238E27FC236}">
                <a16:creationId xmlns:a16="http://schemas.microsoft.com/office/drawing/2014/main" id="{4B312E51-129B-3BB0-3412-807E2E3CDE08}"/>
              </a:ext>
            </a:extLst>
          </p:cNvPr>
          <p:cNvSpPr txBox="1"/>
          <p:nvPr/>
        </p:nvSpPr>
        <p:spPr>
          <a:xfrm>
            <a:off x="6797360" y="1033729"/>
            <a:ext cx="3275646" cy="1323439"/>
          </a:xfrm>
          <a:prstGeom prst="rect">
            <a:avLst/>
          </a:prstGeom>
          <a:noFill/>
        </p:spPr>
        <p:txBody>
          <a:bodyPr wrap="square" rtlCol="0">
            <a:spAutoFit/>
          </a:bodyPr>
          <a:lstStyle/>
          <a:p>
            <a:r>
              <a:rPr lang="en-US" sz="4000" b="1" dirty="0">
                <a:solidFill>
                  <a:srgbClr val="0070C0"/>
                </a:solidFill>
              </a:rPr>
              <a:t>Sales</a:t>
            </a:r>
          </a:p>
          <a:p>
            <a:r>
              <a:rPr lang="en-US" sz="4000" b="1" dirty="0">
                <a:solidFill>
                  <a:srgbClr val="0070C0"/>
                </a:solidFill>
              </a:rPr>
              <a:t>Overview</a:t>
            </a:r>
            <a:endParaRPr lang="en-IN" sz="4000" b="1" dirty="0">
              <a:solidFill>
                <a:srgbClr val="0070C0"/>
              </a:solidFill>
            </a:endParaRPr>
          </a:p>
        </p:txBody>
      </p:sp>
    </p:spTree>
    <p:extLst>
      <p:ext uri="{BB962C8B-B14F-4D97-AF65-F5344CB8AC3E}">
        <p14:creationId xmlns:p14="http://schemas.microsoft.com/office/powerpoint/2010/main" val="3679111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67D27E-8096-1A3C-C7E7-D946FA336B71}"/>
              </a:ext>
            </a:extLst>
          </p:cNvPr>
          <p:cNvSpPr>
            <a:spLocks noGrp="1"/>
          </p:cNvSpPr>
          <p:nvPr>
            <p:ph type="body" idx="1"/>
          </p:nvPr>
        </p:nvSpPr>
        <p:spPr>
          <a:xfrm>
            <a:off x="317500" y="962025"/>
            <a:ext cx="10058400" cy="5768911"/>
          </a:xfrm>
        </p:spPr>
        <p:txBody>
          <a:bodyPr/>
          <a:lstStyle/>
          <a:p>
            <a:endParaRPr lang="en-IN" dirty="0"/>
          </a:p>
        </p:txBody>
      </p:sp>
      <p:pic>
        <p:nvPicPr>
          <p:cNvPr id="5" name="Picture 4">
            <a:extLst>
              <a:ext uri="{FF2B5EF4-FFF2-40B4-BE49-F238E27FC236}">
                <a16:creationId xmlns:a16="http://schemas.microsoft.com/office/drawing/2014/main" id="{10C7B490-689F-8231-7701-65C0125BD2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27400" y="3468714"/>
            <a:ext cx="4038600" cy="336512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7" name="TextBox 6">
            <a:extLst>
              <a:ext uri="{FF2B5EF4-FFF2-40B4-BE49-F238E27FC236}">
                <a16:creationId xmlns:a16="http://schemas.microsoft.com/office/drawing/2014/main" id="{2DAA3323-62FA-822A-7167-E69F5190B456}"/>
              </a:ext>
            </a:extLst>
          </p:cNvPr>
          <p:cNvSpPr txBox="1"/>
          <p:nvPr/>
        </p:nvSpPr>
        <p:spPr>
          <a:xfrm>
            <a:off x="584200" y="2585449"/>
            <a:ext cx="9525000" cy="1477328"/>
          </a:xfrm>
          <a:prstGeom prst="rect">
            <a:avLst/>
          </a:prstGeom>
          <a:noFill/>
        </p:spPr>
        <p:txBody>
          <a:bodyPr wrap="square" rtlCol="0">
            <a:spAutoFit/>
          </a:bodyPr>
          <a:lstStyle/>
          <a:p>
            <a:r>
              <a:rPr lang="en-US" dirty="0">
                <a:solidFill>
                  <a:srgbClr val="0070C0"/>
                </a:solidFill>
              </a:rPr>
              <a:t>The geographic analysis of the Sample Superstore reveals interesting patterns and trends in sales performance across different regions. The data shows that the highest sales are concentrated in the eastern region, particularly in New York and Pennsylvania. On the other hand, the western region has lower sales compared to the rest of the country, with California being the only state with high sales in this region.</a:t>
            </a:r>
            <a:endParaRPr lang="en-IN" dirty="0">
              <a:solidFill>
                <a:srgbClr val="0070C0"/>
              </a:solidFill>
            </a:endParaRPr>
          </a:p>
        </p:txBody>
      </p:sp>
      <p:sp>
        <p:nvSpPr>
          <p:cNvPr id="12" name="Rectangle: Rounded Corners 11">
            <a:extLst>
              <a:ext uri="{FF2B5EF4-FFF2-40B4-BE49-F238E27FC236}">
                <a16:creationId xmlns:a16="http://schemas.microsoft.com/office/drawing/2014/main" id="{3CB7BDCB-CC2F-B48B-B620-267B4C98D690}"/>
              </a:ext>
            </a:extLst>
          </p:cNvPr>
          <p:cNvSpPr/>
          <p:nvPr/>
        </p:nvSpPr>
        <p:spPr>
          <a:xfrm>
            <a:off x="698500" y="4467225"/>
            <a:ext cx="2019300" cy="1600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To expand the business strategically, it is recommended to focus on increasing sales in the western region</a:t>
            </a:r>
            <a:endParaRPr lang="en-IN" sz="1400" dirty="0"/>
          </a:p>
        </p:txBody>
      </p:sp>
      <p:sp>
        <p:nvSpPr>
          <p:cNvPr id="13" name="Rectangle: Rounded Corners 12">
            <a:extLst>
              <a:ext uri="{FF2B5EF4-FFF2-40B4-BE49-F238E27FC236}">
                <a16:creationId xmlns:a16="http://schemas.microsoft.com/office/drawing/2014/main" id="{E6098D5F-B9A8-1CB2-B856-1EB3BED6DEEE}"/>
              </a:ext>
            </a:extLst>
          </p:cNvPr>
          <p:cNvSpPr/>
          <p:nvPr/>
        </p:nvSpPr>
        <p:spPr>
          <a:xfrm>
            <a:off x="8806181" y="4650106"/>
            <a:ext cx="45719" cy="457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8D9E2C14-F6FA-BCA3-0016-381D8E836816}"/>
              </a:ext>
            </a:extLst>
          </p:cNvPr>
          <p:cNvSpPr/>
          <p:nvPr/>
        </p:nvSpPr>
        <p:spPr>
          <a:xfrm>
            <a:off x="7975600" y="4437823"/>
            <a:ext cx="2209800" cy="16297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Additionally, targeted marketing campaigns can be launched in areas with low sales to increase brand awareness and drive sales.</a:t>
            </a:r>
            <a:endParaRPr lang="en-IN" sz="1400" dirty="0"/>
          </a:p>
        </p:txBody>
      </p:sp>
      <p:sp>
        <p:nvSpPr>
          <p:cNvPr id="17" name="TextBox 16">
            <a:extLst>
              <a:ext uri="{FF2B5EF4-FFF2-40B4-BE49-F238E27FC236}">
                <a16:creationId xmlns:a16="http://schemas.microsoft.com/office/drawing/2014/main" id="{8CB864E0-A4EA-67FA-3F36-B4F7C00000E4}"/>
              </a:ext>
            </a:extLst>
          </p:cNvPr>
          <p:cNvSpPr txBox="1"/>
          <p:nvPr/>
        </p:nvSpPr>
        <p:spPr>
          <a:xfrm>
            <a:off x="698500" y="1225629"/>
            <a:ext cx="4343400" cy="1200329"/>
          </a:xfrm>
          <a:prstGeom prst="rect">
            <a:avLst/>
          </a:prstGeom>
          <a:noFill/>
        </p:spPr>
        <p:txBody>
          <a:bodyPr wrap="square" rtlCol="0">
            <a:spAutoFit/>
          </a:bodyPr>
          <a:lstStyle/>
          <a:p>
            <a:r>
              <a:rPr lang="en-US" sz="3600" b="1" dirty="0">
                <a:solidFill>
                  <a:srgbClr val="0070C0"/>
                </a:solidFill>
              </a:rPr>
              <a:t>Geographical Overview</a:t>
            </a:r>
            <a:endParaRPr lang="en-IN" sz="3600" b="1" dirty="0">
              <a:solidFill>
                <a:srgbClr val="0070C0"/>
              </a:solidFill>
            </a:endParaRPr>
          </a:p>
        </p:txBody>
      </p:sp>
    </p:spTree>
    <p:extLst>
      <p:ext uri="{BB962C8B-B14F-4D97-AF65-F5344CB8AC3E}">
        <p14:creationId xmlns:p14="http://schemas.microsoft.com/office/powerpoint/2010/main" val="71769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C95C78-C41F-17AD-C519-22A23D969F5F}"/>
              </a:ext>
            </a:extLst>
          </p:cNvPr>
          <p:cNvSpPr/>
          <p:nvPr/>
        </p:nvSpPr>
        <p:spPr>
          <a:xfrm>
            <a:off x="317500" y="1038225"/>
            <a:ext cx="10058400" cy="9906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Graphic 3" descr="Bar graph with upward trend with solid fill">
            <a:extLst>
              <a:ext uri="{FF2B5EF4-FFF2-40B4-BE49-F238E27FC236}">
                <a16:creationId xmlns:a16="http://schemas.microsoft.com/office/drawing/2014/main" id="{C4BDE95F-3B3A-3B56-97D8-C65CEC316E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5440" y="1105572"/>
            <a:ext cx="914400" cy="914400"/>
          </a:xfrm>
          <a:prstGeom prst="rect">
            <a:avLst/>
          </a:prstGeom>
        </p:spPr>
      </p:pic>
      <p:sp>
        <p:nvSpPr>
          <p:cNvPr id="6" name="TextBox 5">
            <a:extLst>
              <a:ext uri="{FF2B5EF4-FFF2-40B4-BE49-F238E27FC236}">
                <a16:creationId xmlns:a16="http://schemas.microsoft.com/office/drawing/2014/main" id="{E7B51732-47DA-2522-D53F-C4D3AE30FDB1}"/>
              </a:ext>
            </a:extLst>
          </p:cNvPr>
          <p:cNvSpPr txBox="1"/>
          <p:nvPr/>
        </p:nvSpPr>
        <p:spPr>
          <a:xfrm>
            <a:off x="1155700" y="1248422"/>
            <a:ext cx="3428850" cy="523220"/>
          </a:xfrm>
          <a:prstGeom prst="rect">
            <a:avLst/>
          </a:prstGeom>
          <a:noFill/>
        </p:spPr>
        <p:txBody>
          <a:bodyPr wrap="square" rtlCol="0">
            <a:spAutoFit/>
          </a:bodyPr>
          <a:lstStyle/>
          <a:p>
            <a:r>
              <a:rPr lang="en-US" sz="2800" b="1" dirty="0">
                <a:solidFill>
                  <a:srgbClr val="0070C0"/>
                </a:solidFill>
              </a:rPr>
              <a:t>PowerBI Analysis</a:t>
            </a:r>
            <a:endParaRPr lang="en-IN" sz="2800" b="1" dirty="0">
              <a:solidFill>
                <a:srgbClr val="0070C0"/>
              </a:solidFill>
            </a:endParaRPr>
          </a:p>
        </p:txBody>
      </p:sp>
      <p:pic>
        <p:nvPicPr>
          <p:cNvPr id="8" name="Picture 7">
            <a:extLst>
              <a:ext uri="{FF2B5EF4-FFF2-40B4-BE49-F238E27FC236}">
                <a16:creationId xmlns:a16="http://schemas.microsoft.com/office/drawing/2014/main" id="{8E4937D3-AAC6-4738-5F36-A640C207A7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443" y="1970199"/>
            <a:ext cx="9947517" cy="4630626"/>
          </a:xfrm>
          <a:prstGeom prst="rect">
            <a:avLst/>
          </a:prstGeom>
        </p:spPr>
      </p:pic>
    </p:spTree>
    <p:extLst>
      <p:ext uri="{BB962C8B-B14F-4D97-AF65-F5344CB8AC3E}">
        <p14:creationId xmlns:p14="http://schemas.microsoft.com/office/powerpoint/2010/main" val="3553505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4AB5-79EE-220B-2BCE-E9765BC75385}"/>
              </a:ext>
            </a:extLst>
          </p:cNvPr>
          <p:cNvSpPr>
            <a:spLocks noGrp="1"/>
          </p:cNvSpPr>
          <p:nvPr>
            <p:ph type="title"/>
          </p:nvPr>
        </p:nvSpPr>
        <p:spPr>
          <a:xfrm>
            <a:off x="542056" y="1114424"/>
            <a:ext cx="9609287" cy="838691"/>
          </a:xfrm>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54B6BEFC-EF04-28AA-F6C1-F28B72CEADDF}"/>
              </a:ext>
            </a:extLst>
          </p:cNvPr>
          <p:cNvSpPr>
            <a:spLocks noGrp="1"/>
          </p:cNvSpPr>
          <p:nvPr>
            <p:ph type="body" idx="1"/>
          </p:nvPr>
        </p:nvSpPr>
        <p:spPr>
          <a:xfrm>
            <a:off x="552282" y="2105024"/>
            <a:ext cx="9624060" cy="2769989"/>
          </a:xfrm>
        </p:spPr>
        <p:txBody>
          <a:bodyPr/>
          <a:lstStyle/>
          <a:p>
            <a:pPr marL="285750" indent="-285750">
              <a:buFont typeface="Wingdings" panose="05000000000000000000" pitchFamily="2" charset="2"/>
              <a:buChar char="q"/>
            </a:pPr>
            <a:r>
              <a:rPr lang="en-US" dirty="0">
                <a:solidFill>
                  <a:srgbClr val="0070C0"/>
                </a:solidFill>
              </a:rPr>
              <a:t>In conclusion, the analysis of the Sample Superstore's sales performance has revealed several key findings. </a:t>
            </a:r>
          </a:p>
          <a:p>
            <a:pPr marL="285750" indent="-285750">
              <a:buFont typeface="Wingdings" panose="05000000000000000000" pitchFamily="2" charset="2"/>
              <a:buChar char="q"/>
            </a:pPr>
            <a:r>
              <a:rPr lang="en-US" dirty="0">
                <a:solidFill>
                  <a:srgbClr val="0070C0"/>
                </a:solidFill>
              </a:rPr>
              <a:t>Firstly, while overall sales have been steady, there are clear opportunities for growth in certain product categories and geographic regions.</a:t>
            </a:r>
          </a:p>
          <a:p>
            <a:pPr marL="285750" indent="-285750">
              <a:buFont typeface="Wingdings" panose="05000000000000000000" pitchFamily="2" charset="2"/>
              <a:buChar char="q"/>
            </a:pPr>
            <a:r>
              <a:rPr lang="en-US" dirty="0">
                <a:solidFill>
                  <a:srgbClr val="0070C0"/>
                </a:solidFill>
              </a:rPr>
              <a:t>Secondly, by targeting specific customer segments with tailored marketing strategies, the Sample Superstore can increase customer loyalty and drive repeat business.</a:t>
            </a:r>
          </a:p>
          <a:p>
            <a:pPr marL="285750" indent="-285750">
              <a:buFont typeface="Wingdings" panose="05000000000000000000" pitchFamily="2" charset="2"/>
              <a:buChar char="q"/>
            </a:pPr>
            <a:r>
              <a:rPr lang="en-US" dirty="0">
                <a:solidFill>
                  <a:srgbClr val="0070C0"/>
                </a:solidFill>
              </a:rPr>
              <a:t>Based on these findings, we recommend that the Sample Superstore focus on expanding their product offerings in high-growth categories, such as office supplies and technology products.</a:t>
            </a:r>
          </a:p>
          <a:p>
            <a:pPr marL="285750" indent="-285750">
              <a:buFont typeface="Wingdings" panose="05000000000000000000" pitchFamily="2" charset="2"/>
              <a:buChar char="q"/>
            </a:pPr>
            <a:r>
              <a:rPr lang="en-US" dirty="0">
                <a:solidFill>
                  <a:srgbClr val="0070C0"/>
                </a:solidFill>
              </a:rPr>
              <a:t>Additionally, targeted marketing campaigns aimed at specific customer segments, such as small businesses and home offices, can help to drive sales and increase customer loyalty. </a:t>
            </a:r>
            <a:endParaRPr lang="en-IN" dirty="0">
              <a:solidFill>
                <a:srgbClr val="0070C0"/>
              </a:solidFill>
            </a:endParaRPr>
          </a:p>
        </p:txBody>
      </p:sp>
    </p:spTree>
    <p:extLst>
      <p:ext uri="{BB962C8B-B14F-4D97-AF65-F5344CB8AC3E}">
        <p14:creationId xmlns:p14="http://schemas.microsoft.com/office/powerpoint/2010/main" val="2912085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TotalTime>
  <Words>508</Words>
  <Application>Microsoft Office PowerPoint</Application>
  <PresentationFormat>Custom</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Microsoft Sans Serif</vt:lpstr>
      <vt:lpstr>Wingdings</vt:lpstr>
      <vt:lpstr>Office Theme</vt:lpstr>
      <vt:lpstr>A Sample Super-Store Analysis</vt:lpstr>
      <vt:lpstr>Introduction</vt:lpstr>
      <vt:lpstr>Overview</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2</dc:title>
  <dc:creator>Drew Bobby</dc:creator>
  <cp:lastModifiedBy>Drew Bobby</cp:lastModifiedBy>
  <cp:revision>1</cp:revision>
  <dcterms:created xsi:type="dcterms:W3CDTF">2023-06-24T06:38:31Z</dcterms:created>
  <dcterms:modified xsi:type="dcterms:W3CDTF">2023-06-24T08:37:48Z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2023-06-24T00:00:00Z</vt:filetime>
  </property>
  <property fmtid="{D5CDD505-2E9C-101B-9397-08002B2CF9AE}" pid="3" name="Creator">
    <vt:lpwstr>Keynote</vt:lpwstr>
  </property>
  <property fmtid="{D5CDD505-2E9C-101B-9397-08002B2CF9AE}" pid="4" name="LastSaved">
    <vt:filetime>2023-06-24T00:00:00Z</vt:filetime>
  </property>
</Properties>
</file>