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6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3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2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7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7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6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43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6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AAD2-0437-4FFE-8D42-9405682C6FB6}" type="datetimeFigureOut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5FBB-8B66-4970-8024-7FEA967A9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en-IN" u="sng" dirty="0" smtClean="0"/>
              <a:t>Image Compression with JPEG Encoding Scheme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8136904" cy="4752528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Image compression is the method of data compression on digital images. The main objective in the image compression is:</a:t>
            </a:r>
          </a:p>
          <a:p>
            <a:pPr algn="l"/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rgbClr val="C00000"/>
                </a:solidFill>
              </a:rPr>
              <a:t>                            (a)Store data in an efficient form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(b)Transmit data in an efficient form  </a:t>
            </a: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Image Compression can be </a:t>
            </a:r>
            <a:r>
              <a:rPr lang="en-IN" sz="2400" dirty="0" err="1" smtClean="0">
                <a:solidFill>
                  <a:srgbClr val="C00000"/>
                </a:solidFill>
              </a:rPr>
              <a:t>lossy</a:t>
            </a:r>
            <a:r>
              <a:rPr lang="en-IN" sz="2400" dirty="0" smtClean="0">
                <a:solidFill>
                  <a:srgbClr val="C00000"/>
                </a:solidFill>
              </a:rPr>
              <a:t> or lossless.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JPEG stands for Joint photographic experts group. It is the first international standard in image compression. It is widely used today. It could be </a:t>
            </a:r>
            <a:r>
              <a:rPr lang="en-IN" sz="2400" dirty="0" err="1" smtClean="0">
                <a:solidFill>
                  <a:srgbClr val="C00000"/>
                </a:solidFill>
              </a:rPr>
              <a:t>lossy</a:t>
            </a:r>
            <a:r>
              <a:rPr lang="en-IN" sz="2400" dirty="0" smtClean="0">
                <a:solidFill>
                  <a:srgbClr val="C00000"/>
                </a:solidFill>
              </a:rPr>
              <a:t> as well as lossless. </a:t>
            </a:r>
          </a:p>
        </p:txBody>
      </p:sp>
    </p:spTree>
    <p:extLst>
      <p:ext uri="{BB962C8B-B14F-4D97-AF65-F5344CB8AC3E}">
        <p14:creationId xmlns:p14="http://schemas.microsoft.com/office/powerpoint/2010/main" val="188086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992888" cy="1008112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JPEG Image Compression (Encoder)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280920" cy="888504"/>
          </a:xfrm>
        </p:spPr>
        <p:txBody>
          <a:bodyPr>
            <a:normAutofit/>
          </a:bodyPr>
          <a:lstStyle/>
          <a:p>
            <a:r>
              <a:rPr lang="en-IN" sz="1800" dirty="0" err="1" smtClean="0">
                <a:solidFill>
                  <a:srgbClr val="C00000"/>
                </a:solidFill>
              </a:rPr>
              <a:t>Fig:JPEG</a:t>
            </a:r>
            <a:r>
              <a:rPr lang="en-IN" sz="1800" dirty="0" smtClean="0">
                <a:solidFill>
                  <a:srgbClr val="C00000"/>
                </a:solidFill>
              </a:rPr>
              <a:t> Compression Scheme</a:t>
            </a:r>
            <a:endParaRPr lang="en-IN" sz="18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52048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9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IN" u="sng" dirty="0" smtClean="0"/>
              <a:t>JPEG Algorithm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700808"/>
            <a:ext cx="8208912" cy="49685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Step 1; </a:t>
            </a:r>
            <a:r>
              <a:rPr lang="en-US" sz="2000" u="sng" dirty="0" smtClean="0">
                <a:solidFill>
                  <a:srgbClr val="C00000"/>
                </a:solidFill>
              </a:rPr>
              <a:t>Dividing image into 8*8 blocks </a:t>
            </a:r>
            <a:r>
              <a:rPr lang="en-US" sz="2000" dirty="0" smtClean="0">
                <a:solidFill>
                  <a:srgbClr val="C00000"/>
                </a:solidFill>
              </a:rPr>
              <a:t>:    Attempting </a:t>
            </a:r>
            <a:r>
              <a:rPr lang="en-US" sz="2000" dirty="0">
                <a:solidFill>
                  <a:srgbClr val="C00000"/>
                </a:solidFill>
              </a:rPr>
              <a:t>to compress an </a:t>
            </a:r>
            <a:r>
              <a:rPr lang="en-US" sz="2000" dirty="0" smtClean="0">
                <a:solidFill>
                  <a:srgbClr val="C00000"/>
                </a:solidFill>
              </a:rPr>
              <a:t>entire image </a:t>
            </a:r>
            <a:r>
              <a:rPr lang="en-US" sz="2000" dirty="0">
                <a:solidFill>
                  <a:srgbClr val="C00000"/>
                </a:solidFill>
              </a:rPr>
              <a:t>would not yield optimal results.  Therefore, JPEG divides the image into matrices of 8 x 8 pixel blocks.  This allows the algorithm to take advantage of the fact that similar colors tend to appear together in small parts of an image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C00000"/>
                </a:solidFill>
              </a:rPr>
              <a:t> Step 2; </a:t>
            </a:r>
            <a:r>
              <a:rPr lang="en-IN" sz="2000" u="sng" dirty="0" smtClean="0">
                <a:solidFill>
                  <a:srgbClr val="C00000"/>
                </a:solidFill>
              </a:rPr>
              <a:t>Level Shifting of image blocks</a:t>
            </a:r>
            <a:r>
              <a:rPr lang="en-IN" sz="2000" dirty="0" smtClean="0">
                <a:solidFill>
                  <a:srgbClr val="C00000"/>
                </a:solidFill>
              </a:rPr>
              <a:t> :  </a:t>
            </a:r>
            <a:r>
              <a:rPr lang="en-US" sz="2000" dirty="0" smtClean="0">
                <a:solidFill>
                  <a:srgbClr val="C00000"/>
                </a:solidFill>
              </a:rPr>
              <a:t> The </a:t>
            </a:r>
            <a:r>
              <a:rPr lang="en-US" sz="2000" dirty="0">
                <a:solidFill>
                  <a:srgbClr val="C00000"/>
                </a:solidFill>
              </a:rPr>
              <a:t>algorithm subtracts 128 from each byte in the 64-byte block.  This changes the scale of the byte values from 0…255 to –128…127.  Thus, the average value over a large set of pixels </a:t>
            </a:r>
            <a:r>
              <a:rPr lang="en-US" sz="2000" dirty="0" smtClean="0">
                <a:solidFill>
                  <a:srgbClr val="C00000"/>
                </a:solidFill>
              </a:rPr>
              <a:t>will tend </a:t>
            </a:r>
            <a:r>
              <a:rPr lang="en-US" sz="2000" dirty="0">
                <a:solidFill>
                  <a:srgbClr val="C00000"/>
                </a:solidFill>
              </a:rPr>
              <a:t>towards zero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Step 3; </a:t>
            </a:r>
            <a:r>
              <a:rPr lang="en-US" sz="2000" u="sng" dirty="0" smtClean="0">
                <a:solidFill>
                  <a:srgbClr val="C00000"/>
                </a:solidFill>
              </a:rPr>
              <a:t>DCT Transform of Image blocks </a:t>
            </a:r>
            <a:r>
              <a:rPr lang="en-US" sz="2000" dirty="0" smtClean="0">
                <a:solidFill>
                  <a:srgbClr val="C00000"/>
                </a:solidFill>
              </a:rPr>
              <a:t>:    </a:t>
            </a:r>
            <a:r>
              <a:rPr lang="en-IN" sz="2000" dirty="0" smtClean="0">
                <a:solidFill>
                  <a:srgbClr val="C00000"/>
                </a:solidFill>
              </a:rPr>
              <a:t>A DCT is applied to each 8x8 block. DCT converts the spatial image representation into a frequency map: the low-order or "DC" term represents the average value in the block, while successive higher-order ("AC") terms represent the strength of more and more rapid changes across the width or height of the block. The highest AC term represents the strength of a cosine wave alternating from maximum to minimum at adjacent pixels.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6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1470025"/>
          </a:xfrm>
        </p:spPr>
        <p:txBody>
          <a:bodyPr/>
          <a:lstStyle/>
          <a:p>
            <a:r>
              <a:rPr lang="en-IN" u="sng" dirty="0" smtClean="0"/>
              <a:t>JPEG Algorithm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424936" cy="525658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C00000"/>
                </a:solidFill>
              </a:rPr>
              <a:t>Step 4; </a:t>
            </a:r>
            <a:r>
              <a:rPr lang="en-IN" sz="2000" u="sng" dirty="0" smtClean="0">
                <a:solidFill>
                  <a:srgbClr val="C00000"/>
                </a:solidFill>
              </a:rPr>
              <a:t>Quantization</a:t>
            </a:r>
            <a:r>
              <a:rPr lang="en-IN" sz="2000" dirty="0" smtClean="0">
                <a:solidFill>
                  <a:srgbClr val="C00000"/>
                </a:solidFill>
              </a:rPr>
              <a:t> :To discard an appropriate amount of information, the compressor divides each DCT output value by a "quantization coefficient" and rounds the result to an integer. There is a standard matrix that is used for computing JPEG compression quantization, which is given by a matrix called as Luminance matrix. </a:t>
            </a:r>
            <a:r>
              <a:rPr lang="en-US" sz="2000" dirty="0" smtClean="0">
                <a:solidFill>
                  <a:srgbClr val="C00000"/>
                </a:solidFill>
              </a:rPr>
              <a:t>The </a:t>
            </a:r>
            <a:r>
              <a:rPr lang="en-US" sz="2000" dirty="0">
                <a:solidFill>
                  <a:srgbClr val="C00000"/>
                </a:solidFill>
              </a:rPr>
              <a:t>equation used to calculate the quantized frequency matrix is fairly simple.  The algorithm takes a value from the </a:t>
            </a:r>
            <a:r>
              <a:rPr lang="en-US" sz="2000" dirty="0" smtClean="0">
                <a:solidFill>
                  <a:srgbClr val="C00000"/>
                </a:solidFill>
              </a:rPr>
              <a:t>DCT </a:t>
            </a:r>
            <a:r>
              <a:rPr lang="en-US" sz="2000" dirty="0">
                <a:solidFill>
                  <a:srgbClr val="C00000"/>
                </a:solidFill>
              </a:rPr>
              <a:t>matrix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and divides it by its corresponding value in the quantization matrix (Q).</a:t>
            </a:r>
            <a:endParaRPr lang="en-IN" sz="2000" dirty="0">
              <a:solidFill>
                <a:srgbClr val="C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820891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5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en-IN" u="sng" dirty="0" smtClean="0"/>
              <a:t>JPEG Algorithm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208912" cy="511256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C00000"/>
                </a:solidFill>
              </a:rPr>
              <a:t>Step 5; </a:t>
            </a:r>
            <a:r>
              <a:rPr lang="en-IN" sz="2000" u="sng" dirty="0" smtClean="0">
                <a:solidFill>
                  <a:srgbClr val="C00000"/>
                </a:solidFill>
              </a:rPr>
              <a:t>Entropy Coding </a:t>
            </a:r>
            <a:r>
              <a:rPr lang="en-IN" sz="2000" dirty="0" smtClean="0">
                <a:solidFill>
                  <a:srgbClr val="C00000"/>
                </a:solidFill>
              </a:rPr>
              <a:t> : </a:t>
            </a:r>
            <a:r>
              <a:rPr lang="en-US" sz="2000" dirty="0">
                <a:solidFill>
                  <a:srgbClr val="C00000"/>
                </a:solidFill>
              </a:rPr>
              <a:t>After quantization, the algorithm is left with blocks of 64 values, </a:t>
            </a:r>
            <a:r>
              <a:rPr lang="en-US" sz="2000" dirty="0" smtClean="0">
                <a:solidFill>
                  <a:srgbClr val="C00000"/>
                </a:solidFill>
              </a:rPr>
              <a:t>many of </a:t>
            </a:r>
            <a:r>
              <a:rPr lang="en-US" sz="2000" dirty="0">
                <a:solidFill>
                  <a:srgbClr val="C00000"/>
                </a:solidFill>
              </a:rPr>
              <a:t>which are zero. The algorithm uses a zigzag ordered encoding, which collects the high frequency quantized values into long strings of zeros</a:t>
            </a:r>
            <a:r>
              <a:rPr lang="en-US" sz="2000" dirty="0" smtClean="0">
                <a:solidFill>
                  <a:srgbClr val="C00000"/>
                </a:solidFill>
              </a:rPr>
              <a:t>. This is called </a:t>
            </a:r>
            <a:r>
              <a:rPr lang="en-US" sz="2000" dirty="0" err="1" smtClean="0">
                <a:solidFill>
                  <a:srgbClr val="C00000"/>
                </a:solidFill>
              </a:rPr>
              <a:t>Runlenght</a:t>
            </a:r>
            <a:r>
              <a:rPr lang="en-US" sz="2000" dirty="0" smtClean="0">
                <a:solidFill>
                  <a:srgbClr val="C00000"/>
                </a:solidFill>
              </a:rPr>
              <a:t> Encoding. </a:t>
            </a:r>
            <a:r>
              <a:rPr lang="en-IN" sz="2000" dirty="0" smtClean="0">
                <a:solidFill>
                  <a:srgbClr val="C00000"/>
                </a:solidFill>
              </a:rPr>
              <a:t>The 64 quantized transformed coefficients ( Which are now integers) of each data unit are encoded using a combination of RLE and Huffman coding to reduce redundancy.</a:t>
            </a:r>
            <a:r>
              <a:rPr lang="en-IN" sz="2000" dirty="0">
                <a:solidFill>
                  <a:srgbClr val="C00000"/>
                </a:solidFill>
              </a:rPr>
              <a:t> The DC </a:t>
            </a:r>
            <a:r>
              <a:rPr lang="en-IN" sz="2000" dirty="0" smtClean="0">
                <a:solidFill>
                  <a:srgbClr val="C00000"/>
                </a:solidFill>
              </a:rPr>
              <a:t>coefficient (</a:t>
            </a:r>
            <a:r>
              <a:rPr lang="en-IN" sz="2000" dirty="0" err="1" smtClean="0">
                <a:solidFill>
                  <a:srgbClr val="C00000"/>
                </a:solidFill>
              </a:rPr>
              <a:t>u,v</a:t>
            </a:r>
            <a:r>
              <a:rPr lang="en-IN" sz="2000" dirty="0" smtClean="0">
                <a:solidFill>
                  <a:srgbClr val="C00000"/>
                </a:solidFill>
              </a:rPr>
              <a:t>)=(0,0) is coded with DPCM encoding and the AC components are coded using RLE and </a:t>
            </a:r>
            <a:r>
              <a:rPr lang="en-IN" sz="2000" dirty="0" err="1" smtClean="0">
                <a:solidFill>
                  <a:srgbClr val="C00000"/>
                </a:solidFill>
              </a:rPr>
              <a:t>Huffmann</a:t>
            </a:r>
            <a:r>
              <a:rPr lang="en-IN" sz="2000" dirty="0" smtClean="0">
                <a:solidFill>
                  <a:srgbClr val="C00000"/>
                </a:solidFill>
              </a:rPr>
              <a:t> encoding.</a:t>
            </a:r>
          </a:p>
          <a:p>
            <a:r>
              <a:rPr lang="en-IN" sz="2000" dirty="0" smtClean="0">
                <a:solidFill>
                  <a:srgbClr val="C00000"/>
                </a:solidFill>
              </a:rPr>
              <a:t>                                       The JPEG standard offers a separate lossless mode. JPEG lossless is a form of Predictive Lossless Coding using a 2D Differential Pulse Code Modulation (DPCM) scheme. The basic premise is that the value of a pixel is combined with the values of up to three </a:t>
            </a:r>
            <a:r>
              <a:rPr lang="en-IN" sz="2000" dirty="0" err="1" smtClean="0">
                <a:solidFill>
                  <a:srgbClr val="C00000"/>
                </a:solidFill>
              </a:rPr>
              <a:t>neighboring</a:t>
            </a:r>
            <a:r>
              <a:rPr lang="en-IN" sz="2000" dirty="0" smtClean="0">
                <a:solidFill>
                  <a:srgbClr val="C00000"/>
                </a:solidFill>
              </a:rPr>
              <a:t> pixels to form a predictor value.</a:t>
            </a:r>
            <a:endParaRPr lang="en-IN" sz="2000" dirty="0">
              <a:solidFill>
                <a:srgbClr val="C00000"/>
              </a:solidFill>
            </a:endParaRPr>
          </a:p>
          <a:p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28901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JPEG image compression (Example)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Original Image :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(File Size=17832 bytes)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Compressed Image :</a:t>
            </a:r>
          </a:p>
          <a:p>
            <a:pPr marL="0" indent="0">
              <a:buNone/>
            </a:pPr>
            <a:r>
              <a:rPr lang="en-IN" sz="2000" dirty="0" smtClean="0"/>
              <a:t>       (File Size=11852 bytes)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3074" name="Picture 2" descr="E:\IP_project\bank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40" y="2796220"/>
            <a:ext cx="1985640" cy="198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IP_project\bank1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47392"/>
            <a:ext cx="2034468" cy="203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82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IN" u="sng" dirty="0" smtClean="0"/>
              <a:t>Conclusion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352928" cy="468052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rgbClr val="C00000"/>
                </a:solidFill>
              </a:rPr>
              <a:t>                      From looking at the experimental results, there </a:t>
            </a:r>
            <a:r>
              <a:rPr lang="en-IN" sz="2000" dirty="0">
                <a:solidFill>
                  <a:srgbClr val="C00000"/>
                </a:solidFill>
              </a:rPr>
              <a:t>is wiggle </a:t>
            </a:r>
            <a:r>
              <a:rPr lang="en-IN" sz="2000" dirty="0" smtClean="0">
                <a:solidFill>
                  <a:srgbClr val="C00000"/>
                </a:solidFill>
              </a:rPr>
              <a:t>room in </a:t>
            </a:r>
            <a:r>
              <a:rPr lang="en-IN" sz="2000" dirty="0">
                <a:solidFill>
                  <a:srgbClr val="C00000"/>
                </a:solidFill>
              </a:rPr>
              <a:t>terms of how they tune the block size and choose the mask they use. Although the standard block </a:t>
            </a:r>
            <a:r>
              <a:rPr lang="en-IN" sz="2000" dirty="0" smtClean="0">
                <a:solidFill>
                  <a:srgbClr val="C00000"/>
                </a:solidFill>
              </a:rPr>
              <a:t>size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is </a:t>
            </a:r>
            <a:r>
              <a:rPr lang="en-IN" sz="2000" dirty="0">
                <a:solidFill>
                  <a:srgbClr val="C00000"/>
                </a:solidFill>
              </a:rPr>
              <a:t>8-pixels by 8-pixels</a:t>
            </a:r>
            <a:r>
              <a:rPr lang="en-IN" sz="2000" dirty="0" smtClean="0">
                <a:solidFill>
                  <a:srgbClr val="C00000"/>
                </a:solidFill>
              </a:rPr>
              <a:t>, </a:t>
            </a:r>
            <a:r>
              <a:rPr lang="en-IN" sz="2000" dirty="0">
                <a:solidFill>
                  <a:srgbClr val="C00000"/>
                </a:solidFill>
              </a:rPr>
              <a:t>usually the most </a:t>
            </a:r>
            <a:r>
              <a:rPr lang="en-IN" sz="2000" dirty="0" smtClean="0">
                <a:solidFill>
                  <a:srgbClr val="C00000"/>
                </a:solidFill>
              </a:rPr>
              <a:t>well-rounded </a:t>
            </a:r>
            <a:r>
              <a:rPr lang="en-IN" sz="2000" dirty="0" err="1" smtClean="0">
                <a:solidFill>
                  <a:srgbClr val="C00000"/>
                </a:solidFill>
              </a:rPr>
              <a:t>choice,a</a:t>
            </a:r>
            <a:r>
              <a:rPr lang="en-IN" sz="2000" dirty="0" smtClean="0">
                <a:solidFill>
                  <a:srgbClr val="C00000"/>
                </a:solidFill>
              </a:rPr>
              <a:t> different block </a:t>
            </a:r>
            <a:r>
              <a:rPr lang="en-IN" sz="2000" dirty="0">
                <a:solidFill>
                  <a:srgbClr val="C00000"/>
                </a:solidFill>
              </a:rPr>
              <a:t>size may be </a:t>
            </a:r>
            <a:r>
              <a:rPr lang="en-IN" sz="2000" dirty="0" smtClean="0">
                <a:solidFill>
                  <a:srgbClr val="C00000"/>
                </a:solidFill>
              </a:rPr>
              <a:t>better suited </a:t>
            </a:r>
            <a:r>
              <a:rPr lang="en-IN" sz="2000" dirty="0">
                <a:solidFill>
                  <a:srgbClr val="C00000"/>
                </a:solidFill>
              </a:rPr>
              <a:t>to a particular image. By varying the mask, the image quality and </a:t>
            </a:r>
            <a:r>
              <a:rPr lang="en-IN" sz="2000" dirty="0" smtClean="0">
                <a:solidFill>
                  <a:srgbClr val="C00000"/>
                </a:solidFill>
              </a:rPr>
              <a:t>output file </a:t>
            </a:r>
            <a:r>
              <a:rPr lang="en-IN" sz="2000" dirty="0">
                <a:solidFill>
                  <a:srgbClr val="C00000"/>
                </a:solidFill>
              </a:rPr>
              <a:t>size can be changed </a:t>
            </a:r>
            <a:r>
              <a:rPr lang="en-IN" sz="2000" dirty="0" smtClean="0">
                <a:solidFill>
                  <a:srgbClr val="C00000"/>
                </a:solidFill>
              </a:rPr>
              <a:t>as well</a:t>
            </a:r>
            <a:r>
              <a:rPr lang="en-IN" sz="2000" dirty="0">
                <a:solidFill>
                  <a:srgbClr val="C00000"/>
                </a:solidFill>
              </a:rPr>
              <a:t>. </a:t>
            </a:r>
            <a:r>
              <a:rPr lang="en-IN" sz="2000" dirty="0" smtClean="0">
                <a:solidFill>
                  <a:srgbClr val="C00000"/>
                </a:solidFill>
              </a:rPr>
              <a:t>JPEG image compression </a:t>
            </a:r>
            <a:r>
              <a:rPr lang="en-IN" sz="2000" dirty="0">
                <a:solidFill>
                  <a:srgbClr val="C00000"/>
                </a:solidFill>
              </a:rPr>
              <a:t>is </a:t>
            </a:r>
            <a:r>
              <a:rPr lang="en-IN" sz="2000" dirty="0" smtClean="0">
                <a:solidFill>
                  <a:srgbClr val="C00000"/>
                </a:solidFill>
              </a:rPr>
              <a:t>definitely an </a:t>
            </a:r>
            <a:r>
              <a:rPr lang="en-IN" sz="2000" dirty="0">
                <a:solidFill>
                  <a:srgbClr val="C00000"/>
                </a:solidFill>
              </a:rPr>
              <a:t>interesting extension of some of the </a:t>
            </a:r>
            <a:r>
              <a:rPr lang="en-IN" sz="2000" dirty="0" smtClean="0">
                <a:solidFill>
                  <a:srgbClr val="C00000"/>
                </a:solidFill>
              </a:rPr>
              <a:t>concepts we learned</a:t>
            </a:r>
            <a:r>
              <a:rPr lang="en-IN" sz="2000" dirty="0" smtClean="0">
                <a:solidFill>
                  <a:srgbClr val="C00000"/>
                </a:solidFill>
              </a:rPr>
              <a:t>.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We have </a:t>
            </a:r>
            <a:r>
              <a:rPr lang="en-US" sz="2000" dirty="0">
                <a:solidFill>
                  <a:srgbClr val="C00000"/>
                </a:solidFill>
              </a:rPr>
              <a:t>demonstrated that conversion from a </a:t>
            </a:r>
            <a:r>
              <a:rPr lang="en-US" sz="2000" dirty="0" err="1">
                <a:solidFill>
                  <a:srgbClr val="C00000"/>
                </a:solidFill>
              </a:rPr>
              <a:t>grayscale</a:t>
            </a:r>
            <a:r>
              <a:rPr lang="en-US" sz="2000" dirty="0">
                <a:solidFill>
                  <a:srgbClr val="C00000"/>
                </a:solidFill>
              </a:rPr>
              <a:t> image to the JPEG encoded </a:t>
            </a:r>
            <a:r>
              <a:rPr lang="en-US" sz="2000" dirty="0" smtClean="0">
                <a:solidFill>
                  <a:srgbClr val="C00000"/>
                </a:solidFill>
              </a:rPr>
              <a:t>image </a:t>
            </a:r>
            <a:r>
              <a:rPr lang="en-US" sz="2000" dirty="0">
                <a:solidFill>
                  <a:srgbClr val="C00000"/>
                </a:solidFill>
              </a:rPr>
              <a:t>is a fairly simple and straightforward process.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8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695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Image Compression with JPEG Encoding Scheme</vt:lpstr>
      <vt:lpstr>JPEG Image Compression (Encoder)</vt:lpstr>
      <vt:lpstr>JPEG Algorithm</vt:lpstr>
      <vt:lpstr>JPEG Algorithm</vt:lpstr>
      <vt:lpstr>JPEG Algorithm</vt:lpstr>
      <vt:lpstr>JPEG image compression (Example)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with JPEG Encoding Scheme</dc:title>
  <dc:creator>User</dc:creator>
  <cp:lastModifiedBy>User</cp:lastModifiedBy>
  <cp:revision>14</cp:revision>
  <dcterms:created xsi:type="dcterms:W3CDTF">2017-04-23T06:27:52Z</dcterms:created>
  <dcterms:modified xsi:type="dcterms:W3CDTF">2017-04-24T15:35:14Z</dcterms:modified>
</cp:coreProperties>
</file>