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1" r:id="rId1"/>
  </p:sldMasterIdLst>
  <p:notesMasterIdLst>
    <p:notesMasterId r:id="rId3"/>
  </p:notesMasterIdLst>
  <p:sldIdLst>
    <p:sldId id="256" r:id="rId2"/>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F"/>
    <a:srgbClr val="63C8FF"/>
    <a:srgbClr val="269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4"/>
  </p:normalViewPr>
  <p:slideViewPr>
    <p:cSldViewPr snapToGrid="0" snapToObjects="1">
      <p:cViewPr>
        <p:scale>
          <a:sx n="103" d="100"/>
          <a:sy n="103" d="100"/>
        </p:scale>
        <p:origin x="536" y="-3208"/>
      </p:cViewPr>
      <p:guideLst/>
    </p:cSldViewPr>
  </p:slideViewPr>
  <p:notesTextViewPr>
    <p:cViewPr>
      <p:scale>
        <a:sx n="1" d="1"/>
        <a:sy n="1" d="1"/>
      </p:scale>
      <p:origin x="0" y="0"/>
    </p:cViewPr>
  </p:notesTextViewPr>
  <p:notesViewPr>
    <p:cSldViewPr snapToGrid="0" snapToObject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B01FE-9545-3E4C-82BB-459439C5C2C6}" type="datetimeFigureOut">
              <a:rPr lang="en-US" smtClean="0"/>
              <a:t>2/7/18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F1EA2-5FD3-4248-987A-D1B3B5D7FBA6}" type="slidenum">
              <a:rPr lang="en-US" smtClean="0"/>
              <a:t>‹#›</a:t>
            </a:fld>
            <a:endParaRPr lang="en-US"/>
          </a:p>
        </p:txBody>
      </p:sp>
    </p:spTree>
    <p:extLst>
      <p:ext uri="{BB962C8B-B14F-4D97-AF65-F5344CB8AC3E}">
        <p14:creationId xmlns:p14="http://schemas.microsoft.com/office/powerpoint/2010/main" val="142481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9F1EA2-5FD3-4248-987A-D1B3B5D7FBA6}" type="slidenum">
              <a:rPr lang="en-US" smtClean="0"/>
              <a:t>1</a:t>
            </a:fld>
            <a:endParaRPr lang="en-US"/>
          </a:p>
        </p:txBody>
      </p:sp>
    </p:spTree>
    <p:extLst>
      <p:ext uri="{BB962C8B-B14F-4D97-AF65-F5344CB8AC3E}">
        <p14:creationId xmlns:p14="http://schemas.microsoft.com/office/powerpoint/2010/main" val="195623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095078"/>
            <a:ext cx="7200900" cy="4456853"/>
          </a:xfrm>
        </p:spPr>
        <p:txBody>
          <a:bodyPr anchor="b"/>
          <a:lstStyle>
            <a:lvl1pPr algn="ctr">
              <a:defRPr sz="4725"/>
            </a:lvl1pPr>
          </a:lstStyle>
          <a:p>
            <a:r>
              <a:rPr lang="en-US" smtClean="0"/>
              <a:t>Click to edit Master title style</a:t>
            </a:r>
            <a:endParaRPr lang="en-US"/>
          </a:p>
        </p:txBody>
      </p:sp>
      <p:sp>
        <p:nvSpPr>
          <p:cNvPr id="3" name="Subtitle 2"/>
          <p:cNvSpPr>
            <a:spLocks noGrp="1"/>
          </p:cNvSpPr>
          <p:nvPr>
            <p:ph type="subTitle" idx="1"/>
          </p:nvPr>
        </p:nvSpPr>
        <p:spPr>
          <a:xfrm>
            <a:off x="1200150" y="6723804"/>
            <a:ext cx="7200900" cy="3090756"/>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5C05A7-15F6-B048-94D5-CE1C75C53D5F}"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C05A7-15F6-B048-94D5-CE1C75C53D5F}"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C05A7-15F6-B048-94D5-CE1C75C53D5F}"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C05A7-15F6-B048-94D5-CE1C75C53D5F}"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2"/>
            <a:ext cx="8281035" cy="5325109"/>
          </a:xfrm>
        </p:spPr>
        <p:txBody>
          <a:bodyPr anchor="b"/>
          <a:lstStyle>
            <a:lvl1pPr>
              <a:defRPr sz="4725"/>
            </a:lvl1pPr>
          </a:lstStyle>
          <a:p>
            <a:r>
              <a:rPr lang="en-US" smtClean="0"/>
              <a:t>Click to edit Master title style</a:t>
            </a:r>
            <a:endParaRPr lang="en-US"/>
          </a:p>
        </p:txBody>
      </p:sp>
      <p:sp>
        <p:nvSpPr>
          <p:cNvPr id="3" name="Text Placeholder 2"/>
          <p:cNvSpPr>
            <a:spLocks noGrp="1"/>
          </p:cNvSpPr>
          <p:nvPr>
            <p:ph type="body" idx="1"/>
          </p:nvPr>
        </p:nvSpPr>
        <p:spPr>
          <a:xfrm>
            <a:off x="655082" y="8566999"/>
            <a:ext cx="8281035" cy="2800349"/>
          </a:xfrm>
        </p:spPr>
        <p:txBody>
          <a:bodyPr/>
          <a:lstStyle>
            <a:lvl1pPr marL="0" indent="0">
              <a:buNone/>
              <a:defRPr sz="1890">
                <a:solidFill>
                  <a:schemeClr val="tx1">
                    <a:tint val="75000"/>
                  </a:schemeClr>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5C05A7-15F6-B048-94D5-CE1C75C53D5F}"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083" y="3407833"/>
            <a:ext cx="4080510" cy="8122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0608" y="3407833"/>
            <a:ext cx="4080510" cy="81224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5C05A7-15F6-B048-94D5-CE1C75C53D5F}"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68"/>
            <a:ext cx="8281035" cy="247438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60607" y="3138171"/>
            <a:ext cx="4081761" cy="1537969"/>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smtClean="0"/>
              <a:t>Click to edit Master text styles</a:t>
            </a:r>
          </a:p>
        </p:txBody>
      </p:sp>
      <p:sp>
        <p:nvSpPr>
          <p:cNvPr id="6" name="Content Placeholder 5"/>
          <p:cNvSpPr>
            <a:spLocks noGrp="1"/>
          </p:cNvSpPr>
          <p:nvPr>
            <p:ph sz="quarter" idx="4"/>
          </p:nvPr>
        </p:nvSpPr>
        <p:spPr>
          <a:xfrm>
            <a:off x="4860607" y="4676140"/>
            <a:ext cx="4081761" cy="68778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5C05A7-15F6-B048-94D5-CE1C75C53D5F}"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5C05A7-15F6-B048-94D5-CE1C75C53D5F}"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C05A7-15F6-B048-94D5-CE1C75C53D5F}"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2520"/>
            </a:lvl1pPr>
          </a:lstStyle>
          <a:p>
            <a:r>
              <a:rPr lang="en-US" smtClean="0"/>
              <a:t>Click to edit Master title style</a:t>
            </a:r>
            <a:endParaRPr lang="en-US"/>
          </a:p>
        </p:txBody>
      </p:sp>
      <p:sp>
        <p:nvSpPr>
          <p:cNvPr id="3" name="Content Placeholder 2"/>
          <p:cNvSpPr>
            <a:spLocks noGrp="1"/>
          </p:cNvSpPr>
          <p:nvPr>
            <p:ph idx="1"/>
          </p:nvPr>
        </p:nvSpPr>
        <p:spPr>
          <a:xfrm>
            <a:off x="4081760" y="1843194"/>
            <a:ext cx="4860608" cy="9097433"/>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C05A7-15F6-B048-94D5-CE1C75C53D5F}"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2520"/>
            </a:lvl1pPr>
          </a:lstStyle>
          <a:p>
            <a:r>
              <a:rPr lang="en-US" smtClean="0"/>
              <a:t>Click to edit Master title style</a:t>
            </a:r>
            <a:endParaRPr lang="en-US"/>
          </a:p>
        </p:txBody>
      </p:sp>
      <p:sp>
        <p:nvSpPr>
          <p:cNvPr id="3" name="Picture Placeholder 2"/>
          <p:cNvSpPr>
            <a:spLocks noGrp="1"/>
          </p:cNvSpPr>
          <p:nvPr>
            <p:ph type="pic" idx="1"/>
          </p:nvPr>
        </p:nvSpPr>
        <p:spPr>
          <a:xfrm>
            <a:off x="4081760" y="1843194"/>
            <a:ext cx="4860608" cy="9097433"/>
          </a:xfrm>
        </p:spPr>
        <p:txBody>
          <a:bodyPr/>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endParaRPr lang="en-US"/>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C05A7-15F6-B048-94D5-CE1C75C53D5F}"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6319D-AB39-6D4D-B7DF-3273D54C98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945">
                <a:solidFill>
                  <a:schemeClr val="tx1">
                    <a:tint val="75000"/>
                  </a:schemeClr>
                </a:solidFill>
              </a:defRPr>
            </a:lvl1pPr>
          </a:lstStyle>
          <a:p>
            <a:fld id="{365C05A7-15F6-B048-94D5-CE1C75C53D5F}" type="datetimeFigureOut">
              <a:rPr lang="en-US" smtClean="0"/>
              <a:t>2/5/18</a:t>
            </a:fld>
            <a:endParaRPr lang="en-US"/>
          </a:p>
        </p:txBody>
      </p:sp>
      <p:sp>
        <p:nvSpPr>
          <p:cNvPr id="5" name="Footer Placeholder 4"/>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945">
                <a:solidFill>
                  <a:schemeClr val="tx1">
                    <a:tint val="75000"/>
                  </a:schemeClr>
                </a:solidFill>
              </a:defRPr>
            </a:lvl1pPr>
          </a:lstStyle>
          <a:p>
            <a:fld id="{AEF6319D-AB39-6D4D-B7DF-3273D54C988C}" type="slidenum">
              <a:rPr lang="en-US" smtClean="0"/>
              <a:t>‹#›</a:t>
            </a:fld>
            <a:endParaRPr lang="en-US"/>
          </a:p>
        </p:txBody>
      </p:sp>
    </p:spTree>
    <p:extLst>
      <p:ext uri="{BB962C8B-B14F-4D97-AF65-F5344CB8AC3E}">
        <p14:creationId xmlns:p14="http://schemas.microsoft.com/office/powerpoint/2010/main" val="1147414380"/>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1" Type="http://schemas.microsoft.com/office/2007/relationships/hdphoto" Target="../media/hdphoto3.wdp"/><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jpeg"/><Relationship Id="rId15" Type="http://schemas.microsoft.com/office/2007/relationships/hdphoto" Target="../media/hdphoto4.wdp"/><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microsoft.com/office/2007/relationships/hdphoto" Target="../media/hdphoto1.wdp"/><Relationship Id="rId5" Type="http://schemas.openxmlformats.org/officeDocument/2006/relationships/image" Target="../media/image2.png"/><Relationship Id="rId6" Type="http://schemas.openxmlformats.org/officeDocument/2006/relationships/image" Target="../media/image3.jpeg"/><Relationship Id="rId7" Type="http://schemas.microsoft.com/office/2007/relationships/hdphoto" Target="../media/hdphoto2.wdp"/><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DF">
            <a:alpha val="48000"/>
          </a:srgbClr>
        </a:solidFill>
        <a:effectLst/>
      </p:bgPr>
    </p:bg>
    <p:spTree>
      <p:nvGrpSpPr>
        <p:cNvPr id="1" name=""/>
        <p:cNvGrpSpPr/>
        <p:nvPr/>
      </p:nvGrpSpPr>
      <p:grpSpPr>
        <a:xfrm>
          <a:off x="0" y="0"/>
          <a:ext cx="0" cy="0"/>
          <a:chOff x="0" y="0"/>
          <a:chExt cx="0" cy="0"/>
        </a:xfrm>
      </p:grpSpPr>
      <p:grpSp>
        <p:nvGrpSpPr>
          <p:cNvPr id="21" name="Group 20"/>
          <p:cNvGrpSpPr/>
          <p:nvPr/>
        </p:nvGrpSpPr>
        <p:grpSpPr>
          <a:xfrm>
            <a:off x="148165" y="89988"/>
            <a:ext cx="9989922" cy="1446235"/>
            <a:chOff x="162124" y="263970"/>
            <a:chExt cx="10166477" cy="1446235"/>
          </a:xfrm>
        </p:grpSpPr>
        <p:sp>
          <p:nvSpPr>
            <p:cNvPr id="19" name="Rectangle 18"/>
            <p:cNvSpPr/>
            <p:nvPr/>
          </p:nvSpPr>
          <p:spPr>
            <a:xfrm>
              <a:off x="184687" y="312945"/>
              <a:ext cx="9460025" cy="1291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2124" y="263970"/>
              <a:ext cx="9538243" cy="1200329"/>
            </a:xfrm>
            <a:prstGeom prst="rect">
              <a:avLst/>
            </a:prstGeom>
            <a:noFill/>
          </p:spPr>
          <p:txBody>
            <a:bodyPr wrap="square" rtlCol="0">
              <a:spAutoFit/>
            </a:bodyPr>
            <a:lstStyle/>
            <a:p>
              <a:r>
                <a:rPr lang="en-US" sz="3600" b="1" dirty="0" smtClean="0">
                  <a:solidFill>
                    <a:schemeClr val="bg1"/>
                  </a:solidFill>
                  <a:latin typeface="Gurmukhi Sangam MN" charset="0"/>
                  <a:ea typeface="Gurmukhi Sangam MN" charset="0"/>
                  <a:cs typeface="Gurmukhi Sangam MN" charset="0"/>
                </a:rPr>
                <a:t>DO GLOBULAR CLUSTERS CONTAIN INTERMEDIATE MASS BLACK HOLES?</a:t>
              </a:r>
              <a:endParaRPr lang="en-US" sz="3600" b="1" dirty="0">
                <a:solidFill>
                  <a:schemeClr val="bg1"/>
                </a:solidFill>
                <a:latin typeface="Gurmukhi Sangam MN" charset="0"/>
                <a:ea typeface="Gurmukhi Sangam MN" charset="0"/>
                <a:cs typeface="Gurmukhi Sangam MN" charset="0"/>
              </a:endParaRPr>
            </a:p>
          </p:txBody>
        </p:sp>
        <p:sp>
          <p:nvSpPr>
            <p:cNvPr id="20" name="TextBox 19"/>
            <p:cNvSpPr txBox="1"/>
            <p:nvPr/>
          </p:nvSpPr>
          <p:spPr>
            <a:xfrm>
              <a:off x="7110382" y="1248540"/>
              <a:ext cx="3218219" cy="461665"/>
            </a:xfrm>
            <a:prstGeom prst="rect">
              <a:avLst/>
            </a:prstGeom>
            <a:noFill/>
          </p:spPr>
          <p:txBody>
            <a:bodyPr wrap="square" rtlCol="0">
              <a:spAutoFit/>
            </a:bodyPr>
            <a:lstStyle/>
            <a:p>
              <a:r>
                <a:rPr lang="en-US" sz="2400" dirty="0" smtClean="0">
                  <a:solidFill>
                    <a:schemeClr val="bg1"/>
                  </a:solidFill>
                  <a:latin typeface="Gurmukhi Sangam MN" charset="0"/>
                  <a:ea typeface="Gurmukhi Sangam MN" charset="0"/>
                  <a:cs typeface="Gurmukhi Sangam MN" charset="0"/>
                </a:rPr>
                <a:t>BOBBY HEMMING</a:t>
              </a:r>
              <a:endParaRPr lang="en-US" sz="2400" dirty="0">
                <a:solidFill>
                  <a:schemeClr val="bg1"/>
                </a:solidFill>
                <a:latin typeface="Gurmukhi Sangam MN" charset="0"/>
                <a:ea typeface="Gurmukhi Sangam MN" charset="0"/>
                <a:cs typeface="Gurmukhi Sangam MN" charset="0"/>
              </a:endParaRPr>
            </a:p>
          </p:txBody>
        </p:sp>
      </p:gr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50000"/>
                    </a14:imgEffect>
                  </a14:imgLayer>
                </a14:imgProps>
              </a:ext>
              <a:ext uri="{28A0092B-C50C-407E-A947-70E740481C1C}">
                <a14:useLocalDpi xmlns:a14="http://schemas.microsoft.com/office/drawing/2010/main" val="0"/>
              </a:ext>
            </a:extLst>
          </a:blip>
          <a:stretch>
            <a:fillRect/>
          </a:stretch>
        </p:blipFill>
        <p:spPr>
          <a:xfrm>
            <a:off x="8474661" y="179166"/>
            <a:ext cx="994298" cy="429138"/>
          </a:xfrm>
          <a:prstGeom prst="rect">
            <a:avLst/>
          </a:prstGeom>
          <a:noFill/>
        </p:spPr>
      </p:pic>
      <p:grpSp>
        <p:nvGrpSpPr>
          <p:cNvPr id="37" name="Group 36"/>
          <p:cNvGrpSpPr/>
          <p:nvPr/>
        </p:nvGrpSpPr>
        <p:grpSpPr>
          <a:xfrm>
            <a:off x="82260" y="1450850"/>
            <a:ext cx="4600501" cy="2745806"/>
            <a:chOff x="110836" y="1844354"/>
            <a:chExt cx="4600501" cy="2745806"/>
          </a:xfrm>
        </p:grpSpPr>
        <p:sp>
          <p:nvSpPr>
            <p:cNvPr id="23" name="Rectangle 22"/>
            <p:cNvSpPr/>
            <p:nvPr/>
          </p:nvSpPr>
          <p:spPr>
            <a:xfrm>
              <a:off x="198912" y="1844354"/>
              <a:ext cx="4442757" cy="440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82154" y="1852929"/>
              <a:ext cx="3162331" cy="461665"/>
            </a:xfrm>
            <a:prstGeom prst="rect">
              <a:avLst/>
            </a:prstGeom>
            <a:noFill/>
          </p:spPr>
          <p:txBody>
            <a:bodyPr wrap="square" rtlCol="0">
              <a:spAutoFit/>
            </a:bodyPr>
            <a:lstStyle/>
            <a:p>
              <a:r>
                <a:rPr lang="en-US" sz="2400" b="1" dirty="0" smtClean="0">
                  <a:solidFill>
                    <a:schemeClr val="bg1"/>
                  </a:solidFill>
                  <a:latin typeface="Gurmukhi Sangam MN" charset="0"/>
                  <a:ea typeface="Gurmukhi Sangam MN" charset="0"/>
                  <a:cs typeface="Gurmukhi Sangam MN" charset="0"/>
                </a:rPr>
                <a:t>INTRODUCTION</a:t>
              </a:r>
              <a:endParaRPr lang="en-US" sz="2400" b="1" dirty="0">
                <a:solidFill>
                  <a:schemeClr val="bg1"/>
                </a:solidFill>
                <a:latin typeface="Gurmukhi Sangam MN" charset="0"/>
                <a:ea typeface="Gurmukhi Sangam MN" charset="0"/>
                <a:cs typeface="Gurmukhi Sangam MN" charset="0"/>
              </a:endParaRPr>
            </a:p>
          </p:txBody>
        </p:sp>
        <mc:AlternateContent xmlns:mc="http://schemas.openxmlformats.org/markup-compatibility/2006">
          <mc:Choice xmlns:a14="http://schemas.microsoft.com/office/drawing/2010/main" Requires="a14">
            <p:sp>
              <p:nvSpPr>
                <p:cNvPr id="26" name="TextBox 25"/>
                <p:cNvSpPr txBox="1"/>
                <p:nvPr/>
              </p:nvSpPr>
              <p:spPr>
                <a:xfrm>
                  <a:off x="110836" y="2274911"/>
                  <a:ext cx="4600501" cy="2315249"/>
                </a:xfrm>
                <a:prstGeom prst="rect">
                  <a:avLst/>
                </a:prstGeom>
                <a:noFill/>
              </p:spPr>
              <p:txBody>
                <a:bodyPr wrap="square" rtlCol="0">
                  <a:spAutoFit/>
                </a:bodyPr>
                <a:lstStyle/>
                <a:p>
                  <a:pPr algn="just"/>
                  <a:r>
                    <a:rPr lang="en-US" sz="1200" dirty="0" smtClean="0">
                      <a:solidFill>
                        <a:schemeClr val="tx2"/>
                      </a:solidFill>
                      <a:latin typeface="Gurmukhi Sangam MN" charset="0"/>
                      <a:ea typeface="Gurmukhi Sangam MN" charset="0"/>
                      <a:cs typeface="Gurmukhi Sangam MN" charset="0"/>
                    </a:rPr>
                    <a:t>Strong evidence for supermassive black holes (</a:t>
                  </a:r>
                  <a14:m>
                    <m:oMath xmlns:m="http://schemas.openxmlformats.org/officeDocument/2006/math">
                      <m:sSup>
                        <m:sSupPr>
                          <m:ctrlPr>
                            <a:rPr lang="en-US" sz="1200" i="1" smtClean="0">
                              <a:solidFill>
                                <a:schemeClr val="tx2"/>
                              </a:solidFill>
                              <a:latin typeface="Gurmukhi Sangam MN" charset="0"/>
                              <a:ea typeface="Gurmukhi Sangam MN" charset="0"/>
                              <a:cs typeface="Gurmukhi Sangam MN" charset="0"/>
                            </a:rPr>
                          </m:ctrlPr>
                        </m:sSupPr>
                        <m:e>
                          <m:r>
                            <a:rPr lang="en-GB" sz="1200" b="0" i="1" smtClean="0">
                              <a:solidFill>
                                <a:schemeClr val="tx2"/>
                              </a:solidFill>
                              <a:latin typeface="Gurmukhi Sangam MN" charset="0"/>
                              <a:ea typeface="Gurmukhi Sangam MN" charset="0"/>
                              <a:cs typeface="Gurmukhi Sangam MN" charset="0"/>
                            </a:rPr>
                            <m:t>10</m:t>
                          </m:r>
                        </m:e>
                        <m:sup>
                          <m:r>
                            <a:rPr lang="en-GB" sz="1200" b="0" i="1" smtClean="0">
                              <a:solidFill>
                                <a:schemeClr val="tx2"/>
                              </a:solidFill>
                              <a:latin typeface="Gurmukhi Sangam MN" charset="0"/>
                              <a:ea typeface="Gurmukhi Sangam MN" charset="0"/>
                              <a:cs typeface="Gurmukhi Sangam MN" charset="0"/>
                            </a:rPr>
                            <m:t>5</m:t>
                          </m:r>
                        </m:sup>
                      </m:sSup>
                      <m:r>
                        <m:rPr>
                          <m:sty m:val="p"/>
                        </m:rPr>
                        <a:rPr lang="en-GB" sz="1200" b="0" i="0" smtClean="0">
                          <a:solidFill>
                            <a:schemeClr val="tx2"/>
                          </a:solidFill>
                          <a:latin typeface="Gurmukhi Sangam MN" charset="0"/>
                          <a:ea typeface="Gurmukhi Sangam MN" charset="0"/>
                          <a:cs typeface="Gurmukhi Sangam MN" charset="0"/>
                        </a:rPr>
                        <m:t>to</m:t>
                      </m:r>
                      <m:sSup>
                        <m:sSupPr>
                          <m:ctrlPr>
                            <a:rPr lang="en-GB" sz="1200" b="0" i="1" smtClean="0">
                              <a:solidFill>
                                <a:schemeClr val="tx2"/>
                              </a:solidFill>
                              <a:latin typeface="Gurmukhi Sangam MN" charset="0"/>
                              <a:ea typeface="Gurmukhi Sangam MN" charset="0"/>
                              <a:cs typeface="Gurmukhi Sangam MN" charset="0"/>
                            </a:rPr>
                          </m:ctrlPr>
                        </m:sSupPr>
                        <m:e>
                          <m:r>
                            <a:rPr lang="en-GB" sz="1200" b="0" i="1" smtClean="0">
                              <a:solidFill>
                                <a:schemeClr val="tx2"/>
                              </a:solidFill>
                              <a:latin typeface="Gurmukhi Sangam MN" charset="0"/>
                              <a:ea typeface="Gurmukhi Sangam MN" charset="0"/>
                              <a:cs typeface="Gurmukhi Sangam MN" charset="0"/>
                            </a:rPr>
                            <m:t>10</m:t>
                          </m:r>
                        </m:e>
                        <m:sup>
                          <m:r>
                            <a:rPr lang="en-GB" sz="1200" b="0" i="1" smtClean="0">
                              <a:solidFill>
                                <a:schemeClr val="tx2"/>
                              </a:solidFill>
                              <a:latin typeface="Cambria Math" charset="0"/>
                              <a:ea typeface="Gurmukhi Sangam MN" charset="0"/>
                              <a:cs typeface="Gurmukhi Sangam MN" charset="0"/>
                            </a:rPr>
                            <m:t>9</m:t>
                          </m:r>
                        </m:sup>
                      </m:sSup>
                      <m:sSub>
                        <m:sSubPr>
                          <m:ctrlPr>
                            <a:rPr lang="en-US" sz="1200" b="0" i="1" smtClean="0">
                              <a:solidFill>
                                <a:schemeClr val="tx2"/>
                              </a:solidFill>
                              <a:latin typeface="Gurmukhi Sangam MN" charset="0"/>
                              <a:ea typeface="Gurmukhi Sangam MN" charset="0"/>
                              <a:cs typeface="Gurmukhi Sangam MN" charset="0"/>
                            </a:rPr>
                          </m:ctrlPr>
                        </m:sSubPr>
                        <m:e>
                          <m:r>
                            <a:rPr lang="en-GB" sz="1200" b="0" i="1" smtClean="0">
                              <a:solidFill>
                                <a:schemeClr val="tx2"/>
                              </a:solidFill>
                              <a:latin typeface="Gurmukhi Sangam MN" charset="0"/>
                              <a:ea typeface="Gurmukhi Sangam MN" charset="0"/>
                              <a:cs typeface="Gurmukhi Sangam MN" charset="0"/>
                            </a:rPr>
                            <m:t>𝑀</m:t>
                          </m:r>
                        </m:e>
                        <m:sub>
                          <m:r>
                            <a:rPr lang="en-GB" sz="1200" b="0" i="1" smtClean="0">
                              <a:solidFill>
                                <a:schemeClr val="tx2"/>
                              </a:solidFill>
                              <a:latin typeface="Gurmukhi Sangam MN" charset="0"/>
                              <a:ea typeface="Gurmukhi Sangam MN" charset="0"/>
                              <a:cs typeface="Gurmukhi Sangam MN" charset="0"/>
                            </a:rPr>
                            <m:t>◉</m:t>
                          </m:r>
                        </m:sub>
                      </m:sSub>
                    </m:oMath>
                  </a14:m>
                  <a:r>
                    <a:rPr lang="en-US" sz="1200" dirty="0" smtClean="0">
                      <a:solidFill>
                        <a:schemeClr val="tx2"/>
                      </a:solidFill>
                      <a:latin typeface="Gurmukhi Sangam MN" charset="0"/>
                      <a:ea typeface="Gurmukhi Sangam MN" charset="0"/>
                      <a:cs typeface="Gurmukhi Sangam MN" charset="0"/>
                    </a:rPr>
                    <a:t>) and stellar-mass black holes (</a:t>
                  </a:r>
                  <a14:m>
                    <m:oMath xmlns:m="http://schemas.openxmlformats.org/officeDocument/2006/math">
                      <m:sSub>
                        <m:sSubPr>
                          <m:ctrlPr>
                            <a:rPr lang="en-US" sz="1200" b="0" i="1" smtClean="0">
                              <a:solidFill>
                                <a:schemeClr val="tx2"/>
                              </a:solidFill>
                              <a:latin typeface="Gurmukhi Sangam MN" charset="0"/>
                              <a:ea typeface="Gurmukhi Sangam MN" charset="0"/>
                              <a:cs typeface="Gurmukhi Sangam MN" charset="0"/>
                            </a:rPr>
                          </m:ctrlPr>
                        </m:sSubPr>
                        <m:e>
                          <m:r>
                            <a:rPr lang="en-GB" sz="1200" b="0" i="1" smtClean="0">
                              <a:solidFill>
                                <a:schemeClr val="tx2"/>
                              </a:solidFill>
                              <a:latin typeface="Gurmukhi Sangam MN" charset="0"/>
                              <a:ea typeface="Gurmukhi Sangam MN" charset="0"/>
                              <a:cs typeface="Gurmukhi Sangam MN" charset="0"/>
                            </a:rPr>
                            <m:t>5</m:t>
                          </m:r>
                          <m:r>
                            <m:rPr>
                              <m:sty m:val="p"/>
                            </m:rPr>
                            <a:rPr lang="en-GB" sz="1200" b="0" i="0" smtClean="0">
                              <a:solidFill>
                                <a:schemeClr val="tx2"/>
                              </a:solidFill>
                              <a:latin typeface="Gurmukhi Sangam MN" charset="0"/>
                              <a:ea typeface="Gurmukhi Sangam MN" charset="0"/>
                              <a:cs typeface="Gurmukhi Sangam MN" charset="0"/>
                            </a:rPr>
                            <m:t>to</m:t>
                          </m:r>
                          <m:r>
                            <a:rPr lang="en-GB" sz="1200" b="0" i="1" smtClean="0">
                              <a:solidFill>
                                <a:schemeClr val="tx2"/>
                              </a:solidFill>
                              <a:latin typeface="Gurmukhi Sangam MN" charset="0"/>
                              <a:ea typeface="Gurmukhi Sangam MN" charset="0"/>
                              <a:cs typeface="Gurmukhi Sangam MN" charset="0"/>
                            </a:rPr>
                            <m:t>100</m:t>
                          </m:r>
                          <m:r>
                            <a:rPr lang="en-GB" sz="1200" b="0" i="1" smtClean="0">
                              <a:solidFill>
                                <a:schemeClr val="tx2"/>
                              </a:solidFill>
                              <a:latin typeface="Gurmukhi Sangam MN" charset="0"/>
                              <a:ea typeface="Gurmukhi Sangam MN" charset="0"/>
                              <a:cs typeface="Gurmukhi Sangam MN" charset="0"/>
                            </a:rPr>
                            <m:t>𝑀</m:t>
                          </m:r>
                        </m:e>
                        <m:sub>
                          <m:r>
                            <a:rPr lang="en-GB" sz="1200" b="0" i="1" smtClean="0">
                              <a:solidFill>
                                <a:schemeClr val="tx2"/>
                              </a:solidFill>
                              <a:latin typeface="Gurmukhi Sangam MN" charset="0"/>
                              <a:ea typeface="Gurmukhi Sangam MN" charset="0"/>
                              <a:cs typeface="Gurmukhi Sangam MN" charset="0"/>
                            </a:rPr>
                            <m:t>◉</m:t>
                          </m:r>
                        </m:sub>
                      </m:sSub>
                    </m:oMath>
                  </a14:m>
                  <a:r>
                    <a:rPr lang="en-US" sz="1200" dirty="0" smtClean="0">
                      <a:solidFill>
                        <a:schemeClr val="tx2"/>
                      </a:solidFill>
                      <a:latin typeface="Gurmukhi Sangam MN" charset="0"/>
                      <a:ea typeface="Gurmukhi Sangam MN" charset="0"/>
                      <a:cs typeface="Gurmukhi Sangam MN" charset="0"/>
                    </a:rPr>
                    <a:t>) has been collected, but none for an intermediate-mass black holes (IMBHs). Scientists believe that this class of black hole could exist at the center of </a:t>
                  </a:r>
                  <a:r>
                    <a:rPr lang="en-US" sz="1200" dirty="0">
                      <a:solidFill>
                        <a:schemeClr val="tx2"/>
                      </a:solidFill>
                      <a:latin typeface="Gurmukhi Sangam MN" charset="0"/>
                      <a:ea typeface="Gurmukhi Sangam MN" charset="0"/>
                      <a:cs typeface="Gurmukhi Sangam MN" charset="0"/>
                    </a:rPr>
                    <a:t>g</a:t>
                  </a:r>
                  <a:r>
                    <a:rPr lang="en-US" sz="1200" dirty="0" smtClean="0">
                      <a:solidFill>
                        <a:schemeClr val="tx2"/>
                      </a:solidFill>
                      <a:latin typeface="Gurmukhi Sangam MN" charset="0"/>
                      <a:ea typeface="Gurmukhi Sangam MN" charset="0"/>
                      <a:cs typeface="Gurmukhi Sangam MN" charset="0"/>
                    </a:rPr>
                    <a:t>lobular clusters (GC), spherical collections of stars that are tightly bound by gravity. GCs orbit the galactic core and are extremely luminous objects yet over 90% of the mass belongs to the fainter stars.</a:t>
                  </a:r>
                </a:p>
                <a:p>
                  <a:pPr algn="just"/>
                  <a:endParaRPr lang="en-US" sz="1200" dirty="0">
                    <a:solidFill>
                      <a:schemeClr val="tx2"/>
                    </a:solidFill>
                    <a:latin typeface="Gurmukhi Sangam MN" charset="0"/>
                    <a:ea typeface="Gurmukhi Sangam MN" charset="0"/>
                    <a:cs typeface="Gurmukhi Sangam MN" charset="0"/>
                  </a:endParaRPr>
                </a:p>
                <a:p>
                  <a:pPr algn="just"/>
                  <a:r>
                    <a:rPr lang="en-US" sz="1200" dirty="0" smtClean="0">
                      <a:solidFill>
                        <a:schemeClr val="tx2"/>
                      </a:solidFill>
                      <a:latin typeface="Gurmukhi Sangam MN" charset="0"/>
                      <a:ea typeface="Gurmukhi Sangam MN" charset="0"/>
                      <a:cs typeface="Gurmukhi Sangam MN" charset="0"/>
                    </a:rPr>
                    <a:t>This work aims to investigate the effects of intermediate mass black holes in a globular cluster collapse. Measuring the radial velocity of stellar objects orbiting the core to test for unusually high velocities could be an indicator of IMBHs. </a:t>
                  </a:r>
                  <a:endParaRPr lang="en-US" sz="1200" dirty="0">
                    <a:solidFill>
                      <a:schemeClr val="tx2"/>
                    </a:solidFill>
                    <a:latin typeface="Gurmukhi Sangam MN" charset="0"/>
                    <a:ea typeface="Gurmukhi Sangam MN" charset="0"/>
                    <a:cs typeface="Gurmukhi Sangam MN"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110836" y="2274911"/>
                  <a:ext cx="4600501" cy="2315249"/>
                </a:xfrm>
                <a:prstGeom prst="rect">
                  <a:avLst/>
                </a:prstGeom>
                <a:blipFill rotWithShape="0">
                  <a:blip r:embed="rId5"/>
                  <a:stretch>
                    <a:fillRect b="-1319"/>
                  </a:stretch>
                </a:blipFill>
              </p:spPr>
              <p:txBody>
                <a:bodyPr/>
                <a:lstStyle/>
                <a:p>
                  <a:r>
                    <a:rPr lang="en-US">
                      <a:noFill/>
                    </a:rPr>
                    <a:t> </a:t>
                  </a:r>
                </a:p>
              </p:txBody>
            </p:sp>
          </mc:Fallback>
        </mc:AlternateContent>
      </p:grpSp>
      <p:grpSp>
        <p:nvGrpSpPr>
          <p:cNvPr id="38" name="Group 37"/>
          <p:cNvGrpSpPr/>
          <p:nvPr/>
        </p:nvGrpSpPr>
        <p:grpSpPr>
          <a:xfrm>
            <a:off x="82260" y="4307843"/>
            <a:ext cx="4643401" cy="5087105"/>
            <a:chOff x="98589" y="5786047"/>
            <a:chExt cx="4643401" cy="5087105"/>
          </a:xfrm>
        </p:grpSpPr>
        <p:pic>
          <p:nvPicPr>
            <p:cNvPr id="30" name="Picture 29"/>
            <p:cNvPicPr>
              <a:picLocks noChangeAspect="1"/>
            </p:cNvPicPr>
            <p:nvPr/>
          </p:nvPicPr>
          <p:blipFill rotWithShape="1">
            <a:blip r:embed="rId6">
              <a:extLst>
                <a:ext uri="{BEBA8EAE-BF5A-486C-A8C5-ECC9F3942E4B}">
                  <a14:imgProps xmlns:a14="http://schemas.microsoft.com/office/drawing/2010/main">
                    <a14:imgLayer r:embed="rId7">
                      <a14:imgEffect>
                        <a14:colorTemperature colorTemp="8800"/>
                      </a14:imgEffect>
                    </a14:imgLayer>
                  </a14:imgProps>
                </a:ext>
                <a:ext uri="{28A0092B-C50C-407E-A947-70E740481C1C}">
                  <a14:useLocalDpi xmlns:a14="http://schemas.microsoft.com/office/drawing/2010/main" val="0"/>
                </a:ext>
              </a:extLst>
            </a:blip>
            <a:srcRect l="50916" r="3075"/>
            <a:stretch/>
          </p:blipFill>
          <p:spPr>
            <a:xfrm>
              <a:off x="533996" y="8063019"/>
              <a:ext cx="3456131" cy="2360171"/>
            </a:xfrm>
            <a:prstGeom prst="rect">
              <a:avLst/>
            </a:prstGeom>
          </p:spPr>
        </p:pic>
        <p:sp>
          <p:nvSpPr>
            <p:cNvPr id="27" name="Rectangle 26"/>
            <p:cNvSpPr/>
            <p:nvPr/>
          </p:nvSpPr>
          <p:spPr>
            <a:xfrm>
              <a:off x="154444" y="5786047"/>
              <a:ext cx="4508401" cy="440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4444" y="5799902"/>
              <a:ext cx="3162331" cy="461665"/>
            </a:xfrm>
            <a:prstGeom prst="rect">
              <a:avLst/>
            </a:prstGeom>
            <a:noFill/>
          </p:spPr>
          <p:txBody>
            <a:bodyPr wrap="square" rtlCol="0">
              <a:spAutoFit/>
            </a:bodyPr>
            <a:lstStyle/>
            <a:p>
              <a:r>
                <a:rPr lang="en-US" sz="2400" b="1" dirty="0" smtClean="0">
                  <a:solidFill>
                    <a:schemeClr val="bg1"/>
                  </a:solidFill>
                  <a:latin typeface="Gurmukhi Sangam MN" charset="0"/>
                  <a:ea typeface="Gurmukhi Sangam MN" charset="0"/>
                  <a:cs typeface="Gurmukhi Sangam MN" charset="0"/>
                </a:rPr>
                <a:t>PAST WORK</a:t>
              </a:r>
              <a:endParaRPr lang="en-US" sz="2400" b="1" dirty="0">
                <a:solidFill>
                  <a:schemeClr val="bg1"/>
                </a:solidFill>
                <a:latin typeface="Gurmukhi Sangam MN" charset="0"/>
                <a:ea typeface="Gurmukhi Sangam MN" charset="0"/>
                <a:cs typeface="Gurmukhi Sangam MN" charset="0"/>
              </a:endParaRPr>
            </a:p>
          </p:txBody>
        </p:sp>
        <mc:AlternateContent xmlns:mc="http://schemas.openxmlformats.org/markup-compatibility/2006">
          <mc:Choice xmlns:a14="http://schemas.microsoft.com/office/drawing/2010/main" Requires="a14">
            <p:sp>
              <p:nvSpPr>
                <p:cNvPr id="29" name="TextBox 28"/>
                <p:cNvSpPr txBox="1"/>
                <p:nvPr/>
              </p:nvSpPr>
              <p:spPr>
                <a:xfrm>
                  <a:off x="98589" y="6206235"/>
                  <a:ext cx="4643401" cy="1938992"/>
                </a:xfrm>
                <a:prstGeom prst="rect">
                  <a:avLst/>
                </a:prstGeom>
                <a:noFill/>
              </p:spPr>
              <p:txBody>
                <a:bodyPr wrap="square" rtlCol="0">
                  <a:spAutoFit/>
                </a:bodyPr>
                <a:lstStyle/>
                <a:p>
                  <a:pPr algn="just"/>
                  <a:r>
                    <a:rPr lang="en-US" sz="1200" dirty="0" smtClean="0">
                      <a:solidFill>
                        <a:schemeClr val="tx2"/>
                      </a:solidFill>
                      <a:latin typeface="Gurmukhi Sangam MN" charset="0"/>
                      <a:ea typeface="Gurmukhi Sangam MN" charset="0"/>
                      <a:cs typeface="Gurmukhi Sangam MN" charset="0"/>
                    </a:rPr>
                    <a:t>Relevant work by Dr H. Baumgardt models a GC by using a large grid of 900, million-body simulations. The aim was to find the mass-light ratio of a GC by following the evolution of the cluster and then by comparing the surface-density profile to the velocity dispersion profile. The model incorporates the effects of mass segregation and stellar evolution. An interesting result shows that their may be an IMBH (~40,000</a:t>
                  </a:r>
                  <a14:m>
                    <m:oMath xmlns:m="http://schemas.openxmlformats.org/officeDocument/2006/math">
                      <m:sSub>
                        <m:sSubPr>
                          <m:ctrlPr>
                            <a:rPr lang="en-US" sz="1200" b="0" i="1" smtClean="0">
                              <a:solidFill>
                                <a:schemeClr val="tx2"/>
                              </a:solidFill>
                              <a:latin typeface="Gurmukhi Sangam MN" charset="0"/>
                              <a:ea typeface="Gurmukhi Sangam MN" charset="0"/>
                              <a:cs typeface="Gurmukhi Sangam MN" charset="0"/>
                            </a:rPr>
                          </m:ctrlPr>
                        </m:sSubPr>
                        <m:e>
                          <m:r>
                            <a:rPr lang="en-GB" sz="1200" b="0" i="1" smtClean="0">
                              <a:solidFill>
                                <a:schemeClr val="tx2"/>
                              </a:solidFill>
                              <a:latin typeface="Gurmukhi Sangam MN" charset="0"/>
                              <a:ea typeface="Gurmukhi Sangam MN" charset="0"/>
                              <a:cs typeface="Gurmukhi Sangam MN" charset="0"/>
                            </a:rPr>
                            <m:t>𝑀</m:t>
                          </m:r>
                        </m:e>
                        <m:sub>
                          <m:r>
                            <a:rPr lang="en-GB" sz="1200" b="0" i="1" smtClean="0">
                              <a:solidFill>
                                <a:schemeClr val="tx2"/>
                              </a:solidFill>
                              <a:latin typeface="Gurmukhi Sangam MN" charset="0"/>
                              <a:ea typeface="Gurmukhi Sangam MN" charset="0"/>
                              <a:cs typeface="Gurmukhi Sangam MN" charset="0"/>
                            </a:rPr>
                            <m:t>◉</m:t>
                          </m:r>
                        </m:sub>
                      </m:sSub>
                    </m:oMath>
                  </a14:m>
                  <a:r>
                    <a:rPr lang="en-US" sz="1200" dirty="0" smtClean="0">
                      <a:solidFill>
                        <a:schemeClr val="tx2"/>
                      </a:solidFill>
                      <a:latin typeface="Gurmukhi Sangam MN" charset="0"/>
                      <a:ea typeface="Gurmukhi Sangam MN" charset="0"/>
                      <a:cs typeface="Gurmukhi Sangam MN" charset="0"/>
                    </a:rPr>
                    <a:t>) at the center of the cluster Omega Cen. Dr Baumgardt came to this profound conclusion, because the velocity dispersion profile for Omega Cen is in strong disagreement with the profile of the N-body model without an IMBH. </a:t>
                  </a:r>
                  <a:endParaRPr lang="en-US" sz="1200" dirty="0">
                    <a:solidFill>
                      <a:schemeClr val="tx2"/>
                    </a:solidFill>
                    <a:latin typeface="Gurmukhi Sangam MN" charset="0"/>
                    <a:ea typeface="Gurmukhi Sangam MN" charset="0"/>
                    <a:cs typeface="Gurmukhi Sangam MN"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98589" y="6206235"/>
                  <a:ext cx="4643401" cy="1938992"/>
                </a:xfrm>
                <a:prstGeom prst="rect">
                  <a:avLst/>
                </a:prstGeom>
                <a:blipFill rotWithShape="0">
                  <a:blip r:embed="rId8"/>
                  <a:stretch>
                    <a:fillRect t="-314" r="-131" b="-1572"/>
                  </a:stretch>
                </a:blipFill>
              </p:spPr>
              <p:txBody>
                <a:bodyPr/>
                <a:lstStyle/>
                <a:p>
                  <a:r>
                    <a:rPr lang="en-US">
                      <a:noFill/>
                    </a:rPr>
                    <a:t> </a:t>
                  </a:r>
                </a:p>
              </p:txBody>
            </p:sp>
          </mc:Fallback>
        </mc:AlternateContent>
        <p:grpSp>
          <p:nvGrpSpPr>
            <p:cNvPr id="36" name="Group 35"/>
            <p:cNvGrpSpPr/>
            <p:nvPr/>
          </p:nvGrpSpPr>
          <p:grpSpPr>
            <a:xfrm>
              <a:off x="110836" y="10422736"/>
              <a:ext cx="4609703" cy="450416"/>
              <a:chOff x="94439" y="10740706"/>
              <a:chExt cx="4593506" cy="450416"/>
            </a:xfrm>
          </p:grpSpPr>
          <p:sp>
            <p:nvSpPr>
              <p:cNvPr id="31" name="Rectangle 30"/>
              <p:cNvSpPr/>
              <p:nvPr/>
            </p:nvSpPr>
            <p:spPr>
              <a:xfrm>
                <a:off x="136991" y="10740706"/>
                <a:ext cx="4508401" cy="439511"/>
              </a:xfrm>
              <a:prstGeom prst="rect">
                <a:avLst/>
              </a:prstGeom>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4439" y="10760235"/>
                <a:ext cx="4593506" cy="430887"/>
              </a:xfrm>
              <a:prstGeom prst="rect">
                <a:avLst/>
              </a:prstGeom>
              <a:noFill/>
            </p:spPr>
            <p:txBody>
              <a:bodyPr wrap="square" rtlCol="0">
                <a:spAutoFit/>
              </a:bodyPr>
              <a:lstStyle/>
              <a:p>
                <a:pPr algn="just"/>
                <a:r>
                  <a:rPr lang="en-GB" sz="1100" b="1" dirty="0" smtClean="0">
                    <a:solidFill>
                      <a:schemeClr val="tx2"/>
                    </a:solidFill>
                    <a:latin typeface="Gurmukhi Sangam MN" charset="0"/>
                    <a:ea typeface="Gurmukhi Sangam MN" charset="0"/>
                    <a:cs typeface="Gurmukhi Sangam MN" charset="0"/>
                  </a:rPr>
                  <a:t>Fig. 1 </a:t>
                </a:r>
                <a:r>
                  <a:rPr lang="en-GB" sz="1100" i="1" dirty="0" smtClean="0">
                    <a:solidFill>
                      <a:schemeClr val="tx2"/>
                    </a:solidFill>
                    <a:latin typeface="Gurmukhi Sangam MN" charset="0"/>
                    <a:ea typeface="Gurmukhi Sangam MN" charset="0"/>
                    <a:cs typeface="Gurmukhi Sangam MN" charset="0"/>
                  </a:rPr>
                  <a:t>Velocity Dispersion Profile of Omega Cen</a:t>
                </a:r>
                <a:r>
                  <a:rPr lang="en-GB" sz="1100" dirty="0" smtClean="0">
                    <a:solidFill>
                      <a:schemeClr val="tx2"/>
                    </a:solidFill>
                    <a:latin typeface="Gurmukhi Sangam MN" charset="0"/>
                    <a:ea typeface="Gurmukhi Sangam MN" charset="0"/>
                    <a:cs typeface="Gurmukhi Sangam MN" charset="0"/>
                  </a:rPr>
                  <a:t>, (Dr. H Baumgardt 2016), can clearly see the disagreement of model with no IMBH and observed data</a:t>
                </a:r>
                <a:endParaRPr lang="en-US" sz="1100" i="1" dirty="0">
                  <a:solidFill>
                    <a:schemeClr val="tx2"/>
                  </a:solidFill>
                  <a:latin typeface="Gurmukhi Sangam MN" charset="0"/>
                  <a:ea typeface="Gurmukhi Sangam MN" charset="0"/>
                  <a:cs typeface="Gurmukhi Sangam MN" charset="0"/>
                </a:endParaRPr>
              </a:p>
            </p:txBody>
          </p:sp>
        </p:grpSp>
      </p:grpSp>
      <p:grpSp>
        <p:nvGrpSpPr>
          <p:cNvPr id="47" name="Group 46"/>
          <p:cNvGrpSpPr/>
          <p:nvPr/>
        </p:nvGrpSpPr>
        <p:grpSpPr>
          <a:xfrm>
            <a:off x="82260" y="9478522"/>
            <a:ext cx="4643401" cy="3011381"/>
            <a:chOff x="4741990" y="4833158"/>
            <a:chExt cx="4643401" cy="3011381"/>
          </a:xfrm>
        </p:grpSpPr>
        <p:sp>
          <p:nvSpPr>
            <p:cNvPr id="33" name="Rectangle 32"/>
            <p:cNvSpPr/>
            <p:nvPr/>
          </p:nvSpPr>
          <p:spPr>
            <a:xfrm>
              <a:off x="4793432" y="4833158"/>
              <a:ext cx="4508401" cy="440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770565" y="4833158"/>
              <a:ext cx="3162331" cy="461665"/>
            </a:xfrm>
            <a:prstGeom prst="rect">
              <a:avLst/>
            </a:prstGeom>
            <a:noFill/>
          </p:spPr>
          <p:txBody>
            <a:bodyPr wrap="square" rtlCol="0">
              <a:spAutoFit/>
            </a:bodyPr>
            <a:lstStyle/>
            <a:p>
              <a:r>
                <a:rPr lang="en-US" sz="2400" b="1" dirty="0" smtClean="0">
                  <a:solidFill>
                    <a:schemeClr val="bg1"/>
                  </a:solidFill>
                  <a:latin typeface="Gurmukhi Sangam MN" charset="0"/>
                  <a:ea typeface="Gurmukhi Sangam MN" charset="0"/>
                  <a:cs typeface="Gurmukhi Sangam MN" charset="0"/>
                </a:rPr>
                <a:t>RELEVANT PHYSICS</a:t>
              </a:r>
              <a:endParaRPr lang="en-US" sz="2400" b="1" dirty="0">
                <a:solidFill>
                  <a:schemeClr val="bg1"/>
                </a:solidFill>
                <a:latin typeface="Gurmukhi Sangam MN" charset="0"/>
                <a:ea typeface="Gurmukhi Sangam MN" charset="0"/>
                <a:cs typeface="Gurmukhi Sangam MN" charset="0"/>
              </a:endParaRPr>
            </a:p>
          </p:txBody>
        </p:sp>
        <mc:AlternateContent xmlns:mc="http://schemas.openxmlformats.org/markup-compatibility/2006">
          <mc:Choice xmlns:a14="http://schemas.microsoft.com/office/drawing/2010/main" Requires="a14">
            <p:sp>
              <p:nvSpPr>
                <p:cNvPr id="35" name="TextBox 34"/>
                <p:cNvSpPr txBox="1"/>
                <p:nvPr/>
              </p:nvSpPr>
              <p:spPr>
                <a:xfrm>
                  <a:off x="4741990" y="5280824"/>
                  <a:ext cx="4643401" cy="2563715"/>
                </a:xfrm>
                <a:prstGeom prst="rect">
                  <a:avLst/>
                </a:prstGeom>
                <a:noFill/>
              </p:spPr>
              <p:txBody>
                <a:bodyPr wrap="square" rtlCol="0">
                  <a:spAutoFit/>
                </a:bodyPr>
                <a:lstStyle/>
                <a:p>
                  <a:pPr algn="just"/>
                  <a:r>
                    <a:rPr lang="en-US" sz="1200" dirty="0" smtClean="0">
                      <a:solidFill>
                        <a:schemeClr val="tx2"/>
                      </a:solidFill>
                      <a:latin typeface="Gurmukhi Sangam MN" charset="0"/>
                      <a:ea typeface="Gurmukhi Sangam MN" charset="0"/>
                      <a:cs typeface="Gurmukhi Sangam MN" charset="0"/>
                    </a:rPr>
                    <a:t>On an astronomical scale gravity is the dominating factor determining the motion of bodies. Gravitational forces are always attractive, so bodies will always accelerate towards each other in a GC.</a:t>
                  </a:r>
                </a:p>
                <a:p>
                  <a:pPr/>
                  <a14:m>
                    <m:oMathPara xmlns:m="http://schemas.openxmlformats.org/officeDocument/2006/math">
                      <m:oMathParaPr>
                        <m:jc m:val="centerGroup"/>
                      </m:oMathParaPr>
                      <m:oMath xmlns:m="http://schemas.openxmlformats.org/officeDocument/2006/math">
                        <m:sSub>
                          <m:sSubPr>
                            <m:ctrlPr>
                              <a:rPr lang="en-US" sz="1100" i="1" smtClean="0">
                                <a:solidFill>
                                  <a:schemeClr val="tx2"/>
                                </a:solidFill>
                                <a:latin typeface="Gurmukhi Sangam MN" charset="0"/>
                                <a:ea typeface="Gurmukhi Sangam MN" charset="0"/>
                                <a:cs typeface="Gurmukhi Sangam MN" charset="0"/>
                              </a:rPr>
                            </m:ctrlPr>
                          </m:sSubPr>
                          <m:e>
                            <m:r>
                              <a:rPr lang="en-GB" sz="1100" b="0" i="1" smtClean="0">
                                <a:solidFill>
                                  <a:schemeClr val="tx2"/>
                                </a:solidFill>
                                <a:latin typeface="Gurmukhi Sangam MN" charset="0"/>
                                <a:ea typeface="Gurmukhi Sangam MN" charset="0"/>
                                <a:cs typeface="Gurmukhi Sangam MN" charset="0"/>
                              </a:rPr>
                              <m:t>𝐹</m:t>
                            </m:r>
                          </m:e>
                          <m:sub>
                            <m:r>
                              <a:rPr lang="en-GB" sz="1100" b="0" i="1" smtClean="0">
                                <a:solidFill>
                                  <a:schemeClr val="tx2"/>
                                </a:solidFill>
                                <a:latin typeface="Gurmukhi Sangam MN" charset="0"/>
                                <a:ea typeface="Gurmukhi Sangam MN" charset="0"/>
                                <a:cs typeface="Gurmukhi Sangam MN" charset="0"/>
                              </a:rPr>
                              <m:t>𝑖</m:t>
                            </m:r>
                          </m:sub>
                        </m:sSub>
                        <m:r>
                          <a:rPr lang="en-GB" sz="1100" b="0" i="1" smtClean="0">
                            <a:solidFill>
                              <a:schemeClr val="tx2"/>
                            </a:solidFill>
                            <a:latin typeface="Gurmukhi Sangam MN" charset="0"/>
                            <a:ea typeface="Gurmukhi Sangam MN" charset="0"/>
                            <a:cs typeface="Gurmukhi Sangam MN" charset="0"/>
                          </a:rPr>
                          <m:t>=−</m:t>
                        </m:r>
                        <m:r>
                          <a:rPr lang="en-GB" sz="1100" b="0" i="1" smtClean="0">
                            <a:solidFill>
                              <a:schemeClr val="tx2"/>
                            </a:solidFill>
                            <a:latin typeface="Gurmukhi Sangam MN" charset="0"/>
                            <a:ea typeface="Gurmukhi Sangam MN" charset="0"/>
                            <a:cs typeface="Gurmukhi Sangam MN" charset="0"/>
                          </a:rPr>
                          <m:t>𝐺</m:t>
                        </m:r>
                        <m:nary>
                          <m:naryPr>
                            <m:chr m:val="∑"/>
                            <m:supHide m:val="on"/>
                            <m:ctrlPr>
                              <a:rPr lang="is-IS" sz="1100" b="0" i="1" smtClean="0">
                                <a:solidFill>
                                  <a:schemeClr val="tx2"/>
                                </a:solidFill>
                                <a:latin typeface="Gurmukhi Sangam MN" charset="0"/>
                                <a:ea typeface="Gurmukhi Sangam MN" charset="0"/>
                                <a:cs typeface="Gurmukhi Sangam MN" charset="0"/>
                              </a:rPr>
                            </m:ctrlPr>
                          </m:naryPr>
                          <m:sub>
                            <m:r>
                              <m:rPr>
                                <m:brk m:alnAt="7"/>
                              </m:rPr>
                              <a:rPr lang="en-GB" sz="1100" b="0" i="1" smtClean="0">
                                <a:solidFill>
                                  <a:schemeClr val="tx2"/>
                                </a:solidFill>
                                <a:latin typeface="Gurmukhi Sangam MN" charset="0"/>
                                <a:ea typeface="Gurmukhi Sangam MN" charset="0"/>
                                <a:cs typeface="Gurmukhi Sangam MN" charset="0"/>
                              </a:rPr>
                              <m:t>𝑖</m:t>
                            </m:r>
                            <m:r>
                              <a:rPr lang="en-GB" sz="1100" b="0" i="1" smtClean="0">
                                <a:solidFill>
                                  <a:schemeClr val="tx2"/>
                                </a:solidFill>
                                <a:latin typeface="Gurmukhi Sangam MN" charset="0"/>
                                <a:ea typeface="Gurmukhi Sangam MN" charset="0"/>
                                <a:cs typeface="Gurmukhi Sangam MN" charset="0"/>
                              </a:rPr>
                              <m:t>≠</m:t>
                            </m:r>
                            <m:r>
                              <a:rPr lang="en-GB" sz="1100" b="0" i="1" smtClean="0">
                                <a:solidFill>
                                  <a:schemeClr val="tx2"/>
                                </a:solidFill>
                                <a:latin typeface="Gurmukhi Sangam MN" charset="0"/>
                                <a:ea typeface="Gurmukhi Sangam MN" charset="0"/>
                                <a:cs typeface="Gurmukhi Sangam MN" charset="0"/>
                              </a:rPr>
                              <m:t>𝑗</m:t>
                            </m:r>
                          </m:sub>
                          <m:sup/>
                          <m:e>
                            <m:sSub>
                              <m:sSubPr>
                                <m:ctrlPr>
                                  <a:rPr lang="en-US" sz="1100" b="0" i="1" smtClean="0">
                                    <a:solidFill>
                                      <a:schemeClr val="tx2"/>
                                    </a:solidFill>
                                    <a:latin typeface="Gurmukhi Sangam MN" charset="0"/>
                                    <a:ea typeface="Gurmukhi Sangam MN" charset="0"/>
                                    <a:cs typeface="Gurmukhi Sangam MN" charset="0"/>
                                  </a:rPr>
                                </m:ctrlPr>
                              </m:sSubPr>
                              <m:e>
                                <m:r>
                                  <a:rPr lang="en-GB" sz="1100" b="0" i="1" smtClean="0">
                                    <a:solidFill>
                                      <a:schemeClr val="tx2"/>
                                    </a:solidFill>
                                    <a:latin typeface="Gurmukhi Sangam MN" charset="0"/>
                                    <a:ea typeface="Gurmukhi Sangam MN" charset="0"/>
                                    <a:cs typeface="Gurmukhi Sangam MN" charset="0"/>
                                  </a:rPr>
                                  <m:t>𝑚</m:t>
                                </m:r>
                              </m:e>
                              <m:sub>
                                <m:r>
                                  <a:rPr lang="en-GB" sz="1100" b="0" i="1" smtClean="0">
                                    <a:solidFill>
                                      <a:schemeClr val="tx2"/>
                                    </a:solidFill>
                                    <a:latin typeface="Gurmukhi Sangam MN" charset="0"/>
                                    <a:ea typeface="Gurmukhi Sangam MN" charset="0"/>
                                    <a:cs typeface="Gurmukhi Sangam MN" charset="0"/>
                                  </a:rPr>
                                  <m:t>𝑖</m:t>
                                </m:r>
                              </m:sub>
                            </m:sSub>
                            <m:sSub>
                              <m:sSubPr>
                                <m:ctrlPr>
                                  <a:rPr lang="en-US" sz="1100" b="0" i="1" smtClean="0">
                                    <a:solidFill>
                                      <a:schemeClr val="tx2"/>
                                    </a:solidFill>
                                    <a:latin typeface="Gurmukhi Sangam MN" charset="0"/>
                                    <a:ea typeface="Gurmukhi Sangam MN" charset="0"/>
                                    <a:cs typeface="Gurmukhi Sangam MN" charset="0"/>
                                  </a:rPr>
                                </m:ctrlPr>
                              </m:sSubPr>
                              <m:e>
                                <m:r>
                                  <a:rPr lang="en-GB" sz="1100" b="0" i="1" smtClean="0">
                                    <a:solidFill>
                                      <a:schemeClr val="tx2"/>
                                    </a:solidFill>
                                    <a:latin typeface="Gurmukhi Sangam MN" charset="0"/>
                                    <a:ea typeface="Gurmukhi Sangam MN" charset="0"/>
                                    <a:cs typeface="Gurmukhi Sangam MN" charset="0"/>
                                  </a:rPr>
                                  <m:t>𝑚</m:t>
                                </m:r>
                              </m:e>
                              <m:sub>
                                <m:r>
                                  <a:rPr lang="en-GB" sz="1100" b="0" i="1" smtClean="0">
                                    <a:solidFill>
                                      <a:schemeClr val="tx2"/>
                                    </a:solidFill>
                                    <a:latin typeface="Gurmukhi Sangam MN" charset="0"/>
                                    <a:ea typeface="Gurmukhi Sangam MN" charset="0"/>
                                    <a:cs typeface="Gurmukhi Sangam MN" charset="0"/>
                                  </a:rPr>
                                  <m:t>𝑗</m:t>
                                </m:r>
                              </m:sub>
                            </m:sSub>
                            <m:f>
                              <m:fPr>
                                <m:ctrlPr>
                                  <a:rPr lang="mr-IN" sz="1100" b="0" i="1" smtClean="0">
                                    <a:solidFill>
                                      <a:schemeClr val="tx2"/>
                                    </a:solidFill>
                                    <a:latin typeface="Gurmukhi Sangam MN" charset="0"/>
                                    <a:ea typeface="Gurmukhi Sangam MN" charset="0"/>
                                    <a:cs typeface="Gurmukhi Sangam MN" charset="0"/>
                                  </a:rPr>
                                </m:ctrlPr>
                              </m:fPr>
                              <m:num>
                                <m:sSub>
                                  <m:sSubPr>
                                    <m:ctrlPr>
                                      <a:rPr lang="en-US" sz="1100" b="1" i="1" smtClean="0">
                                        <a:solidFill>
                                          <a:schemeClr val="tx2"/>
                                        </a:solidFill>
                                        <a:latin typeface="Gurmukhi Sangam MN" charset="0"/>
                                        <a:ea typeface="Gurmukhi Sangam MN" charset="0"/>
                                        <a:cs typeface="Gurmukhi Sangam MN" charset="0"/>
                                      </a:rPr>
                                    </m:ctrlPr>
                                  </m:sSubPr>
                                  <m:e>
                                    <m:r>
                                      <a:rPr lang="en-GB" sz="1100" b="1" i="1" smtClean="0">
                                        <a:solidFill>
                                          <a:schemeClr val="tx2"/>
                                        </a:solidFill>
                                        <a:latin typeface="Gurmukhi Sangam MN" charset="0"/>
                                        <a:ea typeface="Gurmukhi Sangam MN" charset="0"/>
                                        <a:cs typeface="Gurmukhi Sangam MN" charset="0"/>
                                      </a:rPr>
                                      <m:t>𝒓</m:t>
                                    </m:r>
                                  </m:e>
                                  <m:sub>
                                    <m:r>
                                      <a:rPr lang="en-GB" sz="1100" b="1" i="1" smtClean="0">
                                        <a:solidFill>
                                          <a:schemeClr val="tx2"/>
                                        </a:solidFill>
                                        <a:latin typeface="Gurmukhi Sangam MN" charset="0"/>
                                        <a:ea typeface="Gurmukhi Sangam MN" charset="0"/>
                                        <a:cs typeface="Gurmukhi Sangam MN" charset="0"/>
                                      </a:rPr>
                                      <m:t>𝒊</m:t>
                                    </m:r>
                                  </m:sub>
                                </m:sSub>
                                <m:r>
                                  <a:rPr lang="en-GB" sz="1100" b="1" i="1" smtClean="0">
                                    <a:solidFill>
                                      <a:schemeClr val="tx2"/>
                                    </a:solidFill>
                                    <a:latin typeface="Gurmukhi Sangam MN" charset="0"/>
                                    <a:ea typeface="Gurmukhi Sangam MN" charset="0"/>
                                    <a:cs typeface="Gurmukhi Sangam MN" charset="0"/>
                                  </a:rPr>
                                  <m:t>−</m:t>
                                </m:r>
                                <m:sSub>
                                  <m:sSubPr>
                                    <m:ctrlPr>
                                      <a:rPr lang="en-US" sz="1100" b="1" i="1" smtClean="0">
                                        <a:solidFill>
                                          <a:schemeClr val="tx2"/>
                                        </a:solidFill>
                                        <a:latin typeface="Gurmukhi Sangam MN" charset="0"/>
                                        <a:ea typeface="Gurmukhi Sangam MN" charset="0"/>
                                        <a:cs typeface="Gurmukhi Sangam MN" charset="0"/>
                                      </a:rPr>
                                    </m:ctrlPr>
                                  </m:sSubPr>
                                  <m:e>
                                    <m:r>
                                      <a:rPr lang="en-GB" sz="1100" b="1" i="1" smtClean="0">
                                        <a:solidFill>
                                          <a:schemeClr val="tx2"/>
                                        </a:solidFill>
                                        <a:latin typeface="Gurmukhi Sangam MN" charset="0"/>
                                        <a:ea typeface="Gurmukhi Sangam MN" charset="0"/>
                                        <a:cs typeface="Gurmukhi Sangam MN" charset="0"/>
                                      </a:rPr>
                                      <m:t>𝒓</m:t>
                                    </m:r>
                                  </m:e>
                                  <m:sub>
                                    <m:r>
                                      <a:rPr lang="en-GB" sz="1100" b="1" i="1" smtClean="0">
                                        <a:solidFill>
                                          <a:schemeClr val="tx2"/>
                                        </a:solidFill>
                                        <a:latin typeface="Gurmukhi Sangam MN" charset="0"/>
                                        <a:ea typeface="Gurmukhi Sangam MN" charset="0"/>
                                        <a:cs typeface="Gurmukhi Sangam MN" charset="0"/>
                                      </a:rPr>
                                      <m:t>𝒋</m:t>
                                    </m:r>
                                  </m:sub>
                                </m:sSub>
                              </m:num>
                              <m:den>
                                <m:sSup>
                                  <m:sSupPr>
                                    <m:ctrlPr>
                                      <a:rPr lang="mr-IN" sz="1100" b="0" i="1" smtClean="0">
                                        <a:solidFill>
                                          <a:schemeClr val="tx2"/>
                                        </a:solidFill>
                                        <a:latin typeface="Gurmukhi Sangam MN" charset="0"/>
                                        <a:ea typeface="Gurmukhi Sangam MN" charset="0"/>
                                        <a:cs typeface="Gurmukhi Sangam MN" charset="0"/>
                                      </a:rPr>
                                    </m:ctrlPr>
                                  </m:sSupPr>
                                  <m:e>
                                    <m:d>
                                      <m:dPr>
                                        <m:begChr m:val="|"/>
                                        <m:endChr m:val="|"/>
                                        <m:ctrlPr>
                                          <a:rPr lang="hr-HR" sz="1100" b="0" i="1" smtClean="0">
                                            <a:solidFill>
                                              <a:schemeClr val="tx2"/>
                                            </a:solidFill>
                                            <a:latin typeface="Gurmukhi Sangam MN" charset="0"/>
                                            <a:ea typeface="Gurmukhi Sangam MN" charset="0"/>
                                            <a:cs typeface="Gurmukhi Sangam MN" charset="0"/>
                                          </a:rPr>
                                        </m:ctrlPr>
                                      </m:dPr>
                                      <m:e>
                                        <m:sSub>
                                          <m:sSubPr>
                                            <m:ctrlPr>
                                              <a:rPr lang="en-US" sz="1100" b="1" i="1" smtClean="0">
                                                <a:solidFill>
                                                  <a:schemeClr val="tx2"/>
                                                </a:solidFill>
                                                <a:latin typeface="Gurmukhi Sangam MN" charset="0"/>
                                                <a:ea typeface="Gurmukhi Sangam MN" charset="0"/>
                                                <a:cs typeface="Gurmukhi Sangam MN" charset="0"/>
                                              </a:rPr>
                                            </m:ctrlPr>
                                          </m:sSubPr>
                                          <m:e>
                                            <m:r>
                                              <a:rPr lang="en-GB" sz="1100" b="1" i="1" smtClean="0">
                                                <a:solidFill>
                                                  <a:schemeClr val="tx2"/>
                                                </a:solidFill>
                                                <a:latin typeface="Gurmukhi Sangam MN" charset="0"/>
                                                <a:ea typeface="Gurmukhi Sangam MN" charset="0"/>
                                                <a:cs typeface="Gurmukhi Sangam MN" charset="0"/>
                                              </a:rPr>
                                              <m:t>𝒓</m:t>
                                            </m:r>
                                          </m:e>
                                          <m:sub>
                                            <m:r>
                                              <a:rPr lang="en-GB" sz="1100" b="1" i="1" smtClean="0">
                                                <a:solidFill>
                                                  <a:schemeClr val="tx2"/>
                                                </a:solidFill>
                                                <a:latin typeface="Gurmukhi Sangam MN" charset="0"/>
                                                <a:ea typeface="Gurmukhi Sangam MN" charset="0"/>
                                                <a:cs typeface="Gurmukhi Sangam MN" charset="0"/>
                                              </a:rPr>
                                              <m:t>𝒊</m:t>
                                            </m:r>
                                          </m:sub>
                                        </m:sSub>
                                        <m:r>
                                          <a:rPr lang="en-GB" sz="1100" b="0" i="1" smtClean="0">
                                            <a:solidFill>
                                              <a:schemeClr val="tx2"/>
                                            </a:solidFill>
                                            <a:latin typeface="Gurmukhi Sangam MN" charset="0"/>
                                            <a:ea typeface="Gurmukhi Sangam MN" charset="0"/>
                                            <a:cs typeface="Gurmukhi Sangam MN" charset="0"/>
                                          </a:rPr>
                                          <m:t>−</m:t>
                                        </m:r>
                                        <m:sSub>
                                          <m:sSubPr>
                                            <m:ctrlPr>
                                              <a:rPr lang="en-US" sz="1100" b="1" i="1" smtClean="0">
                                                <a:solidFill>
                                                  <a:schemeClr val="tx2"/>
                                                </a:solidFill>
                                                <a:latin typeface="Gurmukhi Sangam MN" charset="0"/>
                                                <a:ea typeface="Gurmukhi Sangam MN" charset="0"/>
                                                <a:cs typeface="Gurmukhi Sangam MN" charset="0"/>
                                              </a:rPr>
                                            </m:ctrlPr>
                                          </m:sSubPr>
                                          <m:e>
                                            <m:r>
                                              <a:rPr lang="en-GB" sz="1100" b="1" i="1" smtClean="0">
                                                <a:solidFill>
                                                  <a:schemeClr val="tx2"/>
                                                </a:solidFill>
                                                <a:latin typeface="Gurmukhi Sangam MN" charset="0"/>
                                                <a:ea typeface="Gurmukhi Sangam MN" charset="0"/>
                                                <a:cs typeface="Gurmukhi Sangam MN" charset="0"/>
                                              </a:rPr>
                                              <m:t>𝒓</m:t>
                                            </m:r>
                                          </m:e>
                                          <m:sub>
                                            <m:r>
                                              <a:rPr lang="en-GB" sz="1100" b="1" i="1" smtClean="0">
                                                <a:solidFill>
                                                  <a:schemeClr val="tx2"/>
                                                </a:solidFill>
                                                <a:latin typeface="Gurmukhi Sangam MN" charset="0"/>
                                                <a:ea typeface="Gurmukhi Sangam MN" charset="0"/>
                                                <a:cs typeface="Gurmukhi Sangam MN" charset="0"/>
                                              </a:rPr>
                                              <m:t>𝒋</m:t>
                                            </m:r>
                                          </m:sub>
                                        </m:sSub>
                                      </m:e>
                                    </m:d>
                                  </m:e>
                                  <m:sup>
                                    <m:r>
                                      <a:rPr lang="en-GB" sz="1100" b="0" i="1" smtClean="0">
                                        <a:solidFill>
                                          <a:schemeClr val="tx2"/>
                                        </a:solidFill>
                                        <a:latin typeface="Gurmukhi Sangam MN" charset="0"/>
                                        <a:ea typeface="Gurmukhi Sangam MN" charset="0"/>
                                        <a:cs typeface="Gurmukhi Sangam MN" charset="0"/>
                                      </a:rPr>
                                      <m:t>3</m:t>
                                    </m:r>
                                  </m:sup>
                                </m:sSup>
                              </m:den>
                            </m:f>
                          </m:e>
                        </m:nary>
                      </m:oMath>
                    </m:oMathPara>
                  </a14:m>
                  <a:endParaRPr lang="en-US" sz="1100" dirty="0" smtClean="0">
                    <a:solidFill>
                      <a:schemeClr val="tx2"/>
                    </a:solidFill>
                    <a:latin typeface="Gurmukhi Sangam MN" charset="0"/>
                    <a:ea typeface="Gurmukhi Sangam MN" charset="0"/>
                    <a:cs typeface="Gurmukhi Sangam MN" charset="0"/>
                  </a:endParaRPr>
                </a:p>
                <a:p>
                  <a:pPr algn="just"/>
                  <a:r>
                    <a:rPr lang="en-US" sz="1200" dirty="0">
                      <a:solidFill>
                        <a:schemeClr val="tx2"/>
                      </a:solidFill>
                      <a:latin typeface="Gurmukhi Sangam MN" charset="0"/>
                      <a:ea typeface="Gurmukhi Sangam MN" charset="0"/>
                      <a:cs typeface="Gurmukhi Sangam MN" charset="0"/>
                    </a:rPr>
                    <a:t>T</a:t>
                  </a:r>
                  <a:r>
                    <a:rPr lang="en-US" sz="1200" dirty="0" smtClean="0">
                      <a:solidFill>
                        <a:schemeClr val="tx2"/>
                      </a:solidFill>
                      <a:latin typeface="Gurmukhi Sangam MN" charset="0"/>
                      <a:ea typeface="Gurmukhi Sangam MN" charset="0"/>
                      <a:cs typeface="Gurmukhi Sangam MN" charset="0"/>
                    </a:rPr>
                    <a:t>he motion of particles depends only the position in the gravitational field, such systems are said to have negative specific heat. This means as stars sink into the core of a GC their speed will increase</a:t>
                  </a:r>
                </a:p>
                <a:p>
                  <a:pPr algn="ctr">
                    <a:lnSpc>
                      <a:spcPct val="150000"/>
                    </a:lnSpc>
                  </a:pPr>
                  <a:r>
                    <a:rPr lang="en-US" sz="1100" dirty="0" smtClean="0">
                      <a:solidFill>
                        <a:schemeClr val="tx2"/>
                      </a:solidFill>
                      <a:latin typeface="Gurmukhi Sangam MN" charset="0"/>
                      <a:ea typeface="Gurmukhi Sangam MN" charset="0"/>
                      <a:cs typeface="Gurmukhi Sangam MN" charset="0"/>
                    </a:rPr>
                    <a:t>2</a:t>
                  </a:r>
                  <a14:m>
                    <m:oMath xmlns:m="http://schemas.openxmlformats.org/officeDocument/2006/math">
                      <m:d>
                        <m:dPr>
                          <m:begChr m:val="⟨"/>
                          <m:endChr m:val="⟩"/>
                          <m:ctrlPr>
                            <a:rPr lang="en-US" sz="1100" i="1" smtClean="0">
                              <a:solidFill>
                                <a:schemeClr val="tx2"/>
                              </a:solidFill>
                              <a:latin typeface="Gurmukhi Sangam MN" charset="0"/>
                              <a:ea typeface="Gurmukhi Sangam MN" charset="0"/>
                              <a:cs typeface="Gurmukhi Sangam MN" charset="0"/>
                            </a:rPr>
                          </m:ctrlPr>
                        </m:dPr>
                        <m:e>
                          <m:r>
                            <a:rPr lang="en-GB" sz="1100" b="0" i="1" smtClean="0">
                              <a:solidFill>
                                <a:schemeClr val="tx2"/>
                              </a:solidFill>
                              <a:latin typeface="Gurmukhi Sangam MN" charset="0"/>
                              <a:ea typeface="Gurmukhi Sangam MN" charset="0"/>
                              <a:cs typeface="Gurmukhi Sangam MN" charset="0"/>
                            </a:rPr>
                            <m:t>𝑇</m:t>
                          </m:r>
                        </m:e>
                      </m:d>
                      <m:r>
                        <a:rPr lang="en-GB" sz="1100" b="0" i="1" smtClean="0">
                          <a:solidFill>
                            <a:schemeClr val="tx2"/>
                          </a:solidFill>
                          <a:latin typeface="Gurmukhi Sangam MN" charset="0"/>
                          <a:ea typeface="Gurmukhi Sangam MN" charset="0"/>
                          <a:cs typeface="Gurmukhi Sangam MN" charset="0"/>
                        </a:rPr>
                        <m:t>+</m:t>
                      </m:r>
                      <m:d>
                        <m:dPr>
                          <m:begChr m:val="⟨"/>
                          <m:endChr m:val="⟩"/>
                          <m:ctrlPr>
                            <a:rPr lang="en-GB" sz="1100" b="0" i="1" smtClean="0">
                              <a:solidFill>
                                <a:schemeClr val="tx2"/>
                              </a:solidFill>
                              <a:latin typeface="Gurmukhi Sangam MN" charset="0"/>
                              <a:ea typeface="Gurmukhi Sangam MN" charset="0"/>
                              <a:cs typeface="Gurmukhi Sangam MN" charset="0"/>
                            </a:rPr>
                          </m:ctrlPr>
                        </m:dPr>
                        <m:e>
                          <m:r>
                            <a:rPr lang="en-GB" sz="1100" b="0" i="1" smtClean="0">
                              <a:solidFill>
                                <a:schemeClr val="tx2"/>
                              </a:solidFill>
                              <a:latin typeface="Gurmukhi Sangam MN" charset="0"/>
                              <a:ea typeface="Gurmukhi Sangam MN" charset="0"/>
                              <a:cs typeface="Gurmukhi Sangam MN" charset="0"/>
                            </a:rPr>
                            <m:t>𝑉</m:t>
                          </m:r>
                        </m:e>
                      </m:d>
                      <m:r>
                        <a:rPr lang="en-GB" sz="1100" b="0" i="0" smtClean="0">
                          <a:solidFill>
                            <a:schemeClr val="tx2"/>
                          </a:solidFill>
                          <a:latin typeface="Gurmukhi Sangam MN" charset="0"/>
                          <a:ea typeface="Gurmukhi Sangam MN" charset="0"/>
                          <a:cs typeface="Gurmukhi Sangam MN" charset="0"/>
                        </a:rPr>
                        <m:t>=0</m:t>
                      </m:r>
                    </m:oMath>
                  </a14:m>
                  <a:r>
                    <a:rPr lang="en-US" sz="1100" dirty="0" smtClean="0">
                      <a:solidFill>
                        <a:schemeClr val="tx2"/>
                      </a:solidFill>
                      <a:latin typeface="Gurmukhi Sangam MN" charset="0"/>
                      <a:ea typeface="Gurmukhi Sangam MN" charset="0"/>
                      <a:cs typeface="Gurmukhi Sangam MN" charset="0"/>
                    </a:rPr>
                    <a:t>.  </a:t>
                  </a:r>
                </a:p>
                <a:p>
                  <a:pPr algn="just"/>
                  <a:r>
                    <a:rPr lang="en-US" sz="1100" dirty="0" smtClean="0">
                      <a:solidFill>
                        <a:schemeClr val="tx2"/>
                      </a:solidFill>
                      <a:latin typeface="Gurmukhi Sangam MN" charset="0"/>
                      <a:ea typeface="Gurmukhi Sangam MN" charset="0"/>
                      <a:cs typeface="Gurmukhi Sangam MN" charset="0"/>
                    </a:rPr>
                    <a:t>The Virial theorem states that the time-averaged kinetic and potential energy (T and V respectively) follow the above relation. For this relation to hold, the system must on average be stable, a point that my work aims to test after the cluster collapse has reached a sufficient age.</a:t>
                  </a:r>
                  <a:endParaRPr lang="en-US" sz="1100" dirty="0">
                    <a:solidFill>
                      <a:schemeClr val="tx2"/>
                    </a:solidFill>
                    <a:latin typeface="Gurmukhi Sangam MN" charset="0"/>
                    <a:ea typeface="Gurmukhi Sangam MN" charset="0"/>
                    <a:cs typeface="Gurmukhi Sangam MN" charset="0"/>
                  </a:endParaRPr>
                </a:p>
              </p:txBody>
            </p:sp>
          </mc:Choice>
          <mc:Fallback>
            <p:sp>
              <p:nvSpPr>
                <p:cNvPr id="35" name="TextBox 34"/>
                <p:cNvSpPr txBox="1">
                  <a:spLocks noRot="1" noChangeAspect="1" noMove="1" noResize="1" noEditPoints="1" noAdjustHandles="1" noChangeArrowheads="1" noChangeShapeType="1" noTextEdit="1"/>
                </p:cNvSpPr>
                <p:nvPr/>
              </p:nvSpPr>
              <p:spPr>
                <a:xfrm>
                  <a:off x="4741990" y="5280824"/>
                  <a:ext cx="4643401" cy="2563715"/>
                </a:xfrm>
                <a:prstGeom prst="rect">
                  <a:avLst/>
                </a:prstGeom>
                <a:blipFill rotWithShape="0">
                  <a:blip r:embed="rId9"/>
                  <a:stretch>
                    <a:fillRect t="-1188" r="-131" b="-475"/>
                  </a:stretch>
                </a:blipFill>
              </p:spPr>
              <p:txBody>
                <a:bodyPr/>
                <a:lstStyle/>
                <a:p>
                  <a:r>
                    <a:rPr lang="en-US">
                      <a:noFill/>
                    </a:rPr>
                    <a:t> </a:t>
                  </a:r>
                </a:p>
              </p:txBody>
            </p:sp>
          </mc:Fallback>
        </mc:AlternateContent>
      </p:grpSp>
      <p:grpSp>
        <p:nvGrpSpPr>
          <p:cNvPr id="43" name="Group 42"/>
          <p:cNvGrpSpPr/>
          <p:nvPr/>
        </p:nvGrpSpPr>
        <p:grpSpPr>
          <a:xfrm>
            <a:off x="4833062" y="1416443"/>
            <a:ext cx="4473725" cy="2504480"/>
            <a:chOff x="4793214" y="1682505"/>
            <a:chExt cx="4755594" cy="2857839"/>
          </a:xfrm>
        </p:grpSpPr>
        <p:pic>
          <p:nvPicPr>
            <p:cNvPr id="39" name="Picture 38"/>
            <p:cNvPicPr>
              <a:picLocks noChangeAspect="1"/>
            </p:cNvPicPr>
            <p:nvPr/>
          </p:nvPicPr>
          <p:blipFill rotWithShape="1">
            <a:blip r:embed="rId10">
              <a:alphaModFix amt="97000"/>
              <a:extLst>
                <a:ext uri="{BEBA8EAE-BF5A-486C-A8C5-ECC9F3942E4B}">
                  <a14:imgProps xmlns:a14="http://schemas.microsoft.com/office/drawing/2010/main">
                    <a14:imgLayer r:embed="rId11">
                      <a14:imgEffect>
                        <a14:colorTemperature colorTemp="8800"/>
                      </a14:imgEffect>
                    </a14:imgLayer>
                  </a14:imgProps>
                </a:ext>
                <a:ext uri="{28A0092B-C50C-407E-A947-70E740481C1C}">
                  <a14:useLocalDpi xmlns:a14="http://schemas.microsoft.com/office/drawing/2010/main" val="0"/>
                </a:ext>
              </a:extLst>
            </a:blip>
            <a:srcRect l="1736" t="3750" r="5668" b="2816"/>
            <a:stretch/>
          </p:blipFill>
          <p:spPr>
            <a:xfrm>
              <a:off x="4793214" y="1682505"/>
              <a:ext cx="4366952" cy="2857839"/>
            </a:xfrm>
            <a:prstGeom prst="rect">
              <a:avLst/>
            </a:prstGeom>
            <a:noFill/>
          </p:spPr>
        </p:pic>
        <p:sp>
          <p:nvSpPr>
            <p:cNvPr id="40" name="TextBox 39"/>
            <p:cNvSpPr txBox="1"/>
            <p:nvPr/>
          </p:nvSpPr>
          <p:spPr>
            <a:xfrm rot="5168862">
              <a:off x="4647123" y="2359295"/>
              <a:ext cx="609505" cy="276999"/>
            </a:xfrm>
            <a:prstGeom prst="rect">
              <a:avLst/>
            </a:prstGeom>
            <a:noFill/>
          </p:spPr>
          <p:txBody>
            <a:bodyPr wrap="square" rtlCol="0">
              <a:spAutoFit/>
            </a:bodyPr>
            <a:lstStyle/>
            <a:p>
              <a:r>
                <a:rPr lang="en-US" sz="1100" b="1" dirty="0" smtClean="0">
                  <a:solidFill>
                    <a:schemeClr val="tx2"/>
                  </a:solidFill>
                  <a:latin typeface="Gurmukhi Sangam MN" charset="0"/>
                  <a:ea typeface="Gurmukhi Sangam MN" charset="0"/>
                  <a:cs typeface="Gurmukhi Sangam MN" charset="0"/>
                </a:rPr>
                <a:t>km</a:t>
              </a:r>
              <a:endParaRPr lang="en-US" sz="1100" b="1" dirty="0">
                <a:solidFill>
                  <a:schemeClr val="tx2"/>
                </a:solidFill>
                <a:latin typeface="Gurmukhi Sangam MN" charset="0"/>
                <a:ea typeface="Gurmukhi Sangam MN" charset="0"/>
                <a:cs typeface="Gurmukhi Sangam MN" charset="0"/>
              </a:endParaRPr>
            </a:p>
          </p:txBody>
        </p:sp>
        <p:sp>
          <p:nvSpPr>
            <p:cNvPr id="41" name="TextBox 40"/>
            <p:cNvSpPr txBox="1"/>
            <p:nvPr/>
          </p:nvSpPr>
          <p:spPr>
            <a:xfrm rot="20503678">
              <a:off x="8939303" y="3960300"/>
              <a:ext cx="609505" cy="293192"/>
            </a:xfrm>
            <a:prstGeom prst="rect">
              <a:avLst/>
            </a:prstGeom>
            <a:noFill/>
          </p:spPr>
          <p:txBody>
            <a:bodyPr wrap="square" rtlCol="0">
              <a:spAutoFit/>
            </a:bodyPr>
            <a:lstStyle/>
            <a:p>
              <a:r>
                <a:rPr lang="en-US" sz="1100" b="1" dirty="0" smtClean="0">
                  <a:solidFill>
                    <a:schemeClr val="tx2"/>
                  </a:solidFill>
                  <a:latin typeface="Gurmukhi Sangam MN" charset="0"/>
                  <a:ea typeface="Gurmukhi Sangam MN" charset="0"/>
                  <a:cs typeface="Gurmukhi Sangam MN" charset="0"/>
                </a:rPr>
                <a:t>km</a:t>
              </a:r>
              <a:endParaRPr lang="en-US" sz="1100" b="1" dirty="0">
                <a:solidFill>
                  <a:schemeClr val="tx2"/>
                </a:solidFill>
                <a:latin typeface="Gurmukhi Sangam MN" charset="0"/>
                <a:ea typeface="Gurmukhi Sangam MN" charset="0"/>
                <a:cs typeface="Gurmukhi Sangam MN" charset="0"/>
              </a:endParaRPr>
            </a:p>
          </p:txBody>
        </p:sp>
        <p:sp>
          <p:nvSpPr>
            <p:cNvPr id="42" name="TextBox 41"/>
            <p:cNvSpPr txBox="1"/>
            <p:nvPr/>
          </p:nvSpPr>
          <p:spPr>
            <a:xfrm rot="520687">
              <a:off x="5421215" y="4194052"/>
              <a:ext cx="609505" cy="293192"/>
            </a:xfrm>
            <a:prstGeom prst="rect">
              <a:avLst/>
            </a:prstGeom>
            <a:noFill/>
          </p:spPr>
          <p:txBody>
            <a:bodyPr wrap="square" rtlCol="0">
              <a:spAutoFit/>
            </a:bodyPr>
            <a:lstStyle/>
            <a:p>
              <a:r>
                <a:rPr lang="en-US" sz="1100" b="1" dirty="0" smtClean="0">
                  <a:solidFill>
                    <a:schemeClr val="tx2"/>
                  </a:solidFill>
                  <a:latin typeface="Gurmukhi Sangam MN" charset="0"/>
                  <a:ea typeface="Gurmukhi Sangam MN" charset="0"/>
                  <a:cs typeface="Gurmukhi Sangam MN" charset="0"/>
                </a:rPr>
                <a:t>km</a:t>
              </a:r>
              <a:endParaRPr lang="en-US" sz="1100" b="1" dirty="0">
                <a:solidFill>
                  <a:schemeClr val="tx2"/>
                </a:solidFill>
                <a:latin typeface="Gurmukhi Sangam MN" charset="0"/>
                <a:ea typeface="Gurmukhi Sangam MN" charset="0"/>
                <a:cs typeface="Gurmukhi Sangam MN" charset="0"/>
              </a:endParaRPr>
            </a:p>
          </p:txBody>
        </p:sp>
      </p:grpSp>
      <p:sp>
        <p:nvSpPr>
          <p:cNvPr id="46" name="Rectangle 45"/>
          <p:cNvSpPr/>
          <p:nvPr/>
        </p:nvSpPr>
        <p:spPr>
          <a:xfrm>
            <a:off x="4789869" y="3906260"/>
            <a:ext cx="4495023" cy="421154"/>
          </a:xfrm>
          <a:prstGeom prst="rect">
            <a:avLst/>
          </a:prstGeom>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5" name="TextBox 44"/>
              <p:cNvSpPr txBox="1"/>
              <p:nvPr/>
            </p:nvSpPr>
            <p:spPr>
              <a:xfrm>
                <a:off x="4799667" y="3904719"/>
                <a:ext cx="4499334" cy="430887"/>
              </a:xfrm>
              <a:prstGeom prst="rect">
                <a:avLst/>
              </a:prstGeom>
              <a:noFill/>
            </p:spPr>
            <p:txBody>
              <a:bodyPr wrap="square" rtlCol="0">
                <a:spAutoFit/>
              </a:bodyPr>
              <a:lstStyle/>
              <a:p>
                <a:pPr algn="just"/>
                <a:r>
                  <a:rPr lang="en-GB" sz="1100" b="1" dirty="0" smtClean="0">
                    <a:solidFill>
                      <a:schemeClr val="tx2"/>
                    </a:solidFill>
                    <a:latin typeface="Gurmukhi Sangam MN" charset="0"/>
                    <a:ea typeface="Gurmukhi Sangam MN" charset="0"/>
                    <a:cs typeface="Gurmukhi Sangam MN" charset="0"/>
                  </a:rPr>
                  <a:t>Fig. 2 </a:t>
                </a:r>
                <a:r>
                  <a:rPr lang="en-GB" sz="1100" i="1" dirty="0" smtClean="0">
                    <a:solidFill>
                      <a:schemeClr val="tx2"/>
                    </a:solidFill>
                    <a:latin typeface="Gurmukhi Sangam MN" charset="0"/>
                    <a:ea typeface="Gurmukhi Sangam MN" charset="0"/>
                    <a:cs typeface="Gurmukhi Sangam MN" charset="0"/>
                  </a:rPr>
                  <a:t>100-Body Simulation, age 20 million years</a:t>
                </a:r>
                <a:r>
                  <a:rPr lang="en-GB" sz="1100" dirty="0" smtClean="0">
                    <a:solidFill>
                      <a:schemeClr val="tx2"/>
                    </a:solidFill>
                    <a:latin typeface="Gurmukhi Sangam MN" charset="0"/>
                    <a:ea typeface="Gurmukhi Sangam MN" charset="0"/>
                    <a:cs typeface="Gurmukhi Sangam MN" charset="0"/>
                  </a:rPr>
                  <a:t>, my GC collapse from initial radius 6 parsec, mass~300</a:t>
                </a:r>
                <a14:m>
                  <m:oMath xmlns:m="http://schemas.openxmlformats.org/officeDocument/2006/math">
                    <m:sSub>
                      <m:sSubPr>
                        <m:ctrlPr>
                          <a:rPr lang="en-US" sz="1100" b="0" i="1" smtClean="0">
                            <a:solidFill>
                              <a:schemeClr val="tx2"/>
                            </a:solidFill>
                            <a:latin typeface="Gurmukhi Sangam MN" charset="0"/>
                            <a:ea typeface="Gurmukhi Sangam MN" charset="0"/>
                            <a:cs typeface="Gurmukhi Sangam MN" charset="0"/>
                          </a:rPr>
                        </m:ctrlPr>
                      </m:sSubPr>
                      <m:e>
                        <m:r>
                          <a:rPr lang="en-GB" sz="1100" b="0" i="1" smtClean="0">
                            <a:solidFill>
                              <a:schemeClr val="tx2"/>
                            </a:solidFill>
                            <a:latin typeface="Gurmukhi Sangam MN" charset="0"/>
                            <a:ea typeface="Gurmukhi Sangam MN" charset="0"/>
                            <a:cs typeface="Gurmukhi Sangam MN" charset="0"/>
                          </a:rPr>
                          <m:t>𝑀</m:t>
                        </m:r>
                      </m:e>
                      <m:sub>
                        <m:r>
                          <a:rPr lang="en-GB" sz="1100" b="0" i="1" smtClean="0">
                            <a:solidFill>
                              <a:schemeClr val="tx2"/>
                            </a:solidFill>
                            <a:latin typeface="Gurmukhi Sangam MN" charset="0"/>
                            <a:ea typeface="Gurmukhi Sangam MN" charset="0"/>
                            <a:cs typeface="Gurmukhi Sangam MN" charset="0"/>
                          </a:rPr>
                          <m:t>◉</m:t>
                        </m:r>
                      </m:sub>
                    </m:sSub>
                  </m:oMath>
                </a14:m>
                <a:r>
                  <a:rPr lang="en-US" sz="1100" i="1" dirty="0" smtClean="0">
                    <a:solidFill>
                      <a:schemeClr val="tx2"/>
                    </a:solidFill>
                    <a:latin typeface="Gurmukhi Sangam MN" charset="0"/>
                    <a:ea typeface="Gurmukhi Sangam MN" charset="0"/>
                    <a:cs typeface="Gurmukhi Sangam MN" charset="0"/>
                  </a:rPr>
                  <a:t>, </a:t>
                </a:r>
                <a:r>
                  <a:rPr lang="en-US" sz="1100" dirty="0" smtClean="0">
                    <a:solidFill>
                      <a:schemeClr val="tx2"/>
                    </a:solidFill>
                    <a:latin typeface="Gurmukhi Sangam MN" charset="0"/>
                    <a:ea typeface="Gurmukhi Sangam MN" charset="0"/>
                    <a:cs typeface="Gurmukhi Sangam MN" charset="0"/>
                  </a:rPr>
                  <a:t>containing an IMBH</a:t>
                </a:r>
                <a:r>
                  <a:rPr lang="en-GB" sz="1100" dirty="0" smtClean="0">
                    <a:solidFill>
                      <a:schemeClr val="tx2"/>
                    </a:solidFill>
                    <a:latin typeface="Gurmukhi Sangam MN" charset="0"/>
                    <a:ea typeface="Gurmukhi Sangam MN" charset="0"/>
                    <a:cs typeface="Gurmukhi Sangam MN" charset="0"/>
                  </a:rPr>
                  <a:t>~100</a:t>
                </a:r>
                <a14:m>
                  <m:oMath xmlns:m="http://schemas.openxmlformats.org/officeDocument/2006/math">
                    <m:sSub>
                      <m:sSubPr>
                        <m:ctrlPr>
                          <a:rPr lang="en-US" sz="1100" b="0" i="1" smtClean="0">
                            <a:solidFill>
                              <a:schemeClr val="tx2"/>
                            </a:solidFill>
                            <a:latin typeface="Cambria Math" charset="0"/>
                            <a:ea typeface="Gurmukhi Sangam MN" charset="0"/>
                            <a:cs typeface="Gurmukhi Sangam MN" charset="0"/>
                          </a:rPr>
                        </m:ctrlPr>
                      </m:sSubPr>
                      <m:e>
                        <m:r>
                          <a:rPr lang="en-GB" sz="1100" b="0" i="1" smtClean="0">
                            <a:solidFill>
                              <a:schemeClr val="tx2"/>
                            </a:solidFill>
                            <a:latin typeface="Cambria Math" charset="0"/>
                            <a:ea typeface="Gurmukhi Sangam MN" charset="0"/>
                            <a:cs typeface="Gurmukhi Sangam MN" charset="0"/>
                          </a:rPr>
                          <m:t>𝑀</m:t>
                        </m:r>
                      </m:e>
                      <m:sub>
                        <m:r>
                          <a:rPr lang="en-GB" sz="1100" b="0" i="1" smtClean="0">
                            <a:solidFill>
                              <a:schemeClr val="tx2"/>
                            </a:solidFill>
                            <a:latin typeface="Cambria Math" charset="0"/>
                            <a:ea typeface="Gurmukhi Sangam MN" charset="0"/>
                            <a:cs typeface="Gurmukhi Sangam MN" charset="0"/>
                          </a:rPr>
                          <m:t>◉</m:t>
                        </m:r>
                      </m:sub>
                    </m:sSub>
                  </m:oMath>
                </a14:m>
                <a:endParaRPr lang="en-US" sz="1100" i="1" dirty="0">
                  <a:solidFill>
                    <a:schemeClr val="tx2"/>
                  </a:solidFill>
                  <a:latin typeface="Gurmukhi Sangam MN" charset="0"/>
                  <a:ea typeface="Gurmukhi Sangam MN" charset="0"/>
                  <a:cs typeface="Gurmukhi Sangam MN" charset="0"/>
                </a:endParaRPr>
              </a:p>
            </p:txBody>
          </p:sp>
        </mc:Choice>
        <mc:Fallback>
          <p:sp>
            <p:nvSpPr>
              <p:cNvPr id="45" name="TextBox 44"/>
              <p:cNvSpPr txBox="1">
                <a:spLocks noRot="1" noChangeAspect="1" noMove="1" noResize="1" noEditPoints="1" noAdjustHandles="1" noChangeArrowheads="1" noChangeShapeType="1" noTextEdit="1"/>
              </p:cNvSpPr>
              <p:nvPr/>
            </p:nvSpPr>
            <p:spPr>
              <a:xfrm>
                <a:off x="4799667" y="3904719"/>
                <a:ext cx="4499334" cy="430887"/>
              </a:xfrm>
              <a:prstGeom prst="rect">
                <a:avLst/>
              </a:prstGeom>
              <a:blipFill rotWithShape="0">
                <a:blip r:embed="rId12"/>
                <a:stretch>
                  <a:fillRect t="-1429" b="-10000"/>
                </a:stretch>
              </a:blipFill>
            </p:spPr>
            <p:txBody>
              <a:bodyPr/>
              <a:lstStyle/>
              <a:p>
                <a:r>
                  <a:rPr lang="en-US">
                    <a:noFill/>
                  </a:rPr>
                  <a:t> </a:t>
                </a:r>
              </a:p>
            </p:txBody>
          </p:sp>
        </mc:Fallback>
      </mc:AlternateContent>
      <p:grpSp>
        <p:nvGrpSpPr>
          <p:cNvPr id="48" name="Group 47"/>
          <p:cNvGrpSpPr/>
          <p:nvPr/>
        </p:nvGrpSpPr>
        <p:grpSpPr>
          <a:xfrm>
            <a:off x="4748225" y="4446508"/>
            <a:ext cx="4643401" cy="3705824"/>
            <a:chOff x="4741990" y="4861734"/>
            <a:chExt cx="4643401" cy="3705824"/>
          </a:xfrm>
        </p:grpSpPr>
        <p:sp>
          <p:nvSpPr>
            <p:cNvPr id="49" name="Rectangle 48"/>
            <p:cNvSpPr/>
            <p:nvPr/>
          </p:nvSpPr>
          <p:spPr>
            <a:xfrm>
              <a:off x="4793432" y="4861734"/>
              <a:ext cx="4508401" cy="440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770565" y="4861734"/>
              <a:ext cx="3162331" cy="461665"/>
            </a:xfrm>
            <a:prstGeom prst="rect">
              <a:avLst/>
            </a:prstGeom>
            <a:noFill/>
          </p:spPr>
          <p:txBody>
            <a:bodyPr wrap="square" rtlCol="0">
              <a:spAutoFit/>
            </a:bodyPr>
            <a:lstStyle/>
            <a:p>
              <a:r>
                <a:rPr lang="en-US" sz="2400" b="1" dirty="0" smtClean="0">
                  <a:solidFill>
                    <a:schemeClr val="bg1"/>
                  </a:solidFill>
                  <a:latin typeface="Gurmukhi Sangam MN" charset="0"/>
                  <a:ea typeface="Gurmukhi Sangam MN" charset="0"/>
                  <a:cs typeface="Gurmukhi Sangam MN" charset="0"/>
                </a:rPr>
                <a:t>METHOD</a:t>
              </a:r>
              <a:endParaRPr lang="en-US" sz="2400" b="1" dirty="0">
                <a:solidFill>
                  <a:schemeClr val="bg1"/>
                </a:solidFill>
                <a:latin typeface="Gurmukhi Sangam MN" charset="0"/>
                <a:ea typeface="Gurmukhi Sangam MN" charset="0"/>
                <a:cs typeface="Gurmukhi Sangam MN" charset="0"/>
              </a:endParaRPr>
            </a:p>
          </p:txBody>
        </p:sp>
        <mc:AlternateContent xmlns:mc="http://schemas.openxmlformats.org/markup-compatibility/2006">
          <mc:Choice xmlns:a14="http://schemas.microsoft.com/office/drawing/2010/main" Requires="a14">
            <p:sp>
              <p:nvSpPr>
                <p:cNvPr id="51" name="TextBox 50"/>
                <p:cNvSpPr txBox="1"/>
                <p:nvPr/>
              </p:nvSpPr>
              <p:spPr>
                <a:xfrm>
                  <a:off x="4741990" y="5280824"/>
                  <a:ext cx="4643401" cy="3286734"/>
                </a:xfrm>
                <a:prstGeom prst="rect">
                  <a:avLst/>
                </a:prstGeom>
                <a:noFill/>
              </p:spPr>
              <p:txBody>
                <a:bodyPr wrap="square" rtlCol="0">
                  <a:spAutoFit/>
                </a:bodyPr>
                <a:lstStyle/>
                <a:p>
                  <a:pPr algn="just"/>
                  <a:r>
                    <a:rPr lang="en-US" sz="1200" dirty="0" smtClean="0">
                      <a:solidFill>
                        <a:schemeClr val="tx2"/>
                      </a:solidFill>
                      <a:latin typeface="Gurmukhi Sangam MN" charset="0"/>
                      <a:ea typeface="Gurmukhi Sangam MN" charset="0"/>
                      <a:cs typeface="Gurmukhi Sangam MN" charset="0"/>
                    </a:rPr>
                    <a:t>Its beneficial to simulate a gravitational system of N-bodies as its too complex too solve analytically. To solve such a system a leapfrog approximation is used. The method is to increment time in a small step </a:t>
                  </a:r>
                  <a:r>
                    <a:rPr lang="en-US" sz="1200" i="1" dirty="0" smtClean="0">
                      <a:solidFill>
                        <a:schemeClr val="tx2"/>
                      </a:solidFill>
                      <a:latin typeface="Gurmukhi Sangam MN" charset="0"/>
                      <a:ea typeface="Gurmukhi Sangam MN" charset="0"/>
                      <a:cs typeface="Gurmukhi Sangam MN" charset="0"/>
                    </a:rPr>
                    <a:t>dt </a:t>
                  </a:r>
                  <a:r>
                    <a:rPr lang="en-US" sz="1200" dirty="0" smtClean="0">
                      <a:solidFill>
                        <a:schemeClr val="tx2"/>
                      </a:solidFill>
                      <a:latin typeface="Gurmukhi Sangam MN" charset="0"/>
                      <a:ea typeface="Gurmukhi Sangam MN" charset="0"/>
                      <a:cs typeface="Gurmukhi Sangam MN" charset="0"/>
                    </a:rPr>
                    <a:t>and then calculate the velocities a half-step out of phase, hence “leapfrog approximation”. Given an initial position and velocity of a system of particles we can integrate to find future positions; step the system along with time. Forces are known as the positions are known as shown in the previous section.</a:t>
                  </a:r>
                </a:p>
                <a:p>
                  <a:pPr algn="just"/>
                  <a:endParaRPr lang="en-US" sz="1200" dirty="0">
                    <a:solidFill>
                      <a:schemeClr val="tx2"/>
                    </a:solidFill>
                    <a:latin typeface="Gurmukhi Sangam MN" charset="0"/>
                    <a:ea typeface="Gurmukhi Sangam MN" charset="0"/>
                    <a:cs typeface="Gurmukhi Sangam MN" charset="0"/>
                  </a:endParaRPr>
                </a:p>
                <a:p>
                  <a:pPr algn="just"/>
                  <a:r>
                    <a:rPr lang="en-US" sz="1200" dirty="0" smtClean="0">
                      <a:solidFill>
                        <a:schemeClr val="tx2"/>
                      </a:solidFill>
                      <a:latin typeface="Gurmukhi Sangam MN" charset="0"/>
                      <a:ea typeface="Gurmukhi Sangam MN" charset="0"/>
                      <a:cs typeface="Gurmukhi Sangam MN" charset="0"/>
                    </a:rPr>
                    <a:t>Particles are placed in a sphere, radius R, with a range of masses and the system is allowed to evolve over a certain timescale over which it collapses fully. This scale is calculated using the density, </a:t>
                  </a:r>
                  <a14:m>
                    <m:oMath xmlns:m="http://schemas.openxmlformats.org/officeDocument/2006/math">
                      <m:r>
                        <a:rPr lang="en-US" sz="1200" i="1" smtClean="0">
                          <a:solidFill>
                            <a:schemeClr val="tx2"/>
                          </a:solidFill>
                          <a:latin typeface="Cambria Math" charset="0"/>
                          <a:ea typeface="Cambria Math" charset="0"/>
                          <a:cs typeface="Cambria Math" charset="0"/>
                        </a:rPr>
                        <m:t>𝜌</m:t>
                      </m:r>
                    </m:oMath>
                  </a14:m>
                  <a:r>
                    <a:rPr lang="en-US" sz="1200" dirty="0" smtClean="0">
                      <a:solidFill>
                        <a:schemeClr val="tx2"/>
                      </a:solidFill>
                      <a:latin typeface="Gurmukhi Sangam MN" charset="0"/>
                      <a:ea typeface="Gurmukhi Sangam MN" charset="0"/>
                      <a:cs typeface="Gurmukhi Sangam MN" charset="0"/>
                    </a:rPr>
                    <a:t> of the</a:t>
                  </a:r>
                </a:p>
                <a:p>
                  <a:pPr algn="just"/>
                  <a14:m>
                    <m:oMathPara xmlns:m="http://schemas.openxmlformats.org/officeDocument/2006/math">
                      <m:oMathParaPr>
                        <m:jc m:val="centerGroup"/>
                      </m:oMathParaPr>
                      <m:oMath xmlns:m="http://schemas.openxmlformats.org/officeDocument/2006/math">
                        <m:sSub>
                          <m:sSubPr>
                            <m:ctrlPr>
                              <a:rPr lang="en-US" sz="1200" i="1" smtClean="0">
                                <a:solidFill>
                                  <a:schemeClr val="tx2"/>
                                </a:solidFill>
                                <a:latin typeface="Cambria Math" charset="0"/>
                                <a:ea typeface="Gurmukhi Sangam MN" charset="0"/>
                                <a:cs typeface="Gurmukhi Sangam MN" charset="0"/>
                              </a:rPr>
                            </m:ctrlPr>
                          </m:sSubPr>
                          <m:e>
                            <m:r>
                              <a:rPr lang="en-GB" sz="1200" b="0" i="1" smtClean="0">
                                <a:solidFill>
                                  <a:schemeClr val="tx2"/>
                                </a:solidFill>
                                <a:latin typeface="Cambria Math" charset="0"/>
                                <a:ea typeface="Gurmukhi Sangam MN" charset="0"/>
                                <a:cs typeface="Gurmukhi Sangam MN" charset="0"/>
                              </a:rPr>
                              <m:t>𝑡</m:t>
                            </m:r>
                          </m:e>
                          <m:sub>
                            <m:r>
                              <a:rPr lang="en-GB" sz="1200" b="0" i="1" smtClean="0">
                                <a:solidFill>
                                  <a:schemeClr val="tx2"/>
                                </a:solidFill>
                                <a:latin typeface="Cambria Math" charset="0"/>
                                <a:ea typeface="Gurmukhi Sangam MN" charset="0"/>
                                <a:cs typeface="Gurmukhi Sangam MN" charset="0"/>
                              </a:rPr>
                              <m:t>𝑠</m:t>
                            </m:r>
                          </m:sub>
                        </m:sSub>
                        <m:r>
                          <a:rPr lang="en-GB" sz="1200" b="0" i="1" smtClean="0">
                            <a:solidFill>
                              <a:schemeClr val="tx2"/>
                            </a:solidFill>
                            <a:latin typeface="Cambria Math" charset="0"/>
                            <a:ea typeface="Gurmukhi Sangam MN" charset="0"/>
                            <a:cs typeface="Gurmukhi Sangam MN" charset="0"/>
                          </a:rPr>
                          <m:t>=</m:t>
                        </m:r>
                        <m:f>
                          <m:fPr>
                            <m:ctrlPr>
                              <a:rPr lang="mr-IN" sz="1200" b="0" i="1" smtClean="0">
                                <a:solidFill>
                                  <a:schemeClr val="tx2"/>
                                </a:solidFill>
                                <a:latin typeface="Cambria Math" charset="0"/>
                                <a:ea typeface="Gurmukhi Sangam MN" charset="0"/>
                                <a:cs typeface="Gurmukhi Sangam MN" charset="0"/>
                              </a:rPr>
                            </m:ctrlPr>
                          </m:fPr>
                          <m:num>
                            <m:r>
                              <a:rPr lang="en-GB" sz="1200" b="0" i="1" smtClean="0">
                                <a:solidFill>
                                  <a:schemeClr val="tx2"/>
                                </a:solidFill>
                                <a:latin typeface="Cambria Math" charset="0"/>
                                <a:ea typeface="Gurmukhi Sangam MN" charset="0"/>
                                <a:cs typeface="Gurmukhi Sangam MN" charset="0"/>
                              </a:rPr>
                              <m:t>1</m:t>
                            </m:r>
                          </m:num>
                          <m:den>
                            <m:rad>
                              <m:radPr>
                                <m:degHide m:val="on"/>
                                <m:ctrlPr>
                                  <a:rPr lang="mr-IN" sz="1200" b="0" i="1" smtClean="0">
                                    <a:solidFill>
                                      <a:schemeClr val="tx2"/>
                                    </a:solidFill>
                                    <a:latin typeface="Cambria Math" charset="0"/>
                                    <a:ea typeface="Gurmukhi Sangam MN" charset="0"/>
                                    <a:cs typeface="Gurmukhi Sangam MN" charset="0"/>
                                  </a:rPr>
                                </m:ctrlPr>
                              </m:radPr>
                              <m:deg/>
                              <m:e>
                                <m:r>
                                  <a:rPr lang="en-GB" sz="1200" b="0" i="1" smtClean="0">
                                    <a:solidFill>
                                      <a:schemeClr val="tx2"/>
                                    </a:solidFill>
                                    <a:latin typeface="Cambria Math" charset="0"/>
                                    <a:ea typeface="Gurmukhi Sangam MN" charset="0"/>
                                    <a:cs typeface="Gurmukhi Sangam MN" charset="0"/>
                                  </a:rPr>
                                  <m:t>𝐺</m:t>
                                </m:r>
                                <m:r>
                                  <a:rPr lang="en-GB" sz="1200" b="0" i="1" smtClean="0">
                                    <a:solidFill>
                                      <a:schemeClr val="tx2"/>
                                    </a:solidFill>
                                    <a:latin typeface="Cambria Math" charset="0"/>
                                    <a:ea typeface="Cambria Math" charset="0"/>
                                    <a:cs typeface="Cambria Math" charset="0"/>
                                  </a:rPr>
                                  <m:t>𝜌</m:t>
                                </m:r>
                              </m:e>
                            </m:rad>
                          </m:den>
                        </m:f>
                      </m:oMath>
                    </m:oMathPara>
                  </a14:m>
                  <a:endParaRPr lang="en-US" sz="1200" dirty="0" smtClean="0">
                    <a:solidFill>
                      <a:schemeClr val="tx2"/>
                    </a:solidFill>
                    <a:latin typeface="Gurmukhi Sangam MN" charset="0"/>
                    <a:ea typeface="Gurmukhi Sangam MN" charset="0"/>
                    <a:cs typeface="Gurmukhi Sangam MN" charset="0"/>
                  </a:endParaRPr>
                </a:p>
                <a:p>
                  <a:pPr algn="just"/>
                  <a:r>
                    <a:rPr lang="en-US" sz="1200" dirty="0" smtClean="0">
                      <a:solidFill>
                        <a:schemeClr val="tx2"/>
                      </a:solidFill>
                      <a:latin typeface="Gurmukhi Sangam MN" charset="0"/>
                      <a:ea typeface="Gurmukhi Sangam MN" charset="0"/>
                      <a:cs typeface="Gurmukhi Sangam MN" charset="0"/>
                    </a:rPr>
                    <a:t>cluster. The timescale is divided by the number of steps the simulation takes to give the time step, </a:t>
                  </a:r>
                  <a:r>
                    <a:rPr lang="en-US" sz="1200" i="1" dirty="0" smtClean="0">
                      <a:solidFill>
                        <a:schemeClr val="tx2"/>
                      </a:solidFill>
                      <a:latin typeface="Gurmukhi Sangam MN" charset="0"/>
                      <a:ea typeface="Gurmukhi Sangam MN" charset="0"/>
                      <a:cs typeface="Gurmukhi Sangam MN" charset="0"/>
                    </a:rPr>
                    <a:t>dt </a:t>
                  </a:r>
                  <a:r>
                    <a:rPr lang="en-US" sz="1200" dirty="0" smtClean="0">
                      <a:solidFill>
                        <a:schemeClr val="tx2"/>
                      </a:solidFill>
                      <a:latin typeface="Gurmukhi Sangam MN" charset="0"/>
                      <a:ea typeface="Gurmukhi Sangam MN" charset="0"/>
                      <a:cs typeface="Gurmukhi Sangam MN" charset="0"/>
                    </a:rPr>
                    <a:t>and so now the program runs for the correct length of time.  </a:t>
                  </a:r>
                  <a:endParaRPr lang="en-US" sz="1200" i="1" dirty="0">
                    <a:solidFill>
                      <a:schemeClr val="tx2"/>
                    </a:solidFill>
                    <a:latin typeface="Gurmukhi Sangam MN" charset="0"/>
                    <a:ea typeface="Gurmukhi Sangam MN" charset="0"/>
                    <a:cs typeface="Gurmukhi Sangam MN" charset="0"/>
                  </a:endParaRPr>
                </a:p>
              </p:txBody>
            </p:sp>
          </mc:Choice>
          <mc:Fallback>
            <p:sp>
              <p:nvSpPr>
                <p:cNvPr id="51" name="TextBox 50"/>
                <p:cNvSpPr txBox="1">
                  <a:spLocks noRot="1" noChangeAspect="1" noMove="1" noResize="1" noEditPoints="1" noAdjustHandles="1" noChangeArrowheads="1" noChangeShapeType="1" noTextEdit="1"/>
                </p:cNvSpPr>
                <p:nvPr/>
              </p:nvSpPr>
              <p:spPr>
                <a:xfrm>
                  <a:off x="4741990" y="5280824"/>
                  <a:ext cx="4643401" cy="3286734"/>
                </a:xfrm>
                <a:prstGeom prst="rect">
                  <a:avLst/>
                </a:prstGeom>
                <a:blipFill rotWithShape="0">
                  <a:blip r:embed="rId13"/>
                  <a:stretch>
                    <a:fillRect l="-131" b="-557"/>
                  </a:stretch>
                </a:blipFill>
              </p:spPr>
              <p:txBody>
                <a:bodyPr/>
                <a:lstStyle/>
                <a:p>
                  <a:r>
                    <a:rPr lang="en-US">
                      <a:noFill/>
                    </a:rPr>
                    <a:t> </a:t>
                  </a:r>
                </a:p>
              </p:txBody>
            </p:sp>
          </mc:Fallback>
        </mc:AlternateContent>
      </p:grpSp>
      <p:grpSp>
        <p:nvGrpSpPr>
          <p:cNvPr id="56" name="Group 55"/>
          <p:cNvGrpSpPr/>
          <p:nvPr/>
        </p:nvGrpSpPr>
        <p:grpSpPr>
          <a:xfrm>
            <a:off x="4725661" y="10693826"/>
            <a:ext cx="4665965" cy="2385268"/>
            <a:chOff x="4751360" y="4833158"/>
            <a:chExt cx="4665965" cy="2385268"/>
          </a:xfrm>
        </p:grpSpPr>
        <p:sp>
          <p:nvSpPr>
            <p:cNvPr id="57" name="Rectangle 56"/>
            <p:cNvSpPr/>
            <p:nvPr/>
          </p:nvSpPr>
          <p:spPr>
            <a:xfrm>
              <a:off x="4793432" y="4861734"/>
              <a:ext cx="4508401" cy="299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770565" y="4833158"/>
              <a:ext cx="3162331" cy="369332"/>
            </a:xfrm>
            <a:prstGeom prst="rect">
              <a:avLst/>
            </a:prstGeom>
            <a:noFill/>
          </p:spPr>
          <p:txBody>
            <a:bodyPr wrap="square" rtlCol="0">
              <a:spAutoFit/>
            </a:bodyPr>
            <a:lstStyle/>
            <a:p>
              <a:r>
                <a:rPr lang="en-US" b="1" dirty="0" smtClean="0">
                  <a:solidFill>
                    <a:schemeClr val="bg1"/>
                  </a:solidFill>
                  <a:latin typeface="Gurmukhi Sangam MN" charset="0"/>
                  <a:ea typeface="Gurmukhi Sangam MN" charset="0"/>
                  <a:cs typeface="Gurmukhi Sangam MN" charset="0"/>
                </a:rPr>
                <a:t>REFERENCES</a:t>
              </a:r>
              <a:endParaRPr lang="en-US" b="1" dirty="0">
                <a:solidFill>
                  <a:schemeClr val="bg1"/>
                </a:solidFill>
                <a:latin typeface="Gurmukhi Sangam MN" charset="0"/>
                <a:ea typeface="Gurmukhi Sangam MN" charset="0"/>
                <a:cs typeface="Gurmukhi Sangam MN" charset="0"/>
              </a:endParaRPr>
            </a:p>
          </p:txBody>
        </p:sp>
        <p:sp>
          <p:nvSpPr>
            <p:cNvPr id="59" name="TextBox 58"/>
            <p:cNvSpPr txBox="1"/>
            <p:nvPr/>
          </p:nvSpPr>
          <p:spPr>
            <a:xfrm>
              <a:off x="4751360" y="5202490"/>
              <a:ext cx="4665965" cy="2015936"/>
            </a:xfrm>
            <a:prstGeom prst="rect">
              <a:avLst/>
            </a:prstGeom>
            <a:noFill/>
          </p:spPr>
          <p:txBody>
            <a:bodyPr wrap="square" rtlCol="0">
              <a:spAutoFit/>
            </a:bodyPr>
            <a:lstStyle/>
            <a:p>
              <a:pPr algn="just"/>
              <a:r>
                <a:rPr lang="en-US" sz="1100" b="1" dirty="0" smtClean="0">
                  <a:solidFill>
                    <a:schemeClr val="tx2"/>
                  </a:solidFill>
                  <a:latin typeface="Gurmukhi Sangam MN" charset="0"/>
                  <a:ea typeface="Gurmukhi Sangam MN" charset="0"/>
                  <a:cs typeface="Gurmukhi Sangam MN" charset="0"/>
                </a:rPr>
                <a:t>[1]  Dr H Baumgardt et al</a:t>
              </a:r>
              <a:r>
                <a:rPr lang="en-US" sz="1100" dirty="0" smtClean="0">
                  <a:solidFill>
                    <a:schemeClr val="tx2"/>
                  </a:solidFill>
                  <a:latin typeface="Gurmukhi Sangam MN" charset="0"/>
                  <a:ea typeface="Gurmukhi Sangam MN" charset="0"/>
                  <a:cs typeface="Gurmukhi Sangam MN" charset="0"/>
                </a:rPr>
                <a:t>. </a:t>
              </a:r>
              <a:r>
                <a:rPr lang="en-US" sz="1100" i="1" dirty="0" smtClean="0">
                  <a:solidFill>
                    <a:schemeClr val="tx2"/>
                  </a:solidFill>
                  <a:latin typeface="Gurmukhi Sangam MN" charset="0"/>
                  <a:ea typeface="Gurmukhi Sangam MN" charset="0"/>
                  <a:cs typeface="Gurmukhi Sangam MN" charset="0"/>
                </a:rPr>
                <a:t>N-body </a:t>
              </a:r>
              <a:r>
                <a:rPr lang="en-US" sz="1100" i="1" dirty="0">
                  <a:solidFill>
                    <a:schemeClr val="tx2"/>
                  </a:solidFill>
                  <a:latin typeface="Gurmukhi Sangam MN" charset="0"/>
                  <a:ea typeface="Gurmukhi Sangam MN" charset="0"/>
                  <a:cs typeface="Gurmukhi Sangam MN" charset="0"/>
                </a:rPr>
                <a:t>modeling of globular clusters: Masses, mass-to-light ratios and intermediate-mass black </a:t>
              </a:r>
              <a:r>
                <a:rPr lang="en-US" sz="1100" i="1" dirty="0" smtClean="0">
                  <a:solidFill>
                    <a:schemeClr val="tx2"/>
                  </a:solidFill>
                  <a:latin typeface="Gurmukhi Sangam MN" charset="0"/>
                  <a:ea typeface="Gurmukhi Sangam MN" charset="0"/>
                  <a:cs typeface="Gurmukhi Sangam MN" charset="0"/>
                </a:rPr>
                <a:t>holes, </a:t>
              </a:r>
              <a:r>
                <a:rPr lang="en-US" sz="1100" dirty="0" smtClean="0">
                  <a:solidFill>
                    <a:schemeClr val="tx2"/>
                  </a:solidFill>
                  <a:latin typeface="Gurmukhi Sangam MN" charset="0"/>
                  <a:ea typeface="Gurmukhi Sangam MN" charset="0"/>
                  <a:cs typeface="Gurmukhi Sangam MN" charset="0"/>
                </a:rPr>
                <a:t>(2016).</a:t>
              </a:r>
              <a:endParaRPr lang="en-US" sz="1100" i="1" dirty="0" smtClean="0">
                <a:solidFill>
                  <a:schemeClr val="tx2"/>
                </a:solidFill>
                <a:latin typeface="Gurmukhi Sangam MN" charset="0"/>
                <a:ea typeface="Gurmukhi Sangam MN" charset="0"/>
                <a:cs typeface="Gurmukhi Sangam MN" charset="0"/>
              </a:endParaRPr>
            </a:p>
            <a:p>
              <a:pPr algn="just"/>
              <a:r>
                <a:rPr lang="en-US" sz="1100" b="1" dirty="0" smtClean="0">
                  <a:solidFill>
                    <a:schemeClr val="tx2"/>
                  </a:solidFill>
                  <a:latin typeface="Gurmukhi Sangam MN" charset="0"/>
                  <a:ea typeface="Gurmukhi Sangam MN" charset="0"/>
                  <a:cs typeface="Gurmukhi Sangam MN" charset="0"/>
                </a:rPr>
                <a:t>[2] Long Wang et al</a:t>
              </a:r>
              <a:r>
                <a:rPr lang="en-US" sz="1100" dirty="0" smtClean="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The DRAGON simulations: globular cluster evolution with a million stars </a:t>
              </a:r>
              <a:r>
                <a:rPr lang="en-US" sz="1100" i="1" dirty="0" smtClean="0">
                  <a:solidFill>
                    <a:schemeClr val="tx2"/>
                  </a:solidFill>
                  <a:latin typeface="Gurmukhi Sangam MN" charset="0"/>
                  <a:ea typeface="Gurmukhi Sangam MN" charset="0"/>
                  <a:cs typeface="Gurmukhi Sangam MN" charset="0"/>
                </a:rPr>
                <a:t>, </a:t>
              </a:r>
              <a:r>
                <a:rPr lang="en-US" sz="1100" dirty="0" smtClean="0">
                  <a:solidFill>
                    <a:schemeClr val="tx2"/>
                  </a:solidFill>
                  <a:latin typeface="Gurmukhi Sangam MN" charset="0"/>
                  <a:ea typeface="Gurmukhi Sangam MN" charset="0"/>
                  <a:cs typeface="Gurmukhi Sangam MN" charset="0"/>
                </a:rPr>
                <a:t>(2016).</a:t>
              </a:r>
            </a:p>
            <a:p>
              <a:pPr algn="just"/>
              <a:r>
                <a:rPr lang="en-US" sz="1100" b="1" dirty="0" smtClean="0">
                  <a:solidFill>
                    <a:schemeClr val="tx2"/>
                  </a:solidFill>
                  <a:latin typeface="Gurmukhi Sangam MN" charset="0"/>
                  <a:ea typeface="Gurmukhi Sangam MN" charset="0"/>
                  <a:cs typeface="Gurmukhi Sangam MN" charset="0"/>
                </a:rPr>
                <a:t>[3] </a:t>
              </a:r>
              <a:r>
                <a:rPr lang="en-US" sz="1100" b="1" dirty="0">
                  <a:solidFill>
                    <a:schemeClr val="tx2"/>
                  </a:solidFill>
                  <a:latin typeface="Gurmukhi Sangam MN" charset="0"/>
                  <a:ea typeface="Gurmukhi Sangam MN" charset="0"/>
                  <a:cs typeface="Gurmukhi Sangam MN" charset="0"/>
                </a:rPr>
                <a:t>M. Trenti et al.</a:t>
              </a:r>
              <a:r>
                <a:rPr lang="en-US" sz="11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Primordial Binaries and IMBHs in globular clusters</a:t>
              </a:r>
              <a:r>
                <a:rPr lang="en-US" sz="1100" dirty="0">
                  <a:solidFill>
                    <a:schemeClr val="tx2"/>
                  </a:solidFill>
                  <a:latin typeface="Gurmukhi Sangam MN" charset="0"/>
                  <a:ea typeface="Gurmukhi Sangam MN" charset="0"/>
                  <a:cs typeface="Gurmukhi Sangam MN" charset="0"/>
                </a:rPr>
                <a:t>, </a:t>
              </a:r>
              <a:r>
                <a:rPr lang="en-US" sz="1100" dirty="0" smtClean="0">
                  <a:solidFill>
                    <a:schemeClr val="tx2"/>
                  </a:solidFill>
                  <a:latin typeface="Gurmukhi Sangam MN" charset="0"/>
                  <a:ea typeface="Gurmukhi Sangam MN" charset="0"/>
                  <a:cs typeface="Gurmukhi Sangam MN" charset="0"/>
                </a:rPr>
                <a:t>(2017).</a:t>
              </a:r>
            </a:p>
            <a:p>
              <a:pPr algn="just"/>
              <a:r>
                <a:rPr lang="en-US" sz="1100" b="1" dirty="0" smtClean="0">
                  <a:solidFill>
                    <a:schemeClr val="tx2"/>
                  </a:solidFill>
                  <a:latin typeface="Gurmukhi Sangam MN" charset="0"/>
                  <a:ea typeface="Gurmukhi Sangam MN" charset="0"/>
                  <a:cs typeface="Gurmukhi Sangam MN" charset="0"/>
                </a:rPr>
                <a:t>[4] </a:t>
              </a:r>
              <a:r>
                <a:rPr lang="en-US" sz="1100" b="1" dirty="0">
                  <a:solidFill>
                    <a:schemeClr val="tx2"/>
                  </a:solidFill>
                  <a:latin typeface="Gurmukhi Sangam MN" charset="0"/>
                  <a:ea typeface="Gurmukhi Sangam MN" charset="0"/>
                  <a:cs typeface="Gurmukhi Sangam MN" charset="0"/>
                </a:rPr>
                <a:t>G. A. Drukier et al</a:t>
              </a:r>
              <a:r>
                <a:rPr lang="en-US" sz="11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Can</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High-Velocity</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Stars</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Reveal</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Black</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Hole in</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Globular</a:t>
              </a:r>
              <a:r>
                <a:rPr lang="en-US" sz="1100" i="1" baseline="30000" dirty="0">
                  <a:solidFill>
                    <a:schemeClr val="tx2"/>
                  </a:solidFill>
                  <a:latin typeface="Gurmukhi Sangam MN" charset="0"/>
                  <a:ea typeface="Gurmukhi Sangam MN" charset="0"/>
                  <a:cs typeface="Gurmukhi Sangam MN" charset="0"/>
                </a:rPr>
                <a:t> </a:t>
              </a:r>
              <a:r>
                <a:rPr lang="en-US" sz="1100" i="1" dirty="0">
                  <a:solidFill>
                    <a:schemeClr val="tx2"/>
                  </a:solidFill>
                  <a:latin typeface="Gurmukhi Sangam MN" charset="0"/>
                  <a:ea typeface="Gurmukhi Sangam MN" charset="0"/>
                  <a:cs typeface="Gurmukhi Sangam MN" charset="0"/>
                </a:rPr>
                <a:t>Clusters</a:t>
              </a:r>
              <a:r>
                <a:rPr lang="en-US" sz="1100" i="1" dirty="0" smtClean="0">
                  <a:solidFill>
                    <a:schemeClr val="tx2"/>
                  </a:solidFill>
                  <a:latin typeface="Gurmukhi Sangam MN" charset="0"/>
                  <a:ea typeface="Gurmukhi Sangam MN" charset="0"/>
                  <a:cs typeface="Gurmukhi Sangam MN" charset="0"/>
                </a:rPr>
                <a:t>?</a:t>
              </a:r>
              <a:r>
                <a:rPr lang="en-US" sz="1100" dirty="0" smtClean="0">
                  <a:solidFill>
                    <a:schemeClr val="tx2"/>
                  </a:solidFill>
                  <a:latin typeface="Gurmukhi Sangam MN" charset="0"/>
                  <a:ea typeface="Gurmukhi Sangam MN" charset="0"/>
                  <a:cs typeface="Gurmukhi Sangam MN" charset="0"/>
                </a:rPr>
                <a:t> (2003).</a:t>
              </a:r>
              <a:endParaRPr lang="en-US" sz="1100" dirty="0">
                <a:solidFill>
                  <a:schemeClr val="tx2"/>
                </a:solidFill>
                <a:latin typeface="Gurmukhi Sangam MN" charset="0"/>
                <a:ea typeface="Gurmukhi Sangam MN" charset="0"/>
                <a:cs typeface="Gurmukhi Sangam MN" charset="0"/>
              </a:endParaRPr>
            </a:p>
            <a:p>
              <a:pPr algn="just"/>
              <a:endParaRPr lang="en-US" sz="1200" b="1" dirty="0">
                <a:solidFill>
                  <a:schemeClr val="tx2"/>
                </a:solidFill>
                <a:latin typeface="Gurmukhi Sangam MN" charset="0"/>
                <a:ea typeface="Gurmukhi Sangam MN" charset="0"/>
                <a:cs typeface="Gurmukhi Sangam MN" charset="0"/>
              </a:endParaRPr>
            </a:p>
            <a:p>
              <a:pPr algn="just"/>
              <a:endParaRPr lang="en-US" sz="1200" b="1" dirty="0" smtClean="0">
                <a:solidFill>
                  <a:schemeClr val="tx2"/>
                </a:solidFill>
                <a:latin typeface="Gurmukhi Sangam MN" charset="0"/>
                <a:ea typeface="Gurmukhi Sangam MN" charset="0"/>
                <a:cs typeface="Gurmukhi Sangam MN" charset="0"/>
              </a:endParaRPr>
            </a:p>
            <a:p>
              <a:pPr algn="just"/>
              <a:endParaRPr lang="en-US" sz="1200" b="1" dirty="0" smtClean="0">
                <a:solidFill>
                  <a:schemeClr val="tx2"/>
                </a:solidFill>
                <a:latin typeface="Gurmukhi Sangam MN" charset="0"/>
                <a:ea typeface="Gurmukhi Sangam MN" charset="0"/>
                <a:cs typeface="Gurmukhi Sangam MN" charset="0"/>
              </a:endParaRPr>
            </a:p>
            <a:p>
              <a:pPr algn="just"/>
              <a:endParaRPr lang="en-US" sz="1200" dirty="0">
                <a:solidFill>
                  <a:schemeClr val="tx2"/>
                </a:solidFill>
                <a:latin typeface="Gurmukhi Sangam MN" charset="0"/>
                <a:ea typeface="Gurmukhi Sangam MN" charset="0"/>
                <a:cs typeface="Gurmukhi Sangam MN" charset="0"/>
              </a:endParaRPr>
            </a:p>
          </p:txBody>
        </p:sp>
      </p:grpSp>
      <p:sp>
        <p:nvSpPr>
          <p:cNvPr id="60" name="Rectangle 59"/>
          <p:cNvSpPr/>
          <p:nvPr/>
        </p:nvSpPr>
        <p:spPr>
          <a:xfrm>
            <a:off x="4776800" y="8126904"/>
            <a:ext cx="4508401" cy="4409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748225" y="8134741"/>
            <a:ext cx="3162331" cy="461665"/>
          </a:xfrm>
          <a:prstGeom prst="rect">
            <a:avLst/>
          </a:prstGeom>
          <a:noFill/>
        </p:spPr>
        <p:txBody>
          <a:bodyPr wrap="square" rtlCol="0">
            <a:spAutoFit/>
          </a:bodyPr>
          <a:lstStyle/>
          <a:p>
            <a:r>
              <a:rPr lang="en-US" sz="2400" b="1" dirty="0" smtClean="0">
                <a:solidFill>
                  <a:schemeClr val="bg1"/>
                </a:solidFill>
                <a:latin typeface="Gurmukhi Sangam MN" charset="0"/>
                <a:ea typeface="Gurmukhi Sangam MN" charset="0"/>
                <a:cs typeface="Gurmukhi Sangam MN" charset="0"/>
              </a:rPr>
              <a:t>RESULTS </a:t>
            </a:r>
            <a:endParaRPr lang="en-US" sz="2400" b="1" dirty="0">
              <a:solidFill>
                <a:schemeClr val="bg1"/>
              </a:solidFill>
              <a:latin typeface="Gurmukhi Sangam MN" charset="0"/>
              <a:ea typeface="Gurmukhi Sangam MN" charset="0"/>
              <a:cs typeface="Gurmukhi Sangam MN" charset="0"/>
            </a:endParaRPr>
          </a:p>
        </p:txBody>
      </p:sp>
      <p:pic>
        <p:nvPicPr>
          <p:cNvPr id="62" name="Picture 61"/>
          <p:cNvPicPr>
            <a:picLocks noChangeAspect="1"/>
          </p:cNvPicPr>
          <p:nvPr/>
        </p:nvPicPr>
        <p:blipFill rotWithShape="1">
          <a:blip r:embed="rId14">
            <a:alphaModFix/>
            <a:extLst>
              <a:ext uri="{BEBA8EAE-BF5A-486C-A8C5-ECC9F3942E4B}">
                <a14:imgProps xmlns:a14="http://schemas.microsoft.com/office/drawing/2010/main">
                  <a14:imgLayer r:embed="rId15">
                    <a14:imgEffect>
                      <a14:colorTemperature colorTemp="8800"/>
                    </a14:imgEffect>
                  </a14:imgLayer>
                </a14:imgProps>
              </a:ext>
              <a:ext uri="{28A0092B-C50C-407E-A947-70E740481C1C}">
                <a14:useLocalDpi xmlns:a14="http://schemas.microsoft.com/office/drawing/2010/main" val="0"/>
              </a:ext>
            </a:extLst>
          </a:blip>
          <a:srcRect l="-350" t="4790" r="708" b="-2064"/>
          <a:stretch/>
        </p:blipFill>
        <p:spPr>
          <a:xfrm>
            <a:off x="4698742" y="8579645"/>
            <a:ext cx="3630497" cy="1292681"/>
          </a:xfrm>
          <a:prstGeom prst="rect">
            <a:avLst/>
          </a:prstGeom>
        </p:spPr>
      </p:pic>
      <p:sp>
        <p:nvSpPr>
          <p:cNvPr id="64" name="Rectangle 63"/>
          <p:cNvSpPr/>
          <p:nvPr/>
        </p:nvSpPr>
        <p:spPr>
          <a:xfrm>
            <a:off x="8417913" y="8600172"/>
            <a:ext cx="828425" cy="1254942"/>
          </a:xfrm>
          <a:prstGeom prst="rect">
            <a:avLst/>
          </a:prstGeom>
          <a:solidFill>
            <a:schemeClr val="accent5">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357815" y="8551577"/>
            <a:ext cx="888524" cy="1323439"/>
          </a:xfrm>
          <a:prstGeom prst="rect">
            <a:avLst/>
          </a:prstGeom>
          <a:noFill/>
        </p:spPr>
        <p:txBody>
          <a:bodyPr wrap="square" rtlCol="0">
            <a:spAutoFit/>
          </a:bodyPr>
          <a:lstStyle/>
          <a:p>
            <a:r>
              <a:rPr lang="en-GB" sz="1000" b="1" dirty="0" smtClean="0">
                <a:solidFill>
                  <a:schemeClr val="tx2"/>
                </a:solidFill>
                <a:latin typeface="Gurmukhi Sangam MN" charset="0"/>
                <a:ea typeface="Gurmukhi Sangam MN" charset="0"/>
                <a:cs typeface="Gurmukhi Sangam MN" charset="0"/>
              </a:rPr>
              <a:t>Fig. 3 </a:t>
            </a:r>
            <a:r>
              <a:rPr lang="en-GB" sz="1000" dirty="0" smtClean="0">
                <a:solidFill>
                  <a:schemeClr val="tx2"/>
                </a:solidFill>
                <a:latin typeface="Gurmukhi Sangam MN" charset="0"/>
                <a:ea typeface="Gurmukhi Sangam MN" charset="0"/>
                <a:cs typeface="Gurmukhi Sangam MN" charset="0"/>
              </a:rPr>
              <a:t>Result showing the kinetic and potential energy, in Joules as the cluster collapses </a:t>
            </a:r>
            <a:endParaRPr lang="en-US" sz="1000" i="1" dirty="0">
              <a:solidFill>
                <a:schemeClr val="tx2"/>
              </a:solidFill>
              <a:latin typeface="Gurmukhi Sangam MN" charset="0"/>
              <a:ea typeface="Gurmukhi Sangam MN" charset="0"/>
              <a:cs typeface="Gurmukhi Sangam MN" charset="0"/>
            </a:endParaRPr>
          </a:p>
        </p:txBody>
      </p:sp>
      <p:sp>
        <p:nvSpPr>
          <p:cNvPr id="67" name="TextBox 66"/>
          <p:cNvSpPr txBox="1"/>
          <p:nvPr/>
        </p:nvSpPr>
        <p:spPr>
          <a:xfrm>
            <a:off x="4709299" y="9872326"/>
            <a:ext cx="4643401" cy="830997"/>
          </a:xfrm>
          <a:prstGeom prst="rect">
            <a:avLst/>
          </a:prstGeom>
          <a:noFill/>
        </p:spPr>
        <p:txBody>
          <a:bodyPr wrap="square" rtlCol="0">
            <a:spAutoFit/>
          </a:bodyPr>
          <a:lstStyle/>
          <a:p>
            <a:pPr algn="just"/>
            <a:r>
              <a:rPr lang="en-US" sz="1200" dirty="0" smtClean="0">
                <a:solidFill>
                  <a:schemeClr val="tx2"/>
                </a:solidFill>
                <a:latin typeface="Gurmukhi Sangam MN" charset="0"/>
                <a:ea typeface="Gurmukhi Sangam MN" charset="0"/>
                <a:cs typeface="Gurmukhi Sangam MN" charset="0"/>
              </a:rPr>
              <a:t>The results aim to verify the virial theorem holds for collapses with different initial conditions; with two, one, and no IMBHs and then compare the velocity dispersion profiles of all. The energy is conserved to within 2%.</a:t>
            </a:r>
            <a:endParaRPr lang="en-US" sz="1200" dirty="0">
              <a:solidFill>
                <a:schemeClr val="tx2"/>
              </a:solidFill>
              <a:latin typeface="Gurmukhi Sangam MN" charset="0"/>
              <a:ea typeface="Gurmukhi Sangam MN" charset="0"/>
              <a:cs typeface="Gurmukhi Sangam MN" charset="0"/>
            </a:endParaRPr>
          </a:p>
        </p:txBody>
      </p:sp>
    </p:spTree>
    <p:extLst>
      <p:ext uri="{BB962C8B-B14F-4D97-AF65-F5344CB8AC3E}">
        <p14:creationId xmlns:p14="http://schemas.microsoft.com/office/powerpoint/2010/main" val="1354334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2437</TotalTime>
  <Words>852</Words>
  <Application>Microsoft Macintosh PowerPoint</Application>
  <PresentationFormat>A3 Paper (297x420 mm)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 Math</vt:lpstr>
      <vt:lpstr>Gurmukhi Sangam MN</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HEMMING, ROBERT W.B. (Student)</dc:creator>
  <cp:lastModifiedBy>HEMMING, ROBERT W.B. (Student)</cp:lastModifiedBy>
  <cp:revision>47</cp:revision>
  <cp:lastPrinted>2018-02-07T16:22:58Z</cp:lastPrinted>
  <dcterms:created xsi:type="dcterms:W3CDTF">2018-02-05T23:45:57Z</dcterms:created>
  <dcterms:modified xsi:type="dcterms:W3CDTF">2018-02-07T16:23:55Z</dcterms:modified>
</cp:coreProperties>
</file>