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1"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54"/>
  </p:normalViewPr>
  <p:slideViewPr>
    <p:cSldViewPr snapToGrid="0" snapToObjects="1">
      <p:cViewPr varScale="1">
        <p:scale>
          <a:sx n="108" d="100"/>
          <a:sy n="108" d="100"/>
        </p:scale>
        <p:origin x="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9062-8E25-9643-BAEC-19CCB912C9EB}" type="datetimeFigureOut">
              <a:rPr lang="en-US" smtClean="0"/>
              <a:t>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51016-B5ED-CC4C-8E48-618FFA1E5690}" type="slidenum">
              <a:rPr lang="en-US" smtClean="0"/>
              <a:t>‹#›</a:t>
            </a:fld>
            <a:endParaRPr lang="en-US"/>
          </a:p>
        </p:txBody>
      </p:sp>
    </p:spTree>
    <p:extLst>
      <p:ext uri="{BB962C8B-B14F-4D97-AF65-F5344CB8AC3E}">
        <p14:creationId xmlns:p14="http://schemas.microsoft.com/office/powerpoint/2010/main" val="577126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29CCE-0962-3045-8867-9B4296197445}"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93329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29CCE-0962-3045-8867-9B4296197445}"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138942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29CCE-0962-3045-8867-9B4296197445}"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24619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29CCE-0962-3045-8867-9B4296197445}"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71050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29CCE-0962-3045-8867-9B4296197445}"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149896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29CCE-0962-3045-8867-9B4296197445}"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93568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29CCE-0962-3045-8867-9B4296197445}"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8627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29CCE-0962-3045-8867-9B4296197445}"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48515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29CCE-0962-3045-8867-9B4296197445}"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211115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29CCE-0962-3045-8867-9B4296197445}"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140530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29CCE-0962-3045-8867-9B4296197445}"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E2CEE-731C-3641-AE97-6937A7792741}" type="slidenum">
              <a:rPr lang="en-US" smtClean="0"/>
              <a:t>‹#›</a:t>
            </a:fld>
            <a:endParaRPr lang="en-US"/>
          </a:p>
        </p:txBody>
      </p:sp>
    </p:spTree>
    <p:extLst>
      <p:ext uri="{BB962C8B-B14F-4D97-AF65-F5344CB8AC3E}">
        <p14:creationId xmlns:p14="http://schemas.microsoft.com/office/powerpoint/2010/main" val="8859340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29CCE-0962-3045-8867-9B4296197445}" type="datetimeFigureOut">
              <a:rPr lang="en-US" smtClean="0"/>
              <a:t>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E2CEE-731C-3641-AE97-6937A7792741}" type="slidenum">
              <a:rPr lang="en-US" smtClean="0"/>
              <a:t>‹#›</a:t>
            </a:fld>
            <a:endParaRPr lang="en-US"/>
          </a:p>
        </p:txBody>
      </p:sp>
    </p:spTree>
    <p:extLst>
      <p:ext uri="{BB962C8B-B14F-4D97-AF65-F5344CB8AC3E}">
        <p14:creationId xmlns:p14="http://schemas.microsoft.com/office/powerpoint/2010/main" val="41404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5963"/>
            <a:ext cx="9144000" cy="2387600"/>
          </a:xfrm>
        </p:spPr>
        <p:txBody>
          <a:bodyPr>
            <a:noAutofit/>
          </a:bodyPr>
          <a:lstStyle/>
          <a:p>
            <a:pPr algn="l"/>
            <a:r>
              <a:rPr lang="en-US" sz="6600" dirty="0" smtClean="0"/>
              <a:t>Do Globular Clusters </a:t>
            </a:r>
            <a:br>
              <a:rPr lang="en-US" sz="6600" dirty="0" smtClean="0"/>
            </a:br>
            <a:r>
              <a:rPr lang="en-US" sz="6600" dirty="0" smtClean="0"/>
              <a:t>         contain Black Holes?</a:t>
            </a:r>
            <a:endParaRPr lang="en-US" sz="6600" dirty="0"/>
          </a:p>
        </p:txBody>
      </p:sp>
      <p:sp>
        <p:nvSpPr>
          <p:cNvPr id="3" name="Subtitle 2"/>
          <p:cNvSpPr>
            <a:spLocks noGrp="1"/>
          </p:cNvSpPr>
          <p:nvPr>
            <p:ph type="subTitle" idx="1"/>
          </p:nvPr>
        </p:nvSpPr>
        <p:spPr>
          <a:xfrm>
            <a:off x="1524000" y="4373563"/>
            <a:ext cx="9144000" cy="1655762"/>
          </a:xfrm>
        </p:spPr>
        <p:txBody>
          <a:bodyPr>
            <a:normAutofit/>
          </a:bodyPr>
          <a:lstStyle/>
          <a:p>
            <a:r>
              <a:rPr lang="en-US" dirty="0" smtClean="0"/>
              <a:t>Bobby Hemming</a:t>
            </a:r>
            <a:endParaRPr lang="en-US" dirty="0"/>
          </a:p>
        </p:txBody>
      </p:sp>
      <p:sp>
        <p:nvSpPr>
          <p:cNvPr id="4" name="TextBox 3"/>
          <p:cNvSpPr txBox="1"/>
          <p:nvPr/>
        </p:nvSpPr>
        <p:spPr>
          <a:xfrm>
            <a:off x="2628900" y="1785938"/>
            <a:ext cx="184731" cy="369332"/>
          </a:xfrm>
          <a:prstGeom prst="rect">
            <a:avLst/>
          </a:prstGeom>
          <a:noFill/>
        </p:spPr>
        <p:txBody>
          <a:bodyPr wrap="none" rtlCol="0">
            <a:spAutoFit/>
          </a:bodyPr>
          <a:lstStyle/>
          <a:p>
            <a:endParaRPr lang="en-US" dirty="0"/>
          </a:p>
        </p:txBody>
      </p:sp>
      <p:sp>
        <p:nvSpPr>
          <p:cNvPr id="5" name="TextBox 4"/>
          <p:cNvSpPr txBox="1"/>
          <p:nvPr/>
        </p:nvSpPr>
        <p:spPr>
          <a:xfrm>
            <a:off x="7572375" y="1143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059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1325563"/>
          </a:xfrm>
        </p:spPr>
        <p:txBody>
          <a:bodyPr/>
          <a:lstStyle/>
          <a:p>
            <a:pPr algn="ctr"/>
            <a:r>
              <a:rPr lang="en-US" b="1" dirty="0" smtClean="0"/>
              <a:t>Long Wang et al. DRAGON Simulations</a:t>
            </a:r>
            <a:endParaRPr lang="en-US" b="1" dirty="0"/>
          </a:p>
        </p:txBody>
      </p:sp>
      <p:sp>
        <p:nvSpPr>
          <p:cNvPr id="3" name="Content Placeholder 2"/>
          <p:cNvSpPr>
            <a:spLocks noGrp="1"/>
          </p:cNvSpPr>
          <p:nvPr>
            <p:ph idx="1"/>
          </p:nvPr>
        </p:nvSpPr>
        <p:spPr>
          <a:xfrm>
            <a:off x="838200" y="1825625"/>
            <a:ext cx="5276850" cy="4351338"/>
          </a:xfrm>
        </p:spPr>
        <p:txBody>
          <a:bodyPr/>
          <a:lstStyle/>
          <a:p>
            <a:r>
              <a:rPr lang="en-US" dirty="0" smtClean="0">
                <a:latin typeface="+mj-lt"/>
              </a:rPr>
              <a:t>GC evolution with 1 million stars</a:t>
            </a:r>
          </a:p>
          <a:p>
            <a:endParaRPr lang="en-US" dirty="0">
              <a:latin typeface="+mj-lt"/>
            </a:endParaRPr>
          </a:p>
          <a:p>
            <a:r>
              <a:rPr lang="en-US" dirty="0" smtClean="0">
                <a:latin typeface="+mj-lt"/>
              </a:rPr>
              <a:t>Follows 4 globular clusters</a:t>
            </a:r>
          </a:p>
          <a:p>
            <a:endParaRPr lang="en-US" dirty="0">
              <a:latin typeface="+mj-lt"/>
            </a:endParaRPr>
          </a:p>
          <a:p>
            <a:r>
              <a:rPr lang="en-US" dirty="0" smtClean="0">
                <a:latin typeface="+mj-lt"/>
              </a:rPr>
              <a:t>NBODY6++GPU code</a:t>
            </a:r>
          </a:p>
          <a:p>
            <a:endParaRPr lang="en-US" dirty="0">
              <a:latin typeface="+mj-lt"/>
            </a:endParaRPr>
          </a:p>
          <a:p>
            <a:r>
              <a:rPr lang="en-US" dirty="0" smtClean="0">
                <a:latin typeface="+mj-lt"/>
              </a:rPr>
              <a:t>Multiple Black holes at the core possible</a:t>
            </a: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738" y="1180516"/>
            <a:ext cx="4867275" cy="4470983"/>
          </a:xfrm>
          <a:prstGeom prst="rect">
            <a:avLst/>
          </a:prstGeom>
        </p:spPr>
      </p:pic>
      <p:sp>
        <p:nvSpPr>
          <p:cNvPr id="5" name="TextBox 4"/>
          <p:cNvSpPr txBox="1"/>
          <p:nvPr/>
        </p:nvSpPr>
        <p:spPr>
          <a:xfrm>
            <a:off x="6938961" y="6034484"/>
            <a:ext cx="4848227" cy="923330"/>
          </a:xfrm>
          <a:prstGeom prst="rect">
            <a:avLst/>
          </a:prstGeom>
          <a:noFill/>
        </p:spPr>
        <p:txBody>
          <a:bodyPr wrap="square" rtlCol="0">
            <a:spAutoFit/>
          </a:bodyPr>
          <a:lstStyle/>
          <a:p>
            <a:pPr marL="0" lvl="1"/>
            <a:r>
              <a:rPr lang="en-US" dirty="0" smtClean="0">
                <a:latin typeface="+mj-lt"/>
              </a:rPr>
              <a:t>Fig.7</a:t>
            </a:r>
            <a:r>
              <a:rPr lang="en-US" b="1" dirty="0" smtClean="0">
                <a:latin typeface="+mj-lt"/>
              </a:rPr>
              <a:t> Snapshot of </a:t>
            </a:r>
            <a:r>
              <a:rPr lang="en-US" dirty="0" smtClean="0"/>
              <a:t>models </a:t>
            </a:r>
            <a:r>
              <a:rPr lang="en-US" dirty="0"/>
              <a:t>at 12 Gyr </a:t>
            </a:r>
            <a:r>
              <a:rPr lang="en-US" dirty="0" smtClean="0">
                <a:latin typeface="+mj-lt"/>
              </a:rPr>
              <a:t>(from Long Wang et al. 2016)  </a:t>
            </a:r>
          </a:p>
          <a:p>
            <a:endParaRPr lang="en-US" dirty="0">
              <a:latin typeface="+mj-lt"/>
            </a:endParaRPr>
          </a:p>
        </p:txBody>
      </p:sp>
    </p:spTree>
    <p:extLst>
      <p:ext uri="{BB962C8B-B14F-4D97-AF65-F5344CB8AC3E}">
        <p14:creationId xmlns:p14="http://schemas.microsoft.com/office/powerpoint/2010/main" val="1131823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My Report: Globular Clusters &amp; IMBHs</a:t>
            </a:r>
            <a:endParaRPr lang="en-US" b="1" dirty="0"/>
          </a:p>
        </p:txBody>
      </p:sp>
      <p:sp>
        <p:nvSpPr>
          <p:cNvPr id="3" name="Content Placeholder 2"/>
          <p:cNvSpPr>
            <a:spLocks noGrp="1"/>
          </p:cNvSpPr>
          <p:nvPr>
            <p:ph idx="1"/>
          </p:nvPr>
        </p:nvSpPr>
        <p:spPr>
          <a:xfrm>
            <a:off x="700087" y="1589086"/>
            <a:ext cx="5676900" cy="1203325"/>
          </a:xfrm>
        </p:spPr>
        <p:txBody>
          <a:bodyPr>
            <a:normAutofit lnSpcReduction="10000"/>
          </a:bodyPr>
          <a:lstStyle/>
          <a:p>
            <a:r>
              <a:rPr lang="en-US" dirty="0" smtClean="0"/>
              <a:t>Aim:</a:t>
            </a:r>
          </a:p>
          <a:p>
            <a:pPr lvl="1"/>
            <a:r>
              <a:rPr lang="en-US" dirty="0" smtClean="0">
                <a:latin typeface="+mj-lt"/>
              </a:rPr>
              <a:t>Compare 3 different Globular Clusters</a:t>
            </a:r>
          </a:p>
          <a:p>
            <a:pPr lvl="1"/>
            <a:r>
              <a:rPr lang="en-US" dirty="0" smtClean="0">
                <a:latin typeface="+mj-lt"/>
              </a:rPr>
              <a:t>Vary the initial conditions</a:t>
            </a:r>
          </a:p>
          <a:p>
            <a:pPr lvl="1"/>
            <a:endParaRPr lang="en-US" dirty="0" smtClean="0"/>
          </a:p>
        </p:txBody>
      </p:sp>
      <p:sp>
        <p:nvSpPr>
          <p:cNvPr id="4" name="Content Placeholder 2"/>
          <p:cNvSpPr txBox="1">
            <a:spLocks/>
          </p:cNvSpPr>
          <p:nvPr/>
        </p:nvSpPr>
        <p:spPr>
          <a:xfrm>
            <a:off x="700087" y="2827334"/>
            <a:ext cx="5848350" cy="1651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Method:</a:t>
            </a:r>
          </a:p>
          <a:p>
            <a:pPr lvl="1"/>
            <a:r>
              <a:rPr lang="en-US" dirty="0" smtClean="0">
                <a:latin typeface="+mj-lt"/>
              </a:rPr>
              <a:t>N randomly placed particles in a sphere</a:t>
            </a:r>
          </a:p>
          <a:p>
            <a:pPr lvl="1"/>
            <a:r>
              <a:rPr lang="en-US" dirty="0" smtClean="0">
                <a:latin typeface="+mj-lt"/>
              </a:rPr>
              <a:t>Use leapfrog approximation</a:t>
            </a:r>
          </a:p>
          <a:p>
            <a:pPr lvl="1"/>
            <a:endParaRPr lang="en-US" dirty="0"/>
          </a:p>
        </p:txBody>
      </p:sp>
      <p:sp>
        <p:nvSpPr>
          <p:cNvPr id="5" name="Content Placeholder 2"/>
          <p:cNvSpPr txBox="1">
            <a:spLocks/>
          </p:cNvSpPr>
          <p:nvPr/>
        </p:nvSpPr>
        <p:spPr>
          <a:xfrm>
            <a:off x="704847" y="4226140"/>
            <a:ext cx="5986463" cy="2488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Results:</a:t>
            </a:r>
          </a:p>
          <a:p>
            <a:pPr lvl="1"/>
            <a:r>
              <a:rPr lang="en-US" dirty="0" smtClean="0">
                <a:latin typeface="+mj-lt"/>
              </a:rPr>
              <a:t>Compare the Virial equilibrium radius</a:t>
            </a:r>
          </a:p>
          <a:p>
            <a:pPr lvl="1"/>
            <a:r>
              <a:rPr lang="en-US" dirty="0" smtClean="0">
                <a:latin typeface="+mj-lt"/>
              </a:rPr>
              <a:t> the time it takes to reach this steady state</a:t>
            </a:r>
          </a:p>
          <a:p>
            <a:pPr lvl="1"/>
            <a:r>
              <a:rPr lang="en-US" dirty="0" smtClean="0">
                <a:latin typeface="+mj-lt"/>
              </a:rPr>
              <a:t>The velocity dispersion of particles in the core</a:t>
            </a:r>
          </a:p>
          <a:p>
            <a:pPr lvl="1"/>
            <a:endParaRPr lang="en-US" dirty="0" smtClean="0">
              <a:latin typeface="+mj-lt"/>
            </a:endParaRP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63" y="1589086"/>
            <a:ext cx="3810000" cy="3975100"/>
          </a:xfrm>
          <a:prstGeom prst="rect">
            <a:avLst/>
          </a:prstGeom>
        </p:spPr>
      </p:pic>
      <p:sp>
        <p:nvSpPr>
          <p:cNvPr id="7" name="TextBox 6"/>
          <p:cNvSpPr txBox="1"/>
          <p:nvPr/>
        </p:nvSpPr>
        <p:spPr>
          <a:xfrm>
            <a:off x="7091363" y="5570534"/>
            <a:ext cx="4648202" cy="923330"/>
          </a:xfrm>
          <a:prstGeom prst="rect">
            <a:avLst/>
          </a:prstGeom>
          <a:noFill/>
        </p:spPr>
        <p:txBody>
          <a:bodyPr wrap="square" rtlCol="0">
            <a:spAutoFit/>
          </a:bodyPr>
          <a:lstStyle/>
          <a:p>
            <a:pPr marL="0" lvl="1"/>
            <a:r>
              <a:rPr lang="en-US" dirty="0" smtClean="0">
                <a:latin typeface="+mj-lt"/>
              </a:rPr>
              <a:t>Fig.8</a:t>
            </a:r>
            <a:r>
              <a:rPr lang="en-US" b="1" dirty="0" smtClean="0">
                <a:latin typeface="+mj-lt"/>
              </a:rPr>
              <a:t> 500 Body simulation </a:t>
            </a:r>
            <a:r>
              <a:rPr lang="en-US" dirty="0" smtClean="0">
                <a:latin typeface="+mj-lt"/>
              </a:rPr>
              <a:t>(from </a:t>
            </a:r>
            <a:r>
              <a:rPr lang="en-US" dirty="0">
                <a:latin typeface="+mj-lt"/>
              </a:rPr>
              <a:t>Martin </a:t>
            </a:r>
            <a:r>
              <a:rPr lang="en-US" dirty="0" smtClean="0">
                <a:latin typeface="+mj-lt"/>
              </a:rPr>
              <a:t>Woodward, </a:t>
            </a:r>
            <a:r>
              <a:rPr lang="en-US" i="1" dirty="0" smtClean="0">
                <a:latin typeface="+mj-lt"/>
              </a:rPr>
              <a:t>Nbody Simulation</a:t>
            </a:r>
            <a:r>
              <a:rPr lang="en-US" dirty="0" smtClean="0">
                <a:latin typeface="+mj-lt"/>
              </a:rPr>
              <a:t>)  </a:t>
            </a:r>
          </a:p>
          <a:p>
            <a:endParaRPr lang="en-US" dirty="0">
              <a:latin typeface="+mj-lt"/>
            </a:endParaRPr>
          </a:p>
        </p:txBody>
      </p:sp>
    </p:spTree>
    <p:extLst>
      <p:ext uri="{BB962C8B-B14F-4D97-AF65-F5344CB8AC3E}">
        <p14:creationId xmlns:p14="http://schemas.microsoft.com/office/powerpoint/2010/main" val="14878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0"/>
            <a:ext cx="10515600" cy="1325563"/>
          </a:xfrm>
        </p:spPr>
        <p:txBody>
          <a:bodyPr>
            <a:normAutofit/>
          </a:bodyPr>
          <a:lstStyle/>
          <a:p>
            <a:pPr algn="ctr"/>
            <a:r>
              <a:rPr lang="en-US" sz="5400" b="1" dirty="0" smtClean="0"/>
              <a:t>Summary</a:t>
            </a:r>
            <a:endParaRPr lang="en-US" sz="5400" b="1" dirty="0"/>
          </a:p>
        </p:txBody>
      </p:sp>
      <p:sp>
        <p:nvSpPr>
          <p:cNvPr id="3" name="Content Placeholder 2"/>
          <p:cNvSpPr>
            <a:spLocks noGrp="1"/>
          </p:cNvSpPr>
          <p:nvPr>
            <p:ph idx="1"/>
          </p:nvPr>
        </p:nvSpPr>
        <p:spPr/>
        <p:txBody>
          <a:bodyPr/>
          <a:lstStyle/>
          <a:p>
            <a:r>
              <a:rPr lang="en-US" dirty="0" smtClean="0">
                <a:latin typeface="+mj-lt"/>
              </a:rPr>
              <a:t>Background information</a:t>
            </a:r>
          </a:p>
          <a:p>
            <a:endParaRPr lang="en-US" dirty="0">
              <a:latin typeface="+mj-lt"/>
            </a:endParaRPr>
          </a:p>
          <a:p>
            <a:r>
              <a:rPr lang="en-US" dirty="0" smtClean="0">
                <a:latin typeface="+mj-lt"/>
              </a:rPr>
              <a:t>Physics behind Globular Cluster &amp; Black Holes</a:t>
            </a:r>
          </a:p>
          <a:p>
            <a:endParaRPr lang="en-US" dirty="0">
              <a:latin typeface="+mj-lt"/>
            </a:endParaRPr>
          </a:p>
          <a:p>
            <a:r>
              <a:rPr lang="en-US" dirty="0" smtClean="0">
                <a:latin typeface="+mj-lt"/>
              </a:rPr>
              <a:t>Research by others that is relevant to my extension</a:t>
            </a:r>
          </a:p>
          <a:p>
            <a:endParaRPr lang="en-US" dirty="0">
              <a:latin typeface="+mj-lt"/>
            </a:endParaRPr>
          </a:p>
          <a:p>
            <a:r>
              <a:rPr lang="en-US" dirty="0" smtClean="0">
                <a:latin typeface="+mj-lt"/>
              </a:rPr>
              <a:t> My Report </a:t>
            </a:r>
            <a:r>
              <a:rPr lang="mr-IN" dirty="0" smtClean="0">
                <a:latin typeface="+mj-lt"/>
              </a:rPr>
              <a:t>–</a:t>
            </a:r>
            <a:r>
              <a:rPr lang="en-US" dirty="0" smtClean="0">
                <a:latin typeface="+mj-lt"/>
              </a:rPr>
              <a:t> what will I be doing?</a:t>
            </a:r>
            <a:endParaRPr lang="en-US" dirty="0">
              <a:latin typeface="+mj-lt"/>
            </a:endParaRPr>
          </a:p>
        </p:txBody>
      </p:sp>
    </p:spTree>
    <p:extLst>
      <p:ext uri="{BB962C8B-B14F-4D97-AF65-F5344CB8AC3E}">
        <p14:creationId xmlns:p14="http://schemas.microsoft.com/office/powerpoint/2010/main" val="1364631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586"/>
            <a:ext cx="10515600" cy="1325563"/>
          </a:xfrm>
        </p:spPr>
        <p:txBody>
          <a:bodyPr>
            <a:normAutofit/>
          </a:bodyPr>
          <a:lstStyle/>
          <a:p>
            <a:pPr algn="ctr"/>
            <a:r>
              <a:rPr lang="en-US" sz="5400" b="1" dirty="0" smtClean="0"/>
              <a:t>References</a:t>
            </a:r>
            <a:endParaRPr lang="en-US" sz="5400" b="1" dirty="0"/>
          </a:p>
        </p:txBody>
      </p:sp>
      <p:sp>
        <p:nvSpPr>
          <p:cNvPr id="3" name="Content Placeholder 2"/>
          <p:cNvSpPr>
            <a:spLocks noGrp="1"/>
          </p:cNvSpPr>
          <p:nvPr>
            <p:ph idx="1"/>
          </p:nvPr>
        </p:nvSpPr>
        <p:spPr>
          <a:xfrm>
            <a:off x="157163" y="1454149"/>
            <a:ext cx="11196637" cy="5103813"/>
          </a:xfrm>
        </p:spPr>
        <p:txBody>
          <a:bodyPr>
            <a:normAutofit/>
          </a:bodyPr>
          <a:lstStyle/>
          <a:p>
            <a:r>
              <a:rPr lang="en-US" dirty="0" smtClean="0">
                <a:latin typeface="+mj-lt"/>
              </a:rPr>
              <a:t>Long Wang et al. </a:t>
            </a:r>
            <a:r>
              <a:rPr lang="en-US" i="1" dirty="0" smtClean="0">
                <a:latin typeface="+mj-lt"/>
              </a:rPr>
              <a:t>Dragon Simulations</a:t>
            </a:r>
            <a:r>
              <a:rPr lang="en-US" dirty="0" smtClean="0">
                <a:latin typeface="+mj-lt"/>
              </a:rPr>
              <a:t>, 2016</a:t>
            </a:r>
          </a:p>
          <a:p>
            <a:endParaRPr lang="en-US" dirty="0" smtClean="0">
              <a:latin typeface="+mj-lt"/>
            </a:endParaRPr>
          </a:p>
          <a:p>
            <a:r>
              <a:rPr lang="en-US" dirty="0" smtClean="0">
                <a:latin typeface="+mj-lt"/>
              </a:rPr>
              <a:t>Dr. H. Baumgardt, </a:t>
            </a:r>
            <a:r>
              <a:rPr lang="en-US" i="1" dirty="0" smtClean="0">
                <a:latin typeface="+mj-lt"/>
              </a:rPr>
              <a:t>N-body modeling of Globular Cluster</a:t>
            </a:r>
            <a:r>
              <a:rPr lang="en-US" dirty="0" smtClean="0">
                <a:latin typeface="+mj-lt"/>
              </a:rPr>
              <a:t>, 2016</a:t>
            </a:r>
          </a:p>
          <a:p>
            <a:endParaRPr lang="en-US" dirty="0" smtClean="0">
              <a:latin typeface="+mj-lt"/>
            </a:endParaRPr>
          </a:p>
          <a:p>
            <a:r>
              <a:rPr lang="en-US" dirty="0">
                <a:latin typeface="+mj-lt"/>
              </a:rPr>
              <a:t>Michael </a:t>
            </a:r>
            <a:r>
              <a:rPr lang="en-US" dirty="0" smtClean="0">
                <a:latin typeface="+mj-lt"/>
              </a:rPr>
              <a:t>Richmond, </a:t>
            </a:r>
            <a:r>
              <a:rPr lang="en-US" i="1" dirty="0">
                <a:latin typeface="+mj-lt"/>
              </a:rPr>
              <a:t>Using the virial </a:t>
            </a:r>
            <a:r>
              <a:rPr lang="en-US" i="1" dirty="0" smtClean="0">
                <a:latin typeface="+mj-lt"/>
              </a:rPr>
              <a:t>theorem</a:t>
            </a:r>
          </a:p>
          <a:p>
            <a:endParaRPr lang="en-US" i="1" dirty="0" smtClean="0">
              <a:latin typeface="+mj-lt"/>
            </a:endParaRPr>
          </a:p>
          <a:p>
            <a:r>
              <a:rPr lang="en-US" dirty="0">
                <a:latin typeface="+mj-lt"/>
              </a:rPr>
              <a:t>M. </a:t>
            </a:r>
            <a:r>
              <a:rPr lang="en-US" dirty="0" smtClean="0">
                <a:latin typeface="+mj-lt"/>
              </a:rPr>
              <a:t>Trenti et al. </a:t>
            </a:r>
            <a:r>
              <a:rPr lang="en-US" i="1" dirty="0" smtClean="0">
                <a:latin typeface="+mj-lt"/>
              </a:rPr>
              <a:t>Primordial Binaries and IMBHs in globular clusters</a:t>
            </a:r>
            <a:r>
              <a:rPr lang="en-US" dirty="0" smtClean="0">
                <a:latin typeface="+mj-lt"/>
              </a:rPr>
              <a:t>, 2017</a:t>
            </a:r>
          </a:p>
          <a:p>
            <a:endParaRPr lang="en-US" dirty="0" smtClean="0">
              <a:latin typeface="+mj-lt"/>
            </a:endParaRPr>
          </a:p>
          <a:p>
            <a:r>
              <a:rPr lang="en-US" dirty="0">
                <a:latin typeface="+mj-lt"/>
              </a:rPr>
              <a:t>G. A. </a:t>
            </a:r>
            <a:r>
              <a:rPr lang="en-US" dirty="0" smtClean="0">
                <a:latin typeface="+mj-lt"/>
              </a:rPr>
              <a:t>Drukier et al. </a:t>
            </a:r>
            <a:r>
              <a:rPr lang="en-US" i="1" dirty="0">
                <a:latin typeface="+mj-lt"/>
              </a:rPr>
              <a:t>Can</a:t>
            </a:r>
            <a:r>
              <a:rPr lang="en-US" i="1" baseline="30000" dirty="0">
                <a:latin typeface="+mj-lt"/>
              </a:rPr>
              <a:t> </a:t>
            </a:r>
            <a:r>
              <a:rPr lang="en-US" i="1" dirty="0" smtClean="0">
                <a:latin typeface="+mj-lt"/>
              </a:rPr>
              <a:t>High-Velocity</a:t>
            </a:r>
            <a:r>
              <a:rPr lang="en-US" i="1" baseline="30000" dirty="0" smtClean="0">
                <a:latin typeface="+mj-lt"/>
              </a:rPr>
              <a:t> </a:t>
            </a:r>
            <a:r>
              <a:rPr lang="en-US" i="1" dirty="0" smtClean="0">
                <a:latin typeface="+mj-lt"/>
              </a:rPr>
              <a:t>Stars</a:t>
            </a:r>
            <a:r>
              <a:rPr lang="en-US" i="1" baseline="30000" dirty="0" smtClean="0">
                <a:latin typeface="+mj-lt"/>
              </a:rPr>
              <a:t> </a:t>
            </a:r>
            <a:r>
              <a:rPr lang="en-US" i="1" dirty="0" smtClean="0">
                <a:latin typeface="+mj-lt"/>
              </a:rPr>
              <a:t>Reveal</a:t>
            </a:r>
            <a:r>
              <a:rPr lang="en-US" i="1" baseline="30000" dirty="0" smtClean="0">
                <a:latin typeface="+mj-lt"/>
              </a:rPr>
              <a:t> </a:t>
            </a:r>
            <a:r>
              <a:rPr lang="en-US" i="1" dirty="0" smtClean="0">
                <a:latin typeface="+mj-lt"/>
              </a:rPr>
              <a:t>Black</a:t>
            </a:r>
            <a:r>
              <a:rPr lang="en-US" i="1" baseline="30000" dirty="0" smtClean="0">
                <a:latin typeface="+mj-lt"/>
              </a:rPr>
              <a:t> </a:t>
            </a:r>
            <a:r>
              <a:rPr lang="en-US" i="1" dirty="0" smtClean="0">
                <a:latin typeface="+mj-lt"/>
              </a:rPr>
              <a:t>Hole in</a:t>
            </a:r>
            <a:r>
              <a:rPr lang="en-US" i="1" baseline="30000" dirty="0" smtClean="0">
                <a:latin typeface="+mj-lt"/>
              </a:rPr>
              <a:t> </a:t>
            </a:r>
            <a:r>
              <a:rPr lang="en-US" i="1" dirty="0" smtClean="0">
                <a:latin typeface="+mj-lt"/>
              </a:rPr>
              <a:t>Globular</a:t>
            </a:r>
            <a:r>
              <a:rPr lang="en-US" i="1" baseline="30000" dirty="0">
                <a:latin typeface="+mj-lt"/>
              </a:rPr>
              <a:t> </a:t>
            </a:r>
            <a:r>
              <a:rPr lang="en-US" i="1" dirty="0" smtClean="0">
                <a:latin typeface="+mj-lt"/>
              </a:rPr>
              <a:t>Clusters?, </a:t>
            </a:r>
            <a:r>
              <a:rPr lang="en-US" dirty="0" smtClean="0">
                <a:latin typeface="+mj-lt"/>
              </a:rPr>
              <a:t>2003</a:t>
            </a:r>
          </a:p>
          <a:p>
            <a:endParaRPr lang="en-US" dirty="0">
              <a:latin typeface="+mj-lt"/>
            </a:endParaRPr>
          </a:p>
          <a:p>
            <a:endParaRPr lang="en-US" dirty="0" smtClean="0">
              <a:latin typeface="+mj-lt"/>
            </a:endParaRPr>
          </a:p>
          <a:p>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2082469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100" dirty="0">
                <a:solidFill>
                  <a:schemeClr val="tx2"/>
                </a:solidFill>
                <a:latin typeface="Gurmukhi Sangam MN" charset="0"/>
                <a:ea typeface="Gurmukhi Sangam MN" charset="0"/>
                <a:cs typeface="Gurmukhi Sangam MN" charset="0"/>
              </a:rPr>
              <a:t>GCs were first discovered in 1665 by Abraham Isle, and stars were first resolved in GCs (M4) by Charles Messier in 1764. Important simulations of clusters begin in 1996 by Spazem &amp; Aarseth with a 10,000 body simulation.</a:t>
            </a:r>
          </a:p>
          <a:p>
            <a:r>
              <a:rPr lang="en-US" dirty="0">
                <a:solidFill>
                  <a:schemeClr val="tx2"/>
                </a:solidFill>
                <a:latin typeface="Gurmukhi Sangam MN" charset="0"/>
                <a:ea typeface="Gurmukhi Sangam MN" charset="0"/>
                <a:cs typeface="Gurmukhi Sangam MN" charset="0"/>
              </a:rPr>
              <a:t>. Their origin is poorly understood, but show approximately the same stage of stellar evolution, suggesting they were formed at approximately the same age.</a:t>
            </a:r>
          </a:p>
          <a:p>
            <a:endParaRPr lang="en-US" dirty="0"/>
          </a:p>
        </p:txBody>
      </p:sp>
    </p:spTree>
    <p:extLst>
      <p:ext uri="{BB962C8B-B14F-4D97-AF65-F5344CB8AC3E}">
        <p14:creationId xmlns:p14="http://schemas.microsoft.com/office/powerpoint/2010/main" val="2488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Contents</a:t>
            </a:r>
            <a:endParaRPr lang="en-US" sz="5400" b="1" dirty="0"/>
          </a:p>
        </p:txBody>
      </p:sp>
      <p:sp>
        <p:nvSpPr>
          <p:cNvPr id="4" name="Content Placeholder 2"/>
          <p:cNvSpPr txBox="1">
            <a:spLocks/>
          </p:cNvSpPr>
          <p:nvPr/>
        </p:nvSpPr>
        <p:spPr>
          <a:xfrm>
            <a:off x="428622" y="1490664"/>
            <a:ext cx="4714875" cy="2633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b="1" i="1" dirty="0" smtClean="0">
                <a:latin typeface="+mj-lt"/>
              </a:rPr>
              <a:t>Introduction:</a:t>
            </a:r>
          </a:p>
          <a:p>
            <a:pPr lvl="1"/>
            <a:r>
              <a:rPr lang="en-US" sz="2800" dirty="0">
                <a:latin typeface="+mj-lt"/>
              </a:rPr>
              <a:t>What is a globular cluster?</a:t>
            </a:r>
          </a:p>
          <a:p>
            <a:pPr lvl="1"/>
            <a:r>
              <a:rPr lang="en-US" sz="2800" dirty="0">
                <a:latin typeface="+mj-lt"/>
              </a:rPr>
              <a:t>Black Holes?</a:t>
            </a:r>
          </a:p>
          <a:p>
            <a:pPr lvl="1"/>
            <a:r>
              <a:rPr lang="en-US" sz="2800" dirty="0">
                <a:latin typeface="+mj-lt"/>
              </a:rPr>
              <a:t>Relevant Physics</a:t>
            </a:r>
          </a:p>
          <a:p>
            <a:pPr lvl="1"/>
            <a:r>
              <a:rPr lang="en-US" sz="2800" dirty="0">
                <a:latin typeface="+mj-lt"/>
              </a:rPr>
              <a:t>Computational </a:t>
            </a:r>
            <a:r>
              <a:rPr lang="en-US" sz="2800" dirty="0" smtClean="0">
                <a:latin typeface="+mj-lt"/>
              </a:rPr>
              <a:t>approaches</a:t>
            </a:r>
          </a:p>
          <a:p>
            <a:pPr lvl="1"/>
            <a:endParaRPr lang="en-US" sz="2800" dirty="0">
              <a:latin typeface="+mj-lt"/>
            </a:endParaRPr>
          </a:p>
        </p:txBody>
      </p:sp>
      <p:sp>
        <p:nvSpPr>
          <p:cNvPr id="6" name="Content Placeholder 2"/>
          <p:cNvSpPr txBox="1">
            <a:spLocks/>
          </p:cNvSpPr>
          <p:nvPr/>
        </p:nvSpPr>
        <p:spPr>
          <a:xfrm>
            <a:off x="6276972" y="1490664"/>
            <a:ext cx="5076825" cy="2043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i="1" dirty="0" smtClean="0">
                <a:latin typeface="+mj-lt"/>
              </a:rPr>
              <a:t>My Research and Report:</a:t>
            </a:r>
          </a:p>
          <a:p>
            <a:pPr lvl="1"/>
            <a:r>
              <a:rPr lang="en-US" sz="2800" dirty="0" smtClean="0">
                <a:latin typeface="+mj-lt"/>
              </a:rPr>
              <a:t>Aim</a:t>
            </a:r>
          </a:p>
          <a:p>
            <a:pPr lvl="1"/>
            <a:r>
              <a:rPr lang="en-US" sz="2800" dirty="0" smtClean="0">
                <a:latin typeface="+mj-lt"/>
              </a:rPr>
              <a:t>Method</a:t>
            </a:r>
          </a:p>
          <a:p>
            <a:pPr lvl="1"/>
            <a:r>
              <a:rPr lang="en-US" sz="2800" dirty="0" smtClean="0">
                <a:latin typeface="+mj-lt"/>
              </a:rPr>
              <a:t>Results</a:t>
            </a:r>
          </a:p>
          <a:p>
            <a:pPr lvl="1"/>
            <a:endParaRPr lang="en-US" sz="2800" dirty="0" smtClean="0">
              <a:latin typeface="+mj-lt"/>
            </a:endParaRPr>
          </a:p>
          <a:p>
            <a:endParaRPr lang="en-US" b="1" dirty="0" smtClean="0">
              <a:latin typeface="+mj-lt"/>
            </a:endParaRPr>
          </a:p>
          <a:p>
            <a:endParaRPr lang="en-US" dirty="0">
              <a:latin typeface="+mj-lt"/>
            </a:endParaRPr>
          </a:p>
        </p:txBody>
      </p:sp>
      <p:sp>
        <p:nvSpPr>
          <p:cNvPr id="7" name="Content Placeholder 2"/>
          <p:cNvSpPr txBox="1">
            <a:spLocks/>
          </p:cNvSpPr>
          <p:nvPr/>
        </p:nvSpPr>
        <p:spPr>
          <a:xfrm>
            <a:off x="428621" y="3524252"/>
            <a:ext cx="4714875" cy="2609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endParaRPr lang="en-US" sz="2800" dirty="0">
              <a:latin typeface="+mj-lt"/>
            </a:endParaRPr>
          </a:p>
          <a:p>
            <a:r>
              <a:rPr lang="en-US" sz="3200" b="1" i="1" dirty="0" smtClean="0">
                <a:latin typeface="+mj-lt"/>
              </a:rPr>
              <a:t>Past Research:</a:t>
            </a:r>
          </a:p>
          <a:p>
            <a:pPr lvl="1"/>
            <a:r>
              <a:rPr lang="en-US" sz="2800" dirty="0">
                <a:latin typeface="+mj-lt"/>
              </a:rPr>
              <a:t>Quick </a:t>
            </a:r>
            <a:r>
              <a:rPr lang="en-US" sz="2800" dirty="0" smtClean="0">
                <a:latin typeface="+mj-lt"/>
              </a:rPr>
              <a:t>History</a:t>
            </a:r>
          </a:p>
          <a:p>
            <a:pPr lvl="1"/>
            <a:r>
              <a:rPr lang="en-US" sz="2800" dirty="0" smtClean="0">
                <a:latin typeface="+mj-lt"/>
              </a:rPr>
              <a:t>Dr</a:t>
            </a:r>
            <a:r>
              <a:rPr lang="en-US" sz="2800" dirty="0">
                <a:latin typeface="+mj-lt"/>
              </a:rPr>
              <a:t>. H. </a:t>
            </a:r>
            <a:r>
              <a:rPr lang="en-US" sz="2800" dirty="0" smtClean="0">
                <a:latin typeface="+mj-lt"/>
              </a:rPr>
              <a:t>Baumgardt, 2016</a:t>
            </a:r>
            <a:endParaRPr lang="en-US" sz="2800" dirty="0">
              <a:latin typeface="+mj-lt"/>
            </a:endParaRPr>
          </a:p>
          <a:p>
            <a:pPr lvl="1"/>
            <a:r>
              <a:rPr lang="en-US" sz="2800" dirty="0" smtClean="0">
                <a:latin typeface="+mj-lt"/>
              </a:rPr>
              <a:t>Long Wang et al. 2016</a:t>
            </a:r>
          </a:p>
        </p:txBody>
      </p:sp>
      <p:sp>
        <p:nvSpPr>
          <p:cNvPr id="8" name="Content Placeholder 2"/>
          <p:cNvSpPr txBox="1">
            <a:spLocks/>
          </p:cNvSpPr>
          <p:nvPr/>
        </p:nvSpPr>
        <p:spPr>
          <a:xfrm>
            <a:off x="6276973" y="3019426"/>
            <a:ext cx="4667250" cy="1028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endParaRPr lang="en-US" dirty="0" smtClean="0">
              <a:latin typeface="+mj-lt"/>
            </a:endParaRPr>
          </a:p>
          <a:p>
            <a:r>
              <a:rPr lang="en-US" i="1" dirty="0" smtClean="0"/>
              <a:t>Summary</a:t>
            </a:r>
          </a:p>
          <a:p>
            <a:endParaRPr lang="en-US" dirty="0"/>
          </a:p>
          <a:p>
            <a:endParaRPr lang="en-US" b="1" dirty="0" smtClean="0">
              <a:latin typeface="+mj-lt"/>
            </a:endParaRPr>
          </a:p>
          <a:p>
            <a:endParaRPr lang="en-US" dirty="0">
              <a:latin typeface="+mj-lt"/>
            </a:endParaRPr>
          </a:p>
        </p:txBody>
      </p:sp>
      <p:sp>
        <p:nvSpPr>
          <p:cNvPr id="9" name="Content Placeholder 2"/>
          <p:cNvSpPr txBox="1">
            <a:spLocks/>
          </p:cNvSpPr>
          <p:nvPr/>
        </p:nvSpPr>
        <p:spPr>
          <a:xfrm>
            <a:off x="6276972" y="3833814"/>
            <a:ext cx="4981575" cy="1181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a:p>
            <a:r>
              <a:rPr lang="en-US" i="1" dirty="0"/>
              <a:t>References</a:t>
            </a:r>
          </a:p>
          <a:p>
            <a:endParaRPr lang="en-US" b="1" dirty="0" smtClean="0">
              <a:latin typeface="+mj-lt"/>
            </a:endParaRPr>
          </a:p>
          <a:p>
            <a:endParaRPr lang="en-US" dirty="0">
              <a:latin typeface="+mj-lt"/>
            </a:endParaRPr>
          </a:p>
        </p:txBody>
      </p:sp>
    </p:spTree>
    <p:extLst>
      <p:ext uri="{BB962C8B-B14F-4D97-AF65-F5344CB8AC3E}">
        <p14:creationId xmlns:p14="http://schemas.microsoft.com/office/powerpoint/2010/main" val="1338783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5400" b="1" dirty="0" smtClean="0"/>
              <a:t>What is a Globular Cluster?</a:t>
            </a:r>
            <a:endParaRPr lang="en-US" sz="54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61" t="7071" r="5670" b="9430"/>
          <a:stretch/>
        </p:blipFill>
        <p:spPr>
          <a:xfrm>
            <a:off x="538163" y="1543051"/>
            <a:ext cx="4905375" cy="4408630"/>
          </a:xfrm>
        </p:spPr>
      </p:pic>
      <p:sp>
        <p:nvSpPr>
          <p:cNvPr id="6" name="TextBox 5"/>
          <p:cNvSpPr txBox="1"/>
          <p:nvPr/>
        </p:nvSpPr>
        <p:spPr>
          <a:xfrm>
            <a:off x="538163" y="5951681"/>
            <a:ext cx="4905375" cy="646331"/>
          </a:xfrm>
          <a:prstGeom prst="rect">
            <a:avLst/>
          </a:prstGeom>
          <a:noFill/>
        </p:spPr>
        <p:txBody>
          <a:bodyPr wrap="square" rtlCol="0">
            <a:spAutoFit/>
          </a:bodyPr>
          <a:lstStyle/>
          <a:p>
            <a:r>
              <a:rPr lang="en-US" dirty="0" smtClean="0">
                <a:latin typeface="+mj-lt"/>
              </a:rPr>
              <a:t>Fig.1 </a:t>
            </a:r>
            <a:r>
              <a:rPr lang="en-US" b="1" dirty="0" smtClean="0">
                <a:latin typeface="+mj-lt"/>
              </a:rPr>
              <a:t>Globular Cluster 47 Tucanae </a:t>
            </a:r>
            <a:r>
              <a:rPr lang="en-US" dirty="0" smtClean="0">
                <a:latin typeface="+mj-lt"/>
              </a:rPr>
              <a:t>(from Kayhan Gültekin, Nature Journal 542, February 2017) </a:t>
            </a:r>
            <a:endParaRPr lang="en-US" dirty="0">
              <a:latin typeface="+mj-lt"/>
            </a:endParaRPr>
          </a:p>
        </p:txBody>
      </p:sp>
      <p:sp>
        <p:nvSpPr>
          <p:cNvPr id="7" name="Content Placeholder 2"/>
          <p:cNvSpPr txBox="1">
            <a:spLocks/>
          </p:cNvSpPr>
          <p:nvPr/>
        </p:nvSpPr>
        <p:spPr>
          <a:xfrm>
            <a:off x="6096000" y="1543051"/>
            <a:ext cx="5076825" cy="4829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mj-lt"/>
              </a:rPr>
              <a:t>Collection of stars</a:t>
            </a:r>
          </a:p>
          <a:p>
            <a:endParaRPr lang="en-US" dirty="0">
              <a:latin typeface="+mj-lt"/>
            </a:endParaRPr>
          </a:p>
          <a:p>
            <a:r>
              <a:rPr lang="en-US" dirty="0" smtClean="0">
                <a:latin typeface="+mj-lt"/>
              </a:rPr>
              <a:t>On average 10,000 solar masses</a:t>
            </a:r>
          </a:p>
          <a:p>
            <a:endParaRPr lang="en-US" dirty="0" smtClean="0">
              <a:latin typeface="+mj-lt"/>
            </a:endParaRPr>
          </a:p>
          <a:p>
            <a:r>
              <a:rPr lang="en-US" dirty="0" smtClean="0">
                <a:latin typeface="+mj-lt"/>
              </a:rPr>
              <a:t>Very luminous objects</a:t>
            </a:r>
          </a:p>
          <a:p>
            <a:endParaRPr lang="en-US" dirty="0">
              <a:latin typeface="+mj-lt"/>
            </a:endParaRPr>
          </a:p>
          <a:p>
            <a:r>
              <a:rPr lang="en-US" dirty="0" smtClean="0">
                <a:latin typeface="+mj-lt"/>
              </a:rPr>
              <a:t>Do we know there Origin?</a:t>
            </a:r>
          </a:p>
          <a:p>
            <a:endParaRPr lang="en-US" dirty="0">
              <a:latin typeface="+mj-lt"/>
            </a:endParaRPr>
          </a:p>
          <a:p>
            <a:r>
              <a:rPr lang="en-US" dirty="0" smtClean="0">
                <a:latin typeface="+mj-lt"/>
              </a:rPr>
              <a:t>Composition</a:t>
            </a:r>
          </a:p>
          <a:p>
            <a:endParaRPr lang="en-US" b="1" dirty="0" smtClean="0">
              <a:latin typeface="+mj-lt"/>
            </a:endParaRPr>
          </a:p>
          <a:p>
            <a:endParaRPr lang="en-US" b="1" dirty="0">
              <a:latin typeface="+mj-lt"/>
            </a:endParaRPr>
          </a:p>
          <a:p>
            <a:endParaRPr lang="en-US" b="1" dirty="0" smtClean="0">
              <a:latin typeface="+mj-lt"/>
            </a:endParaRPr>
          </a:p>
          <a:p>
            <a:endParaRPr lang="en-US" dirty="0">
              <a:latin typeface="+mj-lt"/>
            </a:endParaRPr>
          </a:p>
        </p:txBody>
      </p:sp>
    </p:spTree>
    <p:extLst>
      <p:ext uri="{BB962C8B-B14F-4D97-AF65-F5344CB8AC3E}">
        <p14:creationId xmlns:p14="http://schemas.microsoft.com/office/powerpoint/2010/main" val="173250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853"/>
            <a:ext cx="10515600" cy="1325563"/>
          </a:xfrm>
        </p:spPr>
        <p:txBody>
          <a:bodyPr>
            <a:normAutofit/>
          </a:bodyPr>
          <a:lstStyle/>
          <a:p>
            <a:pPr algn="ctr"/>
            <a:r>
              <a:rPr lang="en-US" sz="5400" b="1" dirty="0" smtClean="0"/>
              <a:t>Black Holes?</a:t>
            </a:r>
            <a:endParaRPr lang="en-US" sz="5400" b="1" dirty="0"/>
          </a:p>
        </p:txBody>
      </p:sp>
      <p:sp>
        <p:nvSpPr>
          <p:cNvPr id="3" name="Content Placeholder 2"/>
          <p:cNvSpPr>
            <a:spLocks noGrp="1"/>
          </p:cNvSpPr>
          <p:nvPr>
            <p:ph idx="1"/>
          </p:nvPr>
        </p:nvSpPr>
        <p:spPr>
          <a:xfrm>
            <a:off x="242887" y="1876426"/>
            <a:ext cx="5829301" cy="4095750"/>
          </a:xfrm>
        </p:spPr>
        <p:txBody>
          <a:bodyPr/>
          <a:lstStyle/>
          <a:p>
            <a:r>
              <a:rPr lang="en-US" dirty="0" smtClean="0">
                <a:latin typeface="+mj-lt"/>
              </a:rPr>
              <a:t>Scientists think intermediate-mass black holes at center of a cluster?</a:t>
            </a:r>
          </a:p>
          <a:p>
            <a:endParaRPr lang="en-US" dirty="0">
              <a:latin typeface="+mj-lt"/>
            </a:endParaRPr>
          </a:p>
          <a:p>
            <a:r>
              <a:rPr lang="en-US" dirty="0" smtClean="0">
                <a:latin typeface="+mj-lt"/>
              </a:rPr>
              <a:t>Measurements of fast moving stars</a:t>
            </a:r>
          </a:p>
          <a:p>
            <a:endParaRPr lang="en-US" dirty="0">
              <a:latin typeface="+mj-lt"/>
            </a:endParaRPr>
          </a:p>
          <a:p>
            <a:r>
              <a:rPr lang="en-US" dirty="0" smtClean="0">
                <a:latin typeface="+mj-lt"/>
              </a:rPr>
              <a:t>Interesting idea: two black holes in one globular cluster </a:t>
            </a:r>
          </a:p>
          <a:p>
            <a:endParaRPr lang="en-US" dirty="0">
              <a:latin typeface="+mj-lt"/>
            </a:endParaRPr>
          </a:p>
          <a:p>
            <a:endParaRPr lang="en-US" dirty="0" smtClean="0">
              <a:latin typeface="+mj-lt"/>
            </a:endParaRP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787" y="1690688"/>
            <a:ext cx="5380038" cy="3967510"/>
          </a:xfrm>
          <a:prstGeom prst="rect">
            <a:avLst/>
          </a:prstGeom>
        </p:spPr>
      </p:pic>
      <p:sp>
        <p:nvSpPr>
          <p:cNvPr id="7" name="TextBox 6"/>
          <p:cNvSpPr txBox="1"/>
          <p:nvPr/>
        </p:nvSpPr>
        <p:spPr>
          <a:xfrm>
            <a:off x="6410324" y="5658198"/>
            <a:ext cx="5716587" cy="646331"/>
          </a:xfrm>
          <a:prstGeom prst="rect">
            <a:avLst/>
          </a:prstGeom>
          <a:noFill/>
        </p:spPr>
        <p:txBody>
          <a:bodyPr wrap="square" rtlCol="0">
            <a:spAutoFit/>
          </a:bodyPr>
          <a:lstStyle/>
          <a:p>
            <a:r>
              <a:rPr lang="en-US" dirty="0" smtClean="0">
                <a:latin typeface="+mj-lt"/>
              </a:rPr>
              <a:t>Fig.2 </a:t>
            </a:r>
            <a:r>
              <a:rPr lang="en-US" b="1" dirty="0" smtClean="0">
                <a:latin typeface="+mj-lt"/>
              </a:rPr>
              <a:t>Illustration of a super-massive Black Hole at a galactic core </a:t>
            </a:r>
            <a:r>
              <a:rPr lang="en-US" dirty="0">
                <a:latin typeface="+mj-lt"/>
              </a:rPr>
              <a:t>(</a:t>
            </a:r>
            <a:r>
              <a:rPr lang="en-US" dirty="0" smtClean="0">
                <a:latin typeface="+mj-lt"/>
              </a:rPr>
              <a:t>Photograph by NRAO, AUI, NSF)</a:t>
            </a:r>
            <a:endParaRPr lang="en-US" dirty="0">
              <a:latin typeface="+mj-lt"/>
            </a:endParaRPr>
          </a:p>
        </p:txBody>
      </p:sp>
    </p:spTree>
    <p:extLst>
      <p:ext uri="{BB962C8B-B14F-4D97-AF65-F5344CB8AC3E}">
        <p14:creationId xmlns:p14="http://schemas.microsoft.com/office/powerpoint/2010/main" val="892861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293689"/>
            <a:ext cx="10515600" cy="1325563"/>
          </a:xfrm>
        </p:spPr>
        <p:txBody>
          <a:bodyPr>
            <a:normAutofit/>
          </a:bodyPr>
          <a:lstStyle/>
          <a:p>
            <a:pPr algn="ctr"/>
            <a:r>
              <a:rPr lang="en-US" sz="5400" b="1" dirty="0" smtClean="0"/>
              <a:t>Relevant Physics</a:t>
            </a:r>
            <a:endParaRPr lang="en-US" sz="5400" b="1" dirty="0"/>
          </a:p>
        </p:txBody>
      </p:sp>
      <p:sp>
        <p:nvSpPr>
          <p:cNvPr id="3" name="Content Placeholder 2"/>
          <p:cNvSpPr>
            <a:spLocks noGrp="1"/>
          </p:cNvSpPr>
          <p:nvPr>
            <p:ph idx="1"/>
          </p:nvPr>
        </p:nvSpPr>
        <p:spPr>
          <a:xfrm>
            <a:off x="128588" y="1619252"/>
            <a:ext cx="6200775" cy="4838698"/>
          </a:xfrm>
        </p:spPr>
        <p:txBody>
          <a:bodyPr/>
          <a:lstStyle/>
          <a:p>
            <a:r>
              <a:rPr lang="en-US" b="1" dirty="0" smtClean="0">
                <a:latin typeface="+mj-lt"/>
              </a:rPr>
              <a:t>Force between gravitational bodies:</a:t>
            </a:r>
          </a:p>
          <a:p>
            <a:endParaRPr lang="en-US" b="1" dirty="0">
              <a:latin typeface="+mj-lt"/>
            </a:endParaRPr>
          </a:p>
          <a:p>
            <a:endParaRPr lang="en-US" b="1" dirty="0" smtClean="0">
              <a:latin typeface="+mj-lt"/>
            </a:endParaRPr>
          </a:p>
          <a:p>
            <a:pPr marL="971550" lvl="1" indent="-514350">
              <a:buFont typeface="+mj-lt"/>
              <a:buAutoNum type="arabicPeriod"/>
            </a:pPr>
            <a:r>
              <a:rPr lang="en-US" dirty="0" smtClean="0">
                <a:latin typeface="+mj-lt"/>
              </a:rPr>
              <a:t>Gravity is always an attractive force</a:t>
            </a:r>
          </a:p>
          <a:p>
            <a:pPr marL="971550" lvl="1" indent="-514350">
              <a:buFont typeface="+mj-lt"/>
              <a:buAutoNum type="arabicPeriod"/>
            </a:pPr>
            <a:endParaRPr lang="en-US" b="1" dirty="0">
              <a:latin typeface="+mj-lt"/>
            </a:endParaRPr>
          </a:p>
          <a:p>
            <a:pPr marL="971550" lvl="1" indent="-514350">
              <a:buFont typeface="+mj-lt"/>
              <a:buAutoNum type="arabicPeriod"/>
            </a:pPr>
            <a:endParaRPr lang="en-US" b="1" dirty="0" smtClean="0">
              <a:latin typeface="+mj-lt"/>
            </a:endParaRPr>
          </a:p>
          <a:p>
            <a:pPr marL="971550" lvl="1" indent="-514350">
              <a:buFont typeface="+mj-lt"/>
              <a:buAutoNum type="arabicPeriod"/>
            </a:pPr>
            <a:endParaRPr lang="en-US" b="1" dirty="0" smtClean="0">
              <a:latin typeface="+mj-lt"/>
            </a:endParaRPr>
          </a:p>
          <a:p>
            <a:pPr marL="971550" lvl="1" indent="-514350">
              <a:buFont typeface="+mj-lt"/>
              <a:buAutoNum type="arabicPeriod"/>
            </a:pPr>
            <a:r>
              <a:rPr lang="en-US" dirty="0" smtClean="0">
                <a:latin typeface="+mj-lt"/>
              </a:rPr>
              <a:t>Negative Specific Heat </a:t>
            </a:r>
            <a:r>
              <a:rPr lang="mr-IN" dirty="0" smtClean="0">
                <a:latin typeface="+mj-lt"/>
              </a:rPr>
              <a:t>–</a:t>
            </a:r>
            <a:r>
              <a:rPr lang="en-US" dirty="0" smtClean="0">
                <a:latin typeface="+mj-lt"/>
              </a:rPr>
              <a:t> energy is lost, the temperature increases</a:t>
            </a:r>
          </a:p>
          <a:p>
            <a:pPr marL="971550" lvl="1" indent="-514350">
              <a:buFont typeface="+mj-lt"/>
              <a:buAutoNum type="arabicPeriod"/>
            </a:pPr>
            <a:endParaRPr lang="en-US" b="1" dirty="0" smtClean="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6598444" y="2695576"/>
                <a:ext cx="4486275" cy="1030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GB" sz="2400" b="0" i="1" smtClean="0">
                              <a:latin typeface="Cambria Math" charset="0"/>
                            </a:rPr>
                            <m:t>𝐹</m:t>
                          </m:r>
                        </m:e>
                        <m:sub>
                          <m:r>
                            <a:rPr lang="en-GB" sz="2400" b="0" i="1" smtClean="0">
                              <a:latin typeface="Cambria Math" charset="0"/>
                            </a:rPr>
                            <m:t>𝑖</m:t>
                          </m:r>
                        </m:sub>
                      </m:sSub>
                      <m:r>
                        <a:rPr lang="en-GB" sz="2400" b="0" i="1" smtClean="0">
                          <a:latin typeface="Cambria Math" charset="0"/>
                        </a:rPr>
                        <m:t>=−</m:t>
                      </m:r>
                      <m:r>
                        <a:rPr lang="en-GB" sz="2400" b="0" i="1" smtClean="0">
                          <a:latin typeface="Cambria Math" charset="0"/>
                        </a:rPr>
                        <m:t>𝐺</m:t>
                      </m:r>
                      <m:nary>
                        <m:naryPr>
                          <m:chr m:val="∑"/>
                          <m:supHide m:val="on"/>
                          <m:ctrlPr>
                            <a:rPr lang="is-IS" sz="2400" b="0" i="1" smtClean="0">
                              <a:latin typeface="Cambria Math" charset="0"/>
                            </a:rPr>
                          </m:ctrlPr>
                        </m:naryPr>
                        <m:sub>
                          <m:r>
                            <m:rPr>
                              <m:brk m:alnAt="7"/>
                            </m:rPr>
                            <a:rPr lang="en-GB" sz="2400" b="0" i="1" smtClean="0">
                              <a:latin typeface="Cambria Math" charset="0"/>
                            </a:rPr>
                            <m:t>𝑖</m:t>
                          </m:r>
                          <m:r>
                            <a:rPr lang="en-GB" sz="2400" b="0" i="1" smtClean="0">
                              <a:latin typeface="Cambria Math" charset="0"/>
                              <a:ea typeface="Cambria Math" charset="0"/>
                              <a:cs typeface="Cambria Math" charset="0"/>
                            </a:rPr>
                            <m:t>≠</m:t>
                          </m:r>
                          <m:r>
                            <a:rPr lang="en-GB" sz="2400" b="0" i="1" smtClean="0">
                              <a:latin typeface="Cambria Math" charset="0"/>
                              <a:ea typeface="Cambria Math" charset="0"/>
                              <a:cs typeface="Cambria Math" charset="0"/>
                            </a:rPr>
                            <m:t>𝑗</m:t>
                          </m:r>
                        </m:sub>
                        <m:sup/>
                        <m:e>
                          <m:sSub>
                            <m:sSubPr>
                              <m:ctrlPr>
                                <a:rPr lang="en-US" sz="2400" b="0" i="1" smtClean="0">
                                  <a:latin typeface="Cambria Math" charset="0"/>
                                </a:rPr>
                              </m:ctrlPr>
                            </m:sSubPr>
                            <m:e>
                              <m:r>
                                <a:rPr lang="en-GB" sz="2400" b="0" i="1" smtClean="0">
                                  <a:latin typeface="Cambria Math" charset="0"/>
                                </a:rPr>
                                <m:t>𝑚</m:t>
                              </m:r>
                            </m:e>
                            <m:sub>
                              <m:r>
                                <a:rPr lang="en-GB" sz="2400" b="0" i="1" smtClean="0">
                                  <a:latin typeface="Cambria Math" charset="0"/>
                                </a:rPr>
                                <m:t>𝑖</m:t>
                              </m:r>
                            </m:sub>
                          </m:sSub>
                          <m:sSub>
                            <m:sSubPr>
                              <m:ctrlPr>
                                <a:rPr lang="en-US" sz="2400" b="0" i="1" smtClean="0">
                                  <a:latin typeface="Cambria Math" charset="0"/>
                                </a:rPr>
                              </m:ctrlPr>
                            </m:sSubPr>
                            <m:e>
                              <m:r>
                                <a:rPr lang="en-GB" sz="2400" b="0" i="1" smtClean="0">
                                  <a:latin typeface="Cambria Math" charset="0"/>
                                </a:rPr>
                                <m:t>𝑚</m:t>
                              </m:r>
                            </m:e>
                            <m:sub>
                              <m:r>
                                <a:rPr lang="en-GB" sz="2400" b="0" i="1" smtClean="0">
                                  <a:latin typeface="Cambria Math" charset="0"/>
                                </a:rPr>
                                <m:t>𝑗</m:t>
                              </m:r>
                            </m:sub>
                          </m:sSub>
                          <m:f>
                            <m:fPr>
                              <m:ctrlPr>
                                <a:rPr lang="mr-IN" sz="2400" b="0" i="1" smtClean="0">
                                  <a:latin typeface="Cambria Math" charset="0"/>
                                </a:rPr>
                              </m:ctrlPr>
                            </m:fPr>
                            <m:num>
                              <m:sSub>
                                <m:sSubPr>
                                  <m:ctrlPr>
                                    <a:rPr lang="en-US" sz="2400" b="1" i="1" smtClean="0">
                                      <a:latin typeface="Cambria Math" charset="0"/>
                                    </a:rPr>
                                  </m:ctrlPr>
                                </m:sSubPr>
                                <m:e>
                                  <m:r>
                                    <a:rPr lang="en-GB" sz="2400" b="1" i="1" smtClean="0">
                                      <a:latin typeface="Cambria Math" charset="0"/>
                                    </a:rPr>
                                    <m:t>𝒓</m:t>
                                  </m:r>
                                </m:e>
                                <m:sub>
                                  <m:r>
                                    <a:rPr lang="en-GB" sz="2400" b="1" i="1" smtClean="0">
                                      <a:latin typeface="Cambria Math" charset="0"/>
                                    </a:rPr>
                                    <m:t>𝒊</m:t>
                                  </m:r>
                                </m:sub>
                              </m:sSub>
                              <m:r>
                                <a:rPr lang="en-GB" sz="2400" b="1" i="1" smtClean="0">
                                  <a:latin typeface="Cambria Math" charset="0"/>
                                </a:rPr>
                                <m:t>−</m:t>
                              </m:r>
                              <m:sSub>
                                <m:sSubPr>
                                  <m:ctrlPr>
                                    <a:rPr lang="en-US" sz="2400" b="1" i="1" smtClean="0">
                                      <a:latin typeface="Cambria Math" charset="0"/>
                                    </a:rPr>
                                  </m:ctrlPr>
                                </m:sSubPr>
                                <m:e>
                                  <m:r>
                                    <a:rPr lang="en-GB" sz="2400" b="1" i="1" smtClean="0">
                                      <a:latin typeface="Cambria Math" charset="0"/>
                                    </a:rPr>
                                    <m:t>𝒓</m:t>
                                  </m:r>
                                </m:e>
                                <m:sub>
                                  <m:r>
                                    <a:rPr lang="en-GB" sz="2400" b="1" i="1" smtClean="0">
                                      <a:latin typeface="Cambria Math" charset="0"/>
                                    </a:rPr>
                                    <m:t>𝒋</m:t>
                                  </m:r>
                                </m:sub>
                              </m:sSub>
                            </m:num>
                            <m:den>
                              <m:sSup>
                                <m:sSupPr>
                                  <m:ctrlPr>
                                    <a:rPr lang="mr-IN" sz="2400" b="0" i="1" smtClean="0">
                                      <a:latin typeface="Cambria Math" charset="0"/>
                                    </a:rPr>
                                  </m:ctrlPr>
                                </m:sSupPr>
                                <m:e>
                                  <m:d>
                                    <m:dPr>
                                      <m:begChr m:val="|"/>
                                      <m:endChr m:val="|"/>
                                      <m:ctrlPr>
                                        <a:rPr lang="hr-HR" sz="2400" b="0" i="1" smtClean="0">
                                          <a:latin typeface="Cambria Math" charset="0"/>
                                        </a:rPr>
                                      </m:ctrlPr>
                                    </m:dPr>
                                    <m:e>
                                      <m:sSub>
                                        <m:sSubPr>
                                          <m:ctrlPr>
                                            <a:rPr lang="en-US" sz="2400" b="1" i="1" smtClean="0">
                                              <a:latin typeface="Cambria Math" charset="0"/>
                                            </a:rPr>
                                          </m:ctrlPr>
                                        </m:sSubPr>
                                        <m:e>
                                          <m:r>
                                            <a:rPr lang="en-GB" sz="2400" b="1" i="1" smtClean="0">
                                              <a:latin typeface="Cambria Math" charset="0"/>
                                            </a:rPr>
                                            <m:t>𝒓</m:t>
                                          </m:r>
                                        </m:e>
                                        <m:sub>
                                          <m:r>
                                            <a:rPr lang="en-GB" sz="2400" b="1" i="1" smtClean="0">
                                              <a:latin typeface="Cambria Math" charset="0"/>
                                            </a:rPr>
                                            <m:t>𝒊</m:t>
                                          </m:r>
                                        </m:sub>
                                      </m:sSub>
                                      <m:r>
                                        <a:rPr lang="en-GB" sz="2400" b="0" i="1" smtClean="0">
                                          <a:latin typeface="Cambria Math" charset="0"/>
                                        </a:rPr>
                                        <m:t>−</m:t>
                                      </m:r>
                                      <m:sSub>
                                        <m:sSubPr>
                                          <m:ctrlPr>
                                            <a:rPr lang="en-US" sz="2400" b="1" i="1" smtClean="0">
                                              <a:latin typeface="Cambria Math" charset="0"/>
                                            </a:rPr>
                                          </m:ctrlPr>
                                        </m:sSubPr>
                                        <m:e>
                                          <m:r>
                                            <a:rPr lang="en-GB" sz="2400" b="1" i="1" smtClean="0">
                                              <a:latin typeface="Cambria Math" charset="0"/>
                                            </a:rPr>
                                            <m:t>𝒓</m:t>
                                          </m:r>
                                        </m:e>
                                        <m:sub>
                                          <m:r>
                                            <a:rPr lang="en-GB" sz="2400" b="1" i="1" smtClean="0">
                                              <a:latin typeface="Cambria Math" charset="0"/>
                                            </a:rPr>
                                            <m:t>𝒋</m:t>
                                          </m:r>
                                        </m:sub>
                                      </m:sSub>
                                    </m:e>
                                  </m:d>
                                </m:e>
                                <m:sup>
                                  <m:r>
                                    <a:rPr lang="en-GB" sz="2400" b="0" i="1" smtClean="0">
                                      <a:latin typeface="Cambria Math" charset="0"/>
                                    </a:rPr>
                                    <m:t>3</m:t>
                                  </m:r>
                                </m:sup>
                              </m:sSup>
                            </m:den>
                          </m:f>
                        </m:e>
                      </m:nary>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598444" y="2695576"/>
                <a:ext cx="4486275" cy="103034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29363" y="4405313"/>
                <a:ext cx="4486275" cy="11835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charset="0"/>
                        </a:rPr>
                        <m:t>𝑣</m:t>
                      </m:r>
                      <m:r>
                        <a:rPr lang="en-GB" sz="2400" b="0" i="1" smtClean="0">
                          <a:latin typeface="Cambria Math" charset="0"/>
                        </a:rPr>
                        <m:t>=</m:t>
                      </m:r>
                      <m:rad>
                        <m:radPr>
                          <m:degHide m:val="on"/>
                          <m:ctrlPr>
                            <a:rPr lang="en-GB" sz="2400" b="0" i="1" smtClean="0">
                              <a:latin typeface="Cambria Math" charset="0"/>
                            </a:rPr>
                          </m:ctrlPr>
                        </m:radPr>
                        <m:deg/>
                        <m:e>
                          <m:f>
                            <m:fPr>
                              <m:ctrlPr>
                                <a:rPr lang="mr-IN" sz="2400" b="0" i="1" smtClean="0">
                                  <a:latin typeface="Cambria Math" charset="0"/>
                                </a:rPr>
                              </m:ctrlPr>
                            </m:fPr>
                            <m:num>
                              <m:r>
                                <a:rPr lang="en-GB" sz="2400" b="0" i="1" smtClean="0">
                                  <a:latin typeface="Cambria Math" charset="0"/>
                                </a:rPr>
                                <m:t>𝐺𝑀</m:t>
                              </m:r>
                            </m:num>
                            <m:den>
                              <m:r>
                                <a:rPr lang="en-GB" sz="2400" b="0" i="1" smtClean="0">
                                  <a:latin typeface="Cambria Math" charset="0"/>
                                </a:rPr>
                                <m:t>𝑟</m:t>
                              </m:r>
                            </m:den>
                          </m:f>
                        </m:e>
                      </m:ra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6329363" y="4405313"/>
                <a:ext cx="4486275" cy="118352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4983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Virial Theorem</a:t>
            </a:r>
            <a:endParaRPr lang="en-US" sz="5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54238"/>
                <a:ext cx="10515600" cy="4351338"/>
              </a:xfrm>
            </p:spPr>
            <p:txBody>
              <a:bodyPr/>
              <a:lstStyle/>
              <a:p>
                <a:r>
                  <a:rPr lang="en-US" dirty="0" smtClean="0">
                    <a:latin typeface="+mj-lt"/>
                  </a:rPr>
                  <a:t>2</a:t>
                </a:r>
                <a14:m>
                  <m:oMath xmlns:m="http://schemas.openxmlformats.org/officeDocument/2006/math">
                    <m:d>
                      <m:dPr>
                        <m:begChr m:val="⟨"/>
                        <m:endChr m:val="⟩"/>
                        <m:ctrlPr>
                          <a:rPr lang="en-US" i="1" smtClean="0">
                            <a:latin typeface="Cambria Math" charset="0"/>
                          </a:rPr>
                        </m:ctrlPr>
                      </m:dPr>
                      <m:e>
                        <m:r>
                          <a:rPr lang="en-GB" b="0" i="1" smtClean="0">
                            <a:latin typeface="Cambria Math" charset="0"/>
                          </a:rPr>
                          <m:t>𝑇</m:t>
                        </m:r>
                      </m:e>
                    </m:d>
                    <m:r>
                      <a:rPr lang="en-GB" b="0" i="1" smtClean="0">
                        <a:latin typeface="Cambria Math" charset="0"/>
                      </a:rPr>
                      <m:t>+</m:t>
                    </m:r>
                    <m:d>
                      <m:dPr>
                        <m:begChr m:val="⟨"/>
                        <m:endChr m:val="⟩"/>
                        <m:ctrlPr>
                          <a:rPr lang="en-GB" b="0" i="1" smtClean="0">
                            <a:latin typeface="Cambria Math" charset="0"/>
                          </a:rPr>
                        </m:ctrlPr>
                      </m:dPr>
                      <m:e>
                        <m:r>
                          <a:rPr lang="en-GB" b="0" i="1" smtClean="0">
                            <a:latin typeface="Cambria Math" charset="0"/>
                          </a:rPr>
                          <m:t>𝑉</m:t>
                        </m:r>
                      </m:e>
                    </m:d>
                    <m:r>
                      <a:rPr lang="en-GB" b="0" i="0" smtClean="0">
                        <a:latin typeface="Cambria Math" charset="0"/>
                      </a:rPr>
                      <m:t>=0</m:t>
                    </m:r>
                  </m:oMath>
                </a14:m>
                <a:r>
                  <a:rPr lang="en-US" dirty="0" smtClean="0">
                    <a:latin typeface="+mj-lt"/>
                  </a:rPr>
                  <a:t>  -  Virial Theorem, only holds for stable state</a:t>
                </a:r>
              </a:p>
              <a:p>
                <a:endParaRPr lang="en-US" dirty="0">
                  <a:latin typeface="+mj-lt"/>
                </a:endParaRPr>
              </a:p>
              <a:p>
                <a:r>
                  <a:rPr lang="en-US" dirty="0" smtClean="0">
                    <a:latin typeface="+mj-lt"/>
                  </a:rPr>
                  <a:t>Kinetic energy of the system:               </a:t>
                </a:r>
                <a14:m>
                  <m:oMath xmlns:m="http://schemas.openxmlformats.org/officeDocument/2006/math">
                    <m:r>
                      <a:rPr lang="en-GB" b="0" i="1" smtClean="0">
                        <a:latin typeface="Cambria Math" charset="0"/>
                      </a:rPr>
                      <m:t>𝑇</m:t>
                    </m:r>
                    <m:r>
                      <a:rPr lang="en-GB" b="0" i="1" smtClean="0">
                        <a:latin typeface="Cambria Math" charset="0"/>
                      </a:rPr>
                      <m:t>=</m:t>
                    </m:r>
                    <m:f>
                      <m:fPr>
                        <m:ctrlPr>
                          <a:rPr lang="mr-IN" b="0" i="1" smtClean="0">
                            <a:latin typeface="Cambria Math" charset="0"/>
                          </a:rPr>
                        </m:ctrlPr>
                      </m:fPr>
                      <m:num>
                        <m:r>
                          <a:rPr lang="en-GB" b="0" i="1" smtClean="0">
                            <a:latin typeface="Cambria Math" charset="0"/>
                          </a:rPr>
                          <m:t>1</m:t>
                        </m:r>
                      </m:num>
                      <m:den>
                        <m:r>
                          <a:rPr lang="en-GB" b="0" i="1" smtClean="0">
                            <a:latin typeface="Cambria Math" charset="0"/>
                          </a:rPr>
                          <m:t>2</m:t>
                        </m:r>
                      </m:den>
                    </m:f>
                    <m:nary>
                      <m:naryPr>
                        <m:chr m:val="∑"/>
                        <m:ctrlPr>
                          <a:rPr lang="is-IS" b="0" i="1" smtClean="0">
                            <a:latin typeface="Cambria Math" charset="0"/>
                          </a:rPr>
                        </m:ctrlPr>
                      </m:naryPr>
                      <m:sub>
                        <m:r>
                          <m:rPr>
                            <m:brk m:alnAt="23"/>
                          </m:rPr>
                          <a:rPr lang="en-GB" b="0" i="1" smtClean="0">
                            <a:latin typeface="Cambria Math" charset="0"/>
                          </a:rPr>
                          <m:t>𝑖</m:t>
                        </m:r>
                        <m:r>
                          <a:rPr lang="en-GB" b="0" i="1" smtClean="0">
                            <a:latin typeface="Cambria Math" charset="0"/>
                          </a:rPr>
                          <m:t>=1</m:t>
                        </m:r>
                      </m:sub>
                      <m:sup>
                        <m:r>
                          <a:rPr lang="en-GB" b="0" i="1" smtClean="0">
                            <a:latin typeface="Cambria Math" charset="0"/>
                          </a:rPr>
                          <m:t>𝑁</m:t>
                        </m:r>
                      </m:sup>
                      <m:e>
                        <m:sSub>
                          <m:sSubPr>
                            <m:ctrlPr>
                              <a:rPr lang="en-US" b="0" i="1" smtClean="0">
                                <a:latin typeface="Cambria Math" charset="0"/>
                              </a:rPr>
                            </m:ctrlPr>
                          </m:sSubPr>
                          <m:e>
                            <m:r>
                              <a:rPr lang="en-GB" b="0" i="1" smtClean="0">
                                <a:latin typeface="Cambria Math" charset="0"/>
                              </a:rPr>
                              <m:t>𝑚</m:t>
                            </m:r>
                          </m:e>
                          <m:sub>
                            <m:r>
                              <a:rPr lang="en-GB" b="0" i="1" smtClean="0">
                                <a:latin typeface="Cambria Math" charset="0"/>
                              </a:rPr>
                              <m:t>𝑖</m:t>
                            </m:r>
                          </m:sub>
                        </m:sSub>
                        <m:sSup>
                          <m:sSupPr>
                            <m:ctrlPr>
                              <a:rPr lang="en-US" b="0" i="1" smtClean="0">
                                <a:latin typeface="Cambria Math" charset="0"/>
                              </a:rPr>
                            </m:ctrlPr>
                          </m:sSupPr>
                          <m:e>
                            <m:sSub>
                              <m:sSubPr>
                                <m:ctrlPr>
                                  <a:rPr lang="en-US" b="0" i="1" smtClean="0">
                                    <a:latin typeface="Cambria Math" charset="0"/>
                                  </a:rPr>
                                </m:ctrlPr>
                              </m:sSubPr>
                              <m:e>
                                <m:r>
                                  <a:rPr lang="en-GB" b="0" i="1" smtClean="0">
                                    <a:latin typeface="Cambria Math" charset="0"/>
                                  </a:rPr>
                                  <m:t>𝑣</m:t>
                                </m:r>
                              </m:e>
                              <m:sub>
                                <m:r>
                                  <a:rPr lang="en-GB" b="0" i="1" smtClean="0">
                                    <a:latin typeface="Cambria Math" charset="0"/>
                                  </a:rPr>
                                  <m:t>𝑖</m:t>
                                </m:r>
                              </m:sub>
                            </m:sSub>
                          </m:e>
                          <m:sup>
                            <m:r>
                              <a:rPr lang="en-GB" b="0" i="1" smtClean="0">
                                <a:latin typeface="Cambria Math" charset="0"/>
                              </a:rPr>
                              <m:t>2</m:t>
                            </m:r>
                          </m:sup>
                        </m:sSup>
                      </m:e>
                    </m:nary>
                  </m:oMath>
                </a14:m>
                <a:endParaRPr lang="en-US" dirty="0" smtClean="0">
                  <a:latin typeface="+mj-lt"/>
                </a:endParaRPr>
              </a:p>
              <a:p>
                <a:endParaRPr lang="en-US" dirty="0" smtClean="0">
                  <a:latin typeface="+mj-lt"/>
                </a:endParaRPr>
              </a:p>
              <a:p>
                <a:r>
                  <a:rPr lang="en-US" dirty="0" smtClean="0">
                    <a:latin typeface="+mj-lt"/>
                  </a:rPr>
                  <a:t>Potential energy of the system:           </a:t>
                </a:r>
                <a14:m>
                  <m:oMath xmlns:m="http://schemas.openxmlformats.org/officeDocument/2006/math">
                    <m:r>
                      <a:rPr lang="en-GB" b="0" i="1" smtClean="0">
                        <a:latin typeface="Cambria Math" charset="0"/>
                      </a:rPr>
                      <m:t>𝑉</m:t>
                    </m:r>
                    <m:r>
                      <a:rPr lang="en-GB" b="0" i="1" smtClean="0">
                        <a:latin typeface="Cambria Math" charset="0"/>
                      </a:rPr>
                      <m:t>=−</m:t>
                    </m:r>
                    <m:f>
                      <m:fPr>
                        <m:ctrlPr>
                          <a:rPr lang="mr-IN" b="0" i="1" smtClean="0">
                            <a:latin typeface="Cambria Math" charset="0"/>
                          </a:rPr>
                        </m:ctrlPr>
                      </m:fPr>
                      <m:num>
                        <m:r>
                          <a:rPr lang="en-GB" b="0" i="1" smtClean="0">
                            <a:latin typeface="Cambria Math" charset="0"/>
                          </a:rPr>
                          <m:t>𝐺</m:t>
                        </m:r>
                      </m:num>
                      <m:den>
                        <m:r>
                          <a:rPr lang="en-GB" b="0" i="1" smtClean="0">
                            <a:latin typeface="Cambria Math" charset="0"/>
                          </a:rPr>
                          <m:t>2</m:t>
                        </m:r>
                      </m:den>
                    </m:f>
                    <m:r>
                      <a:rPr lang="mr-IN" b="0" i="1" smtClean="0">
                        <a:latin typeface="Cambria Math" charset="0"/>
                        <a:ea typeface="Cambria Math" charset="0"/>
                        <a:cs typeface="Cambria Math" charset="0"/>
                      </a:rPr>
                      <m:t>∑</m:t>
                    </m:r>
                    <m:nary>
                      <m:naryPr>
                        <m:chr m:val="∑"/>
                        <m:ctrlPr>
                          <a:rPr lang="is-IS" b="0" i="1" smtClean="0">
                            <a:latin typeface="Cambria Math" charset="0"/>
                          </a:rPr>
                        </m:ctrlPr>
                      </m:naryPr>
                      <m:sub>
                        <m:r>
                          <m:rPr>
                            <m:brk m:alnAt="23"/>
                          </m:rPr>
                          <a:rPr lang="en-GB" b="0" i="1" smtClean="0">
                            <a:latin typeface="Cambria Math" charset="0"/>
                          </a:rPr>
                          <m:t>𝑖</m:t>
                        </m:r>
                        <m:r>
                          <a:rPr lang="en-GB" b="0" i="1" smtClean="0">
                            <a:latin typeface="Cambria Math" charset="0"/>
                          </a:rPr>
                          <m:t>=1</m:t>
                        </m:r>
                      </m:sub>
                      <m:sup>
                        <m:r>
                          <a:rPr lang="en-GB" b="0" i="1" smtClean="0">
                            <a:latin typeface="Cambria Math" charset="0"/>
                          </a:rPr>
                          <m:t>𝑁</m:t>
                        </m:r>
                      </m:sup>
                      <m:e>
                        <m:f>
                          <m:fPr>
                            <m:ctrlPr>
                              <a:rPr lang="mr-IN" b="0" i="1" smtClean="0">
                                <a:latin typeface="Cambria Math" charset="0"/>
                              </a:rPr>
                            </m:ctrlPr>
                          </m:fPr>
                          <m:num>
                            <m:sSub>
                              <m:sSubPr>
                                <m:ctrlPr>
                                  <a:rPr lang="en-US" b="0" i="1" smtClean="0">
                                    <a:latin typeface="Cambria Math" charset="0"/>
                                  </a:rPr>
                                </m:ctrlPr>
                              </m:sSubPr>
                              <m:e>
                                <m:r>
                                  <a:rPr lang="en-GB" b="0" i="1" smtClean="0">
                                    <a:latin typeface="Cambria Math" charset="0"/>
                                  </a:rPr>
                                  <m:t>𝑚</m:t>
                                </m:r>
                              </m:e>
                              <m:sub>
                                <m:r>
                                  <a:rPr lang="en-GB" b="0" i="1" smtClean="0">
                                    <a:latin typeface="Cambria Math" charset="0"/>
                                  </a:rPr>
                                  <m:t>𝑖</m:t>
                                </m:r>
                              </m:sub>
                            </m:sSub>
                            <m:sSub>
                              <m:sSubPr>
                                <m:ctrlPr>
                                  <a:rPr lang="en-US" b="0" i="1" smtClean="0">
                                    <a:latin typeface="Cambria Math" charset="0"/>
                                  </a:rPr>
                                </m:ctrlPr>
                              </m:sSubPr>
                              <m:e>
                                <m:r>
                                  <a:rPr lang="en-GB" b="0" i="1" smtClean="0">
                                    <a:latin typeface="Cambria Math" charset="0"/>
                                  </a:rPr>
                                  <m:t>𝑚</m:t>
                                </m:r>
                              </m:e>
                              <m:sub>
                                <m:r>
                                  <a:rPr lang="en-GB" b="0" i="1" smtClean="0">
                                    <a:latin typeface="Cambria Math" charset="0"/>
                                  </a:rPr>
                                  <m:t>𝑗</m:t>
                                </m:r>
                              </m:sub>
                            </m:sSub>
                          </m:num>
                          <m:den>
                            <m:d>
                              <m:dPr>
                                <m:begChr m:val="|"/>
                                <m:endChr m:val="|"/>
                                <m:ctrlPr>
                                  <a:rPr lang="hr-HR" b="0" i="1" smtClean="0">
                                    <a:latin typeface="Cambria Math" charset="0"/>
                                  </a:rPr>
                                </m:ctrlPr>
                              </m:dPr>
                              <m:e>
                                <m:sSub>
                                  <m:sSubPr>
                                    <m:ctrlPr>
                                      <a:rPr lang="en-US" b="1" i="1" smtClean="0">
                                        <a:latin typeface="Cambria Math" charset="0"/>
                                      </a:rPr>
                                    </m:ctrlPr>
                                  </m:sSubPr>
                                  <m:e>
                                    <m:r>
                                      <a:rPr lang="en-GB" b="1" i="1" smtClean="0">
                                        <a:latin typeface="Cambria Math" charset="0"/>
                                      </a:rPr>
                                      <m:t>𝒓</m:t>
                                    </m:r>
                                  </m:e>
                                  <m:sub>
                                    <m:r>
                                      <a:rPr lang="en-GB" b="1" i="1" smtClean="0">
                                        <a:latin typeface="Cambria Math" charset="0"/>
                                      </a:rPr>
                                      <m:t>𝒊</m:t>
                                    </m:r>
                                  </m:sub>
                                </m:sSub>
                                <m:r>
                                  <a:rPr lang="en-GB" b="1" i="1" smtClean="0">
                                    <a:latin typeface="Cambria Math" charset="0"/>
                                  </a:rPr>
                                  <m:t>−</m:t>
                                </m:r>
                                <m:sSub>
                                  <m:sSubPr>
                                    <m:ctrlPr>
                                      <a:rPr lang="en-US" b="1" i="1" smtClean="0">
                                        <a:latin typeface="Cambria Math" charset="0"/>
                                      </a:rPr>
                                    </m:ctrlPr>
                                  </m:sSubPr>
                                  <m:e>
                                    <m:r>
                                      <a:rPr lang="en-GB" b="1" i="1" smtClean="0">
                                        <a:latin typeface="Cambria Math" charset="0"/>
                                      </a:rPr>
                                      <m:t>𝒓</m:t>
                                    </m:r>
                                  </m:e>
                                  <m:sub>
                                    <m:r>
                                      <a:rPr lang="en-GB" b="1" i="1" smtClean="0">
                                        <a:latin typeface="Cambria Math" charset="0"/>
                                      </a:rPr>
                                      <m:t>𝒋</m:t>
                                    </m:r>
                                  </m:sub>
                                </m:sSub>
                              </m:e>
                            </m:d>
                          </m:den>
                        </m:f>
                      </m:e>
                    </m:nary>
                  </m:oMath>
                </a14:m>
                <a:endParaRPr lang="en-US" dirty="0" smtClean="0">
                  <a:latin typeface="+mj-lt"/>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54238"/>
                <a:ext cx="10515600" cy="4351338"/>
              </a:xfrm>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775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Computational Solutions</a:t>
            </a:r>
            <a:endParaRPr lang="en-US" sz="5400" b="1" dirty="0"/>
          </a:p>
        </p:txBody>
      </p:sp>
      <p:sp>
        <p:nvSpPr>
          <p:cNvPr id="3" name="Content Placeholder 2"/>
          <p:cNvSpPr>
            <a:spLocks noGrp="1"/>
          </p:cNvSpPr>
          <p:nvPr>
            <p:ph idx="1"/>
          </p:nvPr>
        </p:nvSpPr>
        <p:spPr>
          <a:xfrm>
            <a:off x="6596061" y="1027906"/>
            <a:ext cx="4281488" cy="4351338"/>
          </a:xfrm>
        </p:spPr>
        <p:txBody>
          <a:bodyPr/>
          <a:lstStyle/>
          <a:p>
            <a:endParaRPr lang="en-US" sz="2400" dirty="0" smtClean="0"/>
          </a:p>
          <a:p>
            <a:r>
              <a:rPr lang="en-US" dirty="0">
                <a:latin typeface="+mj-lt"/>
              </a:rPr>
              <a:t>Monte-Carlo Simulation</a:t>
            </a:r>
          </a:p>
          <a:p>
            <a:endParaRPr lang="en-US" dirty="0">
              <a:latin typeface="+mj-lt"/>
            </a:endParaRPr>
          </a:p>
          <a:p>
            <a:endParaRPr lang="en-US" dirty="0">
              <a:latin typeface="+mj-lt"/>
            </a:endParaRPr>
          </a:p>
        </p:txBody>
      </p:sp>
      <p:sp>
        <p:nvSpPr>
          <p:cNvPr id="4" name="TextBox 3"/>
          <p:cNvSpPr txBox="1"/>
          <p:nvPr/>
        </p:nvSpPr>
        <p:spPr>
          <a:xfrm>
            <a:off x="6765130" y="5986460"/>
            <a:ext cx="3943350" cy="646331"/>
          </a:xfrm>
          <a:prstGeom prst="rect">
            <a:avLst/>
          </a:prstGeom>
          <a:noFill/>
        </p:spPr>
        <p:txBody>
          <a:bodyPr wrap="square" rtlCol="0">
            <a:spAutoFit/>
          </a:bodyPr>
          <a:lstStyle/>
          <a:p>
            <a:r>
              <a:rPr lang="en-US" dirty="0" smtClean="0">
                <a:latin typeface="+mj-lt"/>
              </a:rPr>
              <a:t>Fig.4 </a:t>
            </a:r>
            <a:r>
              <a:rPr lang="en-US" dirty="0" smtClean="0"/>
              <a:t>Monte </a:t>
            </a:r>
            <a:r>
              <a:rPr lang="en-US" dirty="0"/>
              <a:t>Carlo Simulation </a:t>
            </a:r>
            <a:r>
              <a:rPr lang="en-US" dirty="0" smtClean="0"/>
              <a:t>Basics, </a:t>
            </a:r>
            <a:r>
              <a:rPr lang="en-US" dirty="0" smtClean="0">
                <a:latin typeface="+mj-lt"/>
              </a:rPr>
              <a:t>(J.W Wittwer, From</a:t>
            </a:r>
            <a:r>
              <a:rPr lang="en-US" dirty="0">
                <a:latin typeface="+mj-lt"/>
              </a:rPr>
              <a:t> </a:t>
            </a:r>
            <a:r>
              <a:rPr lang="en-US" i="1" dirty="0" smtClean="0">
                <a:latin typeface="+mj-lt"/>
              </a:rPr>
              <a:t>Vertex42.com)</a:t>
            </a:r>
            <a:endParaRPr lang="en-US"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130" y="2202191"/>
            <a:ext cx="3567113" cy="3480661"/>
          </a:xfrm>
          <a:prstGeom prst="rect">
            <a:avLst/>
          </a:prstGeom>
        </p:spPr>
      </p:pic>
      <p:sp>
        <p:nvSpPr>
          <p:cNvPr id="6" name="Content Placeholder 2"/>
          <p:cNvSpPr txBox="1">
            <a:spLocks/>
          </p:cNvSpPr>
          <p:nvPr/>
        </p:nvSpPr>
        <p:spPr>
          <a:xfrm>
            <a:off x="1033462" y="1027906"/>
            <a:ext cx="4395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a:p>
            <a:r>
              <a:rPr lang="en-US" dirty="0" smtClean="0">
                <a:latin typeface="+mj-lt"/>
              </a:rPr>
              <a:t>Leap-Frog approximation</a:t>
            </a:r>
          </a:p>
          <a:p>
            <a:endParaRPr lang="en-US" dirty="0" smtClean="0"/>
          </a:p>
        </p:txBody>
      </p:sp>
      <p:sp>
        <p:nvSpPr>
          <p:cNvPr id="7" name="TextBox 6"/>
          <p:cNvSpPr txBox="1"/>
          <p:nvPr/>
        </p:nvSpPr>
        <p:spPr>
          <a:xfrm>
            <a:off x="1033461" y="5972174"/>
            <a:ext cx="4724401" cy="923330"/>
          </a:xfrm>
          <a:prstGeom prst="rect">
            <a:avLst/>
          </a:prstGeom>
          <a:noFill/>
        </p:spPr>
        <p:txBody>
          <a:bodyPr wrap="square" rtlCol="0">
            <a:spAutoFit/>
          </a:bodyPr>
          <a:lstStyle/>
          <a:p>
            <a:r>
              <a:rPr lang="en-US" dirty="0" smtClean="0">
                <a:latin typeface="+mj-lt"/>
              </a:rPr>
              <a:t>Fig.3</a:t>
            </a:r>
            <a:r>
              <a:rPr lang="en-US" b="1" dirty="0" smtClean="0">
                <a:latin typeface="+mj-lt"/>
              </a:rPr>
              <a:t> Structure </a:t>
            </a:r>
            <a:r>
              <a:rPr lang="en-US" b="1" dirty="0">
                <a:latin typeface="+mj-lt"/>
              </a:rPr>
              <a:t>of the leapfrog </a:t>
            </a:r>
            <a:r>
              <a:rPr lang="en-US" b="1" dirty="0" smtClean="0">
                <a:latin typeface="+mj-lt"/>
              </a:rPr>
              <a:t>method</a:t>
            </a:r>
            <a:r>
              <a:rPr lang="en-US" dirty="0" smtClean="0">
                <a:latin typeface="+mj-lt"/>
              </a:rPr>
              <a:t> (Peter Young, April 2013)  </a:t>
            </a:r>
          </a:p>
          <a:p>
            <a:endParaRPr lang="en-US" dirty="0">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74" y="2645568"/>
            <a:ext cx="6050905" cy="2371725"/>
          </a:xfrm>
          <a:prstGeom prst="rect">
            <a:avLst/>
          </a:prstGeom>
        </p:spPr>
      </p:pic>
    </p:spTree>
    <p:extLst>
      <p:ext uri="{BB962C8B-B14F-4D97-AF65-F5344CB8AC3E}">
        <p14:creationId xmlns:p14="http://schemas.microsoft.com/office/powerpoint/2010/main" val="1524297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4"/>
            <a:ext cx="10515600" cy="1325563"/>
          </a:xfrm>
        </p:spPr>
        <p:txBody>
          <a:bodyPr>
            <a:normAutofit/>
          </a:bodyPr>
          <a:lstStyle/>
          <a:p>
            <a:pPr algn="ctr"/>
            <a:r>
              <a:rPr lang="en-US" sz="5400" b="1" dirty="0" smtClean="0"/>
              <a:t>Quick History</a:t>
            </a:r>
            <a:endParaRPr lang="en-US" sz="5400" b="1" dirty="0"/>
          </a:p>
        </p:txBody>
      </p:sp>
      <p:sp>
        <p:nvSpPr>
          <p:cNvPr id="3" name="Content Placeholder 2"/>
          <p:cNvSpPr>
            <a:spLocks noGrp="1"/>
          </p:cNvSpPr>
          <p:nvPr>
            <p:ph idx="1"/>
          </p:nvPr>
        </p:nvSpPr>
        <p:spPr>
          <a:xfrm>
            <a:off x="228600" y="1825625"/>
            <a:ext cx="6710361" cy="4351338"/>
          </a:xfrm>
        </p:spPr>
        <p:txBody>
          <a:bodyPr/>
          <a:lstStyle/>
          <a:p>
            <a:r>
              <a:rPr lang="en-US" dirty="0" smtClean="0">
                <a:latin typeface="+mj-lt"/>
              </a:rPr>
              <a:t>First observed Globular cluster, Messier 22 </a:t>
            </a:r>
            <a:endParaRPr lang="en-US" dirty="0">
              <a:latin typeface="+mj-lt"/>
            </a:endParaRPr>
          </a:p>
          <a:p>
            <a:endParaRPr lang="en-US" dirty="0" smtClean="0">
              <a:latin typeface="+mj-lt"/>
            </a:endParaRPr>
          </a:p>
          <a:p>
            <a:endParaRPr lang="en-US" dirty="0" smtClean="0">
              <a:latin typeface="+mj-lt"/>
            </a:endParaRPr>
          </a:p>
          <a:p>
            <a:r>
              <a:rPr lang="en-US" dirty="0" smtClean="0">
                <a:latin typeface="+mj-lt"/>
              </a:rPr>
              <a:t>Simulation stepping stones:</a:t>
            </a:r>
          </a:p>
          <a:p>
            <a:pPr marL="914400" lvl="1" indent="-457200">
              <a:buFont typeface="+mj-lt"/>
              <a:buAutoNum type="arabicPeriod"/>
            </a:pPr>
            <a:r>
              <a:rPr lang="en-US" dirty="0" smtClean="0">
                <a:latin typeface="+mj-lt"/>
              </a:rPr>
              <a:t>10k bodies (</a:t>
            </a:r>
            <a:r>
              <a:rPr lang="en-US" dirty="0" err="1" smtClean="0">
                <a:latin typeface="+mj-lt"/>
              </a:rPr>
              <a:t>Spurzem</a:t>
            </a:r>
            <a:r>
              <a:rPr lang="en-US" dirty="0" smtClean="0">
                <a:latin typeface="+mj-lt"/>
              </a:rPr>
              <a:t> &amp; </a:t>
            </a:r>
            <a:r>
              <a:rPr lang="en-US" dirty="0" err="1" smtClean="0">
                <a:latin typeface="+mj-lt"/>
              </a:rPr>
              <a:t>Aaseth</a:t>
            </a:r>
            <a:r>
              <a:rPr lang="en-US" dirty="0" smtClean="0">
                <a:latin typeface="+mj-lt"/>
              </a:rPr>
              <a:t>, 1996)</a:t>
            </a:r>
          </a:p>
          <a:p>
            <a:pPr marL="914400" lvl="1" indent="-457200">
              <a:buFont typeface="+mj-lt"/>
              <a:buAutoNum type="arabicPeriod"/>
            </a:pPr>
            <a:r>
              <a:rPr lang="en-US" dirty="0" smtClean="0">
                <a:latin typeface="+mj-lt"/>
              </a:rPr>
              <a:t>100k bodies (Baumgardt &amp; Makino, 2003)</a:t>
            </a:r>
          </a:p>
          <a:p>
            <a:pPr marL="914400" lvl="1" indent="-457200">
              <a:buFont typeface="+mj-lt"/>
              <a:buAutoNum type="arabicPeriod"/>
            </a:pPr>
            <a:r>
              <a:rPr lang="en-US" dirty="0" smtClean="0">
                <a:latin typeface="+mj-lt"/>
              </a:rPr>
              <a:t>485k bodies (</a:t>
            </a:r>
            <a:r>
              <a:rPr lang="en-US" dirty="0" err="1" smtClean="0">
                <a:latin typeface="+mj-lt"/>
              </a:rPr>
              <a:t>Heggie</a:t>
            </a:r>
            <a:r>
              <a:rPr lang="en-US" dirty="0" smtClean="0">
                <a:latin typeface="+mj-lt"/>
              </a:rPr>
              <a:t>, 2014)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516" y="1528763"/>
            <a:ext cx="4624846" cy="4505721"/>
          </a:xfrm>
          <a:prstGeom prst="rect">
            <a:avLst/>
          </a:prstGeom>
        </p:spPr>
      </p:pic>
      <p:sp>
        <p:nvSpPr>
          <p:cNvPr id="5" name="TextBox 4"/>
          <p:cNvSpPr txBox="1"/>
          <p:nvPr/>
        </p:nvSpPr>
        <p:spPr>
          <a:xfrm>
            <a:off x="6938961" y="6034484"/>
            <a:ext cx="4724401" cy="923330"/>
          </a:xfrm>
          <a:prstGeom prst="rect">
            <a:avLst/>
          </a:prstGeom>
          <a:noFill/>
        </p:spPr>
        <p:txBody>
          <a:bodyPr wrap="square" rtlCol="0">
            <a:spAutoFit/>
          </a:bodyPr>
          <a:lstStyle/>
          <a:p>
            <a:pPr marL="0" lvl="1"/>
            <a:r>
              <a:rPr lang="en-US" dirty="0" smtClean="0">
                <a:latin typeface="+mj-lt"/>
              </a:rPr>
              <a:t>Fig.5</a:t>
            </a:r>
            <a:r>
              <a:rPr lang="en-US" b="1" dirty="0" smtClean="0">
                <a:latin typeface="+mj-lt"/>
              </a:rPr>
              <a:t> Messier (from ESO’s La Silla Observatory in Chile</a:t>
            </a:r>
            <a:r>
              <a:rPr lang="en-US" dirty="0" smtClean="0">
                <a:latin typeface="+mj-lt"/>
              </a:rPr>
              <a:t>, 2012)  </a:t>
            </a:r>
          </a:p>
          <a:p>
            <a:endParaRPr lang="en-US" dirty="0">
              <a:latin typeface="+mj-lt"/>
            </a:endParaRPr>
          </a:p>
        </p:txBody>
      </p:sp>
    </p:spTree>
    <p:extLst>
      <p:ext uri="{BB962C8B-B14F-4D97-AF65-F5344CB8AC3E}">
        <p14:creationId xmlns:p14="http://schemas.microsoft.com/office/powerpoint/2010/main" val="472339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891600"/>
            <a:ext cx="12334875" cy="3306763"/>
          </a:xfrm>
        </p:spPr>
        <p:txBody>
          <a:bodyPr>
            <a:normAutofit/>
          </a:bodyPr>
          <a:lstStyle/>
          <a:p>
            <a:pPr algn="ctr"/>
            <a:r>
              <a:rPr lang="en-US" sz="4000" b="1" dirty="0" smtClean="0"/>
              <a:t>Dr. H. Baumgardt, N-body modeling of Globular Cluster</a:t>
            </a:r>
            <a:endParaRPr lang="en-US" sz="4000" b="1" dirty="0"/>
          </a:p>
        </p:txBody>
      </p:sp>
      <p:sp>
        <p:nvSpPr>
          <p:cNvPr id="3" name="Content Placeholder 2"/>
          <p:cNvSpPr>
            <a:spLocks noGrp="1"/>
          </p:cNvSpPr>
          <p:nvPr>
            <p:ph idx="1"/>
          </p:nvPr>
        </p:nvSpPr>
        <p:spPr>
          <a:xfrm>
            <a:off x="238123" y="1596877"/>
            <a:ext cx="5786438" cy="4351338"/>
          </a:xfrm>
        </p:spPr>
        <p:txBody>
          <a:bodyPr>
            <a:normAutofit/>
          </a:bodyPr>
          <a:lstStyle/>
          <a:p>
            <a:r>
              <a:rPr lang="en-US" dirty="0" smtClean="0">
                <a:latin typeface="+mj-lt"/>
              </a:rPr>
              <a:t>Large grid 900 N-body simulation of clusters</a:t>
            </a:r>
            <a:endParaRPr lang="en-US" dirty="0">
              <a:latin typeface="+mj-lt"/>
            </a:endParaRPr>
          </a:p>
          <a:p>
            <a:r>
              <a:rPr lang="en-US" dirty="0" smtClean="0">
                <a:latin typeface="+mj-lt"/>
              </a:rPr>
              <a:t>To find the mass to light ratios of cluster</a:t>
            </a:r>
          </a:p>
          <a:p>
            <a:endParaRPr lang="en-US"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5" y="3336370"/>
            <a:ext cx="10058400" cy="3160277"/>
          </a:xfrm>
          <a:prstGeom prst="rect">
            <a:avLst/>
          </a:prstGeom>
        </p:spPr>
      </p:pic>
      <p:sp>
        <p:nvSpPr>
          <p:cNvPr id="5" name="Rectangle 4"/>
          <p:cNvSpPr/>
          <p:nvPr/>
        </p:nvSpPr>
        <p:spPr>
          <a:xfrm>
            <a:off x="959643" y="6408818"/>
            <a:ext cx="10129837" cy="369332"/>
          </a:xfrm>
          <a:prstGeom prst="rect">
            <a:avLst/>
          </a:prstGeom>
        </p:spPr>
        <p:txBody>
          <a:bodyPr wrap="square">
            <a:spAutoFit/>
          </a:bodyPr>
          <a:lstStyle/>
          <a:p>
            <a:r>
              <a:rPr lang="en-US" dirty="0" smtClean="0">
                <a:effectLst/>
                <a:latin typeface="+mj-lt"/>
              </a:rPr>
              <a:t>Fig</a:t>
            </a:r>
            <a:r>
              <a:rPr lang="en-US" dirty="0" smtClean="0">
                <a:effectLst/>
                <a:latin typeface="CMR8" charset="0"/>
              </a:rPr>
              <a:t>. </a:t>
            </a:r>
            <a:r>
              <a:rPr lang="en-US" dirty="0" smtClean="0">
                <a:effectLst/>
                <a:latin typeface="+mj-lt"/>
              </a:rPr>
              <a:t>6 </a:t>
            </a:r>
            <a:r>
              <a:rPr lang="en-US" b="1" dirty="0" smtClean="0">
                <a:effectLst/>
                <a:latin typeface="+mj-lt"/>
              </a:rPr>
              <a:t>Surface density profiles &amp; velocity dispersion of the globular clusters </a:t>
            </a:r>
            <a:r>
              <a:rPr lang="en-US" dirty="0" smtClean="0">
                <a:effectLst/>
                <a:latin typeface="+mj-lt"/>
              </a:rPr>
              <a:t>(from </a:t>
            </a:r>
            <a:r>
              <a:rPr lang="en-US" dirty="0" smtClean="0">
                <a:latin typeface="+mj-lt"/>
              </a:rPr>
              <a:t>Dr. H. Baumgardt</a:t>
            </a:r>
            <a:r>
              <a:rPr lang="en-US" dirty="0">
                <a:latin typeface="+mj-lt"/>
              </a:rPr>
              <a:t> </a:t>
            </a:r>
            <a:r>
              <a:rPr lang="en-US" dirty="0" smtClean="0">
                <a:latin typeface="+mj-lt"/>
              </a:rPr>
              <a:t>2016)</a:t>
            </a:r>
            <a:r>
              <a:rPr lang="en-US" dirty="0" smtClean="0">
                <a:effectLst/>
                <a:latin typeface="+mj-lt"/>
              </a:rPr>
              <a:t> </a:t>
            </a:r>
            <a:endParaRPr lang="en-US" dirty="0">
              <a:latin typeface="+mj-lt"/>
            </a:endParaRPr>
          </a:p>
        </p:txBody>
      </p:sp>
      <p:sp>
        <p:nvSpPr>
          <p:cNvPr id="6" name="Content Placeholder 2"/>
          <p:cNvSpPr txBox="1">
            <a:spLocks/>
          </p:cNvSpPr>
          <p:nvPr/>
        </p:nvSpPr>
        <p:spPr>
          <a:xfrm>
            <a:off x="5929315" y="602516"/>
            <a:ext cx="6405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b="1" dirty="0" smtClean="0"/>
          </a:p>
          <a:p>
            <a:endParaRPr lang="en-US" dirty="0" smtClean="0">
              <a:latin typeface="+mj-lt"/>
            </a:endParaRPr>
          </a:p>
          <a:p>
            <a:r>
              <a:rPr lang="en-US" dirty="0" smtClean="0">
                <a:latin typeface="+mj-lt"/>
              </a:rPr>
              <a:t>Model follows the evolution of clusters</a:t>
            </a:r>
          </a:p>
          <a:p>
            <a:r>
              <a:rPr lang="en-US" dirty="0" smtClean="0">
                <a:latin typeface="+mj-lt"/>
              </a:rPr>
              <a:t>Interesting find: Intermediate black holes? </a:t>
            </a:r>
          </a:p>
        </p:txBody>
      </p:sp>
    </p:spTree>
    <p:extLst>
      <p:ext uri="{BB962C8B-B14F-4D97-AF65-F5344CB8AC3E}">
        <p14:creationId xmlns:p14="http://schemas.microsoft.com/office/powerpoint/2010/main" val="1681562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7432</TotalTime>
  <Words>714</Words>
  <Application>Microsoft Macintosh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Calibri Light</vt:lpstr>
      <vt:lpstr>Cambria Math</vt:lpstr>
      <vt:lpstr>CMR8</vt:lpstr>
      <vt:lpstr>Gurmukhi Sangam MN</vt:lpstr>
      <vt:lpstr>Mangal</vt:lpstr>
      <vt:lpstr>Arial</vt:lpstr>
      <vt:lpstr>Office Theme</vt:lpstr>
      <vt:lpstr>Do Globular Clusters           contain Black Holes?</vt:lpstr>
      <vt:lpstr>Contents</vt:lpstr>
      <vt:lpstr>What is a Globular Cluster?</vt:lpstr>
      <vt:lpstr>Black Holes?</vt:lpstr>
      <vt:lpstr>Relevant Physics</vt:lpstr>
      <vt:lpstr>Virial Theorem</vt:lpstr>
      <vt:lpstr>Computational Solutions</vt:lpstr>
      <vt:lpstr>Quick History</vt:lpstr>
      <vt:lpstr>Dr. H. Baumgardt, N-body modeling of Globular Cluster</vt:lpstr>
      <vt:lpstr>Long Wang et al. DRAGON Simulations</vt:lpstr>
      <vt:lpstr>My Report: Globular Clusters &amp; IMBHs</vt:lpstr>
      <vt:lpstr>Summary</vt:lpstr>
      <vt:lpstr>References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Globular Clusters           contain Black Holes?</dc:title>
  <dc:creator>HEMMING, ROBERT W.B. (Student)</dc:creator>
  <cp:lastModifiedBy>HEMMING, ROBERT W.B. (Student)</cp:lastModifiedBy>
  <cp:revision>53</cp:revision>
  <dcterms:created xsi:type="dcterms:W3CDTF">2017-11-19T21:27:05Z</dcterms:created>
  <dcterms:modified xsi:type="dcterms:W3CDTF">2018-02-07T16:24:00Z</dcterms:modified>
</cp:coreProperties>
</file>