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9943-EEA4-634D-8261-B8A726B4F00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ECA4-90E4-6A49-A29C-ECAFEB99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5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Crossing Time</a:t>
            </a:r>
            <a:endParaRPr lang="en-US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“Virial Radius”, </a:t>
                </a:r>
                <a:r>
                  <a:rPr lang="en-US" i="1" dirty="0" smtClean="0">
                    <a:latin typeface="+mj-lt"/>
                  </a:rPr>
                  <a:t>R </a:t>
                </a:r>
                <a:r>
                  <a:rPr lang="en-US" dirty="0" smtClean="0">
                    <a:latin typeface="+mj-lt"/>
                  </a:rPr>
                  <a:t>characterizes the system size: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charset="0"/>
                      </a:rPr>
                      <m:t>       </m:t>
                    </m:r>
                    <m:r>
                      <a:rPr lang="en-GB" b="0" i="1" smtClean="0">
                        <a:latin typeface="+mj-lt"/>
                      </a:rPr>
                      <m:t>𝑉</m:t>
                    </m:r>
                    <m:r>
                      <a:rPr lang="en-GB" b="0" i="1" smtClean="0">
                        <a:latin typeface="+mj-lt"/>
                      </a:rPr>
                      <m:t>=−</m:t>
                    </m:r>
                    <m:f>
                      <m:fPr>
                        <m:ctrlPr>
                          <a:rPr lang="mr-IN" b="0" i="1" smtClean="0">
                            <a:latin typeface="+mj-lt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+mj-lt"/>
                          </a:rPr>
                          <m:t>𝐺</m:t>
                        </m:r>
                        <m:sSup>
                          <m:sSupPr>
                            <m:ctrlPr>
                              <a:rPr lang="en-GB" b="0" i="1" smtClean="0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+mj-lt"/>
                              </a:rPr>
                              <m:t>𝑀</m:t>
                            </m:r>
                          </m:e>
                          <m:sup>
                            <m:r>
                              <a:rPr lang="en-GB" b="0" i="1" smtClean="0">
                                <a:latin typeface="+mj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+mj-lt"/>
                          </a:rPr>
                          <m:t>2</m:t>
                        </m:r>
                        <m:r>
                          <a:rPr lang="en-GB" b="0" i="1" smtClean="0">
                            <a:latin typeface="+mj-lt"/>
                          </a:rPr>
                          <m:t>𝑅</m:t>
                        </m:r>
                      </m:den>
                    </m:f>
                  </m:oMath>
                </a14:m>
                <a:endParaRPr lang="en-US" i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i="1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Characterize speeds, mean square speed: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𝑇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endParaRPr lang="en-US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So define crossing time: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𝑐𝑟</m:t>
                        </m:r>
                      </m:sub>
                    </m:sSub>
                    <m:r>
                      <a:rPr lang="en-GB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𝑅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𝑣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𝐺𝑀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930" y="-828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Globular Cluster Mass</a:t>
            </a:r>
            <a:endParaRPr lang="en-US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0987" y="1069756"/>
                <a:ext cx="8177212" cy="56152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latin typeface="+mj-lt"/>
                  </a:rPr>
                  <a:t>Find the mass of a cluster using the Virial Theorem:</a:t>
                </a:r>
              </a:p>
              <a:p>
                <a:endParaRPr lang="en-US" b="1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Measure the radial velocities, </a:t>
                </a:r>
                <a:r>
                  <a:rPr lang="en-US" i="1" dirty="0" smtClean="0">
                    <a:latin typeface="+mj-lt"/>
                  </a:rPr>
                  <a:t>v</a:t>
                </a:r>
                <a:r>
                  <a:rPr lang="en-US" dirty="0" smtClean="0">
                    <a:latin typeface="+mj-lt"/>
                  </a:rPr>
                  <a:t> to find the velocity dispersions,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in three dimensions: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Calculate the new average kinetic energy:</a:t>
                </a:r>
                <a:endParaRPr lang="en-GB" b="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+mj-lt"/>
                  </a:rPr>
                  <a:t>Calculate the new </a:t>
                </a:r>
                <a:r>
                  <a:rPr lang="en-US" dirty="0" smtClean="0">
                    <a:latin typeface="+mj-lt"/>
                  </a:rPr>
                  <a:t>gravitational potential energy</a:t>
                </a:r>
                <a:r>
                  <a:rPr lang="en-GB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from a position where the typical distance to the center is 0.5</a:t>
                </a:r>
                <a:r>
                  <a:rPr lang="en-US" i="1" dirty="0" smtClean="0">
                    <a:latin typeface="+mj-lt"/>
                  </a:rPr>
                  <a:t>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i="1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i="1" dirty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Finally, put both into Virial and solve for total mass of cluster:</a:t>
                </a:r>
                <a:endParaRPr lang="en-US" dirty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987" y="1069756"/>
                <a:ext cx="8177212" cy="5615287"/>
              </a:xfrm>
              <a:blipFill rotWithShape="0">
                <a:blip r:embed="rId2"/>
                <a:stretch>
                  <a:fillRect l="-1342" t="-2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558213" y="1870367"/>
                <a:ext cx="20145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charset="0"/>
                        </a:rPr>
                        <m:t>=3</m:t>
                      </m:r>
                      <m:sSup>
                        <m:sSupPr>
                          <m:ctrlPr>
                            <a:rPr lang="en-GB" sz="3200" i="1" smtClean="0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e>
                        <m:sup>
                          <m:r>
                            <a:rPr lang="en-GB" sz="3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213" y="1870367"/>
                <a:ext cx="201453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15311" y="2847156"/>
                <a:ext cx="3171825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charset="0"/>
                            </a:rPr>
                            <m:t>𝑇</m:t>
                          </m:r>
                        </m:e>
                      </m:d>
                      <m:r>
                        <a:rPr lang="en-GB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charset="0"/>
                        </a:rPr>
                        <m:t>𝑚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311" y="2847156"/>
                <a:ext cx="3171825" cy="8989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60518" y="4138134"/>
                <a:ext cx="3529012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charset="0"/>
                            </a:rPr>
                            <m:t>𝑉</m:t>
                          </m:r>
                        </m:e>
                      </m:d>
                      <m:r>
                        <a:rPr lang="en-GB" sz="2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charset="0"/>
                            </a:rPr>
                            <m:t>𝐺𝑀𝑚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charset="0"/>
                            </a:rPr>
                            <m:t>0.5</m:t>
                          </m:r>
                          <m:r>
                            <a:rPr lang="en-GB" sz="2800" b="0" i="1" smtClean="0">
                              <a:latin typeface="Cambria Math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518" y="4138134"/>
                <a:ext cx="3529012" cy="8989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47471" y="5429112"/>
                <a:ext cx="3252787" cy="901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GB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den>
                      </m:f>
                      <m:sSup>
                        <m:sSupPr>
                          <m:ctrlPr>
                            <a:rPr lang="mr-I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sub>
                          </m:sSub>
                        </m:e>
                        <m:sup>
                          <m:r>
                            <a:rPr lang="en-GB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471" y="5429112"/>
                <a:ext cx="3252787" cy="901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203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Crossing Time</vt:lpstr>
      <vt:lpstr>Globular Cluster Mass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HEMMING, ROBERT W.B. (Student)</dc:creator>
  <cp:lastModifiedBy>HEMMING, ROBERT W.B. (Student)</cp:lastModifiedBy>
  <cp:revision>2</cp:revision>
  <dcterms:created xsi:type="dcterms:W3CDTF">2017-11-23T03:42:37Z</dcterms:created>
  <dcterms:modified xsi:type="dcterms:W3CDTF">2017-11-23T05:04:38Z</dcterms:modified>
</cp:coreProperties>
</file>