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4" r:id="rId1"/>
    <p:sldMasterId id="2147483857" r:id="rId2"/>
  </p:sldMasterIdLst>
  <p:notesMasterIdLst>
    <p:notesMasterId r:id="rId84"/>
  </p:notesMasterIdLst>
  <p:sldIdLst>
    <p:sldId id="325" r:id="rId3"/>
    <p:sldId id="314" r:id="rId4"/>
    <p:sldId id="379" r:id="rId5"/>
    <p:sldId id="383" r:id="rId6"/>
    <p:sldId id="326" r:id="rId7"/>
    <p:sldId id="257" r:id="rId8"/>
    <p:sldId id="327" r:id="rId9"/>
    <p:sldId id="356" r:id="rId10"/>
    <p:sldId id="342" r:id="rId11"/>
    <p:sldId id="328" r:id="rId12"/>
    <p:sldId id="349" r:id="rId13"/>
    <p:sldId id="347" r:id="rId14"/>
    <p:sldId id="348" r:id="rId15"/>
    <p:sldId id="384" r:id="rId16"/>
    <p:sldId id="371" r:id="rId17"/>
    <p:sldId id="372" r:id="rId18"/>
    <p:sldId id="343" r:id="rId19"/>
    <p:sldId id="344" r:id="rId20"/>
    <p:sldId id="350" r:id="rId21"/>
    <p:sldId id="351" r:id="rId22"/>
    <p:sldId id="352" r:id="rId23"/>
    <p:sldId id="353" r:id="rId24"/>
    <p:sldId id="354" r:id="rId25"/>
    <p:sldId id="355" r:id="rId26"/>
    <p:sldId id="369" r:id="rId27"/>
    <p:sldId id="358" r:id="rId28"/>
    <p:sldId id="359" r:id="rId29"/>
    <p:sldId id="329" r:id="rId30"/>
    <p:sldId id="330" r:id="rId31"/>
    <p:sldId id="331" r:id="rId32"/>
    <p:sldId id="332" r:id="rId33"/>
    <p:sldId id="360" r:id="rId34"/>
    <p:sldId id="336" r:id="rId35"/>
    <p:sldId id="279" r:id="rId36"/>
    <p:sldId id="283" r:id="rId37"/>
    <p:sldId id="259" r:id="rId38"/>
    <p:sldId id="268" r:id="rId39"/>
    <p:sldId id="278" r:id="rId40"/>
    <p:sldId id="373" r:id="rId41"/>
    <p:sldId id="337" r:id="rId42"/>
    <p:sldId id="282" r:id="rId43"/>
    <p:sldId id="273" r:id="rId44"/>
    <p:sldId id="263" r:id="rId45"/>
    <p:sldId id="281" r:id="rId46"/>
    <p:sldId id="294" r:id="rId47"/>
    <p:sldId id="301" r:id="rId48"/>
    <p:sldId id="338" r:id="rId49"/>
    <p:sldId id="376" r:id="rId50"/>
    <p:sldId id="375" r:id="rId51"/>
    <p:sldId id="277" r:id="rId52"/>
    <p:sldId id="381" r:id="rId53"/>
    <p:sldId id="382" r:id="rId54"/>
    <p:sldId id="377" r:id="rId55"/>
    <p:sldId id="378" r:id="rId56"/>
    <p:sldId id="339" r:id="rId57"/>
    <p:sldId id="266" r:id="rId58"/>
    <p:sldId id="285" r:id="rId59"/>
    <p:sldId id="286" r:id="rId60"/>
    <p:sldId id="289" r:id="rId61"/>
    <p:sldId id="385" r:id="rId62"/>
    <p:sldId id="287" r:id="rId63"/>
    <p:sldId id="386" r:id="rId64"/>
    <p:sldId id="387" r:id="rId65"/>
    <p:sldId id="290" r:id="rId66"/>
    <p:sldId id="388" r:id="rId67"/>
    <p:sldId id="291" r:id="rId68"/>
    <p:sldId id="292" r:id="rId69"/>
    <p:sldId id="267" r:id="rId70"/>
    <p:sldId id="366" r:id="rId71"/>
    <p:sldId id="367" r:id="rId72"/>
    <p:sldId id="368" r:id="rId73"/>
    <p:sldId id="374" r:id="rId74"/>
    <p:sldId id="389" r:id="rId75"/>
    <p:sldId id="390" r:id="rId76"/>
    <p:sldId id="391" r:id="rId77"/>
    <p:sldId id="392" r:id="rId78"/>
    <p:sldId id="393" r:id="rId79"/>
    <p:sldId id="340" r:id="rId80"/>
    <p:sldId id="324" r:id="rId81"/>
    <p:sldId id="258" r:id="rId82"/>
    <p:sldId id="341"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E3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0216D1-2CD5-4B45-BF37-6C8DCA392C4A}" v="1019" dt="2023-02-27T23:06:33.6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048"/>
    <p:restoredTop sz="84545"/>
  </p:normalViewPr>
  <p:slideViewPr>
    <p:cSldViewPr snapToGrid="0">
      <p:cViewPr varScale="1">
        <p:scale>
          <a:sx n="41" d="100"/>
          <a:sy n="41" d="100"/>
        </p:scale>
        <p:origin x="216" y="9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notesMaster" Target="notesMasters/notesMaster1.xml"/><Relationship Id="rId89" Type="http://schemas.microsoft.com/office/2015/10/relationships/revisionInfo" Target="revisionInfo.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6-14T23:37:20.03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5583 10116 16383 0 0,'5'0'0'0'0,"7"0"0"0"0,7 0 0 0 0,5 0 0 0 0,4 0 0 0 0,7 0 0 0 0,4 0 0 0 0,-1 0 0 0 0,0 0 0 0 0,-3 0 0 0 0,-1 0 0 0 0,-1 0 0 0 0,-2 0 0 0 0,0 0 0 0 0,-1 0 0 0 0,1 0 0 0 0,-1 0 0 0 0,0 0 0 0 0,1 0 0 0 0,-1 0 0 0 0,1 0 0 0 0,0 0 0 0 0,-1 0 0 0 0,1 0 0 0 0,0 0 0 0 0,-1 0 0 0 0,1 0 0 0 0,0 0 0 0 0,-1 0 0 0 0,1 0 0 0 0,0 0 0 0 0,-1 0 0 0 0,1 0 0 0 0,0 0 0 0 0,0 0 0 0 0,-1 0 0 0 0,1 0 0 0 0,0 0 0 0 0,-1-6 0 0 0,1 0 0 0 0,0-1 0 0 0,-1 2 0 0 0,1 1 0 0 0,0 1 0 0 0,-1 2 0 0 0,1 1 0 0 0,0 0 0 0 0,-1 0 0 0 0,1 0 0 0 0,0-5 0 0 0,-1-1 0 0 0,1-1 0 0 0,0 2 0 0 0,-1 1 0 0 0,1 2 0 0 0,0 1 0 0 0,-1 0 0 0 0,1 1 0 0 0,0 0 0 0 0,-1 1 0 0 0,1-1 0 0 0,0 0 0 0 0,-1 0 0 0 0,1 0 0 0 0,0 0 0 0 0,-1 0 0 0 0,1 0 0 0 0,0 0 0 0 0,0 0 0 0 0,-1 0 0 0 0,1 0 0 0 0,0 0 0 0 0,-6 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6-14T23:37:20.03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5424 11800 16383 0 0,'10'0'0'0'0,"9"0"0"0"0,12 0 0 0 0,5 0 0 0 0,3 0 0 0 0,4 0 0 0 0,0 0 0 0 0,-1 0 0 0 0,-4 0 0 0 0,-2 0 0 0 0,-2 0 0 0 0,-2 0 0 0 0,-1 0 0 0 0,-1 0 0 0 0,0 0 0 0 0,0 0 0 0 0,1 0 0 0 0,-1 0 0 0 0,0 0 0 0 0,1 0 0 0 0,0 0 0 0 0,-1 0 0 0 0,1 0 0 0 0,0 0 0 0 0,-1 0 0 0 0,1 0 0 0 0,0 0 0 0 0,-1 0 0 0 0,1 0 0 0 0,0 0 0 0 0,-1 0 0 0 0,1 0 0 0 0,0 0 0 0 0,5 0 0 0 0,1 0 0 0 0,1 0 0 0 0,-2 0 0 0 0,3 0 0 0 0,1 0 0 0 0,-1 0 0 0 0,-3 0 0 0 0,-1 0 0 0 0,-2 0 0 0 0,-2 0 0 0 0,0 0 0 0 0,0 0 0 0 0,-1 0 0 0 0,5 0 0 0 0,3 0 0 0 0,-1 0 0 0 0,-2 0 0 0 0,0 0 0 0 0,-2 0 0 0 0,-1 0 0 0 0,-1 0 0 0 0,0 0 0 0 0,-1 0 0 0 0,0 0 0 0 0,1 0 0 0 0,-1 0 0 0 0,1 0 0 0 0,-1 0 0 0 0,1 0 0 0 0,0 0 0 0 0,-1 0 0 0 0,1 0 0 0 0,0 0 0 0 0,-1 0 0 0 0,1 0 0 0 0,0 0 0 0 0,-1 0 0 0 0,1 0 0 0 0,-5 0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5EF493-FC83-B744-A676-20CABD388B0A}" type="datetimeFigureOut">
              <a:rPr lang="en-US" smtClean="0"/>
              <a:t>2/27/23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64EC66-BC2C-1440-A8F6-5217000431FF}" type="slidenum">
              <a:rPr lang="en-US" smtClean="0"/>
              <a:t>‹#›</a:t>
            </a:fld>
            <a:endParaRPr lang="en-US"/>
          </a:p>
        </p:txBody>
      </p:sp>
    </p:spTree>
    <p:extLst>
      <p:ext uri="{BB962C8B-B14F-4D97-AF65-F5344CB8AC3E}">
        <p14:creationId xmlns:p14="http://schemas.microsoft.com/office/powerpoint/2010/main" val="2005994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64EC66-BC2C-1440-A8F6-5217000431FF}" type="slidenum">
              <a:rPr lang="en-US" smtClean="0"/>
              <a:t>5</a:t>
            </a:fld>
            <a:endParaRPr lang="en-US"/>
          </a:p>
        </p:txBody>
      </p:sp>
    </p:spTree>
    <p:extLst>
      <p:ext uri="{BB962C8B-B14F-4D97-AF65-F5344CB8AC3E}">
        <p14:creationId xmlns:p14="http://schemas.microsoft.com/office/powerpoint/2010/main" val="4150391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64EC66-BC2C-1440-A8F6-5217000431FF}" type="slidenum">
              <a:rPr lang="en-US" smtClean="0"/>
              <a:t>6</a:t>
            </a:fld>
            <a:endParaRPr lang="en-US"/>
          </a:p>
        </p:txBody>
      </p:sp>
    </p:spTree>
    <p:extLst>
      <p:ext uri="{BB962C8B-B14F-4D97-AF65-F5344CB8AC3E}">
        <p14:creationId xmlns:p14="http://schemas.microsoft.com/office/powerpoint/2010/main" val="748645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64EC66-BC2C-1440-A8F6-5217000431FF}" type="slidenum">
              <a:rPr lang="en-US" smtClean="0"/>
              <a:t>17</a:t>
            </a:fld>
            <a:endParaRPr lang="en-US"/>
          </a:p>
        </p:txBody>
      </p:sp>
    </p:spTree>
    <p:extLst>
      <p:ext uri="{BB962C8B-B14F-4D97-AF65-F5344CB8AC3E}">
        <p14:creationId xmlns:p14="http://schemas.microsoft.com/office/powerpoint/2010/main" val="3844152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64EC66-BC2C-1440-A8F6-5217000431FF}" type="slidenum">
              <a:rPr lang="en-US" smtClean="0"/>
              <a:t>53</a:t>
            </a:fld>
            <a:endParaRPr lang="en-US"/>
          </a:p>
        </p:txBody>
      </p:sp>
    </p:spTree>
    <p:extLst>
      <p:ext uri="{BB962C8B-B14F-4D97-AF65-F5344CB8AC3E}">
        <p14:creationId xmlns:p14="http://schemas.microsoft.com/office/powerpoint/2010/main" val="3078505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046684" y="1035181"/>
            <a:ext cx="8098632" cy="2085696"/>
          </a:xfrm>
        </p:spPr>
        <p:txBody>
          <a:bodyPr anchor="b">
            <a:norm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2046684" y="3765724"/>
            <a:ext cx="8098632"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2/27/23</a:t>
            </a:fld>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402206"/>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3708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Logo&#10;&#10;Description automatically generated">
            <a:extLst>
              <a:ext uri="{FF2B5EF4-FFF2-40B4-BE49-F238E27FC236}">
                <a16:creationId xmlns:a16="http://schemas.microsoft.com/office/drawing/2014/main" id="{2DCDEFB5-72EC-C413-6001-A07FB8F1F5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6337755" cy="6865901"/>
          </a:xfrm>
          <a:prstGeom prst="rect">
            <a:avLst/>
          </a:prstGeom>
        </p:spPr>
      </p:pic>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6662306" y="1158749"/>
            <a:ext cx="4660184" cy="2085696"/>
          </a:xfrm>
        </p:spPr>
        <p:txBody>
          <a:bodyPr anchor="b">
            <a:norm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6337755" y="3889292"/>
            <a:ext cx="5309286"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8722398" y="3525774"/>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645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2/27/23</a:t>
            </a:fld>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7415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r>
              <a:rPr lang="en-US"/>
              <a:t>2/5/2017</a:t>
            </a:r>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76220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2/27/23</a:t>
            </a:fld>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04490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2/27/23</a:t>
            </a:fld>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3774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248033"/>
            <a:ext cx="4928400" cy="45304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248033"/>
            <a:ext cx="4928400" cy="45304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2/27/23</a:t>
            </a:fld>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06493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2/27/23</a:t>
            </a:fld>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664780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2/27/23</a:t>
            </a:fld>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809628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2/27/23</a:t>
            </a:fld>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975466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2/27/23</a:t>
            </a:fld>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9991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2/27/23</a:t>
            </a:fld>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7569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gi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659152"/>
          </a:xfrm>
          <a:prstGeom prst="rect">
            <a:avLst/>
          </a:prstGeom>
        </p:spPr>
        <p:txBody>
          <a:bodyPr vert="horz" lIns="91440" tIns="45720" rIns="91440" bIns="45720" rtlCol="0" anchor="b"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303807"/>
            <a:ext cx="10213200" cy="45848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2/27/23</a:t>
            </a:fld>
            <a:endParaRPr lang="en-US"/>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a:p>
        </p:txBody>
      </p:sp>
      <p:pic>
        <p:nvPicPr>
          <p:cNvPr id="7" name="Picture 4" descr="Logo&#10;&#10;Description automatically generated">
            <a:extLst>
              <a:ext uri="{FF2B5EF4-FFF2-40B4-BE49-F238E27FC236}">
                <a16:creationId xmlns:a16="http://schemas.microsoft.com/office/drawing/2014/main" id="{A634852E-32CA-4702-2984-80DCE4C31CA9}"/>
              </a:ext>
            </a:extLst>
          </p:cNvPr>
          <p:cNvPicPr>
            <a:picLocks noChangeAspect="1"/>
          </p:cNvPicPr>
          <p:nvPr userDrawn="1"/>
        </p:nvPicPr>
        <p:blipFill>
          <a:blip r:embed="rId11"/>
          <a:stretch>
            <a:fillRect/>
          </a:stretch>
        </p:blipFill>
        <p:spPr>
          <a:xfrm>
            <a:off x="4926590" y="5888686"/>
            <a:ext cx="2338821" cy="934028"/>
          </a:xfrm>
          <a:prstGeom prst="rect">
            <a:avLst/>
          </a:prstGeom>
        </p:spPr>
      </p:pic>
    </p:spTree>
    <p:extLst>
      <p:ext uri="{BB962C8B-B14F-4D97-AF65-F5344CB8AC3E}">
        <p14:creationId xmlns:p14="http://schemas.microsoft.com/office/powerpoint/2010/main" val="2781912276"/>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37" r:id="rId6"/>
    <p:sldLayoutId id="2147483833" r:id="rId7"/>
    <p:sldLayoutId id="2147483834" r:id="rId8"/>
    <p:sldLayoutId id="2147483835" r:id="rId9"/>
  </p:sldLayoutIdLst>
  <p:txStyles>
    <p:titleStyle>
      <a:lvl1pPr algn="ctr" defTabSz="914400" rtl="0" eaLnBrk="1" latinLnBrk="0" hangingPunct="1">
        <a:lnSpc>
          <a:spcPct val="100000"/>
        </a:lnSpc>
        <a:spcBef>
          <a:spcPct val="0"/>
        </a:spcBef>
        <a:buNone/>
        <a:defRPr sz="4000" kern="1200" cap="none" spc="0" baseline="0">
          <a:solidFill>
            <a:schemeClr val="bg2">
              <a:lumMod val="25000"/>
            </a:schemeClr>
          </a:solidFill>
          <a:latin typeface="Neuzeit"/>
          <a:ea typeface="+mj-ea"/>
          <a:cs typeface="+mj-cs"/>
        </a:defRPr>
      </a:lvl1pPr>
    </p:titleStyle>
    <p:bodyStyle>
      <a:lvl1pPr marL="360000" indent="-360000" algn="l" defTabSz="914400" rtl="0" eaLnBrk="1" latinLnBrk="0" hangingPunct="1">
        <a:lnSpc>
          <a:spcPct val="120000"/>
        </a:lnSpc>
        <a:spcBef>
          <a:spcPts val="1000"/>
        </a:spcBef>
        <a:buClr>
          <a:schemeClr val="accent3"/>
        </a:buClr>
        <a:buFont typeface="Wingdings" panose="05000000000000000000" pitchFamily="2" charset="2"/>
        <a:buChar char=""/>
        <a:defRPr sz="2400" kern="1200" spc="50">
          <a:solidFill>
            <a:schemeClr val="bg2">
              <a:lumMod val="25000"/>
            </a:schemeClr>
          </a:solidFill>
          <a:latin typeface="Neuzeit"/>
          <a:ea typeface="+mn-ea"/>
          <a:cs typeface="+mn-cs"/>
        </a:defRPr>
      </a:lvl1pPr>
      <a:lvl2pPr marL="360000" indent="0" algn="l" defTabSz="914400" rtl="0" eaLnBrk="1" latinLnBrk="0" hangingPunct="1">
        <a:lnSpc>
          <a:spcPct val="120000"/>
        </a:lnSpc>
        <a:spcBef>
          <a:spcPts val="500"/>
        </a:spcBef>
        <a:buFontTx/>
        <a:buNone/>
        <a:defRPr sz="2400" b="0" i="1" kern="1200" spc="50" baseline="0">
          <a:solidFill>
            <a:schemeClr val="bg2">
              <a:lumMod val="25000"/>
            </a:schemeClr>
          </a:solidFill>
          <a:latin typeface="Neuzeit"/>
          <a:ea typeface="+mn-ea"/>
          <a:cs typeface="+mn-cs"/>
        </a:defRPr>
      </a:lvl2pPr>
      <a:lvl3pPr marL="1080000" indent="-360000" algn="l" defTabSz="914400" rtl="0" eaLnBrk="1" latinLnBrk="0" hangingPunct="1">
        <a:lnSpc>
          <a:spcPct val="120000"/>
        </a:lnSpc>
        <a:spcBef>
          <a:spcPts val="500"/>
        </a:spcBef>
        <a:buClr>
          <a:schemeClr val="accent3"/>
        </a:buClr>
        <a:buFont typeface="Wingdings" panose="05000000000000000000" pitchFamily="2" charset="2"/>
        <a:buChar char=""/>
        <a:defRPr sz="2400" kern="1200" spc="50">
          <a:solidFill>
            <a:schemeClr val="bg2">
              <a:lumMod val="25000"/>
            </a:schemeClr>
          </a:solidFill>
          <a:latin typeface="Neuzeit"/>
          <a:ea typeface="+mn-ea"/>
          <a:cs typeface="+mn-cs"/>
        </a:defRPr>
      </a:lvl3pPr>
      <a:lvl4pPr marL="1080000" indent="0" algn="l" defTabSz="914400" rtl="0" eaLnBrk="1" latinLnBrk="0" hangingPunct="1">
        <a:lnSpc>
          <a:spcPct val="120000"/>
        </a:lnSpc>
        <a:spcBef>
          <a:spcPts val="500"/>
        </a:spcBef>
        <a:buClr>
          <a:schemeClr val="accent3"/>
        </a:buClr>
        <a:buFontTx/>
        <a:buNone/>
        <a:defRPr sz="2400" b="0" i="1" kern="1200" spc="50" baseline="0">
          <a:solidFill>
            <a:schemeClr val="bg2">
              <a:lumMod val="25000"/>
            </a:schemeClr>
          </a:solidFill>
          <a:latin typeface="Neuzeit"/>
          <a:ea typeface="+mn-ea"/>
          <a:cs typeface="+mn-cs"/>
        </a:defRPr>
      </a:lvl4pPr>
      <a:lvl5pPr marL="1800000" indent="-360000" algn="l" defTabSz="914400" rtl="0" eaLnBrk="1" latinLnBrk="0" hangingPunct="1">
        <a:lnSpc>
          <a:spcPct val="120000"/>
        </a:lnSpc>
        <a:spcBef>
          <a:spcPts val="500"/>
        </a:spcBef>
        <a:buClr>
          <a:schemeClr val="accent3"/>
        </a:buClr>
        <a:buFont typeface="Wingdings" panose="05000000000000000000" pitchFamily="2" charset="2"/>
        <a:buChar char=""/>
        <a:defRPr sz="2400" kern="1200" spc="50">
          <a:solidFill>
            <a:schemeClr val="bg2">
              <a:lumMod val="25000"/>
            </a:schemeClr>
          </a:solidFill>
          <a:latin typeface="Neuzei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659152"/>
          </a:xfrm>
          <a:prstGeom prst="rect">
            <a:avLst/>
          </a:prstGeom>
        </p:spPr>
        <p:txBody>
          <a:bodyPr vert="horz" lIns="91440" tIns="45720" rIns="91440" bIns="45720" rtlCol="0" anchor="b"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303807"/>
            <a:ext cx="10213200" cy="45848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2/27/23</a:t>
            </a:fld>
            <a:endParaRPr lang="en-US"/>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a:p>
        </p:txBody>
      </p:sp>
    </p:spTree>
    <p:extLst>
      <p:ext uri="{BB962C8B-B14F-4D97-AF65-F5344CB8AC3E}">
        <p14:creationId xmlns:p14="http://schemas.microsoft.com/office/powerpoint/2010/main" val="2488560398"/>
      </p:ext>
    </p:extLst>
  </p:cSld>
  <p:clrMap bg1="lt1" tx1="dk1" bg2="lt2" tx2="dk2" accent1="accent1" accent2="accent2" accent3="accent3" accent4="accent4" accent5="accent5" accent6="accent6" hlink="hlink" folHlink="folHlink"/>
  <p:sldLayoutIdLst>
    <p:sldLayoutId id="2147483858" r:id="rId1"/>
    <p:sldLayoutId id="2147483860" r:id="rId2"/>
    <p:sldLayoutId id="2147483861" r:id="rId3"/>
  </p:sldLayoutIdLst>
  <p:txStyles>
    <p:titleStyle>
      <a:lvl1pPr algn="ctr" defTabSz="914400" rtl="0" eaLnBrk="1" latinLnBrk="0" hangingPunct="1">
        <a:lnSpc>
          <a:spcPct val="100000"/>
        </a:lnSpc>
        <a:spcBef>
          <a:spcPct val="0"/>
        </a:spcBef>
        <a:buNone/>
        <a:defRPr sz="4000" kern="1200" cap="none" spc="0" baseline="0">
          <a:solidFill>
            <a:schemeClr val="bg2">
              <a:lumMod val="25000"/>
            </a:schemeClr>
          </a:solidFill>
          <a:latin typeface="Neuzeit"/>
          <a:ea typeface="+mj-ea"/>
          <a:cs typeface="+mj-cs"/>
        </a:defRPr>
      </a:lvl1pPr>
    </p:titleStyle>
    <p:bodyStyle>
      <a:lvl1pPr marL="360000" indent="-360000" algn="l" defTabSz="914400" rtl="0" eaLnBrk="1" latinLnBrk="0" hangingPunct="1">
        <a:lnSpc>
          <a:spcPct val="120000"/>
        </a:lnSpc>
        <a:spcBef>
          <a:spcPts val="1000"/>
        </a:spcBef>
        <a:buClr>
          <a:schemeClr val="accent3"/>
        </a:buClr>
        <a:buFont typeface="Wingdings" panose="05000000000000000000" pitchFamily="2" charset="2"/>
        <a:buChar char=""/>
        <a:defRPr sz="2800" kern="1200" spc="50">
          <a:solidFill>
            <a:schemeClr val="bg2">
              <a:lumMod val="25000"/>
            </a:schemeClr>
          </a:solidFill>
          <a:latin typeface="Neuzeit"/>
          <a:ea typeface="+mn-ea"/>
          <a:cs typeface="+mn-cs"/>
        </a:defRPr>
      </a:lvl1pPr>
      <a:lvl2pPr marL="360000" indent="0" algn="l" defTabSz="914400" rtl="0" eaLnBrk="1" latinLnBrk="0" hangingPunct="1">
        <a:lnSpc>
          <a:spcPct val="120000"/>
        </a:lnSpc>
        <a:spcBef>
          <a:spcPts val="500"/>
        </a:spcBef>
        <a:buFontTx/>
        <a:buNone/>
        <a:defRPr sz="2800" b="0" i="1" kern="1200" spc="50" baseline="0">
          <a:solidFill>
            <a:schemeClr val="bg2">
              <a:lumMod val="25000"/>
            </a:schemeClr>
          </a:solidFill>
          <a:latin typeface="Neuzeit"/>
          <a:ea typeface="+mn-ea"/>
          <a:cs typeface="+mn-cs"/>
        </a:defRPr>
      </a:lvl2pPr>
      <a:lvl3pPr marL="1080000" indent="-360000" algn="l" defTabSz="914400" rtl="0" eaLnBrk="1" latinLnBrk="0" hangingPunct="1">
        <a:lnSpc>
          <a:spcPct val="120000"/>
        </a:lnSpc>
        <a:spcBef>
          <a:spcPts val="500"/>
        </a:spcBef>
        <a:buClr>
          <a:schemeClr val="accent3"/>
        </a:buClr>
        <a:buFont typeface="Wingdings" panose="05000000000000000000" pitchFamily="2" charset="2"/>
        <a:buChar char=""/>
        <a:defRPr sz="2800" kern="1200" spc="50">
          <a:solidFill>
            <a:schemeClr val="bg2">
              <a:lumMod val="25000"/>
            </a:schemeClr>
          </a:solidFill>
          <a:latin typeface="Neuzeit"/>
          <a:ea typeface="+mn-ea"/>
          <a:cs typeface="+mn-cs"/>
        </a:defRPr>
      </a:lvl3pPr>
      <a:lvl4pPr marL="1080000" indent="0" algn="l" defTabSz="914400" rtl="0" eaLnBrk="1" latinLnBrk="0" hangingPunct="1">
        <a:lnSpc>
          <a:spcPct val="120000"/>
        </a:lnSpc>
        <a:spcBef>
          <a:spcPts val="500"/>
        </a:spcBef>
        <a:buClr>
          <a:schemeClr val="accent3"/>
        </a:buClr>
        <a:buFontTx/>
        <a:buNone/>
        <a:defRPr sz="2800" b="0" i="1" kern="1200" spc="50" baseline="0">
          <a:solidFill>
            <a:schemeClr val="bg2">
              <a:lumMod val="25000"/>
            </a:schemeClr>
          </a:solidFill>
          <a:latin typeface="Neuzeit"/>
          <a:ea typeface="+mn-ea"/>
          <a:cs typeface="+mn-cs"/>
        </a:defRPr>
      </a:lvl4pPr>
      <a:lvl5pPr marL="1800000" indent="-360000" algn="l" defTabSz="914400" rtl="0" eaLnBrk="1" latinLnBrk="0" hangingPunct="1">
        <a:lnSpc>
          <a:spcPct val="120000"/>
        </a:lnSpc>
        <a:spcBef>
          <a:spcPts val="500"/>
        </a:spcBef>
        <a:buClr>
          <a:schemeClr val="accent3"/>
        </a:buClr>
        <a:buFont typeface="Wingdings" panose="05000000000000000000" pitchFamily="2" charset="2"/>
        <a:buChar char=""/>
        <a:defRPr sz="2800" kern="1200" spc="50">
          <a:solidFill>
            <a:schemeClr val="bg2">
              <a:lumMod val="25000"/>
            </a:schemeClr>
          </a:solidFill>
          <a:latin typeface="Neuzei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Layout" Target="../slideLayouts/slideLayout12.xml"/><Relationship Id="rId4" Type="http://schemas.openxmlformats.org/officeDocument/2006/relationships/image" Target="../media/image1.gif"/></Relationships>
</file>

<file path=ppt/slides/_rels/slide1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gif"/><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gem5-hpca-2023/gem5-tutorial-codespace" TargetMode="External"/><Relationship Id="rId2" Type="http://schemas.openxmlformats.org/officeDocument/2006/relationships/image" Target="../media/image1.gif"/><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gif"/><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gif"/><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hyperlink" Target="https://gem5.googlesource.com/public/gem5-resources/" TargetMode="External"/><Relationship Id="rId2" Type="http://schemas.openxmlformats.org/officeDocument/2006/relationships/image" Target="../media/image1.gif"/><Relationship Id="rId1" Type="http://schemas.openxmlformats.org/officeDocument/2006/relationships/slideLayout" Target="../slideLayouts/slideLayout12.xml"/><Relationship Id="rId4" Type="http://schemas.openxmlformats.org/officeDocument/2006/relationships/hyperlink" Target="https://resources.gem5.org/resources.json"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resources.gem5.org/resources.json" TargetMode="External"/><Relationship Id="rId2" Type="http://schemas.openxmlformats.org/officeDocument/2006/relationships/image" Target="../media/image1.gif"/><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gif"/><Relationship Id="rId1" Type="http://schemas.openxmlformats.org/officeDocument/2006/relationships/slideLayout" Target="../slideLayouts/slideLayout12.xml"/><Relationship Id="rId4" Type="http://schemas.openxmlformats.org/officeDocument/2006/relationships/image" Target="../media/image38.png"/></Relationships>
</file>

<file path=ppt/slides/_rels/slide5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gif"/><Relationship Id="rId5" Type="http://schemas.openxmlformats.org/officeDocument/2006/relationships/image" Target="../media/image2.png"/><Relationship Id="rId4" Type="http://schemas.openxmlformats.org/officeDocument/2006/relationships/image" Target="../media/image7.jpeg"/></Relationships>
</file>

<file path=ppt/slides/_rels/slide6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gif"/><Relationship Id="rId1" Type="http://schemas.openxmlformats.org/officeDocument/2006/relationships/slideLayout" Target="../slideLayouts/slideLayout12.xml"/><Relationship Id="rId4" Type="http://schemas.openxmlformats.org/officeDocument/2006/relationships/hyperlink" Target="http://resources.gem5.org/resources.json" TargetMode="External"/></Relationships>
</file>

<file path=ppt/slides/_rels/slide6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330.png"/><Relationship Id="rId2" Type="http://schemas.openxmlformats.org/officeDocument/2006/relationships/image" Target="../media/image1.gif"/><Relationship Id="rId1" Type="http://schemas.openxmlformats.org/officeDocument/2006/relationships/slideLayout" Target="../slideLayouts/slideLayout12.xml"/><Relationship Id="rId6" Type="http://schemas.openxmlformats.org/officeDocument/2006/relationships/customXml" Target="../ink/ink2.xml"/><Relationship Id="rId5" Type="http://schemas.openxmlformats.org/officeDocument/2006/relationships/image" Target="../media/image320.png"/><Relationship Id="rId4" Type="http://schemas.openxmlformats.org/officeDocument/2006/relationships/customXml" Target="../ink/ink1.xml"/></Relationships>
</file>

<file path=ppt/slides/_rels/slide6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hyperlink" Target="http://gem5.org/" TargetMode="External"/><Relationship Id="rId2" Type="http://schemas.openxmlformats.org/officeDocument/2006/relationships/image" Target="../media/image51.jpeg"/><Relationship Id="rId1" Type="http://schemas.openxmlformats.org/officeDocument/2006/relationships/slideLayout" Target="../slideLayouts/slideLayout2.xml"/><Relationship Id="rId6" Type="http://schemas.openxmlformats.org/officeDocument/2006/relationships/hyperlink" Target="https://join.slack.com/t/gem5-workspace/shared_invite/zt-1c8go4yjo-LNb7l~BZ0FagwmVxX08y9g" TargetMode="External"/><Relationship Id="rId5" Type="http://schemas.openxmlformats.org/officeDocument/2006/relationships/hyperlink" Target="http://gem5.org/Mailing_Lists" TargetMode="External"/><Relationship Id="rId4" Type="http://schemas.openxmlformats.org/officeDocument/2006/relationships/hyperlink" Target="https://www.gem5.org/documentation/learning_gem5/introduction/" TargetMode="External"/></Relationships>
</file>

<file path=ppt/slides/_rels/slide81.xml.rels><?xml version="1.0" encoding="UTF-8" standalone="yes"?>
<Relationships xmlns="http://schemas.openxmlformats.org/package/2006/relationships"><Relationship Id="rId3" Type="http://schemas.openxmlformats.org/officeDocument/2006/relationships/hyperlink" Target="https://doi.org/10.1109/MM.2006.82" TargetMode="External"/><Relationship Id="rId2" Type="http://schemas.openxmlformats.org/officeDocument/2006/relationships/hyperlink" Target="https://doi.org/10.1145/1105734.1105747" TargetMode="External"/><Relationship Id="rId1" Type="http://schemas.openxmlformats.org/officeDocument/2006/relationships/slideLayout" Target="../slideLayouts/slideLayout2.xml"/><Relationship Id="rId5" Type="http://schemas.openxmlformats.org/officeDocument/2006/relationships/hyperlink" Target="https://doi.org/10.48550/arXiv.2007.03152" TargetMode="External"/><Relationship Id="rId4" Type="http://schemas.openxmlformats.org/officeDocument/2006/relationships/hyperlink" Target="http://dx.doi.org/10.1145/2024716.2024718"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solidFill>
                  <a:schemeClr val="bg2">
                    <a:lumMod val="25000"/>
                  </a:schemeClr>
                </a:solidFill>
                <a:latin typeface="Neuzeit"/>
              </a:rPr>
              <a:t>The gem5 architecture simulator</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solidFill>
                  <a:schemeClr val="bg2">
                    <a:lumMod val="25000"/>
                  </a:schemeClr>
                </a:solidFill>
                <a:latin typeface="Neuzeit"/>
              </a:rPr>
              <a:t>A tutorial for HPCA ‘23, presented by the Bobby R. Bruce</a:t>
            </a:r>
            <a:endParaRPr lang="en-US" dirty="0">
              <a:solidFill>
                <a:schemeClr val="bg2">
                  <a:lumMod val="25000"/>
                </a:schemeClr>
              </a:solidFill>
            </a:endParaRPr>
          </a:p>
        </p:txBody>
      </p:sp>
      <p:pic>
        <p:nvPicPr>
          <p:cNvPr id="4" name="Picture 4" descr="A picture containing text, clipart&#10;&#10;Description automatically generated">
            <a:extLst>
              <a:ext uri="{FF2B5EF4-FFF2-40B4-BE49-F238E27FC236}">
                <a16:creationId xmlns:a16="http://schemas.microsoft.com/office/drawing/2014/main" id="{5942154E-98F1-798D-21BF-91E56B513D21}"/>
              </a:ext>
            </a:extLst>
          </p:cNvPr>
          <p:cNvPicPr>
            <a:picLocks noChangeAspect="1"/>
          </p:cNvPicPr>
          <p:nvPr/>
        </p:nvPicPr>
        <p:blipFill>
          <a:blip r:embed="rId2"/>
          <a:stretch>
            <a:fillRect/>
          </a:stretch>
        </p:blipFill>
        <p:spPr>
          <a:xfrm>
            <a:off x="6538479" y="5657994"/>
            <a:ext cx="2324678" cy="610467"/>
          </a:xfrm>
          <a:prstGeom prst="rect">
            <a:avLst/>
          </a:prstGeom>
        </p:spPr>
      </p:pic>
      <p:pic>
        <p:nvPicPr>
          <p:cNvPr id="5" name="Picture 6">
            <a:extLst>
              <a:ext uri="{FF2B5EF4-FFF2-40B4-BE49-F238E27FC236}">
                <a16:creationId xmlns:a16="http://schemas.microsoft.com/office/drawing/2014/main" id="{28AA31CC-1F02-B059-6834-C21AD29AF54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264361" y="5668084"/>
            <a:ext cx="2634096" cy="590282"/>
          </a:xfrm>
          <a:prstGeom prst="rect">
            <a:avLst/>
          </a:prstGeom>
        </p:spPr>
      </p:pic>
      <p:sp>
        <p:nvSpPr>
          <p:cNvPr id="6" name="Round Same Side Corner Rectangle 5">
            <a:extLst>
              <a:ext uri="{FF2B5EF4-FFF2-40B4-BE49-F238E27FC236}">
                <a16:creationId xmlns:a16="http://schemas.microsoft.com/office/drawing/2014/main" id="{B2ADD2A6-4CA8-F0FB-5DA9-5E6D7CF838BC}"/>
              </a:ext>
            </a:extLst>
          </p:cNvPr>
          <p:cNvSpPr/>
          <p:nvPr/>
        </p:nvSpPr>
        <p:spPr>
          <a:xfrm>
            <a:off x="8863157" y="178955"/>
            <a:ext cx="3361038" cy="886900"/>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WIFI PW: hotel 900</a:t>
            </a:r>
          </a:p>
        </p:txBody>
      </p:sp>
    </p:spTree>
    <p:extLst>
      <p:ext uri="{BB962C8B-B14F-4D97-AF65-F5344CB8AC3E}">
        <p14:creationId xmlns:p14="http://schemas.microsoft.com/office/powerpoint/2010/main" val="566819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Research</a:t>
            </a:r>
          </a:p>
        </p:txBody>
      </p:sp>
      <p:sp>
        <p:nvSpPr>
          <p:cNvPr id="12" name="TextBox 11">
            <a:extLst>
              <a:ext uri="{FF2B5EF4-FFF2-40B4-BE49-F238E27FC236}">
                <a16:creationId xmlns:a16="http://schemas.microsoft.com/office/drawing/2014/main" id="{0C6F4F64-8708-BDBF-FB0C-357522B4CFA4}"/>
              </a:ext>
            </a:extLst>
          </p:cNvPr>
          <p:cNvSpPr txBox="1"/>
          <p:nvPr/>
        </p:nvSpPr>
        <p:spPr>
          <a:xfrm>
            <a:off x="532150" y="1289154"/>
            <a:ext cx="7472597" cy="369332"/>
          </a:xfrm>
          <a:prstGeom prst="rect">
            <a:avLst/>
          </a:prstGeom>
          <a:noFill/>
        </p:spPr>
        <p:txBody>
          <a:bodyPr wrap="square">
            <a:spAutoFit/>
          </a:bodyPr>
          <a:lstStyle/>
          <a:p>
            <a:r>
              <a:rPr lang="en-US" b="0" i="0" u="none" strike="noStrike" dirty="0">
                <a:solidFill>
                  <a:srgbClr val="000000"/>
                </a:solidFill>
                <a:effectLst/>
                <a:latin typeface="-webkit-standard"/>
              </a:rPr>
              <a:t>     </a:t>
            </a:r>
            <a:endParaRPr lang="en-US" dirty="0"/>
          </a:p>
        </p:txBody>
      </p:sp>
      <p:pic>
        <p:nvPicPr>
          <p:cNvPr id="3074" name="Picture 2">
            <a:extLst>
              <a:ext uri="{FF2B5EF4-FFF2-40B4-BE49-F238E27FC236}">
                <a16:creationId xmlns:a16="http://schemas.microsoft.com/office/drawing/2014/main" id="{27561EE9-7429-BB24-9852-DC37EF98DB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772" y="1316461"/>
            <a:ext cx="6220630" cy="454014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10;&#10;Description automatically generated">
            <a:extLst>
              <a:ext uri="{FF2B5EF4-FFF2-40B4-BE49-F238E27FC236}">
                <a16:creationId xmlns:a16="http://schemas.microsoft.com/office/drawing/2014/main" id="{F91899C7-D4D3-9D25-4EF1-10DEDEBF0E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7775" y="2139913"/>
            <a:ext cx="2382231" cy="2578172"/>
          </a:xfrm>
          <a:prstGeom prst="rect">
            <a:avLst/>
          </a:prstGeom>
        </p:spPr>
      </p:pic>
      <p:sp>
        <p:nvSpPr>
          <p:cNvPr id="3" name="Slide Number Placeholder 5">
            <a:extLst>
              <a:ext uri="{FF2B5EF4-FFF2-40B4-BE49-F238E27FC236}">
                <a16:creationId xmlns:a16="http://schemas.microsoft.com/office/drawing/2014/main" id="{E5C60326-B6DF-D94E-7AAC-3EE9357F5D57}"/>
              </a:ext>
            </a:extLst>
          </p:cNvPr>
          <p:cNvSpPr txBox="1">
            <a:spLocks/>
          </p:cNvSpPr>
          <p:nvPr/>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2FA5E91-C711-4121-AA02-9685B73286BC}" type="slidenum">
              <a:rPr lang="en-US" smtClean="0"/>
              <a:pPr/>
              <a:t>10</a:t>
            </a:fld>
            <a:endParaRPr lang="en-US" dirty="0"/>
          </a:p>
        </p:txBody>
      </p:sp>
      <p:pic>
        <p:nvPicPr>
          <p:cNvPr id="4" name="Picture 3" descr="Logo&#10;&#10;Description automatically generated">
            <a:extLst>
              <a:ext uri="{FF2B5EF4-FFF2-40B4-BE49-F238E27FC236}">
                <a16:creationId xmlns:a16="http://schemas.microsoft.com/office/drawing/2014/main" id="{F172410E-D46B-51FD-48ED-8230991C7557}"/>
              </a:ext>
            </a:extLst>
          </p:cNvPr>
          <p:cNvPicPr>
            <a:picLocks noGrp="1" noChangeAspect="1"/>
          </p:cNvPicPr>
          <p:nvPr/>
        </p:nvPicPr>
        <p:blipFill>
          <a:blip r:embed="rId4"/>
          <a:stretch>
            <a:fillRect/>
          </a:stretch>
        </p:blipFill>
        <p:spPr>
          <a:xfrm>
            <a:off x="4926590" y="5888686"/>
            <a:ext cx="2338821" cy="934028"/>
          </a:xfrm>
          <a:prstGeom prst="rect">
            <a:avLst/>
          </a:prstGeom>
        </p:spPr>
      </p:pic>
      <p:sp>
        <p:nvSpPr>
          <p:cNvPr id="7" name="Right Arrow 6">
            <a:extLst>
              <a:ext uri="{FF2B5EF4-FFF2-40B4-BE49-F238E27FC236}">
                <a16:creationId xmlns:a16="http://schemas.microsoft.com/office/drawing/2014/main" id="{57D7F819-442B-4C3A-CC92-A8EE2B16B3E1}"/>
              </a:ext>
            </a:extLst>
          </p:cNvPr>
          <p:cNvSpPr/>
          <p:nvPr/>
        </p:nvSpPr>
        <p:spPr>
          <a:xfrm rot="10800000">
            <a:off x="6652465" y="3014978"/>
            <a:ext cx="1225892" cy="82804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510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righ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Researchers</a:t>
            </a:r>
          </a:p>
        </p:txBody>
      </p:sp>
      <p:sp>
        <p:nvSpPr>
          <p:cNvPr id="12" name="TextBox 11">
            <a:extLst>
              <a:ext uri="{FF2B5EF4-FFF2-40B4-BE49-F238E27FC236}">
                <a16:creationId xmlns:a16="http://schemas.microsoft.com/office/drawing/2014/main" id="{0C6F4F64-8708-BDBF-FB0C-357522B4CFA4}"/>
              </a:ext>
            </a:extLst>
          </p:cNvPr>
          <p:cNvSpPr txBox="1"/>
          <p:nvPr/>
        </p:nvSpPr>
        <p:spPr>
          <a:xfrm>
            <a:off x="532150" y="1289154"/>
            <a:ext cx="7472597" cy="369332"/>
          </a:xfrm>
          <a:prstGeom prst="rect">
            <a:avLst/>
          </a:prstGeom>
          <a:noFill/>
        </p:spPr>
        <p:txBody>
          <a:bodyPr wrap="square">
            <a:spAutoFit/>
          </a:bodyPr>
          <a:lstStyle/>
          <a:p>
            <a:r>
              <a:rPr lang="en-US" b="0" i="0" u="none" strike="noStrike" dirty="0">
                <a:solidFill>
                  <a:srgbClr val="000000"/>
                </a:solidFill>
                <a:effectLst/>
                <a:latin typeface="-webkit-standard"/>
              </a:rPr>
              <a:t>     </a:t>
            </a:r>
            <a:endParaRPr lang="en-US" dirty="0"/>
          </a:p>
        </p:txBody>
      </p:sp>
      <p:sp>
        <p:nvSpPr>
          <p:cNvPr id="3" name="Slide Number Placeholder 5">
            <a:extLst>
              <a:ext uri="{FF2B5EF4-FFF2-40B4-BE49-F238E27FC236}">
                <a16:creationId xmlns:a16="http://schemas.microsoft.com/office/drawing/2014/main" id="{E5C60326-B6DF-D94E-7AAC-3EE9357F5D57}"/>
              </a:ext>
            </a:extLst>
          </p:cNvPr>
          <p:cNvSpPr txBox="1">
            <a:spLocks/>
          </p:cNvSpPr>
          <p:nvPr/>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2FA5E91-C711-4121-AA02-9685B73286BC}" type="slidenum">
              <a:rPr lang="en-US" smtClean="0"/>
              <a:pPr/>
              <a:t>11</a:t>
            </a:fld>
            <a:endParaRPr lang="en-US" dirty="0"/>
          </a:p>
        </p:txBody>
      </p:sp>
      <p:pic>
        <p:nvPicPr>
          <p:cNvPr id="4" name="Picture 3" descr="Logo&#10;&#10;Description automatically generated">
            <a:extLst>
              <a:ext uri="{FF2B5EF4-FFF2-40B4-BE49-F238E27FC236}">
                <a16:creationId xmlns:a16="http://schemas.microsoft.com/office/drawing/2014/main" id="{F172410E-D46B-51FD-48ED-8230991C7557}"/>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6" name="TextBox 5">
            <a:extLst>
              <a:ext uri="{FF2B5EF4-FFF2-40B4-BE49-F238E27FC236}">
                <a16:creationId xmlns:a16="http://schemas.microsoft.com/office/drawing/2014/main" id="{3CD14F4E-9EB3-7AAF-A6F0-5203C8808F52}"/>
              </a:ext>
            </a:extLst>
          </p:cNvPr>
          <p:cNvSpPr txBox="1"/>
          <p:nvPr/>
        </p:nvSpPr>
        <p:spPr>
          <a:xfrm>
            <a:off x="2787805" y="1797784"/>
            <a:ext cx="7672039" cy="1631216"/>
          </a:xfrm>
          <a:prstGeom prst="rect">
            <a:avLst/>
          </a:prstGeom>
          <a:noFill/>
        </p:spPr>
        <p:txBody>
          <a:bodyPr wrap="square" rtlCol="0">
            <a:spAutoFit/>
          </a:bodyPr>
          <a:lstStyle/>
          <a:p>
            <a:r>
              <a:rPr lang="en-US" sz="2000" dirty="0"/>
              <a:t>We recently surveyed the top architecture conferences and found:</a:t>
            </a:r>
          </a:p>
          <a:p>
            <a:endParaRPr lang="en-US" sz="2000" dirty="0"/>
          </a:p>
          <a:p>
            <a:pPr marL="285750" indent="-285750">
              <a:buFontTx/>
              <a:buChar char="-"/>
            </a:pPr>
            <a:r>
              <a:rPr lang="en-US" sz="2000" dirty="0"/>
              <a:t>70% of all computer architecture research utilizes simulation.</a:t>
            </a:r>
          </a:p>
          <a:p>
            <a:pPr marL="285750" indent="-285750">
              <a:buFontTx/>
              <a:buChar char="-"/>
            </a:pPr>
            <a:r>
              <a:rPr lang="en-US" sz="2000" dirty="0"/>
              <a:t>The gem5 simulator is by-far the most popular.</a:t>
            </a:r>
          </a:p>
        </p:txBody>
      </p:sp>
      <p:sp>
        <p:nvSpPr>
          <p:cNvPr id="7" name="TextBox 6">
            <a:extLst>
              <a:ext uri="{FF2B5EF4-FFF2-40B4-BE49-F238E27FC236}">
                <a16:creationId xmlns:a16="http://schemas.microsoft.com/office/drawing/2014/main" id="{614F2009-E266-ED1C-88D5-06F1CD677775}"/>
              </a:ext>
            </a:extLst>
          </p:cNvPr>
          <p:cNvSpPr txBox="1"/>
          <p:nvPr/>
        </p:nvSpPr>
        <p:spPr>
          <a:xfrm>
            <a:off x="2520176" y="4387031"/>
            <a:ext cx="7672039" cy="1015663"/>
          </a:xfrm>
          <a:prstGeom prst="rect">
            <a:avLst/>
          </a:prstGeom>
          <a:noFill/>
        </p:spPr>
        <p:txBody>
          <a:bodyPr wrap="square" rtlCol="0">
            <a:spAutoFit/>
          </a:bodyPr>
          <a:lstStyle/>
          <a:p>
            <a:r>
              <a:rPr lang="en-US" sz="2000" dirty="0"/>
              <a:t>Room for improvement: Most users still “roll their own” simulation software. Only 20% use gem5 directly. We want to go above 50% by 2027.</a:t>
            </a:r>
          </a:p>
        </p:txBody>
      </p:sp>
    </p:spTree>
    <p:extLst>
      <p:ext uri="{BB962C8B-B14F-4D97-AF65-F5344CB8AC3E}">
        <p14:creationId xmlns:p14="http://schemas.microsoft.com/office/powerpoint/2010/main" val="1408153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Industry</a:t>
            </a:r>
          </a:p>
        </p:txBody>
      </p:sp>
      <p:sp>
        <p:nvSpPr>
          <p:cNvPr id="12" name="TextBox 11">
            <a:extLst>
              <a:ext uri="{FF2B5EF4-FFF2-40B4-BE49-F238E27FC236}">
                <a16:creationId xmlns:a16="http://schemas.microsoft.com/office/drawing/2014/main" id="{0C6F4F64-8708-BDBF-FB0C-357522B4CFA4}"/>
              </a:ext>
            </a:extLst>
          </p:cNvPr>
          <p:cNvSpPr txBox="1"/>
          <p:nvPr/>
        </p:nvSpPr>
        <p:spPr>
          <a:xfrm>
            <a:off x="532150" y="1289154"/>
            <a:ext cx="7472597" cy="369332"/>
          </a:xfrm>
          <a:prstGeom prst="rect">
            <a:avLst/>
          </a:prstGeom>
          <a:noFill/>
        </p:spPr>
        <p:txBody>
          <a:bodyPr wrap="square">
            <a:spAutoFit/>
          </a:bodyPr>
          <a:lstStyle/>
          <a:p>
            <a:r>
              <a:rPr lang="en-US" b="0" i="0" u="none" strike="noStrike" dirty="0">
                <a:solidFill>
                  <a:srgbClr val="000000"/>
                </a:solidFill>
                <a:effectLst/>
                <a:latin typeface="-webkit-standard"/>
              </a:rPr>
              <a:t>     </a:t>
            </a:r>
            <a:endParaRPr lang="en-US" dirty="0"/>
          </a:p>
        </p:txBody>
      </p:sp>
      <p:sp>
        <p:nvSpPr>
          <p:cNvPr id="3" name="Slide Number Placeholder 5">
            <a:extLst>
              <a:ext uri="{FF2B5EF4-FFF2-40B4-BE49-F238E27FC236}">
                <a16:creationId xmlns:a16="http://schemas.microsoft.com/office/drawing/2014/main" id="{E5C60326-B6DF-D94E-7AAC-3EE9357F5D57}"/>
              </a:ext>
            </a:extLst>
          </p:cNvPr>
          <p:cNvSpPr txBox="1">
            <a:spLocks/>
          </p:cNvSpPr>
          <p:nvPr/>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2FA5E91-C711-4121-AA02-9685B73286BC}" type="slidenum">
              <a:rPr lang="en-US" smtClean="0"/>
              <a:pPr/>
              <a:t>12</a:t>
            </a:fld>
            <a:endParaRPr lang="en-US" dirty="0"/>
          </a:p>
        </p:txBody>
      </p:sp>
      <p:pic>
        <p:nvPicPr>
          <p:cNvPr id="4" name="Picture 3" descr="Logo&#10;&#10;Description automatically generated">
            <a:extLst>
              <a:ext uri="{FF2B5EF4-FFF2-40B4-BE49-F238E27FC236}">
                <a16:creationId xmlns:a16="http://schemas.microsoft.com/office/drawing/2014/main" id="{F172410E-D46B-51FD-48ED-8230991C7557}"/>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28" name="TextBox 27">
            <a:extLst>
              <a:ext uri="{FF2B5EF4-FFF2-40B4-BE49-F238E27FC236}">
                <a16:creationId xmlns:a16="http://schemas.microsoft.com/office/drawing/2014/main" id="{EB6985B2-EBF5-0C4C-0F76-A5CE1E66B9E0}"/>
              </a:ext>
            </a:extLst>
          </p:cNvPr>
          <p:cNvSpPr txBox="1"/>
          <p:nvPr/>
        </p:nvSpPr>
        <p:spPr>
          <a:xfrm>
            <a:off x="5863259" y="2073984"/>
            <a:ext cx="938986" cy="1569660"/>
          </a:xfrm>
          <a:prstGeom prst="rect">
            <a:avLst/>
          </a:prstGeom>
          <a:noFill/>
        </p:spPr>
        <p:txBody>
          <a:bodyPr wrap="square" rtlCol="0">
            <a:spAutoFit/>
          </a:bodyPr>
          <a:lstStyle/>
          <a:p>
            <a:r>
              <a:rPr lang="en-US" sz="9600" dirty="0"/>
              <a:t>?</a:t>
            </a:r>
          </a:p>
        </p:txBody>
      </p:sp>
      <p:sp>
        <p:nvSpPr>
          <p:cNvPr id="29" name="TextBox 28">
            <a:extLst>
              <a:ext uri="{FF2B5EF4-FFF2-40B4-BE49-F238E27FC236}">
                <a16:creationId xmlns:a16="http://schemas.microsoft.com/office/drawing/2014/main" id="{0995722B-A3C7-2584-BD0F-0CC26CAD6003}"/>
              </a:ext>
            </a:extLst>
          </p:cNvPr>
          <p:cNvSpPr txBox="1"/>
          <p:nvPr/>
        </p:nvSpPr>
        <p:spPr>
          <a:xfrm>
            <a:off x="3522645" y="4319026"/>
            <a:ext cx="5620214" cy="923330"/>
          </a:xfrm>
          <a:prstGeom prst="rect">
            <a:avLst/>
          </a:prstGeom>
          <a:noFill/>
        </p:spPr>
        <p:txBody>
          <a:bodyPr wrap="square" rtlCol="0">
            <a:spAutoFit/>
          </a:bodyPr>
          <a:lstStyle/>
          <a:p>
            <a:r>
              <a:rPr lang="en-US" dirty="0"/>
              <a:t>Really, we don’t know exactly. We don’t track users and industrial users seldom make themselves known.</a:t>
            </a:r>
          </a:p>
        </p:txBody>
      </p:sp>
    </p:spTree>
    <p:extLst>
      <p:ext uri="{BB962C8B-B14F-4D97-AF65-F5344CB8AC3E}">
        <p14:creationId xmlns:p14="http://schemas.microsoft.com/office/powerpoint/2010/main" val="340664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dissolve">
                                      <p:cBhvr>
                                        <p:cTn id="1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Industry</a:t>
            </a:r>
          </a:p>
        </p:txBody>
      </p:sp>
      <p:sp>
        <p:nvSpPr>
          <p:cNvPr id="12" name="TextBox 11">
            <a:extLst>
              <a:ext uri="{FF2B5EF4-FFF2-40B4-BE49-F238E27FC236}">
                <a16:creationId xmlns:a16="http://schemas.microsoft.com/office/drawing/2014/main" id="{0C6F4F64-8708-BDBF-FB0C-357522B4CFA4}"/>
              </a:ext>
            </a:extLst>
          </p:cNvPr>
          <p:cNvSpPr txBox="1"/>
          <p:nvPr/>
        </p:nvSpPr>
        <p:spPr>
          <a:xfrm>
            <a:off x="532150" y="1289154"/>
            <a:ext cx="7472597" cy="369332"/>
          </a:xfrm>
          <a:prstGeom prst="rect">
            <a:avLst/>
          </a:prstGeom>
          <a:noFill/>
        </p:spPr>
        <p:txBody>
          <a:bodyPr wrap="square">
            <a:spAutoFit/>
          </a:bodyPr>
          <a:lstStyle/>
          <a:p>
            <a:r>
              <a:rPr lang="en-US" b="0" i="0" u="none" strike="noStrike" dirty="0">
                <a:solidFill>
                  <a:srgbClr val="000000"/>
                </a:solidFill>
                <a:effectLst/>
                <a:latin typeface="-webkit-standard"/>
              </a:rPr>
              <a:t>     </a:t>
            </a:r>
            <a:endParaRPr lang="en-US" dirty="0"/>
          </a:p>
        </p:txBody>
      </p:sp>
      <p:sp>
        <p:nvSpPr>
          <p:cNvPr id="3" name="Slide Number Placeholder 5">
            <a:extLst>
              <a:ext uri="{FF2B5EF4-FFF2-40B4-BE49-F238E27FC236}">
                <a16:creationId xmlns:a16="http://schemas.microsoft.com/office/drawing/2014/main" id="{E5C60326-B6DF-D94E-7AAC-3EE9357F5D57}"/>
              </a:ext>
            </a:extLst>
          </p:cNvPr>
          <p:cNvSpPr txBox="1">
            <a:spLocks/>
          </p:cNvSpPr>
          <p:nvPr/>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2FA5E91-C711-4121-AA02-9685B73286BC}" type="slidenum">
              <a:rPr lang="en-US" smtClean="0"/>
              <a:pPr/>
              <a:t>13</a:t>
            </a:fld>
            <a:endParaRPr lang="en-US" dirty="0"/>
          </a:p>
        </p:txBody>
      </p:sp>
      <p:pic>
        <p:nvPicPr>
          <p:cNvPr id="4" name="Picture 3" descr="Logo&#10;&#10;Description automatically generated">
            <a:extLst>
              <a:ext uri="{FF2B5EF4-FFF2-40B4-BE49-F238E27FC236}">
                <a16:creationId xmlns:a16="http://schemas.microsoft.com/office/drawing/2014/main" id="{F172410E-D46B-51FD-48ED-8230991C7557}"/>
              </a:ext>
            </a:extLst>
          </p:cNvPr>
          <p:cNvPicPr>
            <a:picLocks noGrp="1" noChangeAspect="1"/>
          </p:cNvPicPr>
          <p:nvPr/>
        </p:nvPicPr>
        <p:blipFill>
          <a:blip r:embed="rId2"/>
          <a:stretch>
            <a:fillRect/>
          </a:stretch>
        </p:blipFill>
        <p:spPr>
          <a:xfrm>
            <a:off x="4926590" y="5888686"/>
            <a:ext cx="2338821" cy="934028"/>
          </a:xfrm>
          <a:prstGeom prst="rect">
            <a:avLst/>
          </a:prstGeom>
        </p:spPr>
      </p:pic>
      <p:pic>
        <p:nvPicPr>
          <p:cNvPr id="10" name="Picture 9" descr="Logo, icon&#10;&#10;Description automatically generated">
            <a:extLst>
              <a:ext uri="{FF2B5EF4-FFF2-40B4-BE49-F238E27FC236}">
                <a16:creationId xmlns:a16="http://schemas.microsoft.com/office/drawing/2014/main" id="{66960F87-3D6C-3757-F310-4231E11F8E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405" y="2400260"/>
            <a:ext cx="2413000" cy="2413000"/>
          </a:xfrm>
          <a:prstGeom prst="rect">
            <a:avLst/>
          </a:prstGeom>
        </p:spPr>
      </p:pic>
      <p:pic>
        <p:nvPicPr>
          <p:cNvPr id="13" name="Graphic 12">
            <a:extLst>
              <a:ext uri="{FF2B5EF4-FFF2-40B4-BE49-F238E27FC236}">
                <a16:creationId xmlns:a16="http://schemas.microsoft.com/office/drawing/2014/main" id="{E490295B-FE6E-88B9-CEDF-05185127441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65367" y="3429000"/>
            <a:ext cx="3014622" cy="972718"/>
          </a:xfrm>
          <a:prstGeom prst="rect">
            <a:avLst/>
          </a:prstGeom>
        </p:spPr>
      </p:pic>
      <p:pic>
        <p:nvPicPr>
          <p:cNvPr id="19" name="Picture 18" descr="A picture containing text, clock&#10;&#10;Description automatically generated">
            <a:extLst>
              <a:ext uri="{FF2B5EF4-FFF2-40B4-BE49-F238E27FC236}">
                <a16:creationId xmlns:a16="http://schemas.microsoft.com/office/drawing/2014/main" id="{440A1A43-9A58-C28F-F894-E14717EB32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4951" y="2247020"/>
            <a:ext cx="3175000" cy="3175000"/>
          </a:xfrm>
          <a:prstGeom prst="rect">
            <a:avLst/>
          </a:prstGeom>
        </p:spPr>
      </p:pic>
      <p:sp>
        <p:nvSpPr>
          <p:cNvPr id="5" name="TextBox 4">
            <a:extLst>
              <a:ext uri="{FF2B5EF4-FFF2-40B4-BE49-F238E27FC236}">
                <a16:creationId xmlns:a16="http://schemas.microsoft.com/office/drawing/2014/main" id="{D6AE1A1F-59DE-6D2C-BEF7-94377D8D34FC}"/>
              </a:ext>
            </a:extLst>
          </p:cNvPr>
          <p:cNvSpPr txBox="1"/>
          <p:nvPr/>
        </p:nvSpPr>
        <p:spPr>
          <a:xfrm>
            <a:off x="4565367" y="1415848"/>
            <a:ext cx="3014622" cy="369332"/>
          </a:xfrm>
          <a:prstGeom prst="rect">
            <a:avLst/>
          </a:prstGeom>
          <a:noFill/>
        </p:spPr>
        <p:txBody>
          <a:bodyPr wrap="square" rtlCol="0">
            <a:spAutoFit/>
          </a:bodyPr>
          <a:lstStyle/>
          <a:p>
            <a:r>
              <a:rPr lang="en-US" b="1" u="sng" dirty="0"/>
              <a:t>Big players we know use it</a:t>
            </a:r>
          </a:p>
        </p:txBody>
      </p:sp>
    </p:spTree>
    <p:extLst>
      <p:ext uri="{BB962C8B-B14F-4D97-AF65-F5344CB8AC3E}">
        <p14:creationId xmlns:p14="http://schemas.microsoft.com/office/powerpoint/2010/main" val="660086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A9861C40-0C1E-971F-2617-F2222A94D8E2}"/>
              </a:ext>
            </a:extLst>
          </p:cNvPr>
          <p:cNvSpPr/>
          <p:nvPr/>
        </p:nvSpPr>
        <p:spPr>
          <a:xfrm>
            <a:off x="989400" y="2241853"/>
            <a:ext cx="2995447" cy="245942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lang="en-US" dirty="0"/>
              <a:t>Python</a:t>
            </a:r>
          </a:p>
        </p:txBody>
      </p:sp>
      <p:sp>
        <p:nvSpPr>
          <p:cNvPr id="2" name="Title 1"/>
          <p:cNvSpPr>
            <a:spLocks noGrp="1"/>
          </p:cNvSpPr>
          <p:nvPr>
            <p:ph type="title"/>
          </p:nvPr>
        </p:nvSpPr>
        <p:spPr/>
        <p:txBody>
          <a:bodyPr>
            <a:normAutofit fontScale="90000"/>
          </a:bodyPr>
          <a:lstStyle/>
          <a:p>
            <a:r>
              <a:rPr lang="en-US" dirty="0"/>
              <a:t>What languages do we use?</a:t>
            </a:r>
          </a:p>
        </p:txBody>
      </p:sp>
      <p:sp>
        <p:nvSpPr>
          <p:cNvPr id="3" name="Slide Number Placeholder 5">
            <a:extLst>
              <a:ext uri="{FF2B5EF4-FFF2-40B4-BE49-F238E27FC236}">
                <a16:creationId xmlns:a16="http://schemas.microsoft.com/office/drawing/2014/main" id="{E5C60326-B6DF-D94E-7AAC-3EE9357F5D57}"/>
              </a:ext>
            </a:extLst>
          </p:cNvPr>
          <p:cNvSpPr txBox="1">
            <a:spLocks/>
          </p:cNvSpPr>
          <p:nvPr/>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2FA5E91-C711-4121-AA02-9685B73286BC}" type="slidenum">
              <a:rPr lang="en-US" smtClean="0"/>
              <a:pPr/>
              <a:t>14</a:t>
            </a:fld>
            <a:endParaRPr lang="en-US" dirty="0"/>
          </a:p>
        </p:txBody>
      </p:sp>
      <p:pic>
        <p:nvPicPr>
          <p:cNvPr id="4" name="Picture 3" descr="Logo&#10;&#10;Description automatically generated">
            <a:extLst>
              <a:ext uri="{FF2B5EF4-FFF2-40B4-BE49-F238E27FC236}">
                <a16:creationId xmlns:a16="http://schemas.microsoft.com/office/drawing/2014/main" id="{F172410E-D46B-51FD-48ED-8230991C7557}"/>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6" name="Oval 5">
            <a:extLst>
              <a:ext uri="{FF2B5EF4-FFF2-40B4-BE49-F238E27FC236}">
                <a16:creationId xmlns:a16="http://schemas.microsoft.com/office/drawing/2014/main" id="{A22E85A9-1DD9-D00F-5802-3A6038A8A7DA}"/>
              </a:ext>
            </a:extLst>
          </p:cNvPr>
          <p:cNvSpPr/>
          <p:nvPr/>
        </p:nvSpPr>
        <p:spPr>
          <a:xfrm>
            <a:off x="1635785" y="2267527"/>
            <a:ext cx="1702676" cy="16396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CPP</a:t>
            </a:r>
          </a:p>
        </p:txBody>
      </p:sp>
      <p:sp>
        <p:nvSpPr>
          <p:cNvPr id="8" name="TextBox 7">
            <a:extLst>
              <a:ext uri="{FF2B5EF4-FFF2-40B4-BE49-F238E27FC236}">
                <a16:creationId xmlns:a16="http://schemas.microsoft.com/office/drawing/2014/main" id="{81216B6F-80B7-DE74-6719-7963E7443F62}"/>
              </a:ext>
            </a:extLst>
          </p:cNvPr>
          <p:cNvSpPr txBox="1"/>
          <p:nvPr/>
        </p:nvSpPr>
        <p:spPr>
          <a:xfrm>
            <a:off x="6684579" y="1891862"/>
            <a:ext cx="4792718" cy="923330"/>
          </a:xfrm>
          <a:prstGeom prst="rect">
            <a:avLst/>
          </a:prstGeom>
          <a:noFill/>
        </p:spPr>
        <p:txBody>
          <a:bodyPr wrap="square" rtlCol="0">
            <a:spAutoFit/>
          </a:bodyPr>
          <a:lstStyle/>
          <a:p>
            <a:r>
              <a:rPr lang="en-US" dirty="0"/>
              <a:t>Your simulation configuration is written in Python which interacts with the core CPP simulator. </a:t>
            </a:r>
          </a:p>
        </p:txBody>
      </p:sp>
      <p:sp>
        <p:nvSpPr>
          <p:cNvPr id="9" name="TextBox 8">
            <a:extLst>
              <a:ext uri="{FF2B5EF4-FFF2-40B4-BE49-F238E27FC236}">
                <a16:creationId xmlns:a16="http://schemas.microsoft.com/office/drawing/2014/main" id="{D16238C2-3BA4-E74B-0E05-C7DC3E165303}"/>
              </a:ext>
            </a:extLst>
          </p:cNvPr>
          <p:cNvSpPr txBox="1"/>
          <p:nvPr/>
        </p:nvSpPr>
        <p:spPr>
          <a:xfrm>
            <a:off x="6684579" y="3343337"/>
            <a:ext cx="4792718" cy="646331"/>
          </a:xfrm>
          <a:prstGeom prst="rect">
            <a:avLst/>
          </a:prstGeom>
          <a:noFill/>
        </p:spPr>
        <p:txBody>
          <a:bodyPr wrap="square" rtlCol="0">
            <a:spAutoFit/>
          </a:bodyPr>
          <a:lstStyle/>
          <a:p>
            <a:r>
              <a:rPr lang="en-US" dirty="0"/>
              <a:t>In this tutorial we’ll be working solely at the level of Python.</a:t>
            </a:r>
          </a:p>
        </p:txBody>
      </p:sp>
      <p:sp>
        <p:nvSpPr>
          <p:cNvPr id="11" name="TextBox 10">
            <a:extLst>
              <a:ext uri="{FF2B5EF4-FFF2-40B4-BE49-F238E27FC236}">
                <a16:creationId xmlns:a16="http://schemas.microsoft.com/office/drawing/2014/main" id="{E263B0F2-1BD1-9395-03A3-695765A8B80B}"/>
              </a:ext>
            </a:extLst>
          </p:cNvPr>
          <p:cNvSpPr txBox="1"/>
          <p:nvPr/>
        </p:nvSpPr>
        <p:spPr>
          <a:xfrm>
            <a:off x="6599068" y="4514137"/>
            <a:ext cx="4792718" cy="646331"/>
          </a:xfrm>
          <a:prstGeom prst="rect">
            <a:avLst/>
          </a:prstGeom>
          <a:noFill/>
        </p:spPr>
        <p:txBody>
          <a:bodyPr wrap="square" rtlCol="0">
            <a:spAutoFit/>
          </a:bodyPr>
          <a:lstStyle/>
          <a:p>
            <a:r>
              <a:rPr lang="en-US" dirty="0"/>
              <a:t>Adding CPP code is necessary for extending gem5’s capabilities.</a:t>
            </a:r>
          </a:p>
        </p:txBody>
      </p:sp>
    </p:spTree>
    <p:extLst>
      <p:ext uri="{BB962C8B-B14F-4D97-AF65-F5344CB8AC3E}">
        <p14:creationId xmlns:p14="http://schemas.microsoft.com/office/powerpoint/2010/main" val="407377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A51B3-E4C3-54C1-62F3-5A7BAA6178A1}"/>
              </a:ext>
            </a:extLst>
          </p:cNvPr>
          <p:cNvSpPr>
            <a:spLocks noGrp="1"/>
          </p:cNvSpPr>
          <p:nvPr>
            <p:ph type="title"/>
          </p:nvPr>
        </p:nvSpPr>
        <p:spPr/>
        <p:txBody>
          <a:bodyPr>
            <a:normAutofit fontScale="90000"/>
          </a:bodyPr>
          <a:lstStyle/>
          <a:p>
            <a:r>
              <a:rPr lang="en-US" dirty="0"/>
              <a:t>Nomenclature</a:t>
            </a:r>
          </a:p>
        </p:txBody>
      </p:sp>
      <p:sp>
        <p:nvSpPr>
          <p:cNvPr id="22" name="Content Placeholder 21">
            <a:extLst>
              <a:ext uri="{FF2B5EF4-FFF2-40B4-BE49-F238E27FC236}">
                <a16:creationId xmlns:a16="http://schemas.microsoft.com/office/drawing/2014/main" id="{3A69CF64-5E14-BC7F-A031-6A62036DCD24}"/>
              </a:ext>
            </a:extLst>
          </p:cNvPr>
          <p:cNvSpPr>
            <a:spLocks noGrp="1"/>
          </p:cNvSpPr>
          <p:nvPr>
            <p:ph idx="1"/>
          </p:nvPr>
        </p:nvSpPr>
        <p:spPr>
          <a:xfrm>
            <a:off x="989400" y="1325072"/>
            <a:ext cx="6539109" cy="4584879"/>
          </a:xfrm>
        </p:spPr>
        <p:txBody>
          <a:bodyPr>
            <a:normAutofit fontScale="77500" lnSpcReduction="20000"/>
          </a:bodyPr>
          <a:lstStyle/>
          <a:p>
            <a:pPr marL="0" indent="0">
              <a:buNone/>
            </a:pPr>
            <a:r>
              <a:rPr lang="en-US" b="1" dirty="0"/>
              <a:t>Host:</a:t>
            </a:r>
            <a:r>
              <a:rPr lang="en-US" dirty="0"/>
              <a:t> the actual hardware you’re using</a:t>
            </a:r>
          </a:p>
          <a:p>
            <a:pPr marL="0" indent="0">
              <a:buNone/>
            </a:pPr>
            <a:r>
              <a:rPr lang="en-US" b="1" dirty="0"/>
              <a:t>Simulator</a:t>
            </a:r>
            <a:r>
              <a:rPr lang="en-US" dirty="0"/>
              <a:t>: Runs on the host</a:t>
            </a:r>
            <a:br>
              <a:rPr lang="en-US" dirty="0"/>
            </a:br>
            <a:r>
              <a:rPr lang="en-US" dirty="0"/>
              <a:t>	Exposes hardware to the guest</a:t>
            </a:r>
          </a:p>
          <a:p>
            <a:pPr marL="0" indent="0">
              <a:buNone/>
            </a:pPr>
            <a:r>
              <a:rPr lang="en-US" b="1" dirty="0"/>
              <a:t>Guest:</a:t>
            </a:r>
            <a:r>
              <a:rPr lang="en-US" dirty="0"/>
              <a:t> Code running on </a:t>
            </a:r>
            <a:r>
              <a:rPr lang="en-US" i="1" dirty="0"/>
              <a:t>simulated </a:t>
            </a:r>
            <a:r>
              <a:rPr lang="en-US" dirty="0"/>
              <a:t>hardware</a:t>
            </a:r>
            <a:br>
              <a:rPr lang="en-US" dirty="0"/>
            </a:br>
            <a:r>
              <a:rPr lang="en-US" dirty="0"/>
              <a:t>	OS running on gem5 is guest OS</a:t>
            </a:r>
            <a:br>
              <a:rPr lang="en-US" dirty="0"/>
            </a:br>
            <a:r>
              <a:rPr lang="en-US" dirty="0"/>
              <a:t>	gem5 is simulating hardware</a:t>
            </a:r>
          </a:p>
          <a:p>
            <a:pPr marL="0" indent="0">
              <a:buNone/>
            </a:pPr>
            <a:r>
              <a:rPr lang="en-US" b="1" dirty="0"/>
              <a:t>Simulator’s code: </a:t>
            </a:r>
            <a:r>
              <a:rPr lang="en-US" dirty="0"/>
              <a:t>Runs natively</a:t>
            </a:r>
            <a:br>
              <a:rPr lang="en-US" dirty="0"/>
            </a:br>
            <a:r>
              <a:rPr lang="en-US" dirty="0"/>
              <a:t>	executes/emulates the guest code</a:t>
            </a:r>
          </a:p>
          <a:p>
            <a:pPr marL="0" indent="0">
              <a:buNone/>
            </a:pPr>
            <a:r>
              <a:rPr lang="en-US" b="1" dirty="0"/>
              <a:t>Guest’s code: </a:t>
            </a:r>
            <a:r>
              <a:rPr lang="en-US" dirty="0"/>
              <a:t>(or benchmark, workload, etc.)</a:t>
            </a:r>
            <a:br>
              <a:rPr lang="en-US" dirty="0"/>
            </a:br>
            <a:r>
              <a:rPr lang="en-US" dirty="0"/>
              <a:t>	Runs on gem5, not on the host.</a:t>
            </a:r>
            <a:endParaRPr lang="en-US" b="1" dirty="0"/>
          </a:p>
        </p:txBody>
      </p:sp>
      <p:sp>
        <p:nvSpPr>
          <p:cNvPr id="4" name="Rectangle 3">
            <a:extLst>
              <a:ext uri="{FF2B5EF4-FFF2-40B4-BE49-F238E27FC236}">
                <a16:creationId xmlns:a16="http://schemas.microsoft.com/office/drawing/2014/main" id="{D5563FC0-B9AD-BA8D-0E32-28C413A1EF4C}"/>
              </a:ext>
            </a:extLst>
          </p:cNvPr>
          <p:cNvSpPr/>
          <p:nvPr/>
        </p:nvSpPr>
        <p:spPr>
          <a:xfrm>
            <a:off x="8283383" y="1279335"/>
            <a:ext cx="924232" cy="511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Neuzeit"/>
              </a:rPr>
              <a:t>App</a:t>
            </a:r>
          </a:p>
        </p:txBody>
      </p:sp>
      <p:sp>
        <p:nvSpPr>
          <p:cNvPr id="5" name="Rectangle 4">
            <a:extLst>
              <a:ext uri="{FF2B5EF4-FFF2-40B4-BE49-F238E27FC236}">
                <a16:creationId xmlns:a16="http://schemas.microsoft.com/office/drawing/2014/main" id="{D686DEFB-D817-234A-9023-775BA3B5177E}"/>
              </a:ext>
            </a:extLst>
          </p:cNvPr>
          <p:cNvSpPr/>
          <p:nvPr/>
        </p:nvSpPr>
        <p:spPr>
          <a:xfrm>
            <a:off x="9360015" y="1279335"/>
            <a:ext cx="924232" cy="511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Neuzeit"/>
              </a:rPr>
              <a:t>App</a:t>
            </a:r>
          </a:p>
        </p:txBody>
      </p:sp>
      <p:sp>
        <p:nvSpPr>
          <p:cNvPr id="6" name="Rectangle 5">
            <a:extLst>
              <a:ext uri="{FF2B5EF4-FFF2-40B4-BE49-F238E27FC236}">
                <a16:creationId xmlns:a16="http://schemas.microsoft.com/office/drawing/2014/main" id="{DEBA3C65-4A80-2FB3-04B8-B5A7896C4DB4}"/>
              </a:ext>
            </a:extLst>
          </p:cNvPr>
          <p:cNvSpPr/>
          <p:nvPr/>
        </p:nvSpPr>
        <p:spPr>
          <a:xfrm>
            <a:off x="8283383" y="1938096"/>
            <a:ext cx="2000864" cy="5112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latin typeface="Neuzeit"/>
              </a:rPr>
              <a:t>Operating Sys.</a:t>
            </a:r>
          </a:p>
        </p:txBody>
      </p:sp>
      <p:sp>
        <p:nvSpPr>
          <p:cNvPr id="7" name="Rectangle 6">
            <a:extLst>
              <a:ext uri="{FF2B5EF4-FFF2-40B4-BE49-F238E27FC236}">
                <a16:creationId xmlns:a16="http://schemas.microsoft.com/office/drawing/2014/main" id="{5D9938CA-771C-5AC8-1436-11AA99E5B179}"/>
              </a:ext>
            </a:extLst>
          </p:cNvPr>
          <p:cNvSpPr/>
          <p:nvPr/>
        </p:nvSpPr>
        <p:spPr>
          <a:xfrm>
            <a:off x="8283383" y="2626355"/>
            <a:ext cx="2000864" cy="5112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latin typeface="Neuzeit"/>
              </a:rPr>
              <a:t>Hardware</a:t>
            </a:r>
          </a:p>
        </p:txBody>
      </p:sp>
      <p:sp>
        <p:nvSpPr>
          <p:cNvPr id="8" name="TextBox 7">
            <a:extLst>
              <a:ext uri="{FF2B5EF4-FFF2-40B4-BE49-F238E27FC236}">
                <a16:creationId xmlns:a16="http://schemas.microsoft.com/office/drawing/2014/main" id="{06F653ED-9110-B426-A02C-5B805D1760E7}"/>
              </a:ext>
            </a:extLst>
          </p:cNvPr>
          <p:cNvSpPr txBox="1"/>
          <p:nvPr/>
        </p:nvSpPr>
        <p:spPr>
          <a:xfrm>
            <a:off x="10971032" y="1926154"/>
            <a:ext cx="866712" cy="523220"/>
          </a:xfrm>
          <a:prstGeom prst="rect">
            <a:avLst/>
          </a:prstGeom>
          <a:noFill/>
        </p:spPr>
        <p:txBody>
          <a:bodyPr wrap="none" rtlCol="0">
            <a:spAutoFit/>
          </a:bodyPr>
          <a:lstStyle/>
          <a:p>
            <a:r>
              <a:rPr lang="en-US" sz="2800" b="1" dirty="0">
                <a:latin typeface="Neuzeit"/>
              </a:rPr>
              <a:t>Host</a:t>
            </a:r>
          </a:p>
        </p:txBody>
      </p:sp>
      <p:sp>
        <p:nvSpPr>
          <p:cNvPr id="10" name="Freeform: Shape 9">
            <a:extLst>
              <a:ext uri="{FF2B5EF4-FFF2-40B4-BE49-F238E27FC236}">
                <a16:creationId xmlns:a16="http://schemas.microsoft.com/office/drawing/2014/main" id="{559FB490-6E51-F787-2FEC-DBA1C139388E}"/>
              </a:ext>
            </a:extLst>
          </p:cNvPr>
          <p:cNvSpPr/>
          <p:nvPr/>
        </p:nvSpPr>
        <p:spPr>
          <a:xfrm>
            <a:off x="10416983" y="2498535"/>
            <a:ext cx="1002890" cy="393290"/>
          </a:xfrm>
          <a:custGeom>
            <a:avLst/>
            <a:gdLst>
              <a:gd name="connsiteX0" fmla="*/ 1002890 w 1002890"/>
              <a:gd name="connsiteY0" fmla="*/ 0 h 393290"/>
              <a:gd name="connsiteX1" fmla="*/ 727587 w 1002890"/>
              <a:gd name="connsiteY1" fmla="*/ 285136 h 393290"/>
              <a:gd name="connsiteX2" fmla="*/ 0 w 1002890"/>
              <a:gd name="connsiteY2" fmla="*/ 393290 h 393290"/>
            </a:gdLst>
            <a:ahLst/>
            <a:cxnLst>
              <a:cxn ang="0">
                <a:pos x="connsiteX0" y="connsiteY0"/>
              </a:cxn>
              <a:cxn ang="0">
                <a:pos x="connsiteX1" y="connsiteY1"/>
              </a:cxn>
              <a:cxn ang="0">
                <a:pos x="connsiteX2" y="connsiteY2"/>
              </a:cxn>
            </a:cxnLst>
            <a:rect l="l" t="t" r="r" b="b"/>
            <a:pathLst>
              <a:path w="1002890" h="393290">
                <a:moveTo>
                  <a:pt x="1002890" y="0"/>
                </a:moveTo>
                <a:cubicBezTo>
                  <a:pt x="948812" y="109794"/>
                  <a:pt x="894735" y="219588"/>
                  <a:pt x="727587" y="285136"/>
                </a:cubicBezTo>
                <a:cubicBezTo>
                  <a:pt x="560439" y="350684"/>
                  <a:pt x="280219" y="371987"/>
                  <a:pt x="0" y="393290"/>
                </a:cubicBezTo>
              </a:path>
            </a:pathLst>
          </a:custGeom>
          <a:noFill/>
          <a:ln w="5715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E289DF-8102-8606-C09B-A1D2DF0763CC}"/>
              </a:ext>
            </a:extLst>
          </p:cNvPr>
          <p:cNvSpPr/>
          <p:nvPr/>
        </p:nvSpPr>
        <p:spPr>
          <a:xfrm>
            <a:off x="8283383" y="3923070"/>
            <a:ext cx="924232" cy="511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Neuzeit"/>
              </a:rPr>
              <a:t>App</a:t>
            </a:r>
          </a:p>
        </p:txBody>
      </p:sp>
      <p:sp>
        <p:nvSpPr>
          <p:cNvPr id="12" name="Rectangle 11">
            <a:extLst>
              <a:ext uri="{FF2B5EF4-FFF2-40B4-BE49-F238E27FC236}">
                <a16:creationId xmlns:a16="http://schemas.microsoft.com/office/drawing/2014/main" id="{F797084F-5436-CF2B-8097-22DF86164CF7}"/>
              </a:ext>
            </a:extLst>
          </p:cNvPr>
          <p:cNvSpPr/>
          <p:nvPr/>
        </p:nvSpPr>
        <p:spPr>
          <a:xfrm>
            <a:off x="9360015" y="3923070"/>
            <a:ext cx="924232" cy="511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Neuzeit"/>
              </a:rPr>
              <a:t>App</a:t>
            </a:r>
          </a:p>
        </p:txBody>
      </p:sp>
      <p:sp>
        <p:nvSpPr>
          <p:cNvPr id="13" name="Rectangle 12">
            <a:extLst>
              <a:ext uri="{FF2B5EF4-FFF2-40B4-BE49-F238E27FC236}">
                <a16:creationId xmlns:a16="http://schemas.microsoft.com/office/drawing/2014/main" id="{CB048E78-372E-4351-C3D9-8A8F3B6B8531}"/>
              </a:ext>
            </a:extLst>
          </p:cNvPr>
          <p:cNvSpPr/>
          <p:nvPr/>
        </p:nvSpPr>
        <p:spPr>
          <a:xfrm>
            <a:off x="8283383" y="4581831"/>
            <a:ext cx="2000864" cy="5112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latin typeface="Neuzeit"/>
              </a:rPr>
              <a:t>Operating Sys.</a:t>
            </a:r>
          </a:p>
        </p:txBody>
      </p:sp>
      <p:sp>
        <p:nvSpPr>
          <p:cNvPr id="14" name="Rectangle 13">
            <a:extLst>
              <a:ext uri="{FF2B5EF4-FFF2-40B4-BE49-F238E27FC236}">
                <a16:creationId xmlns:a16="http://schemas.microsoft.com/office/drawing/2014/main" id="{1C974833-580F-BDD3-A4AD-92C56C47A7BD}"/>
              </a:ext>
            </a:extLst>
          </p:cNvPr>
          <p:cNvSpPr/>
          <p:nvPr/>
        </p:nvSpPr>
        <p:spPr>
          <a:xfrm>
            <a:off x="8283383" y="5840361"/>
            <a:ext cx="2000864" cy="5112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latin typeface="Neuzeit"/>
              </a:rPr>
              <a:t>Hardware</a:t>
            </a:r>
          </a:p>
        </p:txBody>
      </p:sp>
      <p:sp>
        <p:nvSpPr>
          <p:cNvPr id="15" name="TextBox 14">
            <a:extLst>
              <a:ext uri="{FF2B5EF4-FFF2-40B4-BE49-F238E27FC236}">
                <a16:creationId xmlns:a16="http://schemas.microsoft.com/office/drawing/2014/main" id="{F5368E41-E669-2B15-12D5-9A23188550F5}"/>
              </a:ext>
            </a:extLst>
          </p:cNvPr>
          <p:cNvSpPr txBox="1"/>
          <p:nvPr/>
        </p:nvSpPr>
        <p:spPr>
          <a:xfrm>
            <a:off x="10971032" y="5198805"/>
            <a:ext cx="866712" cy="523220"/>
          </a:xfrm>
          <a:prstGeom prst="rect">
            <a:avLst/>
          </a:prstGeom>
          <a:noFill/>
        </p:spPr>
        <p:txBody>
          <a:bodyPr wrap="none" rtlCol="0">
            <a:spAutoFit/>
          </a:bodyPr>
          <a:lstStyle/>
          <a:p>
            <a:r>
              <a:rPr lang="en-US" sz="2800" b="1" dirty="0">
                <a:latin typeface="Neuzeit"/>
              </a:rPr>
              <a:t>Host</a:t>
            </a:r>
          </a:p>
        </p:txBody>
      </p:sp>
      <p:sp>
        <p:nvSpPr>
          <p:cNvPr id="16" name="Freeform: Shape 15">
            <a:extLst>
              <a:ext uri="{FF2B5EF4-FFF2-40B4-BE49-F238E27FC236}">
                <a16:creationId xmlns:a16="http://schemas.microsoft.com/office/drawing/2014/main" id="{32ECA559-BA12-9780-AA4A-A3DA3638673B}"/>
              </a:ext>
            </a:extLst>
          </p:cNvPr>
          <p:cNvSpPr/>
          <p:nvPr/>
        </p:nvSpPr>
        <p:spPr>
          <a:xfrm>
            <a:off x="10401498" y="5741690"/>
            <a:ext cx="1002890" cy="393290"/>
          </a:xfrm>
          <a:custGeom>
            <a:avLst/>
            <a:gdLst>
              <a:gd name="connsiteX0" fmla="*/ 1002890 w 1002890"/>
              <a:gd name="connsiteY0" fmla="*/ 0 h 393290"/>
              <a:gd name="connsiteX1" fmla="*/ 727587 w 1002890"/>
              <a:gd name="connsiteY1" fmla="*/ 285136 h 393290"/>
              <a:gd name="connsiteX2" fmla="*/ 0 w 1002890"/>
              <a:gd name="connsiteY2" fmla="*/ 393290 h 393290"/>
            </a:gdLst>
            <a:ahLst/>
            <a:cxnLst>
              <a:cxn ang="0">
                <a:pos x="connsiteX0" y="connsiteY0"/>
              </a:cxn>
              <a:cxn ang="0">
                <a:pos x="connsiteX1" y="connsiteY1"/>
              </a:cxn>
              <a:cxn ang="0">
                <a:pos x="connsiteX2" y="connsiteY2"/>
              </a:cxn>
            </a:cxnLst>
            <a:rect l="l" t="t" r="r" b="b"/>
            <a:pathLst>
              <a:path w="1002890" h="393290">
                <a:moveTo>
                  <a:pt x="1002890" y="0"/>
                </a:moveTo>
                <a:cubicBezTo>
                  <a:pt x="948812" y="109794"/>
                  <a:pt x="894735" y="219588"/>
                  <a:pt x="727587" y="285136"/>
                </a:cubicBezTo>
                <a:cubicBezTo>
                  <a:pt x="560439" y="350684"/>
                  <a:pt x="280219" y="371987"/>
                  <a:pt x="0" y="393290"/>
                </a:cubicBezTo>
              </a:path>
            </a:pathLst>
          </a:custGeom>
          <a:noFill/>
          <a:ln w="5715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1F7081A-2749-5881-8797-FFDB896357E4}"/>
              </a:ext>
            </a:extLst>
          </p:cNvPr>
          <p:cNvSpPr txBox="1"/>
          <p:nvPr/>
        </p:nvSpPr>
        <p:spPr>
          <a:xfrm>
            <a:off x="8194222" y="524953"/>
            <a:ext cx="2179186" cy="584775"/>
          </a:xfrm>
          <a:prstGeom prst="rect">
            <a:avLst/>
          </a:prstGeom>
          <a:noFill/>
        </p:spPr>
        <p:txBody>
          <a:bodyPr wrap="none" rtlCol="0">
            <a:spAutoFit/>
          </a:bodyPr>
          <a:lstStyle/>
          <a:p>
            <a:pPr algn="ctr"/>
            <a:r>
              <a:rPr lang="en-US" sz="3200" dirty="0">
                <a:latin typeface="Neuzeit"/>
              </a:rPr>
              <a:t>Your system</a:t>
            </a:r>
          </a:p>
        </p:txBody>
      </p:sp>
      <p:sp>
        <p:nvSpPr>
          <p:cNvPr id="18" name="TextBox 17">
            <a:extLst>
              <a:ext uri="{FF2B5EF4-FFF2-40B4-BE49-F238E27FC236}">
                <a16:creationId xmlns:a16="http://schemas.microsoft.com/office/drawing/2014/main" id="{BDB6A982-0808-9671-40ED-5B72E6EFCCB4}"/>
              </a:ext>
            </a:extLst>
          </p:cNvPr>
          <p:cNvSpPr txBox="1"/>
          <p:nvPr/>
        </p:nvSpPr>
        <p:spPr>
          <a:xfrm>
            <a:off x="8300509" y="3249804"/>
            <a:ext cx="1966629" cy="584775"/>
          </a:xfrm>
          <a:prstGeom prst="rect">
            <a:avLst/>
          </a:prstGeom>
          <a:noFill/>
        </p:spPr>
        <p:txBody>
          <a:bodyPr wrap="none" rtlCol="0">
            <a:spAutoFit/>
          </a:bodyPr>
          <a:lstStyle/>
          <a:p>
            <a:pPr algn="ctr"/>
            <a:r>
              <a:rPr lang="en-US" sz="3200" dirty="0">
                <a:latin typeface="Neuzeit"/>
              </a:rPr>
              <a:t>Simulation</a:t>
            </a:r>
          </a:p>
        </p:txBody>
      </p:sp>
      <p:sp>
        <p:nvSpPr>
          <p:cNvPr id="19" name="Rectangle 18">
            <a:extLst>
              <a:ext uri="{FF2B5EF4-FFF2-40B4-BE49-F238E27FC236}">
                <a16:creationId xmlns:a16="http://schemas.microsoft.com/office/drawing/2014/main" id="{CD8E9D04-4190-5D9C-CCDB-AFBABF1834A1}"/>
              </a:ext>
            </a:extLst>
          </p:cNvPr>
          <p:cNvSpPr/>
          <p:nvPr/>
        </p:nvSpPr>
        <p:spPr>
          <a:xfrm>
            <a:off x="8283383" y="5176682"/>
            <a:ext cx="2000864" cy="51127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b="1" dirty="0">
                <a:latin typeface="Neuzeit"/>
              </a:rPr>
              <a:t>gem5</a:t>
            </a:r>
          </a:p>
        </p:txBody>
      </p:sp>
      <p:sp>
        <p:nvSpPr>
          <p:cNvPr id="20" name="TextBox 19">
            <a:extLst>
              <a:ext uri="{FF2B5EF4-FFF2-40B4-BE49-F238E27FC236}">
                <a16:creationId xmlns:a16="http://schemas.microsoft.com/office/drawing/2014/main" id="{A7F38904-2695-E395-0082-42758B7102FA}"/>
              </a:ext>
            </a:extLst>
          </p:cNvPr>
          <p:cNvSpPr txBox="1"/>
          <p:nvPr/>
        </p:nvSpPr>
        <p:spPr>
          <a:xfrm>
            <a:off x="11039121" y="3891463"/>
            <a:ext cx="1051057" cy="523220"/>
          </a:xfrm>
          <a:prstGeom prst="rect">
            <a:avLst/>
          </a:prstGeom>
          <a:noFill/>
        </p:spPr>
        <p:txBody>
          <a:bodyPr wrap="none" rtlCol="0">
            <a:spAutoFit/>
          </a:bodyPr>
          <a:lstStyle/>
          <a:p>
            <a:r>
              <a:rPr lang="en-US" sz="2800" b="1" dirty="0">
                <a:latin typeface="Neuzeit"/>
              </a:rPr>
              <a:t>Guest</a:t>
            </a:r>
          </a:p>
        </p:txBody>
      </p:sp>
      <p:sp>
        <p:nvSpPr>
          <p:cNvPr id="21" name="Freeform: Shape 20">
            <a:extLst>
              <a:ext uri="{FF2B5EF4-FFF2-40B4-BE49-F238E27FC236}">
                <a16:creationId xmlns:a16="http://schemas.microsoft.com/office/drawing/2014/main" id="{05CFA0B5-ACD7-FF0C-CC4B-8F9E8E7B3257}"/>
              </a:ext>
            </a:extLst>
          </p:cNvPr>
          <p:cNvSpPr/>
          <p:nvPr/>
        </p:nvSpPr>
        <p:spPr>
          <a:xfrm>
            <a:off x="10469587" y="4434348"/>
            <a:ext cx="1002890" cy="393290"/>
          </a:xfrm>
          <a:custGeom>
            <a:avLst/>
            <a:gdLst>
              <a:gd name="connsiteX0" fmla="*/ 1002890 w 1002890"/>
              <a:gd name="connsiteY0" fmla="*/ 0 h 393290"/>
              <a:gd name="connsiteX1" fmla="*/ 727587 w 1002890"/>
              <a:gd name="connsiteY1" fmla="*/ 285136 h 393290"/>
              <a:gd name="connsiteX2" fmla="*/ 0 w 1002890"/>
              <a:gd name="connsiteY2" fmla="*/ 393290 h 393290"/>
            </a:gdLst>
            <a:ahLst/>
            <a:cxnLst>
              <a:cxn ang="0">
                <a:pos x="connsiteX0" y="connsiteY0"/>
              </a:cxn>
              <a:cxn ang="0">
                <a:pos x="connsiteX1" y="connsiteY1"/>
              </a:cxn>
              <a:cxn ang="0">
                <a:pos x="connsiteX2" y="connsiteY2"/>
              </a:cxn>
            </a:cxnLst>
            <a:rect l="l" t="t" r="r" b="b"/>
            <a:pathLst>
              <a:path w="1002890" h="393290">
                <a:moveTo>
                  <a:pt x="1002890" y="0"/>
                </a:moveTo>
                <a:cubicBezTo>
                  <a:pt x="948812" y="109794"/>
                  <a:pt x="894735" y="219588"/>
                  <a:pt x="727587" y="285136"/>
                </a:cubicBezTo>
                <a:cubicBezTo>
                  <a:pt x="560439" y="350684"/>
                  <a:pt x="280219" y="371987"/>
                  <a:pt x="0" y="393290"/>
                </a:cubicBezTo>
              </a:path>
            </a:pathLst>
          </a:custGeom>
          <a:noFill/>
          <a:ln w="5715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02FFE53-756B-F670-2DC7-1573C95FE3B9}"/>
              </a:ext>
            </a:extLst>
          </p:cNvPr>
          <p:cNvSpPr txBox="1"/>
          <p:nvPr/>
        </p:nvSpPr>
        <p:spPr>
          <a:xfrm>
            <a:off x="10599584" y="3173174"/>
            <a:ext cx="1640577" cy="523220"/>
          </a:xfrm>
          <a:prstGeom prst="rect">
            <a:avLst/>
          </a:prstGeom>
          <a:noFill/>
        </p:spPr>
        <p:txBody>
          <a:bodyPr wrap="none" rtlCol="0">
            <a:spAutoFit/>
          </a:bodyPr>
          <a:lstStyle/>
          <a:p>
            <a:r>
              <a:rPr lang="en-US" sz="2800" b="1" dirty="0">
                <a:latin typeface="Neuzeit"/>
              </a:rPr>
              <a:t>Workload</a:t>
            </a:r>
          </a:p>
        </p:txBody>
      </p:sp>
      <p:sp>
        <p:nvSpPr>
          <p:cNvPr id="24" name="Freeform: Shape 23">
            <a:extLst>
              <a:ext uri="{FF2B5EF4-FFF2-40B4-BE49-F238E27FC236}">
                <a16:creationId xmlns:a16="http://schemas.microsoft.com/office/drawing/2014/main" id="{54024C10-5120-7BAF-698A-CC1CFA7B15CC}"/>
              </a:ext>
            </a:extLst>
          </p:cNvPr>
          <p:cNvSpPr/>
          <p:nvPr/>
        </p:nvSpPr>
        <p:spPr>
          <a:xfrm>
            <a:off x="10340950" y="3669891"/>
            <a:ext cx="1002890" cy="393290"/>
          </a:xfrm>
          <a:custGeom>
            <a:avLst/>
            <a:gdLst>
              <a:gd name="connsiteX0" fmla="*/ 1002890 w 1002890"/>
              <a:gd name="connsiteY0" fmla="*/ 0 h 393290"/>
              <a:gd name="connsiteX1" fmla="*/ 727587 w 1002890"/>
              <a:gd name="connsiteY1" fmla="*/ 285136 h 393290"/>
              <a:gd name="connsiteX2" fmla="*/ 0 w 1002890"/>
              <a:gd name="connsiteY2" fmla="*/ 393290 h 393290"/>
            </a:gdLst>
            <a:ahLst/>
            <a:cxnLst>
              <a:cxn ang="0">
                <a:pos x="connsiteX0" y="connsiteY0"/>
              </a:cxn>
              <a:cxn ang="0">
                <a:pos x="connsiteX1" y="connsiteY1"/>
              </a:cxn>
              <a:cxn ang="0">
                <a:pos x="connsiteX2" y="connsiteY2"/>
              </a:cxn>
            </a:cxnLst>
            <a:rect l="l" t="t" r="r" b="b"/>
            <a:pathLst>
              <a:path w="1002890" h="393290">
                <a:moveTo>
                  <a:pt x="1002890" y="0"/>
                </a:moveTo>
                <a:cubicBezTo>
                  <a:pt x="948812" y="109794"/>
                  <a:pt x="894735" y="219588"/>
                  <a:pt x="727587" y="285136"/>
                </a:cubicBezTo>
                <a:cubicBezTo>
                  <a:pt x="560439" y="350684"/>
                  <a:pt x="280219" y="371987"/>
                  <a:pt x="0" y="393290"/>
                </a:cubicBezTo>
              </a:path>
            </a:pathLst>
          </a:custGeom>
          <a:noFill/>
          <a:ln w="5715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6723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A51B3-E4C3-54C1-62F3-5A7BAA6178A1}"/>
              </a:ext>
            </a:extLst>
          </p:cNvPr>
          <p:cNvSpPr>
            <a:spLocks noGrp="1"/>
          </p:cNvSpPr>
          <p:nvPr>
            <p:ph type="title"/>
          </p:nvPr>
        </p:nvSpPr>
        <p:spPr/>
        <p:txBody>
          <a:bodyPr>
            <a:normAutofit fontScale="90000"/>
          </a:bodyPr>
          <a:lstStyle/>
          <a:p>
            <a:r>
              <a:rPr lang="en-US" dirty="0"/>
              <a:t>Nomenclature</a:t>
            </a:r>
          </a:p>
        </p:txBody>
      </p:sp>
      <p:sp>
        <p:nvSpPr>
          <p:cNvPr id="22" name="Content Placeholder 21">
            <a:extLst>
              <a:ext uri="{FF2B5EF4-FFF2-40B4-BE49-F238E27FC236}">
                <a16:creationId xmlns:a16="http://schemas.microsoft.com/office/drawing/2014/main" id="{3A69CF64-5E14-BC7F-A031-6A62036DCD24}"/>
              </a:ext>
            </a:extLst>
          </p:cNvPr>
          <p:cNvSpPr>
            <a:spLocks noGrp="1"/>
          </p:cNvSpPr>
          <p:nvPr>
            <p:ph idx="1"/>
          </p:nvPr>
        </p:nvSpPr>
        <p:spPr>
          <a:xfrm>
            <a:off x="989400" y="1325072"/>
            <a:ext cx="6539109" cy="4584879"/>
          </a:xfrm>
        </p:spPr>
        <p:txBody>
          <a:bodyPr>
            <a:normAutofit fontScale="92500" lnSpcReduction="20000"/>
          </a:bodyPr>
          <a:lstStyle/>
          <a:p>
            <a:pPr marL="0" indent="0">
              <a:buNone/>
            </a:pPr>
            <a:r>
              <a:rPr lang="en-US" b="1" dirty="0"/>
              <a:t>Host:</a:t>
            </a:r>
            <a:r>
              <a:rPr lang="en-US" dirty="0"/>
              <a:t> the actual hardware you’re using</a:t>
            </a:r>
          </a:p>
          <a:p>
            <a:pPr marL="0" indent="0">
              <a:buNone/>
            </a:pPr>
            <a:r>
              <a:rPr lang="en-US" b="1" dirty="0"/>
              <a:t>Simulator</a:t>
            </a:r>
            <a:r>
              <a:rPr lang="en-US" dirty="0"/>
              <a:t>: Runs on the host</a:t>
            </a:r>
            <a:br>
              <a:rPr lang="en-US" dirty="0"/>
            </a:br>
            <a:r>
              <a:rPr lang="en-US" dirty="0"/>
              <a:t>	Exposes hardware to the guest</a:t>
            </a:r>
          </a:p>
          <a:p>
            <a:pPr marL="0" indent="0">
              <a:buNone/>
            </a:pPr>
            <a:r>
              <a:rPr lang="en-US" b="1" dirty="0"/>
              <a:t>Simulator’s performance: </a:t>
            </a:r>
            <a:br>
              <a:rPr lang="en-US" b="1" dirty="0"/>
            </a:br>
            <a:r>
              <a:rPr lang="en-US" b="1" dirty="0"/>
              <a:t>	</a:t>
            </a:r>
            <a:r>
              <a:rPr lang="en-US" dirty="0"/>
              <a:t>Time to run the simulation on host</a:t>
            </a:r>
            <a:br>
              <a:rPr lang="en-US" dirty="0"/>
            </a:br>
            <a:r>
              <a:rPr lang="en-US" dirty="0"/>
              <a:t>	</a:t>
            </a:r>
            <a:r>
              <a:rPr lang="en-US" dirty="0" err="1"/>
              <a:t>Wallclock</a:t>
            </a:r>
            <a:r>
              <a:rPr lang="en-US" dirty="0"/>
              <a:t> time as you perceive it</a:t>
            </a:r>
          </a:p>
          <a:p>
            <a:pPr marL="0" indent="0">
              <a:buNone/>
            </a:pPr>
            <a:r>
              <a:rPr lang="en-US" b="1" dirty="0"/>
              <a:t>Simulat</a:t>
            </a:r>
            <a:r>
              <a:rPr lang="en-US" b="1" i="1" dirty="0"/>
              <a:t>ed </a:t>
            </a:r>
            <a:r>
              <a:rPr lang="en-US" b="1" dirty="0"/>
              <a:t>performance:</a:t>
            </a:r>
            <a:br>
              <a:rPr lang="en-US" b="1" dirty="0"/>
            </a:br>
            <a:r>
              <a:rPr lang="en-US" b="1" dirty="0"/>
              <a:t>	</a:t>
            </a:r>
            <a:r>
              <a:rPr lang="en-US" dirty="0"/>
              <a:t>Time predicted by the simulator</a:t>
            </a:r>
            <a:br>
              <a:rPr lang="en-US" dirty="0"/>
            </a:br>
            <a:r>
              <a:rPr lang="en-US" dirty="0"/>
              <a:t>	Time for guest code to run on simulator</a:t>
            </a:r>
            <a:endParaRPr lang="en-US" b="1" i="1" dirty="0"/>
          </a:p>
        </p:txBody>
      </p:sp>
      <p:sp>
        <p:nvSpPr>
          <p:cNvPr id="4" name="Rectangle 3">
            <a:extLst>
              <a:ext uri="{FF2B5EF4-FFF2-40B4-BE49-F238E27FC236}">
                <a16:creationId xmlns:a16="http://schemas.microsoft.com/office/drawing/2014/main" id="{D5563FC0-B9AD-BA8D-0E32-28C413A1EF4C}"/>
              </a:ext>
            </a:extLst>
          </p:cNvPr>
          <p:cNvSpPr/>
          <p:nvPr/>
        </p:nvSpPr>
        <p:spPr>
          <a:xfrm>
            <a:off x="8283383" y="1279335"/>
            <a:ext cx="924232" cy="511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Neuzeit"/>
              </a:rPr>
              <a:t>App</a:t>
            </a:r>
          </a:p>
        </p:txBody>
      </p:sp>
      <p:sp>
        <p:nvSpPr>
          <p:cNvPr id="5" name="Rectangle 4">
            <a:extLst>
              <a:ext uri="{FF2B5EF4-FFF2-40B4-BE49-F238E27FC236}">
                <a16:creationId xmlns:a16="http://schemas.microsoft.com/office/drawing/2014/main" id="{D686DEFB-D817-234A-9023-775BA3B5177E}"/>
              </a:ext>
            </a:extLst>
          </p:cNvPr>
          <p:cNvSpPr/>
          <p:nvPr/>
        </p:nvSpPr>
        <p:spPr>
          <a:xfrm>
            <a:off x="9360015" y="1279335"/>
            <a:ext cx="924232" cy="511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Neuzeit"/>
              </a:rPr>
              <a:t>App</a:t>
            </a:r>
          </a:p>
        </p:txBody>
      </p:sp>
      <p:sp>
        <p:nvSpPr>
          <p:cNvPr id="6" name="Rectangle 5">
            <a:extLst>
              <a:ext uri="{FF2B5EF4-FFF2-40B4-BE49-F238E27FC236}">
                <a16:creationId xmlns:a16="http://schemas.microsoft.com/office/drawing/2014/main" id="{DEBA3C65-4A80-2FB3-04B8-B5A7896C4DB4}"/>
              </a:ext>
            </a:extLst>
          </p:cNvPr>
          <p:cNvSpPr/>
          <p:nvPr/>
        </p:nvSpPr>
        <p:spPr>
          <a:xfrm>
            <a:off x="8283383" y="1938096"/>
            <a:ext cx="2000864" cy="5112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latin typeface="Neuzeit"/>
              </a:rPr>
              <a:t>Operating Sys.</a:t>
            </a:r>
          </a:p>
        </p:txBody>
      </p:sp>
      <p:sp>
        <p:nvSpPr>
          <p:cNvPr id="7" name="Rectangle 6">
            <a:extLst>
              <a:ext uri="{FF2B5EF4-FFF2-40B4-BE49-F238E27FC236}">
                <a16:creationId xmlns:a16="http://schemas.microsoft.com/office/drawing/2014/main" id="{5D9938CA-771C-5AC8-1436-11AA99E5B179}"/>
              </a:ext>
            </a:extLst>
          </p:cNvPr>
          <p:cNvSpPr/>
          <p:nvPr/>
        </p:nvSpPr>
        <p:spPr>
          <a:xfrm>
            <a:off x="8283383" y="2626355"/>
            <a:ext cx="2000864" cy="5112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latin typeface="Neuzeit"/>
              </a:rPr>
              <a:t>Hardware</a:t>
            </a:r>
          </a:p>
        </p:txBody>
      </p:sp>
      <p:sp>
        <p:nvSpPr>
          <p:cNvPr id="8" name="TextBox 7">
            <a:extLst>
              <a:ext uri="{FF2B5EF4-FFF2-40B4-BE49-F238E27FC236}">
                <a16:creationId xmlns:a16="http://schemas.microsoft.com/office/drawing/2014/main" id="{06F653ED-9110-B426-A02C-5B805D1760E7}"/>
              </a:ext>
            </a:extLst>
          </p:cNvPr>
          <p:cNvSpPr txBox="1"/>
          <p:nvPr/>
        </p:nvSpPr>
        <p:spPr>
          <a:xfrm>
            <a:off x="10971032" y="1926154"/>
            <a:ext cx="866712" cy="523220"/>
          </a:xfrm>
          <a:prstGeom prst="rect">
            <a:avLst/>
          </a:prstGeom>
          <a:noFill/>
        </p:spPr>
        <p:txBody>
          <a:bodyPr wrap="none" rtlCol="0">
            <a:spAutoFit/>
          </a:bodyPr>
          <a:lstStyle/>
          <a:p>
            <a:r>
              <a:rPr lang="en-US" sz="2800" b="1" dirty="0">
                <a:latin typeface="Neuzeit"/>
              </a:rPr>
              <a:t>Host</a:t>
            </a:r>
          </a:p>
        </p:txBody>
      </p:sp>
      <p:sp>
        <p:nvSpPr>
          <p:cNvPr id="10" name="Freeform: Shape 9">
            <a:extLst>
              <a:ext uri="{FF2B5EF4-FFF2-40B4-BE49-F238E27FC236}">
                <a16:creationId xmlns:a16="http://schemas.microsoft.com/office/drawing/2014/main" id="{559FB490-6E51-F787-2FEC-DBA1C139388E}"/>
              </a:ext>
            </a:extLst>
          </p:cNvPr>
          <p:cNvSpPr/>
          <p:nvPr/>
        </p:nvSpPr>
        <p:spPr>
          <a:xfrm>
            <a:off x="10416983" y="2498535"/>
            <a:ext cx="1002890" cy="393290"/>
          </a:xfrm>
          <a:custGeom>
            <a:avLst/>
            <a:gdLst>
              <a:gd name="connsiteX0" fmla="*/ 1002890 w 1002890"/>
              <a:gd name="connsiteY0" fmla="*/ 0 h 393290"/>
              <a:gd name="connsiteX1" fmla="*/ 727587 w 1002890"/>
              <a:gd name="connsiteY1" fmla="*/ 285136 h 393290"/>
              <a:gd name="connsiteX2" fmla="*/ 0 w 1002890"/>
              <a:gd name="connsiteY2" fmla="*/ 393290 h 393290"/>
            </a:gdLst>
            <a:ahLst/>
            <a:cxnLst>
              <a:cxn ang="0">
                <a:pos x="connsiteX0" y="connsiteY0"/>
              </a:cxn>
              <a:cxn ang="0">
                <a:pos x="connsiteX1" y="connsiteY1"/>
              </a:cxn>
              <a:cxn ang="0">
                <a:pos x="connsiteX2" y="connsiteY2"/>
              </a:cxn>
            </a:cxnLst>
            <a:rect l="l" t="t" r="r" b="b"/>
            <a:pathLst>
              <a:path w="1002890" h="393290">
                <a:moveTo>
                  <a:pt x="1002890" y="0"/>
                </a:moveTo>
                <a:cubicBezTo>
                  <a:pt x="948812" y="109794"/>
                  <a:pt x="894735" y="219588"/>
                  <a:pt x="727587" y="285136"/>
                </a:cubicBezTo>
                <a:cubicBezTo>
                  <a:pt x="560439" y="350684"/>
                  <a:pt x="280219" y="371987"/>
                  <a:pt x="0" y="393290"/>
                </a:cubicBezTo>
              </a:path>
            </a:pathLst>
          </a:custGeom>
          <a:noFill/>
          <a:ln w="5715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E289DF-8102-8606-C09B-A1D2DF0763CC}"/>
              </a:ext>
            </a:extLst>
          </p:cNvPr>
          <p:cNvSpPr/>
          <p:nvPr/>
        </p:nvSpPr>
        <p:spPr>
          <a:xfrm>
            <a:off x="8283383" y="3923070"/>
            <a:ext cx="924232" cy="511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Neuzeit"/>
              </a:rPr>
              <a:t>App</a:t>
            </a:r>
          </a:p>
        </p:txBody>
      </p:sp>
      <p:sp>
        <p:nvSpPr>
          <p:cNvPr id="12" name="Rectangle 11">
            <a:extLst>
              <a:ext uri="{FF2B5EF4-FFF2-40B4-BE49-F238E27FC236}">
                <a16:creationId xmlns:a16="http://schemas.microsoft.com/office/drawing/2014/main" id="{F797084F-5436-CF2B-8097-22DF86164CF7}"/>
              </a:ext>
            </a:extLst>
          </p:cNvPr>
          <p:cNvSpPr/>
          <p:nvPr/>
        </p:nvSpPr>
        <p:spPr>
          <a:xfrm>
            <a:off x="9360015" y="3923070"/>
            <a:ext cx="924232" cy="511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Neuzeit"/>
              </a:rPr>
              <a:t>App</a:t>
            </a:r>
          </a:p>
        </p:txBody>
      </p:sp>
      <p:sp>
        <p:nvSpPr>
          <p:cNvPr id="13" name="Rectangle 12">
            <a:extLst>
              <a:ext uri="{FF2B5EF4-FFF2-40B4-BE49-F238E27FC236}">
                <a16:creationId xmlns:a16="http://schemas.microsoft.com/office/drawing/2014/main" id="{CB048E78-372E-4351-C3D9-8A8F3B6B8531}"/>
              </a:ext>
            </a:extLst>
          </p:cNvPr>
          <p:cNvSpPr/>
          <p:nvPr/>
        </p:nvSpPr>
        <p:spPr>
          <a:xfrm>
            <a:off x="8283383" y="4581831"/>
            <a:ext cx="2000864" cy="5112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latin typeface="Neuzeit"/>
              </a:rPr>
              <a:t>Operating Sys.</a:t>
            </a:r>
          </a:p>
        </p:txBody>
      </p:sp>
      <p:sp>
        <p:nvSpPr>
          <p:cNvPr id="14" name="Rectangle 13">
            <a:extLst>
              <a:ext uri="{FF2B5EF4-FFF2-40B4-BE49-F238E27FC236}">
                <a16:creationId xmlns:a16="http://schemas.microsoft.com/office/drawing/2014/main" id="{1C974833-580F-BDD3-A4AD-92C56C47A7BD}"/>
              </a:ext>
            </a:extLst>
          </p:cNvPr>
          <p:cNvSpPr/>
          <p:nvPr/>
        </p:nvSpPr>
        <p:spPr>
          <a:xfrm>
            <a:off x="8283383" y="5840361"/>
            <a:ext cx="2000864" cy="5112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latin typeface="Neuzeit"/>
              </a:rPr>
              <a:t>Hardware</a:t>
            </a:r>
          </a:p>
        </p:txBody>
      </p:sp>
      <p:sp>
        <p:nvSpPr>
          <p:cNvPr id="15" name="TextBox 14">
            <a:extLst>
              <a:ext uri="{FF2B5EF4-FFF2-40B4-BE49-F238E27FC236}">
                <a16:creationId xmlns:a16="http://schemas.microsoft.com/office/drawing/2014/main" id="{F5368E41-E669-2B15-12D5-9A23188550F5}"/>
              </a:ext>
            </a:extLst>
          </p:cNvPr>
          <p:cNvSpPr txBox="1"/>
          <p:nvPr/>
        </p:nvSpPr>
        <p:spPr>
          <a:xfrm>
            <a:off x="10971032" y="5198805"/>
            <a:ext cx="866712" cy="523220"/>
          </a:xfrm>
          <a:prstGeom prst="rect">
            <a:avLst/>
          </a:prstGeom>
          <a:noFill/>
        </p:spPr>
        <p:txBody>
          <a:bodyPr wrap="none" rtlCol="0">
            <a:spAutoFit/>
          </a:bodyPr>
          <a:lstStyle/>
          <a:p>
            <a:r>
              <a:rPr lang="en-US" sz="2800" b="1" dirty="0">
                <a:latin typeface="Neuzeit"/>
              </a:rPr>
              <a:t>Host</a:t>
            </a:r>
          </a:p>
        </p:txBody>
      </p:sp>
      <p:sp>
        <p:nvSpPr>
          <p:cNvPr id="16" name="Freeform: Shape 15">
            <a:extLst>
              <a:ext uri="{FF2B5EF4-FFF2-40B4-BE49-F238E27FC236}">
                <a16:creationId xmlns:a16="http://schemas.microsoft.com/office/drawing/2014/main" id="{32ECA559-BA12-9780-AA4A-A3DA3638673B}"/>
              </a:ext>
            </a:extLst>
          </p:cNvPr>
          <p:cNvSpPr/>
          <p:nvPr/>
        </p:nvSpPr>
        <p:spPr>
          <a:xfrm>
            <a:off x="10401498" y="5741690"/>
            <a:ext cx="1002890" cy="393290"/>
          </a:xfrm>
          <a:custGeom>
            <a:avLst/>
            <a:gdLst>
              <a:gd name="connsiteX0" fmla="*/ 1002890 w 1002890"/>
              <a:gd name="connsiteY0" fmla="*/ 0 h 393290"/>
              <a:gd name="connsiteX1" fmla="*/ 727587 w 1002890"/>
              <a:gd name="connsiteY1" fmla="*/ 285136 h 393290"/>
              <a:gd name="connsiteX2" fmla="*/ 0 w 1002890"/>
              <a:gd name="connsiteY2" fmla="*/ 393290 h 393290"/>
            </a:gdLst>
            <a:ahLst/>
            <a:cxnLst>
              <a:cxn ang="0">
                <a:pos x="connsiteX0" y="connsiteY0"/>
              </a:cxn>
              <a:cxn ang="0">
                <a:pos x="connsiteX1" y="connsiteY1"/>
              </a:cxn>
              <a:cxn ang="0">
                <a:pos x="connsiteX2" y="connsiteY2"/>
              </a:cxn>
            </a:cxnLst>
            <a:rect l="l" t="t" r="r" b="b"/>
            <a:pathLst>
              <a:path w="1002890" h="393290">
                <a:moveTo>
                  <a:pt x="1002890" y="0"/>
                </a:moveTo>
                <a:cubicBezTo>
                  <a:pt x="948812" y="109794"/>
                  <a:pt x="894735" y="219588"/>
                  <a:pt x="727587" y="285136"/>
                </a:cubicBezTo>
                <a:cubicBezTo>
                  <a:pt x="560439" y="350684"/>
                  <a:pt x="280219" y="371987"/>
                  <a:pt x="0" y="393290"/>
                </a:cubicBezTo>
              </a:path>
            </a:pathLst>
          </a:custGeom>
          <a:noFill/>
          <a:ln w="5715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1F7081A-2749-5881-8797-FFDB896357E4}"/>
              </a:ext>
            </a:extLst>
          </p:cNvPr>
          <p:cNvSpPr txBox="1"/>
          <p:nvPr/>
        </p:nvSpPr>
        <p:spPr>
          <a:xfrm>
            <a:off x="8194222" y="524953"/>
            <a:ext cx="2179186" cy="584775"/>
          </a:xfrm>
          <a:prstGeom prst="rect">
            <a:avLst/>
          </a:prstGeom>
          <a:noFill/>
        </p:spPr>
        <p:txBody>
          <a:bodyPr wrap="none" rtlCol="0">
            <a:spAutoFit/>
          </a:bodyPr>
          <a:lstStyle/>
          <a:p>
            <a:pPr algn="ctr"/>
            <a:r>
              <a:rPr lang="en-US" sz="3200" dirty="0">
                <a:latin typeface="Neuzeit"/>
              </a:rPr>
              <a:t>Your system</a:t>
            </a:r>
          </a:p>
        </p:txBody>
      </p:sp>
      <p:sp>
        <p:nvSpPr>
          <p:cNvPr id="19" name="Rectangle 18">
            <a:extLst>
              <a:ext uri="{FF2B5EF4-FFF2-40B4-BE49-F238E27FC236}">
                <a16:creationId xmlns:a16="http://schemas.microsoft.com/office/drawing/2014/main" id="{CD8E9D04-4190-5D9C-CCDB-AFBABF1834A1}"/>
              </a:ext>
            </a:extLst>
          </p:cNvPr>
          <p:cNvSpPr/>
          <p:nvPr/>
        </p:nvSpPr>
        <p:spPr>
          <a:xfrm>
            <a:off x="8283383" y="5176682"/>
            <a:ext cx="2000864" cy="51127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b="1" dirty="0">
                <a:latin typeface="Neuzeit"/>
              </a:rPr>
              <a:t>gem5</a:t>
            </a:r>
          </a:p>
        </p:txBody>
      </p:sp>
      <p:sp>
        <p:nvSpPr>
          <p:cNvPr id="20" name="TextBox 19">
            <a:extLst>
              <a:ext uri="{FF2B5EF4-FFF2-40B4-BE49-F238E27FC236}">
                <a16:creationId xmlns:a16="http://schemas.microsoft.com/office/drawing/2014/main" id="{A7F38904-2695-E395-0082-42758B7102FA}"/>
              </a:ext>
            </a:extLst>
          </p:cNvPr>
          <p:cNvSpPr txBox="1"/>
          <p:nvPr/>
        </p:nvSpPr>
        <p:spPr>
          <a:xfrm>
            <a:off x="11039121" y="3891463"/>
            <a:ext cx="1051057" cy="523220"/>
          </a:xfrm>
          <a:prstGeom prst="rect">
            <a:avLst/>
          </a:prstGeom>
          <a:noFill/>
        </p:spPr>
        <p:txBody>
          <a:bodyPr wrap="none" rtlCol="0">
            <a:spAutoFit/>
          </a:bodyPr>
          <a:lstStyle/>
          <a:p>
            <a:r>
              <a:rPr lang="en-US" sz="2800" b="1" dirty="0">
                <a:latin typeface="Neuzeit"/>
              </a:rPr>
              <a:t>Guest</a:t>
            </a:r>
          </a:p>
        </p:txBody>
      </p:sp>
      <p:sp>
        <p:nvSpPr>
          <p:cNvPr id="21" name="Freeform: Shape 20">
            <a:extLst>
              <a:ext uri="{FF2B5EF4-FFF2-40B4-BE49-F238E27FC236}">
                <a16:creationId xmlns:a16="http://schemas.microsoft.com/office/drawing/2014/main" id="{05CFA0B5-ACD7-FF0C-CC4B-8F9E8E7B3257}"/>
              </a:ext>
            </a:extLst>
          </p:cNvPr>
          <p:cNvSpPr/>
          <p:nvPr/>
        </p:nvSpPr>
        <p:spPr>
          <a:xfrm>
            <a:off x="10469587" y="4434348"/>
            <a:ext cx="1002890" cy="393290"/>
          </a:xfrm>
          <a:custGeom>
            <a:avLst/>
            <a:gdLst>
              <a:gd name="connsiteX0" fmla="*/ 1002890 w 1002890"/>
              <a:gd name="connsiteY0" fmla="*/ 0 h 393290"/>
              <a:gd name="connsiteX1" fmla="*/ 727587 w 1002890"/>
              <a:gd name="connsiteY1" fmla="*/ 285136 h 393290"/>
              <a:gd name="connsiteX2" fmla="*/ 0 w 1002890"/>
              <a:gd name="connsiteY2" fmla="*/ 393290 h 393290"/>
            </a:gdLst>
            <a:ahLst/>
            <a:cxnLst>
              <a:cxn ang="0">
                <a:pos x="connsiteX0" y="connsiteY0"/>
              </a:cxn>
              <a:cxn ang="0">
                <a:pos x="connsiteX1" y="connsiteY1"/>
              </a:cxn>
              <a:cxn ang="0">
                <a:pos x="connsiteX2" y="connsiteY2"/>
              </a:cxn>
            </a:cxnLst>
            <a:rect l="l" t="t" r="r" b="b"/>
            <a:pathLst>
              <a:path w="1002890" h="393290">
                <a:moveTo>
                  <a:pt x="1002890" y="0"/>
                </a:moveTo>
                <a:cubicBezTo>
                  <a:pt x="948812" y="109794"/>
                  <a:pt x="894735" y="219588"/>
                  <a:pt x="727587" y="285136"/>
                </a:cubicBezTo>
                <a:cubicBezTo>
                  <a:pt x="560439" y="350684"/>
                  <a:pt x="280219" y="371987"/>
                  <a:pt x="0" y="393290"/>
                </a:cubicBezTo>
              </a:path>
            </a:pathLst>
          </a:custGeom>
          <a:noFill/>
          <a:ln w="5715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C3D38164-F2BF-4AC0-4010-227CEB1B3D60}"/>
              </a:ext>
            </a:extLst>
          </p:cNvPr>
          <p:cNvSpPr txBox="1"/>
          <p:nvPr/>
        </p:nvSpPr>
        <p:spPr>
          <a:xfrm>
            <a:off x="8300509" y="3249804"/>
            <a:ext cx="1966629" cy="584775"/>
          </a:xfrm>
          <a:prstGeom prst="rect">
            <a:avLst/>
          </a:prstGeom>
          <a:noFill/>
        </p:spPr>
        <p:txBody>
          <a:bodyPr wrap="none" rtlCol="0">
            <a:spAutoFit/>
          </a:bodyPr>
          <a:lstStyle/>
          <a:p>
            <a:pPr algn="ctr"/>
            <a:r>
              <a:rPr lang="en-US" sz="3200" dirty="0">
                <a:latin typeface="Neuzeit"/>
              </a:rPr>
              <a:t>Simulation</a:t>
            </a:r>
          </a:p>
        </p:txBody>
      </p:sp>
      <p:sp>
        <p:nvSpPr>
          <p:cNvPr id="24" name="TextBox 23">
            <a:extLst>
              <a:ext uri="{FF2B5EF4-FFF2-40B4-BE49-F238E27FC236}">
                <a16:creationId xmlns:a16="http://schemas.microsoft.com/office/drawing/2014/main" id="{6C2A540D-278C-4C91-90B6-8C02B0EBC937}"/>
              </a:ext>
            </a:extLst>
          </p:cNvPr>
          <p:cNvSpPr txBox="1"/>
          <p:nvPr/>
        </p:nvSpPr>
        <p:spPr>
          <a:xfrm>
            <a:off x="10599584" y="3173174"/>
            <a:ext cx="1640577" cy="523220"/>
          </a:xfrm>
          <a:prstGeom prst="rect">
            <a:avLst/>
          </a:prstGeom>
          <a:noFill/>
        </p:spPr>
        <p:txBody>
          <a:bodyPr wrap="none" rtlCol="0">
            <a:spAutoFit/>
          </a:bodyPr>
          <a:lstStyle/>
          <a:p>
            <a:r>
              <a:rPr lang="en-US" sz="2800" b="1" dirty="0">
                <a:latin typeface="Neuzeit"/>
              </a:rPr>
              <a:t>Workload</a:t>
            </a:r>
          </a:p>
        </p:txBody>
      </p:sp>
      <p:sp>
        <p:nvSpPr>
          <p:cNvPr id="25" name="Freeform: Shape 24">
            <a:extLst>
              <a:ext uri="{FF2B5EF4-FFF2-40B4-BE49-F238E27FC236}">
                <a16:creationId xmlns:a16="http://schemas.microsoft.com/office/drawing/2014/main" id="{34C5B7D2-F7D5-3560-D447-266EC2F8A0B1}"/>
              </a:ext>
            </a:extLst>
          </p:cNvPr>
          <p:cNvSpPr/>
          <p:nvPr/>
        </p:nvSpPr>
        <p:spPr>
          <a:xfrm>
            <a:off x="10340950" y="3669891"/>
            <a:ext cx="1002890" cy="393290"/>
          </a:xfrm>
          <a:custGeom>
            <a:avLst/>
            <a:gdLst>
              <a:gd name="connsiteX0" fmla="*/ 1002890 w 1002890"/>
              <a:gd name="connsiteY0" fmla="*/ 0 h 393290"/>
              <a:gd name="connsiteX1" fmla="*/ 727587 w 1002890"/>
              <a:gd name="connsiteY1" fmla="*/ 285136 h 393290"/>
              <a:gd name="connsiteX2" fmla="*/ 0 w 1002890"/>
              <a:gd name="connsiteY2" fmla="*/ 393290 h 393290"/>
            </a:gdLst>
            <a:ahLst/>
            <a:cxnLst>
              <a:cxn ang="0">
                <a:pos x="connsiteX0" y="connsiteY0"/>
              </a:cxn>
              <a:cxn ang="0">
                <a:pos x="connsiteX1" y="connsiteY1"/>
              </a:cxn>
              <a:cxn ang="0">
                <a:pos x="connsiteX2" y="connsiteY2"/>
              </a:cxn>
            </a:cxnLst>
            <a:rect l="l" t="t" r="r" b="b"/>
            <a:pathLst>
              <a:path w="1002890" h="393290">
                <a:moveTo>
                  <a:pt x="1002890" y="0"/>
                </a:moveTo>
                <a:cubicBezTo>
                  <a:pt x="948812" y="109794"/>
                  <a:pt x="894735" y="219588"/>
                  <a:pt x="727587" y="285136"/>
                </a:cubicBezTo>
                <a:cubicBezTo>
                  <a:pt x="560439" y="350684"/>
                  <a:pt x="280219" y="371987"/>
                  <a:pt x="0" y="393290"/>
                </a:cubicBezTo>
              </a:path>
            </a:pathLst>
          </a:custGeom>
          <a:noFill/>
          <a:ln w="5715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3706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hit the ground running</a:t>
            </a:r>
          </a:p>
        </p:txBody>
      </p:sp>
      <p:sp>
        <p:nvSpPr>
          <p:cNvPr id="12" name="TextBox 11">
            <a:extLst>
              <a:ext uri="{FF2B5EF4-FFF2-40B4-BE49-F238E27FC236}">
                <a16:creationId xmlns:a16="http://schemas.microsoft.com/office/drawing/2014/main" id="{0C6F4F64-8708-BDBF-FB0C-357522B4CFA4}"/>
              </a:ext>
            </a:extLst>
          </p:cNvPr>
          <p:cNvSpPr txBox="1"/>
          <p:nvPr/>
        </p:nvSpPr>
        <p:spPr>
          <a:xfrm>
            <a:off x="532150" y="1289154"/>
            <a:ext cx="7472597" cy="369332"/>
          </a:xfrm>
          <a:prstGeom prst="rect">
            <a:avLst/>
          </a:prstGeom>
          <a:noFill/>
        </p:spPr>
        <p:txBody>
          <a:bodyPr wrap="square">
            <a:spAutoFit/>
          </a:bodyPr>
          <a:lstStyle/>
          <a:p>
            <a:r>
              <a:rPr lang="en-US" b="0" i="0" u="none" strike="noStrike" dirty="0">
                <a:solidFill>
                  <a:srgbClr val="000000"/>
                </a:solidFill>
                <a:effectLst/>
                <a:latin typeface="-webkit-standard"/>
              </a:rPr>
              <a:t>     </a:t>
            </a:r>
            <a:endParaRPr lang="en-US" dirty="0"/>
          </a:p>
        </p:txBody>
      </p:sp>
      <p:sp>
        <p:nvSpPr>
          <p:cNvPr id="3" name="Slide Number Placeholder 5">
            <a:extLst>
              <a:ext uri="{FF2B5EF4-FFF2-40B4-BE49-F238E27FC236}">
                <a16:creationId xmlns:a16="http://schemas.microsoft.com/office/drawing/2014/main" id="{E5C60326-B6DF-D94E-7AAC-3EE9357F5D57}"/>
              </a:ext>
            </a:extLst>
          </p:cNvPr>
          <p:cNvSpPr txBox="1">
            <a:spLocks/>
          </p:cNvSpPr>
          <p:nvPr/>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2FA5E91-C711-4121-AA02-9685B73286BC}" type="slidenum">
              <a:rPr lang="en-US" smtClean="0"/>
              <a:pPr/>
              <a:t>17</a:t>
            </a:fld>
            <a:endParaRPr lang="en-US" dirty="0"/>
          </a:p>
        </p:txBody>
      </p:sp>
      <p:pic>
        <p:nvPicPr>
          <p:cNvPr id="4" name="Picture 3" descr="Logo&#10;&#10;Description automatically generated">
            <a:extLst>
              <a:ext uri="{FF2B5EF4-FFF2-40B4-BE49-F238E27FC236}">
                <a16:creationId xmlns:a16="http://schemas.microsoft.com/office/drawing/2014/main" id="{F172410E-D46B-51FD-48ED-8230991C7557}"/>
              </a:ext>
            </a:extLst>
          </p:cNvPr>
          <p:cNvPicPr>
            <a:picLocks noGrp="1" noChangeAspect="1"/>
          </p:cNvPicPr>
          <p:nvPr/>
        </p:nvPicPr>
        <p:blipFill>
          <a:blip r:embed="rId3"/>
          <a:stretch>
            <a:fillRect/>
          </a:stretch>
        </p:blipFill>
        <p:spPr>
          <a:xfrm>
            <a:off x="4926590" y="5888686"/>
            <a:ext cx="2338821" cy="934028"/>
          </a:xfrm>
          <a:prstGeom prst="rect">
            <a:avLst/>
          </a:prstGeom>
        </p:spPr>
      </p:pic>
      <p:sp>
        <p:nvSpPr>
          <p:cNvPr id="7" name="TextBox 6">
            <a:extLst>
              <a:ext uri="{FF2B5EF4-FFF2-40B4-BE49-F238E27FC236}">
                <a16:creationId xmlns:a16="http://schemas.microsoft.com/office/drawing/2014/main" id="{17B6B806-31AF-45C0-75B7-A7C084A4BCD9}"/>
              </a:ext>
            </a:extLst>
          </p:cNvPr>
          <p:cNvSpPr txBox="1"/>
          <p:nvPr/>
        </p:nvSpPr>
        <p:spPr>
          <a:xfrm>
            <a:off x="6286500" y="685800"/>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41613078-8EDC-6EDD-2A25-5CB57D19B751}"/>
              </a:ext>
            </a:extLst>
          </p:cNvPr>
          <p:cNvSpPr txBox="1"/>
          <p:nvPr/>
        </p:nvSpPr>
        <p:spPr>
          <a:xfrm>
            <a:off x="3652829" y="2274838"/>
            <a:ext cx="5452071" cy="2308324"/>
          </a:xfrm>
          <a:prstGeom prst="rect">
            <a:avLst/>
          </a:prstGeom>
          <a:noFill/>
        </p:spPr>
        <p:txBody>
          <a:bodyPr wrap="square" rtlCol="0">
            <a:spAutoFit/>
          </a:bodyPr>
          <a:lstStyle/>
          <a:p>
            <a:r>
              <a:rPr lang="en-US" sz="2400" dirty="0"/>
              <a:t>This example will show:</a:t>
            </a:r>
          </a:p>
          <a:p>
            <a:endParaRPr lang="en-US" sz="2400" dirty="0"/>
          </a:p>
          <a:p>
            <a:pPr marL="342900" indent="-342900">
              <a:buAutoNum type="arabicPeriod"/>
            </a:pPr>
            <a:r>
              <a:rPr lang="en-US" sz="2400" dirty="0"/>
              <a:t>How someone obtains gem5.</a:t>
            </a:r>
          </a:p>
          <a:p>
            <a:pPr marL="342900" indent="-342900">
              <a:buAutoNum type="arabicPeriod"/>
            </a:pPr>
            <a:r>
              <a:rPr lang="en-US" sz="2400" dirty="0"/>
              <a:t>How you build it.</a:t>
            </a:r>
          </a:p>
          <a:p>
            <a:pPr marL="342900" indent="-342900">
              <a:buAutoNum type="arabicPeriod"/>
            </a:pPr>
            <a:r>
              <a:rPr lang="en-US" sz="2400" dirty="0"/>
              <a:t>Running a very basic ”Hello World” simulation.</a:t>
            </a:r>
          </a:p>
        </p:txBody>
      </p:sp>
    </p:spTree>
    <p:extLst>
      <p:ext uri="{BB962C8B-B14F-4D97-AF65-F5344CB8AC3E}">
        <p14:creationId xmlns:p14="http://schemas.microsoft.com/office/powerpoint/2010/main" val="3090131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1EF43E-BC11-489B-B192-ADF7B9396557}"/>
              </a:ext>
            </a:extLst>
          </p:cNvPr>
          <p:cNvSpPr>
            <a:spLocks noGrp="1"/>
          </p:cNvSpPr>
          <p:nvPr>
            <p:ph type="title"/>
          </p:nvPr>
        </p:nvSpPr>
        <p:spPr/>
        <p:txBody>
          <a:bodyPr>
            <a:normAutofit fontScale="90000"/>
          </a:bodyPr>
          <a:lstStyle/>
          <a:p>
            <a:r>
              <a:rPr lang="en-US" dirty="0"/>
              <a:t>Downloading/building gem5</a:t>
            </a:r>
          </a:p>
        </p:txBody>
      </p:sp>
      <p:sp>
        <p:nvSpPr>
          <p:cNvPr id="4" name="Slide Number Placeholder 3">
            <a:extLst>
              <a:ext uri="{FF2B5EF4-FFF2-40B4-BE49-F238E27FC236}">
                <a16:creationId xmlns:a16="http://schemas.microsoft.com/office/drawing/2014/main" id="{AAC6E59F-F808-46D9-99F0-12A9758EC7F1}"/>
              </a:ext>
            </a:extLst>
          </p:cNvPr>
          <p:cNvSpPr>
            <a:spLocks noGrp="1"/>
          </p:cNvSpPr>
          <p:nvPr>
            <p:ph type="sldNum" sz="quarter" idx="12"/>
          </p:nvPr>
        </p:nvSpPr>
        <p:spPr/>
        <p:txBody>
          <a:bodyPr/>
          <a:lstStyle/>
          <a:p>
            <a:fld id="{FF2BD96E-3838-45D2-9031-D3AF67C920A5}" type="slidenum">
              <a:rPr lang="en-US" smtClean="0"/>
              <a:t>18</a:t>
            </a:fld>
            <a:endParaRPr lang="en-US"/>
          </a:p>
        </p:txBody>
      </p:sp>
      <p:sp>
        <p:nvSpPr>
          <p:cNvPr id="7" name="Rectangle: Rounded Corners 6">
            <a:extLst>
              <a:ext uri="{FF2B5EF4-FFF2-40B4-BE49-F238E27FC236}">
                <a16:creationId xmlns:a16="http://schemas.microsoft.com/office/drawing/2014/main" id="{11EBE574-8B35-4911-9985-0111E826A19B}"/>
              </a:ext>
            </a:extLst>
          </p:cNvPr>
          <p:cNvSpPr/>
          <p:nvPr/>
        </p:nvSpPr>
        <p:spPr>
          <a:xfrm>
            <a:off x="559624" y="1783240"/>
            <a:ext cx="11072751" cy="2418187"/>
          </a:xfrm>
          <a:prstGeom prst="roundRect">
            <a:avLst/>
          </a:prstGeom>
          <a:solidFill>
            <a:schemeClr val="tx1"/>
          </a:solidFill>
          <a:ln>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nSpc>
                <a:spcPct val="150000"/>
              </a:lnSpc>
            </a:pPr>
            <a:r>
              <a:rPr lang="en-US" sz="2800" dirty="0">
                <a:latin typeface="Consolas" panose="020B0609020204030204" pitchFamily="49" charset="0"/>
              </a:rPr>
              <a:t>&gt; </a:t>
            </a:r>
            <a:r>
              <a:rPr lang="en-US" sz="2800" dirty="0" err="1">
                <a:latin typeface="Consolas" panose="020B0609020204030204" pitchFamily="49" charset="0"/>
              </a:rPr>
              <a:t>git</a:t>
            </a:r>
            <a:r>
              <a:rPr lang="en-US" sz="2800" dirty="0">
                <a:latin typeface="Consolas" panose="020B0609020204030204" pitchFamily="49" charset="0"/>
              </a:rPr>
              <a:t> clone https://gem5.googlesource.com/public/gem5</a:t>
            </a:r>
          </a:p>
          <a:p>
            <a:pPr>
              <a:lnSpc>
                <a:spcPct val="150000"/>
              </a:lnSpc>
            </a:pPr>
            <a:r>
              <a:rPr lang="en-US" sz="2800" dirty="0">
                <a:latin typeface="Consolas" panose="020B0609020204030204" pitchFamily="49" charset="0"/>
              </a:rPr>
              <a:t>&gt; cd gem5</a:t>
            </a:r>
            <a:br>
              <a:rPr lang="en-US" sz="2800" dirty="0">
                <a:latin typeface="Consolas" panose="020B0609020204030204" pitchFamily="49" charset="0"/>
              </a:rPr>
            </a:br>
            <a:r>
              <a:rPr lang="en-US" sz="2800" dirty="0">
                <a:latin typeface="Consolas" panose="020B0609020204030204" pitchFamily="49" charset="0"/>
              </a:rPr>
              <a:t>&gt; </a:t>
            </a:r>
            <a:r>
              <a:rPr lang="en-US" sz="2800" dirty="0" err="1">
                <a:latin typeface="Consolas" panose="020B0609020204030204" pitchFamily="49" charset="0"/>
              </a:rPr>
              <a:t>scons</a:t>
            </a:r>
            <a:r>
              <a:rPr lang="en-US" sz="2800" dirty="0">
                <a:latin typeface="Consolas" panose="020B0609020204030204" pitchFamily="49" charset="0"/>
              </a:rPr>
              <a:t> build/ALL/gem5.opt </a:t>
            </a:r>
            <a:r>
              <a:rPr lang="en-US" sz="2800" b="1" dirty="0">
                <a:latin typeface="Consolas" panose="020B0609020204030204" pitchFamily="49" charset="0"/>
              </a:rPr>
              <a:t>–j&lt;number of threads&gt;</a:t>
            </a:r>
          </a:p>
        </p:txBody>
      </p:sp>
      <p:sp>
        <p:nvSpPr>
          <p:cNvPr id="2" name="TextBox 1">
            <a:extLst>
              <a:ext uri="{FF2B5EF4-FFF2-40B4-BE49-F238E27FC236}">
                <a16:creationId xmlns:a16="http://schemas.microsoft.com/office/drawing/2014/main" id="{DEE8D274-EE8B-9B3B-CCF0-13CE98E34C01}"/>
              </a:ext>
            </a:extLst>
          </p:cNvPr>
          <p:cNvSpPr txBox="1"/>
          <p:nvPr/>
        </p:nvSpPr>
        <p:spPr>
          <a:xfrm>
            <a:off x="559624" y="4587016"/>
            <a:ext cx="11072751" cy="1384995"/>
          </a:xfrm>
          <a:prstGeom prst="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800" b="1" dirty="0">
                <a:latin typeface="Neuzeit"/>
              </a:rPr>
              <a:t>stable</a:t>
            </a:r>
            <a:r>
              <a:rPr lang="en-US" sz="2800" dirty="0">
                <a:latin typeface="Neuzeit"/>
              </a:rPr>
              <a:t>: The default branch for gem5. Updated at stable releases. </a:t>
            </a:r>
            <a:br>
              <a:rPr lang="en-US" sz="2800" dirty="0">
                <a:latin typeface="Neuzeit"/>
              </a:rPr>
            </a:br>
            <a:br>
              <a:rPr lang="en-US" sz="2800" dirty="0">
                <a:latin typeface="Neuzeit"/>
              </a:rPr>
            </a:br>
            <a:r>
              <a:rPr lang="en-US" sz="2800" b="1" dirty="0">
                <a:latin typeface="Neuzeit"/>
              </a:rPr>
              <a:t>develop</a:t>
            </a:r>
            <a:r>
              <a:rPr lang="en-US" sz="2800" dirty="0">
                <a:latin typeface="Neuzeit"/>
              </a:rPr>
              <a:t> is updated more frequently (&gt;1 per day)</a:t>
            </a:r>
          </a:p>
        </p:txBody>
      </p:sp>
      <p:sp>
        <p:nvSpPr>
          <p:cNvPr id="3" name="Slide Number Placeholder 5">
            <a:extLst>
              <a:ext uri="{FF2B5EF4-FFF2-40B4-BE49-F238E27FC236}">
                <a16:creationId xmlns:a16="http://schemas.microsoft.com/office/drawing/2014/main" id="{D46BAB73-87ED-CCF8-AC15-8A89C316081C}"/>
              </a:ext>
            </a:extLst>
          </p:cNvPr>
          <p:cNvSpPr txBox="1">
            <a:spLocks/>
          </p:cNvSpPr>
          <p:nvPr/>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2FA5E91-C711-4121-AA02-9685B73286BC}" type="slidenum">
              <a:rPr lang="en-US" smtClean="0"/>
              <a:pPr/>
              <a:t>18</a:t>
            </a:fld>
            <a:endParaRPr lang="en-US" dirty="0"/>
          </a:p>
        </p:txBody>
      </p:sp>
      <p:pic>
        <p:nvPicPr>
          <p:cNvPr id="6" name="Picture 5" descr="Logo&#10;&#10;Description automatically generated">
            <a:extLst>
              <a:ext uri="{FF2B5EF4-FFF2-40B4-BE49-F238E27FC236}">
                <a16:creationId xmlns:a16="http://schemas.microsoft.com/office/drawing/2014/main" id="{E618E35E-5283-5F71-B4B1-1A764544E093}"/>
              </a:ext>
            </a:extLst>
          </p:cNvPr>
          <p:cNvPicPr>
            <a:picLocks noGrp="1" noChangeAspect="1"/>
          </p:cNvPicPr>
          <p:nvPr/>
        </p:nvPicPr>
        <p:blipFill>
          <a:blip r:embed="rId2"/>
          <a:stretch>
            <a:fillRect/>
          </a:stretch>
        </p:blipFill>
        <p:spPr>
          <a:xfrm>
            <a:off x="4926590" y="5888686"/>
            <a:ext cx="2338821" cy="934028"/>
          </a:xfrm>
          <a:prstGeom prst="rect">
            <a:avLst/>
          </a:prstGeom>
        </p:spPr>
      </p:pic>
    </p:spTree>
    <p:extLst>
      <p:ext uri="{BB962C8B-B14F-4D97-AF65-F5344CB8AC3E}">
        <p14:creationId xmlns:p14="http://schemas.microsoft.com/office/powerpoint/2010/main" val="557906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1EF43E-BC11-489B-B192-ADF7B9396557}"/>
              </a:ext>
            </a:extLst>
          </p:cNvPr>
          <p:cNvSpPr>
            <a:spLocks noGrp="1"/>
          </p:cNvSpPr>
          <p:nvPr>
            <p:ph type="title"/>
          </p:nvPr>
        </p:nvSpPr>
        <p:spPr/>
        <p:txBody>
          <a:bodyPr>
            <a:normAutofit fontScale="90000"/>
          </a:bodyPr>
          <a:lstStyle/>
          <a:p>
            <a:r>
              <a:rPr lang="en-US" dirty="0"/>
              <a:t>Write a “hello world!” configuration (in Python!)</a:t>
            </a:r>
          </a:p>
        </p:txBody>
      </p:sp>
      <p:sp>
        <p:nvSpPr>
          <p:cNvPr id="4" name="Slide Number Placeholder 3">
            <a:extLst>
              <a:ext uri="{FF2B5EF4-FFF2-40B4-BE49-F238E27FC236}">
                <a16:creationId xmlns:a16="http://schemas.microsoft.com/office/drawing/2014/main" id="{AAC6E59F-F808-46D9-99F0-12A9758EC7F1}"/>
              </a:ext>
            </a:extLst>
          </p:cNvPr>
          <p:cNvSpPr>
            <a:spLocks noGrp="1"/>
          </p:cNvSpPr>
          <p:nvPr>
            <p:ph type="sldNum" sz="quarter" idx="12"/>
          </p:nvPr>
        </p:nvSpPr>
        <p:spPr/>
        <p:txBody>
          <a:bodyPr/>
          <a:lstStyle/>
          <a:p>
            <a:fld id="{FF2BD96E-3838-45D2-9031-D3AF67C920A5}" type="slidenum">
              <a:rPr lang="en-US" smtClean="0"/>
              <a:t>19</a:t>
            </a:fld>
            <a:endParaRPr lang="en-US"/>
          </a:p>
        </p:txBody>
      </p:sp>
      <p:sp>
        <p:nvSpPr>
          <p:cNvPr id="3" name="Slide Number Placeholder 5">
            <a:extLst>
              <a:ext uri="{FF2B5EF4-FFF2-40B4-BE49-F238E27FC236}">
                <a16:creationId xmlns:a16="http://schemas.microsoft.com/office/drawing/2014/main" id="{D46BAB73-87ED-CCF8-AC15-8A89C316081C}"/>
              </a:ext>
            </a:extLst>
          </p:cNvPr>
          <p:cNvSpPr txBox="1">
            <a:spLocks/>
          </p:cNvSpPr>
          <p:nvPr/>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2FA5E91-C711-4121-AA02-9685B73286BC}" type="slidenum">
              <a:rPr lang="en-US" smtClean="0"/>
              <a:pPr/>
              <a:t>19</a:t>
            </a:fld>
            <a:endParaRPr lang="en-US" dirty="0"/>
          </a:p>
        </p:txBody>
      </p:sp>
      <p:pic>
        <p:nvPicPr>
          <p:cNvPr id="6" name="Picture 5" descr="Logo&#10;&#10;Description automatically generated">
            <a:extLst>
              <a:ext uri="{FF2B5EF4-FFF2-40B4-BE49-F238E27FC236}">
                <a16:creationId xmlns:a16="http://schemas.microsoft.com/office/drawing/2014/main" id="{E618E35E-5283-5F71-B4B1-1A764544E093}"/>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2" name="TextBox 1">
            <a:extLst>
              <a:ext uri="{FF2B5EF4-FFF2-40B4-BE49-F238E27FC236}">
                <a16:creationId xmlns:a16="http://schemas.microsoft.com/office/drawing/2014/main" id="{43D7DDC9-F924-BD94-E33B-C2F638F37477}"/>
              </a:ext>
            </a:extLst>
          </p:cNvPr>
          <p:cNvSpPr txBox="1"/>
          <p:nvPr/>
        </p:nvSpPr>
        <p:spPr>
          <a:xfrm>
            <a:off x="4288221" y="1513490"/>
            <a:ext cx="4382813" cy="369332"/>
          </a:xfrm>
          <a:prstGeom prst="rect">
            <a:avLst/>
          </a:prstGeom>
          <a:noFill/>
        </p:spPr>
        <p:txBody>
          <a:bodyPr wrap="square" rtlCol="0">
            <a:spAutoFit/>
          </a:bodyPr>
          <a:lstStyle/>
          <a:p>
            <a:r>
              <a:rPr lang="en-US" dirty="0"/>
              <a:t>Open “materials/hello-</a:t>
            </a:r>
            <a:r>
              <a:rPr lang="en-US" dirty="0" err="1"/>
              <a:t>world.py</a:t>
            </a:r>
            <a:r>
              <a:rPr lang="en-US" dirty="0"/>
              <a:t>”.</a:t>
            </a:r>
          </a:p>
        </p:txBody>
      </p:sp>
      <p:sp>
        <p:nvSpPr>
          <p:cNvPr id="7" name="TextBox 6">
            <a:extLst>
              <a:ext uri="{FF2B5EF4-FFF2-40B4-BE49-F238E27FC236}">
                <a16:creationId xmlns:a16="http://schemas.microsoft.com/office/drawing/2014/main" id="{F8F21FE3-64F1-BDE1-200F-C564703121DF}"/>
              </a:ext>
            </a:extLst>
          </p:cNvPr>
          <p:cNvSpPr txBox="1"/>
          <p:nvPr/>
        </p:nvSpPr>
        <p:spPr>
          <a:xfrm>
            <a:off x="4346027" y="2419108"/>
            <a:ext cx="3499946" cy="369332"/>
          </a:xfrm>
          <a:prstGeom prst="rect">
            <a:avLst/>
          </a:prstGeom>
          <a:noFill/>
        </p:spPr>
        <p:txBody>
          <a:bodyPr wrap="square" rtlCol="0">
            <a:spAutoFit/>
          </a:bodyPr>
          <a:lstStyle/>
          <a:p>
            <a:r>
              <a:rPr lang="en-US" dirty="0"/>
              <a:t>We have provided the imports:</a:t>
            </a:r>
          </a:p>
        </p:txBody>
      </p:sp>
      <p:pic>
        <p:nvPicPr>
          <p:cNvPr id="10" name="Picture 9">
            <a:extLst>
              <a:ext uri="{FF2B5EF4-FFF2-40B4-BE49-F238E27FC236}">
                <a16:creationId xmlns:a16="http://schemas.microsoft.com/office/drawing/2014/main" id="{3F04F2A5-6290-225F-6856-2538FCAC0A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7848" y="3324726"/>
            <a:ext cx="8996303" cy="2313335"/>
          </a:xfrm>
          <a:prstGeom prst="rect">
            <a:avLst/>
          </a:prstGeom>
        </p:spPr>
      </p:pic>
    </p:spTree>
    <p:extLst>
      <p:ext uri="{BB962C8B-B14F-4D97-AF65-F5344CB8AC3E}">
        <p14:creationId xmlns:p14="http://schemas.microsoft.com/office/powerpoint/2010/main" val="4214990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A2458-8711-4B0F-806D-37BD7BA76599}"/>
              </a:ext>
            </a:extLst>
          </p:cNvPr>
          <p:cNvSpPr>
            <a:spLocks noGrp="1"/>
          </p:cNvSpPr>
          <p:nvPr>
            <p:ph type="title"/>
          </p:nvPr>
        </p:nvSpPr>
        <p:spPr/>
        <p:txBody>
          <a:bodyPr>
            <a:normAutofit fontScale="90000"/>
          </a:bodyPr>
          <a:lstStyle/>
          <a:p>
            <a:r>
              <a:rPr lang="en-US" dirty="0"/>
              <a:t>Today’s Agenda</a:t>
            </a:r>
          </a:p>
        </p:txBody>
      </p:sp>
      <p:sp>
        <p:nvSpPr>
          <p:cNvPr id="4" name="Slide Number Placeholder 3">
            <a:extLst>
              <a:ext uri="{FF2B5EF4-FFF2-40B4-BE49-F238E27FC236}">
                <a16:creationId xmlns:a16="http://schemas.microsoft.com/office/drawing/2014/main" id="{CCFD9FE5-D3EC-4C21-A903-37045868E0FC}"/>
              </a:ext>
            </a:extLst>
          </p:cNvPr>
          <p:cNvSpPr>
            <a:spLocks noGrp="1"/>
          </p:cNvSpPr>
          <p:nvPr>
            <p:ph type="sldNum" sz="quarter" idx="12"/>
          </p:nvPr>
        </p:nvSpPr>
        <p:spPr/>
        <p:txBody>
          <a:bodyPr/>
          <a:lstStyle/>
          <a:p>
            <a:fld id="{FF2BD96E-3838-45D2-9031-D3AF67C920A5}" type="slidenum">
              <a:rPr lang="en-US" smtClean="0"/>
              <a:t>2</a:t>
            </a:fld>
            <a:endParaRPr lang="en-US"/>
          </a:p>
        </p:txBody>
      </p:sp>
      <p:pic>
        <p:nvPicPr>
          <p:cNvPr id="5" name="Picture 4" descr="Logo&#10;&#10;Description automatically generated">
            <a:extLst>
              <a:ext uri="{FF2B5EF4-FFF2-40B4-BE49-F238E27FC236}">
                <a16:creationId xmlns:a16="http://schemas.microsoft.com/office/drawing/2014/main" id="{6F12B6D1-9593-19C3-AA21-F304FD6DD6C4}"/>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6" name="TextBox 5">
            <a:extLst>
              <a:ext uri="{FF2B5EF4-FFF2-40B4-BE49-F238E27FC236}">
                <a16:creationId xmlns:a16="http://schemas.microsoft.com/office/drawing/2014/main" id="{AD62D579-2A73-4787-6A70-9E30B2BBBA83}"/>
              </a:ext>
            </a:extLst>
          </p:cNvPr>
          <p:cNvSpPr txBox="1"/>
          <p:nvPr/>
        </p:nvSpPr>
        <p:spPr>
          <a:xfrm>
            <a:off x="989400" y="4154445"/>
            <a:ext cx="5720314" cy="2031325"/>
          </a:xfrm>
          <a:prstGeom prst="rect">
            <a:avLst/>
          </a:prstGeom>
          <a:noFill/>
        </p:spPr>
        <p:txBody>
          <a:bodyPr wrap="square" rtlCol="0">
            <a:spAutoFit/>
          </a:bodyPr>
          <a:lstStyle/>
          <a:p>
            <a:pPr marL="0" indent="0">
              <a:buNone/>
            </a:pPr>
            <a:r>
              <a:rPr lang="en-US" sz="1400" u="sng" dirty="0">
                <a:solidFill>
                  <a:schemeClr val="tx1">
                    <a:lumMod val="75000"/>
                    <a:lumOff val="25000"/>
                  </a:schemeClr>
                </a:solidFill>
                <a:latin typeface="NeuzeitS-Book" panose="020B0500000000000000" pitchFamily="34" charset="0"/>
              </a:rPr>
              <a:t>gem5 standard library </a:t>
            </a:r>
            <a:r>
              <a:rPr lang="en-US" sz="1400" dirty="0">
                <a:solidFill>
                  <a:schemeClr val="tx1">
                    <a:lumMod val="75000"/>
                    <a:lumOff val="25000"/>
                  </a:schemeClr>
                </a:solidFill>
                <a:latin typeface="NeuzeitS-Book" panose="020B0500000000000000" pitchFamily="34" charset="0"/>
              </a:rPr>
              <a:t>(9:30 to 10:50)</a:t>
            </a:r>
          </a:p>
          <a:p>
            <a:pPr marL="171450" indent="-171450">
              <a:buFont typeface="Arial" panose="020B0604020202020204" pitchFamily="34" charset="0"/>
              <a:buChar char="•"/>
            </a:pPr>
            <a:r>
              <a:rPr lang="en-US" sz="1400" dirty="0">
                <a:solidFill>
                  <a:schemeClr val="tx1">
                    <a:lumMod val="75000"/>
                    <a:lumOff val="25000"/>
                  </a:schemeClr>
                </a:solidFill>
                <a:latin typeface="NeuzeitS-Book" panose="020B0500000000000000" pitchFamily="34" charset="0"/>
              </a:rPr>
              <a:t>What is it?</a:t>
            </a:r>
          </a:p>
          <a:p>
            <a:pPr marL="171450" indent="-171450">
              <a:buFont typeface="Arial" panose="020B0604020202020204" pitchFamily="34" charset="0"/>
              <a:buChar char="•"/>
            </a:pPr>
            <a:r>
              <a:rPr lang="en-US" sz="1400" dirty="0">
                <a:solidFill>
                  <a:schemeClr val="tx1">
                    <a:lumMod val="75000"/>
                    <a:lumOff val="25000"/>
                  </a:schemeClr>
                </a:solidFill>
                <a:latin typeface="NeuzeitS-Book" panose="020B0500000000000000" pitchFamily="34" charset="0"/>
              </a:rPr>
              <a:t>Where is it?</a:t>
            </a:r>
          </a:p>
          <a:p>
            <a:pPr marL="171450" indent="-171450">
              <a:buFont typeface="Arial" panose="020B0604020202020204" pitchFamily="34" charset="0"/>
              <a:buChar char="•"/>
            </a:pPr>
            <a:r>
              <a:rPr lang="en-US" sz="1400" dirty="0">
                <a:solidFill>
                  <a:schemeClr val="tx1">
                    <a:lumMod val="75000"/>
                    <a:lumOff val="25000"/>
                  </a:schemeClr>
                </a:solidFill>
                <a:latin typeface="NeuzeitS-Book" panose="020B0500000000000000" pitchFamily="34" charset="0"/>
              </a:rPr>
              <a:t>Gem5 Resources</a:t>
            </a:r>
          </a:p>
          <a:p>
            <a:pPr marL="171450" indent="-171450">
              <a:buFont typeface="Arial" panose="020B0604020202020204" pitchFamily="34" charset="0"/>
              <a:buChar char="•"/>
            </a:pPr>
            <a:r>
              <a:rPr lang="en-US" sz="1400" b="1" dirty="0">
                <a:solidFill>
                  <a:schemeClr val="tx1">
                    <a:lumMod val="75000"/>
                    <a:lumOff val="25000"/>
                  </a:schemeClr>
                </a:solidFill>
                <a:latin typeface="NeuzeitS-Book" panose="020B0500000000000000" pitchFamily="34" charset="0"/>
              </a:rPr>
              <a:t>Coffee Break at </a:t>
            </a:r>
            <a:r>
              <a:rPr lang="en-US" sz="1400" b="1" dirty="0" err="1">
                <a:solidFill>
                  <a:schemeClr val="tx1">
                    <a:lumMod val="75000"/>
                    <a:lumOff val="25000"/>
                  </a:schemeClr>
                </a:solidFill>
                <a:latin typeface="NeuzeitS-Book" panose="020B0500000000000000" pitchFamily="34" charset="0"/>
              </a:rPr>
              <a:t>somepoint</a:t>
            </a:r>
            <a:r>
              <a:rPr lang="en-US" sz="1400" b="1" dirty="0">
                <a:solidFill>
                  <a:schemeClr val="tx1">
                    <a:lumMod val="75000"/>
                    <a:lumOff val="25000"/>
                  </a:schemeClr>
                </a:solidFill>
                <a:latin typeface="NeuzeitS-Book" panose="020B0500000000000000" pitchFamily="34" charset="0"/>
              </a:rPr>
              <a:t>.</a:t>
            </a:r>
          </a:p>
          <a:p>
            <a:pPr marL="171450" indent="-171450">
              <a:buFont typeface="Arial" panose="020B0604020202020204" pitchFamily="34" charset="0"/>
              <a:buChar char="•"/>
            </a:pPr>
            <a:r>
              <a:rPr lang="en-US" sz="1400" dirty="0">
                <a:solidFill>
                  <a:schemeClr val="tx1">
                    <a:lumMod val="75000"/>
                    <a:lumOff val="25000"/>
                  </a:schemeClr>
                </a:solidFill>
                <a:latin typeface="NeuzeitS-Book" panose="020B0500000000000000" pitchFamily="34" charset="0"/>
              </a:rPr>
              <a:t>Understanding the stats.</a:t>
            </a:r>
          </a:p>
          <a:p>
            <a:pPr marL="171450" indent="-171450">
              <a:buFont typeface="Arial" panose="020B0604020202020204" pitchFamily="34" charset="0"/>
              <a:buChar char="•"/>
            </a:pPr>
            <a:r>
              <a:rPr lang="en-US" sz="1400" dirty="0">
                <a:solidFill>
                  <a:schemeClr val="tx1">
                    <a:lumMod val="75000"/>
                    <a:lumOff val="25000"/>
                  </a:schemeClr>
                </a:solidFill>
                <a:latin typeface="NeuzeitS-Book" panose="020B0500000000000000" pitchFamily="34" charset="0"/>
              </a:rPr>
              <a:t>Creating a traffic generator.</a:t>
            </a:r>
          </a:p>
          <a:p>
            <a:pPr marL="171450" indent="-171450">
              <a:buFont typeface="Arial" panose="020B0604020202020204" pitchFamily="34" charset="0"/>
              <a:buChar char="•"/>
            </a:pPr>
            <a:r>
              <a:rPr lang="en-US" sz="1400" dirty="0">
                <a:solidFill>
                  <a:schemeClr val="tx1">
                    <a:lumMod val="75000"/>
                    <a:lumOff val="25000"/>
                  </a:schemeClr>
                </a:solidFill>
                <a:latin typeface="NeuzeitS-Book" panose="020B0500000000000000" pitchFamily="34" charset="0"/>
              </a:rPr>
              <a:t>Creating a FS simulation.</a:t>
            </a:r>
          </a:p>
          <a:p>
            <a:pPr marL="628650" lvl="1" indent="-171450">
              <a:buFont typeface="Arial" panose="020B0604020202020204" pitchFamily="34" charset="0"/>
              <a:buChar char="•"/>
            </a:pPr>
            <a:r>
              <a:rPr lang="en-US" sz="1400" i="1" dirty="0">
                <a:solidFill>
                  <a:schemeClr val="tx1">
                    <a:lumMod val="75000"/>
                    <a:lumOff val="25000"/>
                  </a:schemeClr>
                </a:solidFill>
                <a:latin typeface="NeuzeitS-Book" panose="020B0500000000000000" pitchFamily="34" charset="0"/>
              </a:rPr>
              <a:t>The Simulator Module</a:t>
            </a:r>
          </a:p>
        </p:txBody>
      </p:sp>
      <p:sp>
        <p:nvSpPr>
          <p:cNvPr id="8" name="TextBox 7">
            <a:extLst>
              <a:ext uri="{FF2B5EF4-FFF2-40B4-BE49-F238E27FC236}">
                <a16:creationId xmlns:a16="http://schemas.microsoft.com/office/drawing/2014/main" id="{C799E062-567C-228F-76A4-7A5723C16D34}"/>
              </a:ext>
            </a:extLst>
          </p:cNvPr>
          <p:cNvSpPr txBox="1"/>
          <p:nvPr/>
        </p:nvSpPr>
        <p:spPr>
          <a:xfrm>
            <a:off x="989400" y="1265521"/>
            <a:ext cx="5720314" cy="2462213"/>
          </a:xfrm>
          <a:prstGeom prst="rect">
            <a:avLst/>
          </a:prstGeom>
          <a:noFill/>
        </p:spPr>
        <p:txBody>
          <a:bodyPr wrap="square" rtlCol="0">
            <a:spAutoFit/>
          </a:bodyPr>
          <a:lstStyle/>
          <a:p>
            <a:pPr marL="0" indent="0">
              <a:buNone/>
            </a:pPr>
            <a:r>
              <a:rPr lang="en-US" sz="1400" u="sng" dirty="0">
                <a:solidFill>
                  <a:schemeClr val="tx1">
                    <a:lumMod val="75000"/>
                    <a:lumOff val="25000"/>
                  </a:schemeClr>
                </a:solidFill>
                <a:latin typeface="NeuzeitS-Book" panose="020B0500000000000000" pitchFamily="34" charset="0"/>
              </a:rPr>
              <a:t>Introduction</a:t>
            </a:r>
            <a:r>
              <a:rPr lang="en-US" sz="1400" dirty="0">
                <a:solidFill>
                  <a:schemeClr val="tx1">
                    <a:lumMod val="75000"/>
                    <a:lumOff val="25000"/>
                  </a:schemeClr>
                </a:solidFill>
                <a:latin typeface="NeuzeitS-Book" panose="020B0500000000000000" pitchFamily="34" charset="0"/>
              </a:rPr>
              <a:t> (8:30  to 9:00)</a:t>
            </a:r>
          </a:p>
          <a:p>
            <a:pPr marL="285750" indent="-285750">
              <a:buFont typeface="Arial" panose="020B0604020202020204" pitchFamily="34" charset="0"/>
              <a:buChar char="•"/>
            </a:pPr>
            <a:r>
              <a:rPr lang="en-US" sz="1400" dirty="0">
                <a:solidFill>
                  <a:schemeClr val="tx1">
                    <a:lumMod val="75000"/>
                    <a:lumOff val="25000"/>
                  </a:schemeClr>
                </a:solidFill>
                <a:latin typeface="NeuzeitS-Book" panose="020B0500000000000000" pitchFamily="34" charset="0"/>
              </a:rPr>
              <a:t>What is gem5?</a:t>
            </a:r>
          </a:p>
          <a:p>
            <a:pPr marL="285750" indent="-285750">
              <a:buFont typeface="Arial" panose="020B0604020202020204" pitchFamily="34" charset="0"/>
              <a:buChar char="•"/>
            </a:pPr>
            <a:r>
              <a:rPr lang="en-US" sz="1400" dirty="0">
                <a:solidFill>
                  <a:schemeClr val="tx1">
                    <a:lumMod val="75000"/>
                    <a:lumOff val="25000"/>
                  </a:schemeClr>
                </a:solidFill>
                <a:latin typeface="NeuzeitS-Book" panose="020B0500000000000000" pitchFamily="34" charset="0"/>
              </a:rPr>
              <a:t>What can gem5 be used for?</a:t>
            </a:r>
          </a:p>
          <a:p>
            <a:pPr marL="285750" indent="-285750">
              <a:buFont typeface="Arial" panose="020B0604020202020204" pitchFamily="34" charset="0"/>
              <a:buChar char="•"/>
            </a:pPr>
            <a:r>
              <a:rPr lang="en-US" sz="1400" dirty="0">
                <a:solidFill>
                  <a:schemeClr val="tx1">
                    <a:lumMod val="75000"/>
                    <a:lumOff val="25000"/>
                  </a:schemeClr>
                </a:solidFill>
                <a:latin typeface="NeuzeitS-Book" panose="020B0500000000000000" pitchFamily="34" charset="0"/>
              </a:rPr>
              <a:t>Nomenclature</a:t>
            </a:r>
          </a:p>
          <a:p>
            <a:pPr marL="285750" indent="-285750">
              <a:buFont typeface="Arial" panose="020B0604020202020204" pitchFamily="34" charset="0"/>
              <a:buChar char="•"/>
            </a:pPr>
            <a:r>
              <a:rPr lang="en-US" sz="1400" dirty="0">
                <a:solidFill>
                  <a:schemeClr val="tx1">
                    <a:lumMod val="75000"/>
                    <a:lumOff val="25000"/>
                  </a:schemeClr>
                </a:solidFill>
                <a:latin typeface="NeuzeitS-Book" panose="020B0500000000000000" pitchFamily="34" charset="0"/>
              </a:rPr>
              <a:t>Obtaining and building gem5</a:t>
            </a:r>
          </a:p>
          <a:p>
            <a:endParaRPr lang="en-US" sz="1400" dirty="0">
              <a:solidFill>
                <a:schemeClr val="tx1">
                  <a:lumMod val="75000"/>
                  <a:lumOff val="25000"/>
                </a:schemeClr>
              </a:solidFill>
              <a:latin typeface="NeuzeitS-Book" panose="020B0500000000000000" pitchFamily="34" charset="0"/>
            </a:endParaRPr>
          </a:p>
          <a:p>
            <a:r>
              <a:rPr lang="en-US" sz="1400" u="sng" dirty="0">
                <a:solidFill>
                  <a:schemeClr val="tx1">
                    <a:lumMod val="75000"/>
                    <a:lumOff val="25000"/>
                  </a:schemeClr>
                </a:solidFill>
                <a:latin typeface="NeuzeitS-Book" panose="020B0500000000000000" pitchFamily="34" charset="0"/>
              </a:rPr>
              <a:t>”Hello World” in gem5 </a:t>
            </a:r>
            <a:r>
              <a:rPr lang="en-US" sz="1400" dirty="0">
                <a:solidFill>
                  <a:schemeClr val="tx1">
                    <a:lumMod val="75000"/>
                    <a:lumOff val="25000"/>
                  </a:schemeClr>
                </a:solidFill>
                <a:latin typeface="NeuzeitS-Book" panose="020B0500000000000000" pitchFamily="34" charset="0"/>
              </a:rPr>
              <a:t>(9:00 to 9:30)</a:t>
            </a:r>
          </a:p>
          <a:p>
            <a:pPr marL="285750" indent="-285750">
              <a:buFont typeface="Arial" panose="020B0604020202020204" pitchFamily="34" charset="0"/>
              <a:buChar char="•"/>
            </a:pPr>
            <a:r>
              <a:rPr lang="en-US" sz="1400" dirty="0">
                <a:solidFill>
                  <a:schemeClr val="tx1">
                    <a:lumMod val="75000"/>
                    <a:lumOff val="25000"/>
                  </a:schemeClr>
                </a:solidFill>
                <a:latin typeface="NeuzeitS-Book" panose="020B0500000000000000" pitchFamily="34" charset="0"/>
              </a:rPr>
              <a:t>Running a “Hello World” binary in SE Mode</a:t>
            </a:r>
          </a:p>
          <a:p>
            <a:pPr marL="285750" indent="-285750">
              <a:buFont typeface="Arial" panose="020B0604020202020204" pitchFamily="34" charset="0"/>
              <a:buChar char="•"/>
            </a:pPr>
            <a:r>
              <a:rPr lang="en-US" sz="1400" dirty="0">
                <a:solidFill>
                  <a:schemeClr val="tx1">
                    <a:lumMod val="75000"/>
                    <a:lumOff val="25000"/>
                  </a:schemeClr>
                </a:solidFill>
                <a:latin typeface="NeuzeitS-Book" panose="020B0500000000000000" pitchFamily="34" charset="0"/>
              </a:rPr>
              <a:t>How does gem5 work?</a:t>
            </a:r>
          </a:p>
          <a:p>
            <a:pPr marL="742950" lvl="1" indent="-285750">
              <a:buFont typeface="Arial" panose="020B0604020202020204" pitchFamily="34" charset="0"/>
              <a:buChar char="•"/>
            </a:pPr>
            <a:r>
              <a:rPr lang="en-US" sz="1400" i="1" dirty="0">
                <a:solidFill>
                  <a:schemeClr val="tx1">
                    <a:lumMod val="75000"/>
                    <a:lumOff val="25000"/>
                  </a:schemeClr>
                </a:solidFill>
                <a:latin typeface="NeuzeitS-Book" panose="020B0500000000000000" pitchFamily="34" charset="0"/>
              </a:rPr>
              <a:t>Discrete Event Simulation</a:t>
            </a:r>
          </a:p>
          <a:p>
            <a:pPr marL="742950" lvl="1" indent="-285750">
              <a:buFont typeface="Arial" panose="020B0604020202020204" pitchFamily="34" charset="0"/>
              <a:buChar char="•"/>
            </a:pPr>
            <a:r>
              <a:rPr lang="en-US" sz="1400" i="1" dirty="0" err="1">
                <a:solidFill>
                  <a:schemeClr val="tx1">
                    <a:lumMod val="75000"/>
                    <a:lumOff val="25000"/>
                  </a:schemeClr>
                </a:solidFill>
                <a:latin typeface="NeuzeitS-Book" panose="020B0500000000000000" pitchFamily="34" charset="0"/>
              </a:rPr>
              <a:t>SimObejects</a:t>
            </a:r>
            <a:endParaRPr lang="en-US" sz="1400" i="1" dirty="0">
              <a:solidFill>
                <a:schemeClr val="tx1">
                  <a:lumMod val="75000"/>
                  <a:lumOff val="25000"/>
                </a:schemeClr>
              </a:solidFill>
              <a:latin typeface="NeuzeitS-Book" panose="020B0500000000000000" pitchFamily="34" charset="0"/>
            </a:endParaRPr>
          </a:p>
        </p:txBody>
      </p:sp>
      <p:sp>
        <p:nvSpPr>
          <p:cNvPr id="12" name="TextBox 11">
            <a:extLst>
              <a:ext uri="{FF2B5EF4-FFF2-40B4-BE49-F238E27FC236}">
                <a16:creationId xmlns:a16="http://schemas.microsoft.com/office/drawing/2014/main" id="{747BCFA5-5491-5EDF-EB1C-5D43F6396442}"/>
              </a:ext>
            </a:extLst>
          </p:cNvPr>
          <p:cNvSpPr txBox="1"/>
          <p:nvPr/>
        </p:nvSpPr>
        <p:spPr>
          <a:xfrm>
            <a:off x="8002718" y="1313368"/>
            <a:ext cx="5720314" cy="1815882"/>
          </a:xfrm>
          <a:prstGeom prst="rect">
            <a:avLst/>
          </a:prstGeom>
          <a:noFill/>
        </p:spPr>
        <p:txBody>
          <a:bodyPr wrap="square" rtlCol="0">
            <a:spAutoFit/>
          </a:bodyPr>
          <a:lstStyle/>
          <a:p>
            <a:pPr marL="0" indent="0">
              <a:buNone/>
            </a:pPr>
            <a:r>
              <a:rPr lang="en-US" sz="1400" u="sng" dirty="0">
                <a:solidFill>
                  <a:schemeClr val="tx1">
                    <a:lumMod val="75000"/>
                    <a:lumOff val="25000"/>
                  </a:schemeClr>
                </a:solidFill>
                <a:latin typeface="NeuzeitS-Book" panose="020B0500000000000000" pitchFamily="34" charset="0"/>
              </a:rPr>
              <a:t>Speeding things up </a:t>
            </a:r>
            <a:r>
              <a:rPr lang="en-US" sz="1400" dirty="0">
                <a:solidFill>
                  <a:schemeClr val="tx1">
                    <a:lumMod val="75000"/>
                    <a:lumOff val="25000"/>
                  </a:schemeClr>
                </a:solidFill>
                <a:latin typeface="NeuzeitS-Book" panose="020B0500000000000000" pitchFamily="34" charset="0"/>
              </a:rPr>
              <a:t>(10:50 to 11:20)</a:t>
            </a:r>
          </a:p>
          <a:p>
            <a:pPr marL="285750" indent="-285750">
              <a:buFont typeface="Arial" panose="020B0604020202020204" pitchFamily="34" charset="0"/>
              <a:buChar char="•"/>
            </a:pPr>
            <a:r>
              <a:rPr lang="en-US" sz="1400" dirty="0">
                <a:solidFill>
                  <a:schemeClr val="tx1">
                    <a:lumMod val="75000"/>
                    <a:lumOff val="25000"/>
                  </a:schemeClr>
                </a:solidFill>
                <a:latin typeface="NeuzeitS-Book" panose="020B0500000000000000" pitchFamily="34" charset="0"/>
              </a:rPr>
              <a:t>What can we do?</a:t>
            </a:r>
          </a:p>
          <a:p>
            <a:pPr marL="285750" indent="-285750">
              <a:buFont typeface="Arial" panose="020B0604020202020204" pitchFamily="34" charset="0"/>
              <a:buChar char="•"/>
            </a:pPr>
            <a:r>
              <a:rPr lang="en-US" sz="1400" dirty="0">
                <a:solidFill>
                  <a:schemeClr val="tx1">
                    <a:lumMod val="75000"/>
                    <a:lumOff val="25000"/>
                  </a:schemeClr>
                </a:solidFill>
                <a:latin typeface="NeuzeitS-Book" panose="020B0500000000000000" pitchFamily="34" charset="0"/>
              </a:rPr>
              <a:t>Checkpoints</a:t>
            </a:r>
          </a:p>
          <a:p>
            <a:pPr marL="285750" indent="-285750">
              <a:buFont typeface="Arial" panose="020B0604020202020204" pitchFamily="34" charset="0"/>
              <a:buChar char="•"/>
            </a:pPr>
            <a:r>
              <a:rPr lang="en-US" sz="1400" dirty="0" err="1">
                <a:solidFill>
                  <a:schemeClr val="tx1">
                    <a:lumMod val="75000"/>
                    <a:lumOff val="25000"/>
                  </a:schemeClr>
                </a:solidFill>
                <a:latin typeface="NeuzeitS-Book" panose="020B0500000000000000" pitchFamily="34" charset="0"/>
              </a:rPr>
              <a:t>Simpoints</a:t>
            </a:r>
            <a:r>
              <a:rPr lang="en-US" sz="1400" dirty="0">
                <a:solidFill>
                  <a:schemeClr val="tx1">
                    <a:lumMod val="75000"/>
                    <a:lumOff val="25000"/>
                  </a:schemeClr>
                </a:solidFill>
                <a:latin typeface="NeuzeitS-Book" panose="020B0500000000000000" pitchFamily="34" charset="0"/>
              </a:rPr>
              <a:t> and </a:t>
            </a:r>
            <a:r>
              <a:rPr lang="en-US" sz="1400" dirty="0" err="1">
                <a:solidFill>
                  <a:schemeClr val="tx1">
                    <a:lumMod val="75000"/>
                    <a:lumOff val="25000"/>
                  </a:schemeClr>
                </a:solidFill>
                <a:latin typeface="NeuzeitS-Book" panose="020B0500000000000000" pitchFamily="34" charset="0"/>
              </a:rPr>
              <a:t>Looppoints</a:t>
            </a:r>
            <a:endParaRPr lang="en-US" sz="1400" dirty="0">
              <a:solidFill>
                <a:schemeClr val="tx1">
                  <a:lumMod val="75000"/>
                  <a:lumOff val="25000"/>
                </a:schemeClr>
              </a:solidFill>
              <a:latin typeface="NeuzeitS-Book" panose="020B0500000000000000" pitchFamily="34" charset="0"/>
            </a:endParaRPr>
          </a:p>
          <a:p>
            <a:pPr marL="285750" indent="-285750">
              <a:buFont typeface="Arial" panose="020B0604020202020204" pitchFamily="34" charset="0"/>
              <a:buChar char="•"/>
            </a:pPr>
            <a:endParaRPr lang="en-US" sz="1400" dirty="0">
              <a:solidFill>
                <a:schemeClr val="tx1">
                  <a:lumMod val="75000"/>
                  <a:lumOff val="25000"/>
                </a:schemeClr>
              </a:solidFill>
              <a:latin typeface="NeuzeitS-Book" panose="020B0500000000000000" pitchFamily="34" charset="0"/>
            </a:endParaRPr>
          </a:p>
          <a:p>
            <a:r>
              <a:rPr lang="en-US" sz="1400" u="sng" dirty="0">
                <a:solidFill>
                  <a:schemeClr val="tx1">
                    <a:lumMod val="75000"/>
                    <a:lumOff val="25000"/>
                  </a:schemeClr>
                </a:solidFill>
                <a:latin typeface="NeuzeitS-Book" panose="020B0500000000000000" pitchFamily="34" charset="0"/>
              </a:rPr>
              <a:t>The GPU Model </a:t>
            </a:r>
            <a:r>
              <a:rPr lang="en-US" sz="1400" dirty="0">
                <a:solidFill>
                  <a:schemeClr val="tx1">
                    <a:lumMod val="75000"/>
                    <a:lumOff val="25000"/>
                  </a:schemeClr>
                </a:solidFill>
                <a:latin typeface="NeuzeitS-Book" panose="020B0500000000000000" pitchFamily="34" charset="0"/>
              </a:rPr>
              <a:t>(11:20 to 12:05)</a:t>
            </a:r>
          </a:p>
          <a:p>
            <a:endParaRPr lang="en-US" sz="1400" dirty="0">
              <a:solidFill>
                <a:schemeClr val="tx1">
                  <a:lumMod val="75000"/>
                  <a:lumOff val="25000"/>
                </a:schemeClr>
              </a:solidFill>
              <a:latin typeface="NeuzeitS-Book" panose="020B0500000000000000" pitchFamily="34" charset="0"/>
            </a:endParaRPr>
          </a:p>
          <a:p>
            <a:r>
              <a:rPr lang="en-US" sz="1400" u="sng" dirty="0">
                <a:solidFill>
                  <a:schemeClr val="tx1">
                    <a:lumMod val="75000"/>
                    <a:lumOff val="25000"/>
                  </a:schemeClr>
                </a:solidFill>
                <a:latin typeface="NeuzeitS-Book" panose="020B0500000000000000" pitchFamily="34" charset="0"/>
              </a:rPr>
              <a:t>Wrap-up</a:t>
            </a:r>
            <a:r>
              <a:rPr lang="en-US" sz="1400" dirty="0">
                <a:solidFill>
                  <a:schemeClr val="tx1">
                    <a:lumMod val="75000"/>
                    <a:lumOff val="25000"/>
                  </a:schemeClr>
                </a:solidFill>
                <a:latin typeface="NeuzeitS-Book" panose="020B0500000000000000" pitchFamily="34" charset="0"/>
              </a:rPr>
              <a:t> (12:05-12:15)</a:t>
            </a:r>
          </a:p>
        </p:txBody>
      </p:sp>
      <p:sp>
        <p:nvSpPr>
          <p:cNvPr id="13" name="Hexagon 12">
            <a:extLst>
              <a:ext uri="{FF2B5EF4-FFF2-40B4-BE49-F238E27FC236}">
                <a16:creationId xmlns:a16="http://schemas.microsoft.com/office/drawing/2014/main" id="{A634B005-AED3-B1D5-156A-80DF5D840842}"/>
              </a:ext>
            </a:extLst>
          </p:cNvPr>
          <p:cNvSpPr/>
          <p:nvPr/>
        </p:nvSpPr>
        <p:spPr>
          <a:xfrm>
            <a:off x="7762380" y="3918185"/>
            <a:ext cx="3847236" cy="2624458"/>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Tutorial on </a:t>
            </a:r>
            <a:r>
              <a:rPr lang="en-US" sz="2400" dirty="0" err="1"/>
              <a:t>Looppoints</a:t>
            </a:r>
            <a:r>
              <a:rPr lang="en-US" sz="2400" dirty="0"/>
              <a:t> in the afternoon (Outremont 1)</a:t>
            </a:r>
          </a:p>
        </p:txBody>
      </p:sp>
      <p:sp>
        <p:nvSpPr>
          <p:cNvPr id="3" name="Round Same Side Corner Rectangle 2">
            <a:extLst>
              <a:ext uri="{FF2B5EF4-FFF2-40B4-BE49-F238E27FC236}">
                <a16:creationId xmlns:a16="http://schemas.microsoft.com/office/drawing/2014/main" id="{28CE4324-1933-CCE6-5E0E-A43BC76CF838}"/>
              </a:ext>
            </a:extLst>
          </p:cNvPr>
          <p:cNvSpPr/>
          <p:nvPr/>
        </p:nvSpPr>
        <p:spPr>
          <a:xfrm>
            <a:off x="8863157" y="178955"/>
            <a:ext cx="3361038" cy="886900"/>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WIFI PW: hotel 900</a:t>
            </a:r>
          </a:p>
        </p:txBody>
      </p:sp>
    </p:spTree>
    <p:extLst>
      <p:ext uri="{BB962C8B-B14F-4D97-AF65-F5344CB8AC3E}">
        <p14:creationId xmlns:p14="http://schemas.microsoft.com/office/powerpoint/2010/main" val="2977674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20</a:t>
            </a:fld>
            <a:endParaRPr lang="en-US"/>
          </a:p>
        </p:txBody>
      </p:sp>
      <p:sp>
        <p:nvSpPr>
          <p:cNvPr id="2" name="Title 4">
            <a:extLst>
              <a:ext uri="{FF2B5EF4-FFF2-40B4-BE49-F238E27FC236}">
                <a16:creationId xmlns:a16="http://schemas.microsoft.com/office/drawing/2014/main" id="{209AE054-6C0D-BB61-32B7-AEF37DEA91F5}"/>
              </a:ext>
            </a:extLst>
          </p:cNvPr>
          <p:cNvSpPr>
            <a:spLocks noGrp="1"/>
          </p:cNvSpPr>
          <p:nvPr>
            <p:ph type="title"/>
          </p:nvPr>
        </p:nvSpPr>
        <p:spPr>
          <a:xfrm>
            <a:off x="989400" y="395289"/>
            <a:ext cx="10213200" cy="659152"/>
          </a:xfrm>
        </p:spPr>
        <p:txBody>
          <a:bodyPr>
            <a:normAutofit fontScale="90000"/>
          </a:bodyPr>
          <a:lstStyle/>
          <a:p>
            <a:r>
              <a:rPr lang="en-US" dirty="0"/>
              <a:t>“hello world!”: Obtaining the components</a:t>
            </a:r>
          </a:p>
        </p:txBody>
      </p:sp>
      <p:pic>
        <p:nvPicPr>
          <p:cNvPr id="5" name="Picture 4">
            <a:extLst>
              <a:ext uri="{FF2B5EF4-FFF2-40B4-BE49-F238E27FC236}">
                <a16:creationId xmlns:a16="http://schemas.microsoft.com/office/drawing/2014/main" id="{65683FE5-41A2-82B9-C735-4D84E5CEA1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956" y="3330816"/>
            <a:ext cx="11296088" cy="1352605"/>
          </a:xfrm>
          <a:prstGeom prst="rect">
            <a:avLst/>
          </a:prstGeom>
        </p:spPr>
      </p:pic>
    </p:spTree>
    <p:extLst>
      <p:ext uri="{BB962C8B-B14F-4D97-AF65-F5344CB8AC3E}">
        <p14:creationId xmlns:p14="http://schemas.microsoft.com/office/powerpoint/2010/main" val="431212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21</a:t>
            </a:fld>
            <a:endParaRPr lang="en-US"/>
          </a:p>
        </p:txBody>
      </p:sp>
      <p:pic>
        <p:nvPicPr>
          <p:cNvPr id="7" name="Picture 7" descr="Text&#10;&#10;Description automatically generated">
            <a:extLst>
              <a:ext uri="{FF2B5EF4-FFF2-40B4-BE49-F238E27FC236}">
                <a16:creationId xmlns:a16="http://schemas.microsoft.com/office/drawing/2014/main" id="{1FD045EC-ED80-05B8-D3FA-52D9BB072562}"/>
              </a:ext>
            </a:extLst>
          </p:cNvPr>
          <p:cNvPicPr>
            <a:picLocks noChangeAspect="1"/>
          </p:cNvPicPr>
          <p:nvPr/>
        </p:nvPicPr>
        <p:blipFill>
          <a:blip r:embed="rId3"/>
          <a:stretch>
            <a:fillRect/>
          </a:stretch>
        </p:blipFill>
        <p:spPr>
          <a:xfrm>
            <a:off x="2513351" y="2266460"/>
            <a:ext cx="7240248" cy="2787276"/>
          </a:xfrm>
          <a:prstGeom prst="rect">
            <a:avLst/>
          </a:prstGeom>
        </p:spPr>
      </p:pic>
      <p:sp>
        <p:nvSpPr>
          <p:cNvPr id="2" name="Title 4">
            <a:extLst>
              <a:ext uri="{FF2B5EF4-FFF2-40B4-BE49-F238E27FC236}">
                <a16:creationId xmlns:a16="http://schemas.microsoft.com/office/drawing/2014/main" id="{74F3DE64-DD2D-7678-355E-67AC0D121EFD}"/>
              </a:ext>
            </a:extLst>
          </p:cNvPr>
          <p:cNvSpPr>
            <a:spLocks noGrp="1"/>
          </p:cNvSpPr>
          <p:nvPr>
            <p:ph type="title"/>
          </p:nvPr>
        </p:nvSpPr>
        <p:spPr>
          <a:xfrm>
            <a:off x="989400" y="395289"/>
            <a:ext cx="10213200" cy="659152"/>
          </a:xfrm>
        </p:spPr>
        <p:txBody>
          <a:bodyPr>
            <a:normAutofit fontScale="90000"/>
          </a:bodyPr>
          <a:lstStyle/>
          <a:p>
            <a:r>
              <a:rPr lang="en-US" dirty="0"/>
              <a:t>“hello world!”: Adding to the board!</a:t>
            </a:r>
          </a:p>
        </p:txBody>
      </p:sp>
    </p:spTree>
    <p:extLst>
      <p:ext uri="{BB962C8B-B14F-4D97-AF65-F5344CB8AC3E}">
        <p14:creationId xmlns:p14="http://schemas.microsoft.com/office/powerpoint/2010/main" val="1685567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22</a:t>
            </a:fld>
            <a:endParaRPr lang="en-US"/>
          </a:p>
        </p:txBody>
      </p:sp>
      <p:sp>
        <p:nvSpPr>
          <p:cNvPr id="8" name="Title 4">
            <a:extLst>
              <a:ext uri="{FF2B5EF4-FFF2-40B4-BE49-F238E27FC236}">
                <a16:creationId xmlns:a16="http://schemas.microsoft.com/office/drawing/2014/main" id="{7C15522E-8057-A9B0-B8D3-BC5BC08F2E6C}"/>
              </a:ext>
            </a:extLst>
          </p:cNvPr>
          <p:cNvSpPr>
            <a:spLocks noGrp="1"/>
          </p:cNvSpPr>
          <p:nvPr>
            <p:ph type="title"/>
          </p:nvPr>
        </p:nvSpPr>
        <p:spPr>
          <a:xfrm>
            <a:off x="989400" y="395289"/>
            <a:ext cx="10213200" cy="659152"/>
          </a:xfrm>
        </p:spPr>
        <p:txBody>
          <a:bodyPr>
            <a:normAutofit fontScale="90000"/>
          </a:bodyPr>
          <a:lstStyle/>
          <a:p>
            <a:r>
              <a:rPr lang="en-US" dirty="0"/>
              <a:t>“hello world!”: Obtain the resource</a:t>
            </a:r>
          </a:p>
        </p:txBody>
      </p:sp>
      <p:pic>
        <p:nvPicPr>
          <p:cNvPr id="5" name="Picture 4">
            <a:extLst>
              <a:ext uri="{FF2B5EF4-FFF2-40B4-BE49-F238E27FC236}">
                <a16:creationId xmlns:a16="http://schemas.microsoft.com/office/drawing/2014/main" id="{23E3C100-D6E6-9E44-CC9E-C11AF8061A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400" y="2531350"/>
            <a:ext cx="9704159" cy="1411514"/>
          </a:xfrm>
          <a:prstGeom prst="rect">
            <a:avLst/>
          </a:prstGeom>
        </p:spPr>
      </p:pic>
    </p:spTree>
    <p:extLst>
      <p:ext uri="{BB962C8B-B14F-4D97-AF65-F5344CB8AC3E}">
        <p14:creationId xmlns:p14="http://schemas.microsoft.com/office/powerpoint/2010/main" val="3698622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23</a:t>
            </a:fld>
            <a:endParaRPr lang="en-US"/>
          </a:p>
        </p:txBody>
      </p:sp>
      <p:pic>
        <p:nvPicPr>
          <p:cNvPr id="7" name="Picture 7">
            <a:extLst>
              <a:ext uri="{FF2B5EF4-FFF2-40B4-BE49-F238E27FC236}">
                <a16:creationId xmlns:a16="http://schemas.microsoft.com/office/drawing/2014/main" id="{F549D564-C4E6-7C49-02CB-D969EDB17522}"/>
              </a:ext>
            </a:extLst>
          </p:cNvPr>
          <p:cNvPicPr>
            <a:picLocks noChangeAspect="1"/>
          </p:cNvPicPr>
          <p:nvPr/>
        </p:nvPicPr>
        <p:blipFill>
          <a:blip r:embed="rId3"/>
          <a:stretch>
            <a:fillRect/>
          </a:stretch>
        </p:blipFill>
        <p:spPr>
          <a:xfrm>
            <a:off x="2124927" y="2840401"/>
            <a:ext cx="7939789" cy="1059114"/>
          </a:xfrm>
          <a:prstGeom prst="rect">
            <a:avLst/>
          </a:prstGeom>
        </p:spPr>
      </p:pic>
      <p:sp>
        <p:nvSpPr>
          <p:cNvPr id="2" name="Title 4">
            <a:extLst>
              <a:ext uri="{FF2B5EF4-FFF2-40B4-BE49-F238E27FC236}">
                <a16:creationId xmlns:a16="http://schemas.microsoft.com/office/drawing/2014/main" id="{296FE03C-0FDA-022E-BA39-7F44A371818A}"/>
              </a:ext>
            </a:extLst>
          </p:cNvPr>
          <p:cNvSpPr>
            <a:spLocks noGrp="1"/>
          </p:cNvSpPr>
          <p:nvPr>
            <p:ph type="title"/>
          </p:nvPr>
        </p:nvSpPr>
        <p:spPr>
          <a:xfrm>
            <a:off x="989400" y="395289"/>
            <a:ext cx="10213200" cy="659152"/>
          </a:xfrm>
        </p:spPr>
        <p:txBody>
          <a:bodyPr>
            <a:normAutofit fontScale="90000"/>
          </a:bodyPr>
          <a:lstStyle/>
          <a:p>
            <a:r>
              <a:rPr lang="en-US" dirty="0"/>
              <a:t>“hello world!”: Load the board to the simulator</a:t>
            </a:r>
          </a:p>
        </p:txBody>
      </p:sp>
    </p:spTree>
    <p:extLst>
      <p:ext uri="{BB962C8B-B14F-4D97-AF65-F5344CB8AC3E}">
        <p14:creationId xmlns:p14="http://schemas.microsoft.com/office/powerpoint/2010/main" val="182360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24</a:t>
            </a:fld>
            <a:endParaRPr lang="en-US"/>
          </a:p>
        </p:txBody>
      </p:sp>
      <p:pic>
        <p:nvPicPr>
          <p:cNvPr id="2" name="Picture 7" descr="Text&#10;&#10;Description automatically generated">
            <a:extLst>
              <a:ext uri="{FF2B5EF4-FFF2-40B4-BE49-F238E27FC236}">
                <a16:creationId xmlns:a16="http://schemas.microsoft.com/office/drawing/2014/main" id="{F3D8CB80-F1D1-5B88-507B-7226C5FCF3AB}"/>
              </a:ext>
            </a:extLst>
          </p:cNvPr>
          <p:cNvPicPr>
            <a:picLocks noChangeAspect="1"/>
          </p:cNvPicPr>
          <p:nvPr/>
        </p:nvPicPr>
        <p:blipFill>
          <a:blip r:embed="rId3"/>
          <a:stretch>
            <a:fillRect/>
          </a:stretch>
        </p:blipFill>
        <p:spPr>
          <a:xfrm>
            <a:off x="989400" y="1569818"/>
            <a:ext cx="5482671" cy="4318868"/>
          </a:xfrm>
          <a:prstGeom prst="rect">
            <a:avLst/>
          </a:prstGeom>
        </p:spPr>
      </p:pic>
      <p:sp>
        <p:nvSpPr>
          <p:cNvPr id="3" name="Title 4">
            <a:extLst>
              <a:ext uri="{FF2B5EF4-FFF2-40B4-BE49-F238E27FC236}">
                <a16:creationId xmlns:a16="http://schemas.microsoft.com/office/drawing/2014/main" id="{C8444395-E389-4E7C-25B4-B3CBD1AC603E}"/>
              </a:ext>
            </a:extLst>
          </p:cNvPr>
          <p:cNvSpPr>
            <a:spLocks noGrp="1"/>
          </p:cNvSpPr>
          <p:nvPr>
            <p:ph type="title"/>
          </p:nvPr>
        </p:nvSpPr>
        <p:spPr>
          <a:xfrm>
            <a:off x="989400" y="395289"/>
            <a:ext cx="10213200" cy="659152"/>
          </a:xfrm>
        </p:spPr>
        <p:txBody>
          <a:bodyPr>
            <a:normAutofit fontScale="90000"/>
          </a:bodyPr>
          <a:lstStyle/>
          <a:p>
            <a:r>
              <a:rPr lang="en-US" dirty="0"/>
              <a:t>“hello world!”: In full</a:t>
            </a:r>
          </a:p>
        </p:txBody>
      </p:sp>
      <p:sp>
        <p:nvSpPr>
          <p:cNvPr id="5" name="TextBox 4">
            <a:extLst>
              <a:ext uri="{FF2B5EF4-FFF2-40B4-BE49-F238E27FC236}">
                <a16:creationId xmlns:a16="http://schemas.microsoft.com/office/drawing/2014/main" id="{BD72D32B-1D70-7526-A8FA-3A11060C003E}"/>
              </a:ext>
            </a:extLst>
          </p:cNvPr>
          <p:cNvSpPr txBox="1"/>
          <p:nvPr/>
        </p:nvSpPr>
        <p:spPr>
          <a:xfrm>
            <a:off x="7165359" y="3429000"/>
            <a:ext cx="4477539" cy="659152"/>
          </a:xfrm>
          <a:prstGeom prst="rect">
            <a:avLst/>
          </a:prstGeom>
          <a:noFill/>
        </p:spPr>
        <p:txBody>
          <a:bodyPr wrap="square" rtlCol="0">
            <a:spAutoFit/>
          </a:bodyPr>
          <a:lstStyle/>
          <a:p>
            <a:r>
              <a:rPr lang="en-US" dirty="0"/>
              <a:t>A full example can be found in “materials/complete/hello-</a:t>
            </a:r>
            <a:r>
              <a:rPr lang="en-US" dirty="0" err="1"/>
              <a:t>world.py</a:t>
            </a:r>
            <a:r>
              <a:rPr lang="en-US" dirty="0"/>
              <a:t>”</a:t>
            </a:r>
          </a:p>
        </p:txBody>
      </p:sp>
    </p:spTree>
    <p:extLst>
      <p:ext uri="{BB962C8B-B14F-4D97-AF65-F5344CB8AC3E}">
        <p14:creationId xmlns:p14="http://schemas.microsoft.com/office/powerpoint/2010/main" val="1149387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A461-CFCE-3317-93C3-AA2810908857}"/>
              </a:ext>
            </a:extLst>
          </p:cNvPr>
          <p:cNvSpPr>
            <a:spLocks noGrp="1"/>
          </p:cNvSpPr>
          <p:nvPr>
            <p:ph type="title"/>
          </p:nvPr>
        </p:nvSpPr>
        <p:spPr/>
        <p:txBody>
          <a:bodyPr>
            <a:normAutofit fontScale="90000"/>
          </a:bodyPr>
          <a:lstStyle/>
          <a:p>
            <a:r>
              <a:rPr lang="en-US" dirty="0"/>
              <a:t>“hello world”: Let’s run it!</a:t>
            </a:r>
          </a:p>
        </p:txBody>
      </p:sp>
      <p:pic>
        <p:nvPicPr>
          <p:cNvPr id="4" name="Picture 7" descr="Text, letter&#10;&#10;Description automatically generated">
            <a:extLst>
              <a:ext uri="{FF2B5EF4-FFF2-40B4-BE49-F238E27FC236}">
                <a16:creationId xmlns:a16="http://schemas.microsoft.com/office/drawing/2014/main" id="{ACB6E62C-FFAF-3022-7ED8-05EB83ABB870}"/>
              </a:ext>
            </a:extLst>
          </p:cNvPr>
          <p:cNvPicPr>
            <a:picLocks noChangeAspect="1"/>
          </p:cNvPicPr>
          <p:nvPr/>
        </p:nvPicPr>
        <p:blipFill>
          <a:blip r:embed="rId2"/>
          <a:stretch>
            <a:fillRect/>
          </a:stretch>
        </p:blipFill>
        <p:spPr>
          <a:xfrm>
            <a:off x="919779" y="3755654"/>
            <a:ext cx="10823171" cy="1828232"/>
          </a:xfrm>
          <a:prstGeom prst="rect">
            <a:avLst/>
          </a:prstGeom>
        </p:spPr>
      </p:pic>
      <p:pic>
        <p:nvPicPr>
          <p:cNvPr id="6" name="Picture 5" descr="Logo&#10;&#10;Description automatically generated">
            <a:extLst>
              <a:ext uri="{FF2B5EF4-FFF2-40B4-BE49-F238E27FC236}">
                <a16:creationId xmlns:a16="http://schemas.microsoft.com/office/drawing/2014/main" id="{A64A7958-1DF3-D31A-AA23-AFE1658511BF}"/>
              </a:ext>
            </a:extLst>
          </p:cNvPr>
          <p:cNvPicPr>
            <a:picLocks noGrp="1" noChangeAspect="1"/>
          </p:cNvPicPr>
          <p:nvPr/>
        </p:nvPicPr>
        <p:blipFill>
          <a:blip r:embed="rId3"/>
          <a:stretch>
            <a:fillRect/>
          </a:stretch>
        </p:blipFill>
        <p:spPr>
          <a:xfrm>
            <a:off x="4926590" y="5888686"/>
            <a:ext cx="2338821" cy="934028"/>
          </a:xfrm>
          <a:prstGeom prst="rect">
            <a:avLst/>
          </a:prstGeom>
        </p:spPr>
      </p:pic>
      <p:sp>
        <p:nvSpPr>
          <p:cNvPr id="7" name="Slide Number Placeholder 5">
            <a:extLst>
              <a:ext uri="{FF2B5EF4-FFF2-40B4-BE49-F238E27FC236}">
                <a16:creationId xmlns:a16="http://schemas.microsoft.com/office/drawing/2014/main" id="{B46C9515-01A6-9449-841B-D2C53468875D}"/>
              </a:ext>
            </a:extLst>
          </p:cNvPr>
          <p:cNvSpPr>
            <a:spLocks noGrp="1"/>
          </p:cNvSpPr>
          <p:nvPr>
            <p:ph type="sldNum" sz="quarter" idx="12"/>
          </p:nvPr>
        </p:nvSpPr>
        <p:spPr>
          <a:xfrm>
            <a:off x="9982800" y="6357600"/>
            <a:ext cx="1760150" cy="460800"/>
          </a:xfrm>
        </p:spPr>
        <p:txBody>
          <a:bodyPr/>
          <a:lstStyle/>
          <a:p>
            <a:fld id="{FF2BD96E-3838-45D2-9031-D3AF67C920A5}" type="slidenum">
              <a:rPr lang="en-US" smtClean="0"/>
              <a:t>25</a:t>
            </a:fld>
            <a:endParaRPr lang="en-US"/>
          </a:p>
        </p:txBody>
      </p:sp>
      <p:sp>
        <p:nvSpPr>
          <p:cNvPr id="3" name="Rectangle: Rounded Corners 6">
            <a:extLst>
              <a:ext uri="{FF2B5EF4-FFF2-40B4-BE49-F238E27FC236}">
                <a16:creationId xmlns:a16="http://schemas.microsoft.com/office/drawing/2014/main" id="{4DAE6883-8E85-CC4C-5571-269A2A615F1A}"/>
              </a:ext>
            </a:extLst>
          </p:cNvPr>
          <p:cNvSpPr/>
          <p:nvPr/>
        </p:nvSpPr>
        <p:spPr>
          <a:xfrm>
            <a:off x="2743106" y="1723439"/>
            <a:ext cx="6705787" cy="967510"/>
          </a:xfrm>
          <a:prstGeom prst="roundRect">
            <a:avLst/>
          </a:prstGeom>
          <a:solidFill>
            <a:schemeClr val="tx1"/>
          </a:solidFill>
          <a:ln>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nSpc>
                <a:spcPct val="150000"/>
              </a:lnSpc>
            </a:pPr>
            <a:r>
              <a:rPr lang="en-US" sz="2800" dirty="0">
                <a:latin typeface="Consolas" panose="020B0609020204030204" pitchFamily="49" charset="0"/>
              </a:rPr>
              <a:t>&gt; gem5 materials/hello-</a:t>
            </a:r>
            <a:r>
              <a:rPr lang="en-US" sz="2800" dirty="0" err="1">
                <a:latin typeface="Consolas" panose="020B0609020204030204" pitchFamily="49" charset="0"/>
              </a:rPr>
              <a:t>world.py</a:t>
            </a:r>
            <a:endParaRPr lang="en-US" sz="2800" b="1" dirty="0">
              <a:latin typeface="Consolas" panose="020B0609020204030204" pitchFamily="49" charset="0"/>
            </a:endParaRPr>
          </a:p>
        </p:txBody>
      </p:sp>
    </p:spTree>
    <p:extLst>
      <p:ext uri="{BB962C8B-B14F-4D97-AF65-F5344CB8AC3E}">
        <p14:creationId xmlns:p14="http://schemas.microsoft.com/office/powerpoint/2010/main" val="929135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26</a:t>
            </a:fld>
            <a:endParaRPr lang="en-US"/>
          </a:p>
        </p:txBody>
      </p:sp>
      <p:sp>
        <p:nvSpPr>
          <p:cNvPr id="3" name="Title 4">
            <a:extLst>
              <a:ext uri="{FF2B5EF4-FFF2-40B4-BE49-F238E27FC236}">
                <a16:creationId xmlns:a16="http://schemas.microsoft.com/office/drawing/2014/main" id="{6662C192-4067-6305-FB64-4E3BA045A41A}"/>
              </a:ext>
            </a:extLst>
          </p:cNvPr>
          <p:cNvSpPr>
            <a:spLocks noGrp="1"/>
          </p:cNvSpPr>
          <p:nvPr>
            <p:ph type="title"/>
          </p:nvPr>
        </p:nvSpPr>
        <p:spPr>
          <a:xfrm>
            <a:off x="989400" y="395289"/>
            <a:ext cx="10213200" cy="659152"/>
          </a:xfrm>
        </p:spPr>
        <p:txBody>
          <a:bodyPr>
            <a:normAutofit fontScale="90000"/>
          </a:bodyPr>
          <a:lstStyle/>
          <a:p>
            <a:r>
              <a:rPr lang="en-US" dirty="0"/>
              <a:t>Wait, what just happened?</a:t>
            </a:r>
          </a:p>
        </p:txBody>
      </p:sp>
      <p:sp>
        <p:nvSpPr>
          <p:cNvPr id="2" name="Hexagon 1">
            <a:extLst>
              <a:ext uri="{FF2B5EF4-FFF2-40B4-BE49-F238E27FC236}">
                <a16:creationId xmlns:a16="http://schemas.microsoft.com/office/drawing/2014/main" id="{3FD3FF51-B357-4EB8-EE79-76B876A41EAD}"/>
              </a:ext>
            </a:extLst>
          </p:cNvPr>
          <p:cNvSpPr/>
          <p:nvPr/>
        </p:nvSpPr>
        <p:spPr>
          <a:xfrm>
            <a:off x="1950692" y="2926216"/>
            <a:ext cx="2620174" cy="2203948"/>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We just did a “Hello World!”</a:t>
            </a:r>
          </a:p>
        </p:txBody>
      </p:sp>
      <p:sp>
        <p:nvSpPr>
          <p:cNvPr id="5" name="Hexagon 4">
            <a:extLst>
              <a:ext uri="{FF2B5EF4-FFF2-40B4-BE49-F238E27FC236}">
                <a16:creationId xmlns:a16="http://schemas.microsoft.com/office/drawing/2014/main" id="{BB73167F-1DBA-509E-97D3-F0D992D4A457}"/>
              </a:ext>
            </a:extLst>
          </p:cNvPr>
          <p:cNvSpPr/>
          <p:nvPr/>
        </p:nvSpPr>
        <p:spPr>
          <a:xfrm>
            <a:off x="3944748" y="1834882"/>
            <a:ext cx="2620174" cy="2203949"/>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1-Core, No Cache Hierarchy, 1GiB memory </a:t>
            </a:r>
          </a:p>
        </p:txBody>
      </p:sp>
      <p:sp>
        <p:nvSpPr>
          <p:cNvPr id="10" name="Hexagon 9">
            <a:extLst>
              <a:ext uri="{FF2B5EF4-FFF2-40B4-BE49-F238E27FC236}">
                <a16:creationId xmlns:a16="http://schemas.microsoft.com/office/drawing/2014/main" id="{7AC04D90-A9C9-E14C-06AB-437AD1EFE568}"/>
              </a:ext>
            </a:extLst>
          </p:cNvPr>
          <p:cNvSpPr/>
          <p:nvPr/>
        </p:nvSpPr>
        <p:spPr>
          <a:xfrm>
            <a:off x="5984564" y="2926214"/>
            <a:ext cx="2620174" cy="2203949"/>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Using “SE Mode”</a:t>
            </a:r>
          </a:p>
        </p:txBody>
      </p:sp>
      <p:sp>
        <p:nvSpPr>
          <p:cNvPr id="11" name="Hexagon 10">
            <a:extLst>
              <a:ext uri="{FF2B5EF4-FFF2-40B4-BE49-F238E27FC236}">
                <a16:creationId xmlns:a16="http://schemas.microsoft.com/office/drawing/2014/main" id="{42427114-2DA5-408B-2D46-E2BFC2812FFE}"/>
              </a:ext>
            </a:extLst>
          </p:cNvPr>
          <p:cNvSpPr/>
          <p:nvPr/>
        </p:nvSpPr>
        <p:spPr>
          <a:xfrm>
            <a:off x="8024380" y="1812962"/>
            <a:ext cx="2620174" cy="2203949"/>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Demonstrated the core library APIs</a:t>
            </a:r>
          </a:p>
        </p:txBody>
      </p:sp>
    </p:spTree>
    <p:extLst>
      <p:ext uri="{BB962C8B-B14F-4D97-AF65-F5344CB8AC3E}">
        <p14:creationId xmlns:p14="http://schemas.microsoft.com/office/powerpoint/2010/main" val="2199733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10"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27</a:t>
            </a:fld>
            <a:endParaRPr lang="en-US"/>
          </a:p>
        </p:txBody>
      </p:sp>
      <p:sp>
        <p:nvSpPr>
          <p:cNvPr id="3" name="Title 4">
            <a:extLst>
              <a:ext uri="{FF2B5EF4-FFF2-40B4-BE49-F238E27FC236}">
                <a16:creationId xmlns:a16="http://schemas.microsoft.com/office/drawing/2014/main" id="{6662C192-4067-6305-FB64-4E3BA045A41A}"/>
              </a:ext>
            </a:extLst>
          </p:cNvPr>
          <p:cNvSpPr>
            <a:spLocks noGrp="1"/>
          </p:cNvSpPr>
          <p:nvPr>
            <p:ph type="title"/>
          </p:nvPr>
        </p:nvSpPr>
        <p:spPr>
          <a:xfrm>
            <a:off x="989400" y="395289"/>
            <a:ext cx="10213200" cy="659152"/>
          </a:xfrm>
        </p:spPr>
        <p:txBody>
          <a:bodyPr>
            <a:normAutofit fontScale="90000"/>
          </a:bodyPr>
          <a:lstStyle/>
          <a:p>
            <a:r>
              <a:rPr lang="en-US" dirty="0"/>
              <a:t>Ok, but how does it work?</a:t>
            </a:r>
          </a:p>
        </p:txBody>
      </p:sp>
      <p:sp>
        <p:nvSpPr>
          <p:cNvPr id="2" name="TextBox 1">
            <a:extLst>
              <a:ext uri="{FF2B5EF4-FFF2-40B4-BE49-F238E27FC236}">
                <a16:creationId xmlns:a16="http://schemas.microsoft.com/office/drawing/2014/main" id="{E80DCDDA-FB1E-6FC4-803A-5A0ABC38FFAA}"/>
              </a:ext>
            </a:extLst>
          </p:cNvPr>
          <p:cNvSpPr txBox="1"/>
          <p:nvPr/>
        </p:nvSpPr>
        <p:spPr>
          <a:xfrm>
            <a:off x="2039816" y="1890208"/>
            <a:ext cx="4572000" cy="923330"/>
          </a:xfrm>
          <a:prstGeom prst="rect">
            <a:avLst/>
          </a:prstGeom>
          <a:noFill/>
        </p:spPr>
        <p:txBody>
          <a:bodyPr wrap="square" rtlCol="0">
            <a:spAutoFit/>
          </a:bodyPr>
          <a:lstStyle/>
          <a:p>
            <a:r>
              <a:rPr lang="en-US" dirty="0"/>
              <a:t>Modern systems are very complex, and the design of gem5 simulations reflects this.</a:t>
            </a:r>
          </a:p>
        </p:txBody>
      </p:sp>
      <p:sp>
        <p:nvSpPr>
          <p:cNvPr id="5" name="TextBox 4">
            <a:extLst>
              <a:ext uri="{FF2B5EF4-FFF2-40B4-BE49-F238E27FC236}">
                <a16:creationId xmlns:a16="http://schemas.microsoft.com/office/drawing/2014/main" id="{B02F5A57-96FA-7811-64BD-03CAB58A4E32}"/>
              </a:ext>
            </a:extLst>
          </p:cNvPr>
          <p:cNvSpPr txBox="1"/>
          <p:nvPr/>
        </p:nvSpPr>
        <p:spPr>
          <a:xfrm>
            <a:off x="6290875" y="4044462"/>
            <a:ext cx="4572000" cy="646331"/>
          </a:xfrm>
          <a:prstGeom prst="rect">
            <a:avLst/>
          </a:prstGeom>
          <a:noFill/>
        </p:spPr>
        <p:txBody>
          <a:bodyPr wrap="square" rtlCol="0">
            <a:spAutoFit/>
          </a:bodyPr>
          <a:lstStyle/>
          <a:p>
            <a:r>
              <a:rPr lang="en-US" dirty="0"/>
              <a:t>However, at its core, the simulator builds on a relatively simple model.</a:t>
            </a:r>
          </a:p>
        </p:txBody>
      </p:sp>
    </p:spTree>
    <p:extLst>
      <p:ext uri="{BB962C8B-B14F-4D97-AF65-F5344CB8AC3E}">
        <p14:creationId xmlns:p14="http://schemas.microsoft.com/office/powerpoint/2010/main" val="4068356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86D024E-7203-8810-094D-B0F74B4AE30A}"/>
              </a:ext>
            </a:extLst>
          </p:cNvPr>
          <p:cNvSpPr>
            <a:spLocks noGrp="1"/>
          </p:cNvSpPr>
          <p:nvPr>
            <p:ph type="title"/>
          </p:nvPr>
        </p:nvSpPr>
        <p:spPr>
          <a:xfrm>
            <a:off x="838200" y="365126"/>
            <a:ext cx="10515600" cy="782188"/>
          </a:xfrm>
        </p:spPr>
        <p:txBody>
          <a:bodyPr>
            <a:normAutofit/>
          </a:bodyPr>
          <a:lstStyle/>
          <a:p>
            <a:r>
              <a:rPr lang="en-US" dirty="0"/>
              <a:t>At its core: it’s a discrete event simulator</a:t>
            </a:r>
          </a:p>
        </p:txBody>
      </p:sp>
      <p:sp>
        <p:nvSpPr>
          <p:cNvPr id="5" name="Content Placeholder 4">
            <a:extLst>
              <a:ext uri="{FF2B5EF4-FFF2-40B4-BE49-F238E27FC236}">
                <a16:creationId xmlns:a16="http://schemas.microsoft.com/office/drawing/2014/main" id="{02F5461F-2B88-191F-0765-FCD80B219B6A}"/>
              </a:ext>
            </a:extLst>
          </p:cNvPr>
          <p:cNvSpPr>
            <a:spLocks noGrp="1"/>
          </p:cNvSpPr>
          <p:nvPr>
            <p:ph sz="half" idx="1"/>
          </p:nvPr>
        </p:nvSpPr>
        <p:spPr>
          <a:xfrm>
            <a:off x="838199" y="1825625"/>
            <a:ext cx="6123318" cy="4351338"/>
          </a:xfrm>
        </p:spPr>
        <p:txBody>
          <a:bodyPr/>
          <a:lstStyle/>
          <a:p>
            <a:pPr marL="0" indent="0">
              <a:buNone/>
            </a:pPr>
            <a:r>
              <a:rPr lang="en-US" dirty="0"/>
              <a:t>gem5 is a </a:t>
            </a:r>
            <a:r>
              <a:rPr lang="en-US" b="1" dirty="0"/>
              <a:t>discrete event simulator</a:t>
            </a:r>
            <a:endParaRPr lang="en-US" dirty="0"/>
          </a:p>
        </p:txBody>
      </p:sp>
      <p:sp>
        <p:nvSpPr>
          <p:cNvPr id="6" name="Content Placeholder 2">
            <a:extLst>
              <a:ext uri="{FF2B5EF4-FFF2-40B4-BE49-F238E27FC236}">
                <a16:creationId xmlns:a16="http://schemas.microsoft.com/office/drawing/2014/main" id="{4E51A53D-A4CB-7633-F91D-12DC24173761}"/>
              </a:ext>
            </a:extLst>
          </p:cNvPr>
          <p:cNvSpPr txBox="1">
            <a:spLocks/>
          </p:cNvSpPr>
          <p:nvPr/>
        </p:nvSpPr>
        <p:spPr>
          <a:xfrm>
            <a:off x="6172200" y="1406106"/>
            <a:ext cx="5181600" cy="4770857"/>
          </a:xfrm>
          <a:prstGeom prst="rect">
            <a:avLst/>
          </a:prstGeom>
        </p:spPr>
        <p:txBody>
          <a:bodyPr/>
          <a:lstStyle>
            <a:lvl1pPr marL="360000" indent="-360000" algn="l" defTabSz="914400" rtl="0" eaLnBrk="1" latinLnBrk="0" hangingPunct="1">
              <a:lnSpc>
                <a:spcPct val="120000"/>
              </a:lnSpc>
              <a:spcBef>
                <a:spcPts val="1000"/>
              </a:spcBef>
              <a:buClr>
                <a:schemeClr val="accent3"/>
              </a:buClr>
              <a:buFont typeface="Wingdings" panose="05000000000000000000" pitchFamily="2" charset="2"/>
              <a:buChar char=""/>
              <a:defRPr sz="2800" kern="1200" spc="50">
                <a:solidFill>
                  <a:schemeClr val="bg2">
                    <a:lumMod val="25000"/>
                  </a:schemeClr>
                </a:solidFill>
                <a:latin typeface="Neuzeit"/>
                <a:ea typeface="+mn-ea"/>
                <a:cs typeface="+mn-cs"/>
              </a:defRPr>
            </a:lvl1pPr>
            <a:lvl2pPr marL="360000" indent="0" algn="l" defTabSz="914400" rtl="0" eaLnBrk="1" latinLnBrk="0" hangingPunct="1">
              <a:lnSpc>
                <a:spcPct val="120000"/>
              </a:lnSpc>
              <a:spcBef>
                <a:spcPts val="500"/>
              </a:spcBef>
              <a:buFontTx/>
              <a:buNone/>
              <a:defRPr sz="2800" b="0" i="1" kern="1200" spc="50" baseline="0">
                <a:solidFill>
                  <a:schemeClr val="bg2">
                    <a:lumMod val="25000"/>
                  </a:schemeClr>
                </a:solidFill>
                <a:latin typeface="Neuzeit"/>
                <a:ea typeface="+mn-ea"/>
                <a:cs typeface="+mn-cs"/>
              </a:defRPr>
            </a:lvl2pPr>
            <a:lvl3pPr marL="1080000" indent="-360000" algn="l" defTabSz="914400" rtl="0" eaLnBrk="1" latinLnBrk="0" hangingPunct="1">
              <a:lnSpc>
                <a:spcPct val="120000"/>
              </a:lnSpc>
              <a:spcBef>
                <a:spcPts val="500"/>
              </a:spcBef>
              <a:buClr>
                <a:schemeClr val="accent3"/>
              </a:buClr>
              <a:buFont typeface="Wingdings" panose="05000000000000000000" pitchFamily="2" charset="2"/>
              <a:buChar char=""/>
              <a:defRPr sz="2800" kern="1200" spc="50">
                <a:solidFill>
                  <a:schemeClr val="bg2">
                    <a:lumMod val="25000"/>
                  </a:schemeClr>
                </a:solidFill>
                <a:latin typeface="Neuzeit"/>
                <a:ea typeface="+mn-ea"/>
                <a:cs typeface="+mn-cs"/>
              </a:defRPr>
            </a:lvl3pPr>
            <a:lvl4pPr marL="1080000" indent="0" algn="l" defTabSz="914400" rtl="0" eaLnBrk="1" latinLnBrk="0" hangingPunct="1">
              <a:lnSpc>
                <a:spcPct val="120000"/>
              </a:lnSpc>
              <a:spcBef>
                <a:spcPts val="500"/>
              </a:spcBef>
              <a:buClr>
                <a:schemeClr val="accent3"/>
              </a:buClr>
              <a:buFontTx/>
              <a:buNone/>
              <a:defRPr sz="2800" b="0" i="1" kern="1200" spc="50" baseline="0">
                <a:solidFill>
                  <a:schemeClr val="bg2">
                    <a:lumMod val="25000"/>
                  </a:schemeClr>
                </a:solidFill>
                <a:latin typeface="Neuzeit"/>
                <a:ea typeface="+mn-ea"/>
                <a:cs typeface="+mn-cs"/>
              </a:defRPr>
            </a:lvl4pPr>
            <a:lvl5pPr marL="1800000" indent="-360000" algn="l" defTabSz="914400" rtl="0" eaLnBrk="1" latinLnBrk="0" hangingPunct="1">
              <a:lnSpc>
                <a:spcPct val="120000"/>
              </a:lnSpc>
              <a:spcBef>
                <a:spcPts val="500"/>
              </a:spcBef>
              <a:buClr>
                <a:schemeClr val="accent3"/>
              </a:buClr>
              <a:buFont typeface="Wingdings" panose="05000000000000000000" pitchFamily="2" charset="2"/>
              <a:buChar char=""/>
              <a:defRPr sz="2800" kern="1200" spc="50">
                <a:solidFill>
                  <a:schemeClr val="bg2">
                    <a:lumMod val="25000"/>
                  </a:schemeClr>
                </a:solidFill>
                <a:latin typeface="Neuzei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pPr marL="514350" indent="-514350">
              <a:buFont typeface="Wingdings" panose="05000000000000000000" pitchFamily="2" charset="2"/>
              <a:buAutoNum type="arabicParenR"/>
            </a:pPr>
            <a:r>
              <a:rPr lang="en-US" dirty="0"/>
              <a:t>Event at head dequeued</a:t>
            </a:r>
          </a:p>
          <a:p>
            <a:pPr marL="514350" indent="-514350">
              <a:buFont typeface="Wingdings" panose="05000000000000000000" pitchFamily="2" charset="2"/>
              <a:buAutoNum type="arabicParenR"/>
            </a:pPr>
            <a:r>
              <a:rPr lang="en-US" dirty="0"/>
              <a:t>Event executed</a:t>
            </a:r>
          </a:p>
          <a:p>
            <a:pPr marL="514350" indent="-514350">
              <a:buFont typeface="Wingdings" panose="05000000000000000000" pitchFamily="2" charset="2"/>
              <a:buAutoNum type="arabicParenR"/>
            </a:pPr>
            <a:r>
              <a:rPr lang="en-US" dirty="0"/>
              <a:t>More events queued</a:t>
            </a:r>
          </a:p>
        </p:txBody>
      </p:sp>
      <p:sp>
        <p:nvSpPr>
          <p:cNvPr id="7" name="Rectangle 6">
            <a:extLst>
              <a:ext uri="{FF2B5EF4-FFF2-40B4-BE49-F238E27FC236}">
                <a16:creationId xmlns:a16="http://schemas.microsoft.com/office/drawing/2014/main" id="{4105EB20-71D5-3467-AB1D-E20D9EA6EA71}"/>
              </a:ext>
            </a:extLst>
          </p:cNvPr>
          <p:cNvSpPr/>
          <p:nvPr/>
        </p:nvSpPr>
        <p:spPr>
          <a:xfrm>
            <a:off x="1368565" y="3217984"/>
            <a:ext cx="1520966" cy="2866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euzeit"/>
            </a:endParaRPr>
          </a:p>
        </p:txBody>
      </p:sp>
      <p:sp>
        <p:nvSpPr>
          <p:cNvPr id="8" name="Rectangle 7">
            <a:extLst>
              <a:ext uri="{FF2B5EF4-FFF2-40B4-BE49-F238E27FC236}">
                <a16:creationId xmlns:a16="http://schemas.microsoft.com/office/drawing/2014/main" id="{1E4C8B7A-5406-2E99-5997-AC6C6BA46B3D}"/>
              </a:ext>
            </a:extLst>
          </p:cNvPr>
          <p:cNvSpPr/>
          <p:nvPr/>
        </p:nvSpPr>
        <p:spPr>
          <a:xfrm>
            <a:off x="1497415" y="5697415"/>
            <a:ext cx="1263266" cy="3077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latin typeface="Neuzeit"/>
              </a:rPr>
              <a:t>Event - 10</a:t>
            </a:r>
          </a:p>
        </p:txBody>
      </p:sp>
      <p:sp>
        <p:nvSpPr>
          <p:cNvPr id="9" name="TextBox 8">
            <a:extLst>
              <a:ext uri="{FF2B5EF4-FFF2-40B4-BE49-F238E27FC236}">
                <a16:creationId xmlns:a16="http://schemas.microsoft.com/office/drawing/2014/main" id="{E4B1453F-FF94-7C7C-9CB8-5883E04FCA81}"/>
              </a:ext>
            </a:extLst>
          </p:cNvPr>
          <p:cNvSpPr txBox="1"/>
          <p:nvPr/>
        </p:nvSpPr>
        <p:spPr>
          <a:xfrm>
            <a:off x="1103381" y="2694764"/>
            <a:ext cx="2051331" cy="523220"/>
          </a:xfrm>
          <a:prstGeom prst="rect">
            <a:avLst/>
          </a:prstGeom>
          <a:noFill/>
        </p:spPr>
        <p:txBody>
          <a:bodyPr wrap="none" rtlCol="0">
            <a:spAutoFit/>
          </a:bodyPr>
          <a:lstStyle/>
          <a:p>
            <a:r>
              <a:rPr lang="en-US" sz="2800" dirty="0">
                <a:latin typeface="Neuzeit"/>
              </a:rPr>
              <a:t>Event Queue</a:t>
            </a:r>
          </a:p>
        </p:txBody>
      </p:sp>
      <p:grpSp>
        <p:nvGrpSpPr>
          <p:cNvPr id="10" name="Group 9">
            <a:extLst>
              <a:ext uri="{FF2B5EF4-FFF2-40B4-BE49-F238E27FC236}">
                <a16:creationId xmlns:a16="http://schemas.microsoft.com/office/drawing/2014/main" id="{304A6165-C2B9-58C7-E453-9ED668E7DE2B}"/>
              </a:ext>
            </a:extLst>
          </p:cNvPr>
          <p:cNvGrpSpPr/>
          <p:nvPr/>
        </p:nvGrpSpPr>
        <p:grpSpPr>
          <a:xfrm>
            <a:off x="1497415" y="3783257"/>
            <a:ext cx="1263267" cy="1835027"/>
            <a:chOff x="1470307" y="3783257"/>
            <a:chExt cx="800101" cy="1835027"/>
          </a:xfrm>
        </p:grpSpPr>
        <p:sp>
          <p:nvSpPr>
            <p:cNvPr id="11" name="Rectangle 10">
              <a:extLst>
                <a:ext uri="{FF2B5EF4-FFF2-40B4-BE49-F238E27FC236}">
                  <a16:creationId xmlns:a16="http://schemas.microsoft.com/office/drawing/2014/main" id="{27251536-0C0D-3AEE-E8CB-27D7425E59CC}"/>
                </a:ext>
              </a:extLst>
            </p:cNvPr>
            <p:cNvSpPr/>
            <p:nvPr/>
          </p:nvSpPr>
          <p:spPr>
            <a:xfrm>
              <a:off x="1470308" y="5310553"/>
              <a:ext cx="800100" cy="3077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latin typeface="Neuzeit"/>
                </a:rPr>
                <a:t>Event - 11</a:t>
              </a:r>
            </a:p>
          </p:txBody>
        </p:sp>
        <p:sp>
          <p:nvSpPr>
            <p:cNvPr id="12" name="Rectangle 11">
              <a:extLst>
                <a:ext uri="{FF2B5EF4-FFF2-40B4-BE49-F238E27FC236}">
                  <a16:creationId xmlns:a16="http://schemas.microsoft.com/office/drawing/2014/main" id="{A29B8C88-AA4F-0F31-DA6D-109B6C1D1356}"/>
                </a:ext>
              </a:extLst>
            </p:cNvPr>
            <p:cNvSpPr/>
            <p:nvPr/>
          </p:nvSpPr>
          <p:spPr>
            <a:xfrm>
              <a:off x="1470308" y="4928729"/>
              <a:ext cx="800100" cy="3077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Neuzeit"/>
                </a:rPr>
                <a:t>Event - 20</a:t>
              </a:r>
            </a:p>
          </p:txBody>
        </p:sp>
        <p:sp>
          <p:nvSpPr>
            <p:cNvPr id="13" name="Rectangle 12">
              <a:extLst>
                <a:ext uri="{FF2B5EF4-FFF2-40B4-BE49-F238E27FC236}">
                  <a16:creationId xmlns:a16="http://schemas.microsoft.com/office/drawing/2014/main" id="{A75F34F6-0602-D903-5A19-070FC26D09BF}"/>
                </a:ext>
              </a:extLst>
            </p:cNvPr>
            <p:cNvSpPr/>
            <p:nvPr/>
          </p:nvSpPr>
          <p:spPr>
            <a:xfrm>
              <a:off x="1470307" y="4546905"/>
              <a:ext cx="800100" cy="3077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Neuzeit"/>
                </a:rPr>
                <a:t>Event - 50</a:t>
              </a:r>
            </a:p>
          </p:txBody>
        </p:sp>
        <p:sp>
          <p:nvSpPr>
            <p:cNvPr id="14" name="Rectangle 13">
              <a:extLst>
                <a:ext uri="{FF2B5EF4-FFF2-40B4-BE49-F238E27FC236}">
                  <a16:creationId xmlns:a16="http://schemas.microsoft.com/office/drawing/2014/main" id="{9B5806BA-DBE3-E591-45A5-67963D9BFD75}"/>
                </a:ext>
              </a:extLst>
            </p:cNvPr>
            <p:cNvSpPr/>
            <p:nvPr/>
          </p:nvSpPr>
          <p:spPr>
            <a:xfrm>
              <a:off x="1470307" y="4165081"/>
              <a:ext cx="800100" cy="3077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latin typeface="Neuzeit"/>
                </a:rPr>
                <a:t>Event - 50</a:t>
              </a:r>
            </a:p>
          </p:txBody>
        </p:sp>
        <p:sp>
          <p:nvSpPr>
            <p:cNvPr id="15" name="Rectangle 14">
              <a:extLst>
                <a:ext uri="{FF2B5EF4-FFF2-40B4-BE49-F238E27FC236}">
                  <a16:creationId xmlns:a16="http://schemas.microsoft.com/office/drawing/2014/main" id="{25903EDB-84C0-C56A-6640-00DD01A08B95}"/>
                </a:ext>
              </a:extLst>
            </p:cNvPr>
            <p:cNvSpPr/>
            <p:nvPr/>
          </p:nvSpPr>
          <p:spPr>
            <a:xfrm>
              <a:off x="1470307" y="3783257"/>
              <a:ext cx="800100" cy="3077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latin typeface="Neuzeit"/>
                </a:rPr>
                <a:t>Event - 52</a:t>
              </a:r>
            </a:p>
          </p:txBody>
        </p:sp>
      </p:grpSp>
      <p:pic>
        <p:nvPicPr>
          <p:cNvPr id="16" name="Picture 2" descr="Image result for gears">
            <a:extLst>
              <a:ext uri="{FF2B5EF4-FFF2-40B4-BE49-F238E27FC236}">
                <a16:creationId xmlns:a16="http://schemas.microsoft.com/office/drawing/2014/main" id="{E76BA140-94C5-5CCD-AD01-788E62B5AB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7036" y="3334068"/>
            <a:ext cx="1072296" cy="1143782"/>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8AE4EEAF-2A92-B633-5574-A2DADF2F2B9B}"/>
              </a:ext>
            </a:extLst>
          </p:cNvPr>
          <p:cNvSpPr/>
          <p:nvPr/>
        </p:nvSpPr>
        <p:spPr>
          <a:xfrm>
            <a:off x="4223134" y="4556980"/>
            <a:ext cx="1263266" cy="3077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atin typeface="Neuzeit"/>
              </a:rPr>
              <a:t>Event - 55</a:t>
            </a:r>
          </a:p>
        </p:txBody>
      </p:sp>
      <p:pic>
        <p:nvPicPr>
          <p:cNvPr id="2" name="Picture 1" descr="Logo&#10;&#10;Description automatically generated">
            <a:extLst>
              <a:ext uri="{FF2B5EF4-FFF2-40B4-BE49-F238E27FC236}">
                <a16:creationId xmlns:a16="http://schemas.microsoft.com/office/drawing/2014/main" id="{B0802E5D-BD84-0489-9399-986D146C31D3}"/>
              </a:ext>
            </a:extLst>
          </p:cNvPr>
          <p:cNvPicPr>
            <a:picLocks noGrp="1" noChangeAspect="1"/>
          </p:cNvPicPr>
          <p:nvPr/>
        </p:nvPicPr>
        <p:blipFill>
          <a:blip r:embed="rId3"/>
          <a:stretch>
            <a:fillRect/>
          </a:stretch>
        </p:blipFill>
        <p:spPr>
          <a:xfrm>
            <a:off x="4926590" y="5888686"/>
            <a:ext cx="2338821" cy="934028"/>
          </a:xfrm>
          <a:prstGeom prst="rect">
            <a:avLst/>
          </a:prstGeom>
        </p:spPr>
      </p:pic>
      <p:sp>
        <p:nvSpPr>
          <p:cNvPr id="3" name="Slide Number Placeholder 5">
            <a:extLst>
              <a:ext uri="{FF2B5EF4-FFF2-40B4-BE49-F238E27FC236}">
                <a16:creationId xmlns:a16="http://schemas.microsoft.com/office/drawing/2014/main" id="{F4ED4444-82A5-7580-FC2C-5257A7CE73D4}"/>
              </a:ext>
            </a:extLst>
          </p:cNvPr>
          <p:cNvSpPr>
            <a:spLocks noGrp="1"/>
          </p:cNvSpPr>
          <p:nvPr>
            <p:ph type="sldNum" sz="quarter" idx="12"/>
          </p:nvPr>
        </p:nvSpPr>
        <p:spPr>
          <a:xfrm>
            <a:off x="9982800" y="6357600"/>
            <a:ext cx="1760150" cy="460800"/>
          </a:xfrm>
        </p:spPr>
        <p:txBody>
          <a:bodyPr/>
          <a:lstStyle/>
          <a:p>
            <a:fld id="{FF2BD96E-3838-45D2-9031-D3AF67C920A5}" type="slidenum">
              <a:rPr lang="en-US" smtClean="0"/>
              <a:t>28</a:t>
            </a:fld>
            <a:endParaRPr lang="en-US"/>
          </a:p>
        </p:txBody>
      </p:sp>
    </p:spTree>
    <p:extLst>
      <p:ext uri="{BB962C8B-B14F-4D97-AF65-F5344CB8AC3E}">
        <p14:creationId xmlns:p14="http://schemas.microsoft.com/office/powerpoint/2010/main" val="170713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42" presetClass="path" presetSubtype="0" accel="50000" decel="50000" fill="hold" grpId="0" nodeType="withEffect">
                                  <p:stCondLst>
                                    <p:cond delay="0"/>
                                  </p:stCondLst>
                                  <p:childTnLst>
                                    <p:animMotion origin="layout" path="M 6.25E-7 -7.40741E-7 L 0.20352 -0.28079 " pathEditMode="relative" rAng="0" ptsTypes="AA">
                                      <p:cBhvr>
                                        <p:cTn id="8" dur="1000" fill="hold"/>
                                        <p:tgtEl>
                                          <p:spTgt spid="8"/>
                                        </p:tgtEl>
                                        <p:attrNameLst>
                                          <p:attrName>ppt_x</p:attrName>
                                          <p:attrName>ppt_y</p:attrName>
                                        </p:attrNameLst>
                                      </p:cBhvr>
                                      <p:rCtr x="10169" y="-14051"/>
                                    </p:animMotion>
                                  </p:childTnLst>
                                </p:cTn>
                              </p:par>
                              <p:par>
                                <p:cTn id="9" presetID="42" presetClass="path" presetSubtype="0" accel="50000" decel="50000" fill="hold" nodeType="withEffect">
                                  <p:stCondLst>
                                    <p:cond delay="0"/>
                                  </p:stCondLst>
                                  <p:childTnLst>
                                    <p:animMotion origin="layout" path="M -4.58333E-6 3.33333E-6 L -0.00117 0.0581 " pathEditMode="relative" rAng="0" ptsTypes="AA">
                                      <p:cBhvr>
                                        <p:cTn id="10" dur="1000" fill="hold"/>
                                        <p:tgtEl>
                                          <p:spTgt spid="10"/>
                                        </p:tgtEl>
                                        <p:attrNameLst>
                                          <p:attrName>ppt_x</p:attrName>
                                          <p:attrName>ppt_y</p:attrName>
                                        </p:attrNameLst>
                                      </p:cBhvr>
                                      <p:rCtr x="-65" y="2894"/>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42" presetClass="path" presetSubtype="0" accel="50000" decel="50000" fill="hold" grpId="0" nodeType="withEffect">
                                  <p:stCondLst>
                                    <p:cond delay="0"/>
                                  </p:stCondLst>
                                  <p:childTnLst>
                                    <p:animMotion origin="layout" path="M 2.91667E-6 4.44444E-6 L -0.22422 -0.1132 " pathEditMode="relative" rAng="0" ptsTypes="AA">
                                      <p:cBhvr>
                                        <p:cTn id="24" dur="1000" fill="hold"/>
                                        <p:tgtEl>
                                          <p:spTgt spid="17"/>
                                        </p:tgtEl>
                                        <p:attrNameLst>
                                          <p:attrName>ppt_x</p:attrName>
                                          <p:attrName>ppt_y</p:attrName>
                                        </p:attrNameLst>
                                      </p:cBhvr>
                                      <p:rCtr x="-11211" y="-5671"/>
                                    </p:animMotion>
                                  </p:childTnLst>
                                </p:cTn>
                              </p:par>
                              <p:par>
                                <p:cTn id="25" presetID="1" presetClass="exit"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8" grpId="0" animBg="1"/>
      <p:bldP spid="8" grpId="1" animBg="1"/>
      <p:bldP spid="17" grpId="0" animBg="1"/>
      <p:bldP spid="17"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gears">
            <a:extLst>
              <a:ext uri="{FF2B5EF4-FFF2-40B4-BE49-F238E27FC236}">
                <a16:creationId xmlns:a16="http://schemas.microsoft.com/office/drawing/2014/main" id="{FC971407-FA2B-DD02-406F-842ED449A9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7036" y="3334068"/>
            <a:ext cx="1072296" cy="1143782"/>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4">
            <a:extLst>
              <a:ext uri="{FF2B5EF4-FFF2-40B4-BE49-F238E27FC236}">
                <a16:creationId xmlns:a16="http://schemas.microsoft.com/office/drawing/2014/main" id="{823205DD-ACFD-1EFC-CF6C-8ECB59F72ACA}"/>
              </a:ext>
            </a:extLst>
          </p:cNvPr>
          <p:cNvSpPr>
            <a:spLocks noGrp="1"/>
          </p:cNvSpPr>
          <p:nvPr>
            <p:ph sz="half" idx="1"/>
          </p:nvPr>
        </p:nvSpPr>
        <p:spPr>
          <a:xfrm>
            <a:off x="838199" y="1825625"/>
            <a:ext cx="5717876" cy="4351338"/>
          </a:xfrm>
        </p:spPr>
        <p:txBody>
          <a:bodyPr/>
          <a:lstStyle/>
          <a:p>
            <a:pPr marL="0" indent="0">
              <a:buNone/>
            </a:pPr>
            <a:r>
              <a:rPr lang="en-US" dirty="0"/>
              <a:t>gem5 is a </a:t>
            </a:r>
            <a:r>
              <a:rPr lang="en-US" b="1" dirty="0"/>
              <a:t>discrete event simulator</a:t>
            </a:r>
            <a:endParaRPr lang="en-US" dirty="0"/>
          </a:p>
        </p:txBody>
      </p:sp>
      <p:sp>
        <p:nvSpPr>
          <p:cNvPr id="7" name="Content Placeholder 2">
            <a:extLst>
              <a:ext uri="{FF2B5EF4-FFF2-40B4-BE49-F238E27FC236}">
                <a16:creationId xmlns:a16="http://schemas.microsoft.com/office/drawing/2014/main" id="{2ADA6BA0-8109-6B0B-8B77-68DB64512F6F}"/>
              </a:ext>
            </a:extLst>
          </p:cNvPr>
          <p:cNvSpPr txBox="1">
            <a:spLocks/>
          </p:cNvSpPr>
          <p:nvPr/>
        </p:nvSpPr>
        <p:spPr>
          <a:xfrm>
            <a:off x="6172200" y="1406106"/>
            <a:ext cx="5181600" cy="4770857"/>
          </a:xfrm>
          <a:prstGeom prst="rect">
            <a:avLst/>
          </a:prstGeom>
        </p:spPr>
        <p:txBody>
          <a:bodyPr/>
          <a:lstStyle>
            <a:lvl1pPr marL="360000" indent="-360000" algn="l" defTabSz="914400" rtl="0" eaLnBrk="1" latinLnBrk="0" hangingPunct="1">
              <a:lnSpc>
                <a:spcPct val="120000"/>
              </a:lnSpc>
              <a:spcBef>
                <a:spcPts val="1000"/>
              </a:spcBef>
              <a:buClr>
                <a:schemeClr val="accent3"/>
              </a:buClr>
              <a:buFont typeface="Wingdings" panose="05000000000000000000" pitchFamily="2" charset="2"/>
              <a:buChar char=""/>
              <a:defRPr sz="2800" kern="1200" spc="50">
                <a:solidFill>
                  <a:schemeClr val="bg2">
                    <a:lumMod val="25000"/>
                  </a:schemeClr>
                </a:solidFill>
                <a:latin typeface="Neuzeit"/>
                <a:ea typeface="+mn-ea"/>
                <a:cs typeface="+mn-cs"/>
              </a:defRPr>
            </a:lvl1pPr>
            <a:lvl2pPr marL="360000" indent="0" algn="l" defTabSz="914400" rtl="0" eaLnBrk="1" latinLnBrk="0" hangingPunct="1">
              <a:lnSpc>
                <a:spcPct val="120000"/>
              </a:lnSpc>
              <a:spcBef>
                <a:spcPts val="500"/>
              </a:spcBef>
              <a:buFontTx/>
              <a:buNone/>
              <a:defRPr sz="2800" b="0" i="1" kern="1200" spc="50" baseline="0">
                <a:solidFill>
                  <a:schemeClr val="bg2">
                    <a:lumMod val="25000"/>
                  </a:schemeClr>
                </a:solidFill>
                <a:latin typeface="Neuzeit"/>
                <a:ea typeface="+mn-ea"/>
                <a:cs typeface="+mn-cs"/>
              </a:defRPr>
            </a:lvl2pPr>
            <a:lvl3pPr marL="1080000" indent="-360000" algn="l" defTabSz="914400" rtl="0" eaLnBrk="1" latinLnBrk="0" hangingPunct="1">
              <a:lnSpc>
                <a:spcPct val="120000"/>
              </a:lnSpc>
              <a:spcBef>
                <a:spcPts val="500"/>
              </a:spcBef>
              <a:buClr>
                <a:schemeClr val="accent3"/>
              </a:buClr>
              <a:buFont typeface="Wingdings" panose="05000000000000000000" pitchFamily="2" charset="2"/>
              <a:buChar char=""/>
              <a:defRPr sz="2800" kern="1200" spc="50">
                <a:solidFill>
                  <a:schemeClr val="bg2">
                    <a:lumMod val="25000"/>
                  </a:schemeClr>
                </a:solidFill>
                <a:latin typeface="Neuzeit"/>
                <a:ea typeface="+mn-ea"/>
                <a:cs typeface="+mn-cs"/>
              </a:defRPr>
            </a:lvl3pPr>
            <a:lvl4pPr marL="1080000" indent="0" algn="l" defTabSz="914400" rtl="0" eaLnBrk="1" latinLnBrk="0" hangingPunct="1">
              <a:lnSpc>
                <a:spcPct val="120000"/>
              </a:lnSpc>
              <a:spcBef>
                <a:spcPts val="500"/>
              </a:spcBef>
              <a:buClr>
                <a:schemeClr val="accent3"/>
              </a:buClr>
              <a:buFontTx/>
              <a:buNone/>
              <a:defRPr sz="2800" b="0" i="1" kern="1200" spc="50" baseline="0">
                <a:solidFill>
                  <a:schemeClr val="bg2">
                    <a:lumMod val="25000"/>
                  </a:schemeClr>
                </a:solidFill>
                <a:latin typeface="Neuzeit"/>
                <a:ea typeface="+mn-ea"/>
                <a:cs typeface="+mn-cs"/>
              </a:defRPr>
            </a:lvl4pPr>
            <a:lvl5pPr marL="1800000" indent="-360000" algn="l" defTabSz="914400" rtl="0" eaLnBrk="1" latinLnBrk="0" hangingPunct="1">
              <a:lnSpc>
                <a:spcPct val="120000"/>
              </a:lnSpc>
              <a:spcBef>
                <a:spcPts val="500"/>
              </a:spcBef>
              <a:buClr>
                <a:schemeClr val="accent3"/>
              </a:buClr>
              <a:buFont typeface="Wingdings" panose="05000000000000000000" pitchFamily="2" charset="2"/>
              <a:buChar char=""/>
              <a:defRPr sz="2800" kern="1200" spc="50">
                <a:solidFill>
                  <a:schemeClr val="bg2">
                    <a:lumMod val="25000"/>
                  </a:schemeClr>
                </a:solidFill>
                <a:latin typeface="Neuzei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endParaRPr lang="en-US"/>
          </a:p>
          <a:p>
            <a:pPr marL="0" indent="0">
              <a:buFont typeface="Wingdings" panose="05000000000000000000" pitchFamily="2" charset="2"/>
              <a:buNone/>
            </a:pPr>
            <a:endParaRPr lang="en-US"/>
          </a:p>
          <a:p>
            <a:pPr marL="514350" indent="-514350">
              <a:buFont typeface="Wingdings" panose="05000000000000000000" pitchFamily="2" charset="2"/>
              <a:buAutoNum type="arabicParenR"/>
            </a:pPr>
            <a:r>
              <a:rPr lang="en-US"/>
              <a:t>Event at head dequeued</a:t>
            </a:r>
          </a:p>
          <a:p>
            <a:pPr marL="514350" indent="-514350">
              <a:buFont typeface="Wingdings" panose="05000000000000000000" pitchFamily="2" charset="2"/>
              <a:buAutoNum type="arabicParenR"/>
            </a:pPr>
            <a:r>
              <a:rPr lang="en-US"/>
              <a:t>Event executed</a:t>
            </a:r>
          </a:p>
          <a:p>
            <a:pPr marL="514350" indent="-514350">
              <a:buFont typeface="Wingdings" panose="05000000000000000000" pitchFamily="2" charset="2"/>
              <a:buAutoNum type="arabicParenR"/>
            </a:pPr>
            <a:r>
              <a:rPr lang="en-US"/>
              <a:t>More events queued</a:t>
            </a:r>
            <a:endParaRPr lang="en-US" dirty="0"/>
          </a:p>
        </p:txBody>
      </p:sp>
      <p:sp>
        <p:nvSpPr>
          <p:cNvPr id="8" name="Rectangle 7">
            <a:extLst>
              <a:ext uri="{FF2B5EF4-FFF2-40B4-BE49-F238E27FC236}">
                <a16:creationId xmlns:a16="http://schemas.microsoft.com/office/drawing/2014/main" id="{722669E6-7774-AA34-F984-80EE0C0548A2}"/>
              </a:ext>
            </a:extLst>
          </p:cNvPr>
          <p:cNvSpPr/>
          <p:nvPr/>
        </p:nvSpPr>
        <p:spPr>
          <a:xfrm>
            <a:off x="1368565" y="3217984"/>
            <a:ext cx="1520966" cy="2866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euzeit"/>
            </a:endParaRPr>
          </a:p>
        </p:txBody>
      </p:sp>
      <p:sp>
        <p:nvSpPr>
          <p:cNvPr id="9" name="TextBox 8">
            <a:extLst>
              <a:ext uri="{FF2B5EF4-FFF2-40B4-BE49-F238E27FC236}">
                <a16:creationId xmlns:a16="http://schemas.microsoft.com/office/drawing/2014/main" id="{F07B5337-38AE-7CFE-BCD2-AF8D1681357A}"/>
              </a:ext>
            </a:extLst>
          </p:cNvPr>
          <p:cNvSpPr txBox="1"/>
          <p:nvPr/>
        </p:nvSpPr>
        <p:spPr>
          <a:xfrm>
            <a:off x="1103381" y="2694764"/>
            <a:ext cx="2051331" cy="523220"/>
          </a:xfrm>
          <a:prstGeom prst="rect">
            <a:avLst/>
          </a:prstGeom>
          <a:noFill/>
        </p:spPr>
        <p:txBody>
          <a:bodyPr wrap="none" rtlCol="0">
            <a:spAutoFit/>
          </a:bodyPr>
          <a:lstStyle/>
          <a:p>
            <a:r>
              <a:rPr lang="en-US" sz="2800" dirty="0">
                <a:latin typeface="Neuzeit"/>
              </a:rPr>
              <a:t>Event Queue</a:t>
            </a:r>
          </a:p>
        </p:txBody>
      </p:sp>
      <p:sp>
        <p:nvSpPr>
          <p:cNvPr id="10" name="Rectangle 9">
            <a:extLst>
              <a:ext uri="{FF2B5EF4-FFF2-40B4-BE49-F238E27FC236}">
                <a16:creationId xmlns:a16="http://schemas.microsoft.com/office/drawing/2014/main" id="{2C86922C-703A-B9CA-5722-B6E3FD76C0F1}"/>
              </a:ext>
            </a:extLst>
          </p:cNvPr>
          <p:cNvSpPr/>
          <p:nvPr/>
        </p:nvSpPr>
        <p:spPr>
          <a:xfrm>
            <a:off x="1497414" y="5656213"/>
            <a:ext cx="1263265" cy="3077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latin typeface="Neuzeit"/>
              </a:rPr>
              <a:t>Event - 11</a:t>
            </a:r>
          </a:p>
        </p:txBody>
      </p:sp>
      <p:grpSp>
        <p:nvGrpSpPr>
          <p:cNvPr id="11" name="Group 10">
            <a:extLst>
              <a:ext uri="{FF2B5EF4-FFF2-40B4-BE49-F238E27FC236}">
                <a16:creationId xmlns:a16="http://schemas.microsoft.com/office/drawing/2014/main" id="{4E3CF130-E30A-F901-83C7-3B107F274262}"/>
              </a:ext>
            </a:extLst>
          </p:cNvPr>
          <p:cNvGrpSpPr/>
          <p:nvPr/>
        </p:nvGrpSpPr>
        <p:grpSpPr>
          <a:xfrm>
            <a:off x="1497412" y="4510741"/>
            <a:ext cx="1263267" cy="1071379"/>
            <a:chOff x="1497412" y="4510741"/>
            <a:chExt cx="1263267" cy="1071379"/>
          </a:xfrm>
        </p:grpSpPr>
        <p:sp>
          <p:nvSpPr>
            <p:cNvPr id="12" name="Rectangle 11">
              <a:extLst>
                <a:ext uri="{FF2B5EF4-FFF2-40B4-BE49-F238E27FC236}">
                  <a16:creationId xmlns:a16="http://schemas.microsoft.com/office/drawing/2014/main" id="{A7DC1D70-948A-F7A9-B00B-5D07D9D4034C}"/>
                </a:ext>
              </a:extLst>
            </p:cNvPr>
            <p:cNvSpPr/>
            <p:nvPr/>
          </p:nvSpPr>
          <p:spPr>
            <a:xfrm>
              <a:off x="1497414" y="5274389"/>
              <a:ext cx="1263265" cy="3077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Neuzeit"/>
                </a:rPr>
                <a:t>Event - 20</a:t>
              </a:r>
            </a:p>
          </p:txBody>
        </p:sp>
        <p:sp>
          <p:nvSpPr>
            <p:cNvPr id="13" name="Rectangle 12">
              <a:extLst>
                <a:ext uri="{FF2B5EF4-FFF2-40B4-BE49-F238E27FC236}">
                  <a16:creationId xmlns:a16="http://schemas.microsoft.com/office/drawing/2014/main" id="{C246064A-E18D-D261-0F55-8A9E842B330A}"/>
                </a:ext>
              </a:extLst>
            </p:cNvPr>
            <p:cNvSpPr/>
            <p:nvPr/>
          </p:nvSpPr>
          <p:spPr>
            <a:xfrm>
              <a:off x="1497412" y="4892565"/>
              <a:ext cx="1263265" cy="3077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Neuzeit"/>
                </a:rPr>
                <a:t>Event - 50</a:t>
              </a:r>
            </a:p>
          </p:txBody>
        </p:sp>
        <p:sp>
          <p:nvSpPr>
            <p:cNvPr id="14" name="Rectangle 13">
              <a:extLst>
                <a:ext uri="{FF2B5EF4-FFF2-40B4-BE49-F238E27FC236}">
                  <a16:creationId xmlns:a16="http://schemas.microsoft.com/office/drawing/2014/main" id="{77109730-29E8-AE37-CFCB-2FEDF40B0F6C}"/>
                </a:ext>
              </a:extLst>
            </p:cNvPr>
            <p:cNvSpPr/>
            <p:nvPr/>
          </p:nvSpPr>
          <p:spPr>
            <a:xfrm>
              <a:off x="1497412" y="4510741"/>
              <a:ext cx="1263265" cy="3077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latin typeface="Neuzeit"/>
                </a:rPr>
                <a:t>Event - 50</a:t>
              </a:r>
            </a:p>
          </p:txBody>
        </p:sp>
      </p:grpSp>
      <p:sp>
        <p:nvSpPr>
          <p:cNvPr id="15" name="Rectangle 14">
            <a:extLst>
              <a:ext uri="{FF2B5EF4-FFF2-40B4-BE49-F238E27FC236}">
                <a16:creationId xmlns:a16="http://schemas.microsoft.com/office/drawing/2014/main" id="{A714E854-EEA4-1A88-4B23-7BC89FA06851}"/>
              </a:ext>
            </a:extLst>
          </p:cNvPr>
          <p:cNvSpPr/>
          <p:nvPr/>
        </p:nvSpPr>
        <p:spPr>
          <a:xfrm>
            <a:off x="1497412" y="4128917"/>
            <a:ext cx="1263265" cy="3077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latin typeface="Neuzeit"/>
              </a:rPr>
              <a:t>Event - 52</a:t>
            </a:r>
          </a:p>
        </p:txBody>
      </p:sp>
      <p:sp>
        <p:nvSpPr>
          <p:cNvPr id="18" name="Rectangle 17">
            <a:extLst>
              <a:ext uri="{FF2B5EF4-FFF2-40B4-BE49-F238E27FC236}">
                <a16:creationId xmlns:a16="http://schemas.microsoft.com/office/drawing/2014/main" id="{03E50A68-05B7-E346-E545-B141AB926748}"/>
              </a:ext>
            </a:extLst>
          </p:cNvPr>
          <p:cNvSpPr/>
          <p:nvPr/>
        </p:nvSpPr>
        <p:spPr>
          <a:xfrm>
            <a:off x="1497412" y="3741204"/>
            <a:ext cx="1263266" cy="3077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atin typeface="Neuzeit"/>
              </a:rPr>
              <a:t>Event - 55</a:t>
            </a:r>
          </a:p>
        </p:txBody>
      </p:sp>
      <p:sp>
        <p:nvSpPr>
          <p:cNvPr id="19" name="Rectangle 18">
            <a:extLst>
              <a:ext uri="{FF2B5EF4-FFF2-40B4-BE49-F238E27FC236}">
                <a16:creationId xmlns:a16="http://schemas.microsoft.com/office/drawing/2014/main" id="{6259791F-734F-DC91-7201-8BCFE4DED5D2}"/>
              </a:ext>
            </a:extLst>
          </p:cNvPr>
          <p:cNvSpPr/>
          <p:nvPr/>
        </p:nvSpPr>
        <p:spPr>
          <a:xfrm>
            <a:off x="3131523" y="3289514"/>
            <a:ext cx="1263266" cy="3077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atin typeface="Neuzeit"/>
              </a:rPr>
              <a:t>Event - 51</a:t>
            </a:r>
          </a:p>
        </p:txBody>
      </p:sp>
      <p:sp>
        <p:nvSpPr>
          <p:cNvPr id="20" name="Title 1">
            <a:extLst>
              <a:ext uri="{FF2B5EF4-FFF2-40B4-BE49-F238E27FC236}">
                <a16:creationId xmlns:a16="http://schemas.microsoft.com/office/drawing/2014/main" id="{1B2A8D21-4DFD-7A86-3770-38B45FE8D0D0}"/>
              </a:ext>
            </a:extLst>
          </p:cNvPr>
          <p:cNvSpPr>
            <a:spLocks noGrp="1"/>
          </p:cNvSpPr>
          <p:nvPr>
            <p:ph type="title"/>
          </p:nvPr>
        </p:nvSpPr>
        <p:spPr>
          <a:xfrm>
            <a:off x="838200" y="365126"/>
            <a:ext cx="10515600" cy="782188"/>
          </a:xfrm>
        </p:spPr>
        <p:txBody>
          <a:bodyPr>
            <a:normAutofit/>
          </a:bodyPr>
          <a:lstStyle/>
          <a:p>
            <a:r>
              <a:rPr lang="en-US" dirty="0"/>
              <a:t>At its core: it’s a discrete event simulator</a:t>
            </a:r>
          </a:p>
        </p:txBody>
      </p:sp>
      <p:pic>
        <p:nvPicPr>
          <p:cNvPr id="21" name="Picture 20" descr="Logo&#10;&#10;Description automatically generated">
            <a:extLst>
              <a:ext uri="{FF2B5EF4-FFF2-40B4-BE49-F238E27FC236}">
                <a16:creationId xmlns:a16="http://schemas.microsoft.com/office/drawing/2014/main" id="{2C60B033-BD11-D205-B64A-8DAA26EC4004}"/>
              </a:ext>
            </a:extLst>
          </p:cNvPr>
          <p:cNvPicPr>
            <a:picLocks noGrp="1" noChangeAspect="1"/>
          </p:cNvPicPr>
          <p:nvPr/>
        </p:nvPicPr>
        <p:blipFill>
          <a:blip r:embed="rId3"/>
          <a:stretch>
            <a:fillRect/>
          </a:stretch>
        </p:blipFill>
        <p:spPr>
          <a:xfrm>
            <a:off x="4926590" y="5888686"/>
            <a:ext cx="2338821" cy="934028"/>
          </a:xfrm>
          <a:prstGeom prst="rect">
            <a:avLst/>
          </a:prstGeom>
        </p:spPr>
      </p:pic>
      <p:sp>
        <p:nvSpPr>
          <p:cNvPr id="22" name="Slide Number Placeholder 5">
            <a:extLst>
              <a:ext uri="{FF2B5EF4-FFF2-40B4-BE49-F238E27FC236}">
                <a16:creationId xmlns:a16="http://schemas.microsoft.com/office/drawing/2014/main" id="{153CD8A9-8047-FF6A-9768-F79AEBC020AF}"/>
              </a:ext>
            </a:extLst>
          </p:cNvPr>
          <p:cNvSpPr>
            <a:spLocks noGrp="1"/>
          </p:cNvSpPr>
          <p:nvPr>
            <p:ph type="sldNum" sz="quarter" idx="12"/>
          </p:nvPr>
        </p:nvSpPr>
        <p:spPr>
          <a:xfrm>
            <a:off x="9982800" y="6357600"/>
            <a:ext cx="1760150" cy="460800"/>
          </a:xfrm>
        </p:spPr>
        <p:txBody>
          <a:bodyPr/>
          <a:lstStyle/>
          <a:p>
            <a:fld id="{FF2BD96E-3838-45D2-9031-D3AF67C920A5}" type="slidenum">
              <a:rPr lang="en-US" smtClean="0"/>
              <a:t>29</a:t>
            </a:fld>
            <a:endParaRPr lang="en-US"/>
          </a:p>
        </p:txBody>
      </p:sp>
    </p:spTree>
    <p:extLst>
      <p:ext uri="{BB962C8B-B14F-4D97-AF65-F5344CB8AC3E}">
        <p14:creationId xmlns:p14="http://schemas.microsoft.com/office/powerpoint/2010/main" val="146038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6.25E-7 -2.22222E-6 L 0.20312 -0.27546 " pathEditMode="relative" rAng="0" ptsTypes="AA">
                                      <p:cBhvr>
                                        <p:cTn id="6" dur="900" fill="hold"/>
                                        <p:tgtEl>
                                          <p:spTgt spid="10"/>
                                        </p:tgtEl>
                                        <p:attrNameLst>
                                          <p:attrName>ppt_x</p:attrName>
                                          <p:attrName>ppt_y</p:attrName>
                                        </p:attrNameLst>
                                      </p:cBhvr>
                                      <p:rCtr x="10156" y="-13773"/>
                                    </p:animMotion>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6.25E-7 1.85185E-6 L 0.00039 0.05602 " pathEditMode="relative" rAng="0" ptsTypes="AA">
                                      <p:cBhvr>
                                        <p:cTn id="18" dur="1000" fill="hold"/>
                                        <p:tgtEl>
                                          <p:spTgt spid="11"/>
                                        </p:tgtEl>
                                        <p:attrNameLst>
                                          <p:attrName>ppt_x</p:attrName>
                                          <p:attrName>ppt_y</p:attrName>
                                        </p:attrNameLst>
                                      </p:cBhvr>
                                      <p:rCtr x="13" y="2801"/>
                                    </p:animMotion>
                                  </p:childTnLst>
                                </p:cTn>
                              </p:par>
                              <p:par>
                                <p:cTn id="19" presetID="42" presetClass="path" presetSubtype="0" accel="50000" decel="50000" fill="hold" grpId="1" nodeType="withEffect">
                                  <p:stCondLst>
                                    <p:cond delay="0"/>
                                  </p:stCondLst>
                                  <p:childTnLst>
                                    <p:animMotion origin="layout" path="M -3.75E-6 -3.33333E-6 L -0.13424 0.18056 " pathEditMode="relative" rAng="0" ptsTypes="AA">
                                      <p:cBhvr>
                                        <p:cTn id="20" dur="1000" fill="hold"/>
                                        <p:tgtEl>
                                          <p:spTgt spid="19"/>
                                        </p:tgtEl>
                                        <p:attrNameLst>
                                          <p:attrName>ppt_x</p:attrName>
                                          <p:attrName>ppt_y</p:attrName>
                                        </p:attrNameLst>
                                      </p:cBhvr>
                                      <p:rCtr x="-6719" y="902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9" grpId="0" animBg="1"/>
      <p:bldP spid="19"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A2458-8711-4B0F-806D-37BD7BA76599}"/>
              </a:ext>
            </a:extLst>
          </p:cNvPr>
          <p:cNvSpPr>
            <a:spLocks noGrp="1"/>
          </p:cNvSpPr>
          <p:nvPr>
            <p:ph type="title"/>
          </p:nvPr>
        </p:nvSpPr>
        <p:spPr/>
        <p:txBody>
          <a:bodyPr>
            <a:normAutofit fontScale="90000"/>
          </a:bodyPr>
          <a:lstStyle/>
          <a:p>
            <a:r>
              <a:rPr lang="en-US" dirty="0"/>
              <a:t>GitHub </a:t>
            </a:r>
            <a:r>
              <a:rPr lang="en-US" dirty="0" err="1"/>
              <a:t>Codespaces</a:t>
            </a:r>
            <a:endParaRPr lang="en-US" dirty="0"/>
          </a:p>
        </p:txBody>
      </p:sp>
      <p:sp>
        <p:nvSpPr>
          <p:cNvPr id="4" name="Slide Number Placeholder 3">
            <a:extLst>
              <a:ext uri="{FF2B5EF4-FFF2-40B4-BE49-F238E27FC236}">
                <a16:creationId xmlns:a16="http://schemas.microsoft.com/office/drawing/2014/main" id="{CCFD9FE5-D3EC-4C21-A903-37045868E0FC}"/>
              </a:ext>
            </a:extLst>
          </p:cNvPr>
          <p:cNvSpPr>
            <a:spLocks noGrp="1"/>
          </p:cNvSpPr>
          <p:nvPr>
            <p:ph type="sldNum" sz="quarter" idx="12"/>
          </p:nvPr>
        </p:nvSpPr>
        <p:spPr/>
        <p:txBody>
          <a:bodyPr/>
          <a:lstStyle/>
          <a:p>
            <a:fld id="{FF2BD96E-3838-45D2-9031-D3AF67C920A5}" type="slidenum">
              <a:rPr lang="en-US" smtClean="0"/>
              <a:t>3</a:t>
            </a:fld>
            <a:endParaRPr lang="en-US"/>
          </a:p>
        </p:txBody>
      </p:sp>
      <p:pic>
        <p:nvPicPr>
          <p:cNvPr id="5" name="Picture 4" descr="Logo&#10;&#10;Description automatically generated">
            <a:extLst>
              <a:ext uri="{FF2B5EF4-FFF2-40B4-BE49-F238E27FC236}">
                <a16:creationId xmlns:a16="http://schemas.microsoft.com/office/drawing/2014/main" id="{6F12B6D1-9593-19C3-AA21-F304FD6DD6C4}"/>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8" name="TextBox 7">
            <a:extLst>
              <a:ext uri="{FF2B5EF4-FFF2-40B4-BE49-F238E27FC236}">
                <a16:creationId xmlns:a16="http://schemas.microsoft.com/office/drawing/2014/main" id="{CA50589E-2DF8-95E1-DC37-CC334BDDD622}"/>
              </a:ext>
            </a:extLst>
          </p:cNvPr>
          <p:cNvSpPr txBox="1"/>
          <p:nvPr/>
        </p:nvSpPr>
        <p:spPr>
          <a:xfrm>
            <a:off x="1540329" y="1551215"/>
            <a:ext cx="9111342" cy="461665"/>
          </a:xfrm>
          <a:prstGeom prst="rect">
            <a:avLst/>
          </a:prstGeom>
          <a:noFill/>
        </p:spPr>
        <p:txBody>
          <a:bodyPr wrap="square" rtlCol="0">
            <a:spAutoFit/>
          </a:bodyPr>
          <a:lstStyle/>
          <a:p>
            <a:r>
              <a:rPr lang="en-US" sz="2400" dirty="0">
                <a:hlinkClick r:id="rId3"/>
              </a:rPr>
              <a:t>https://</a:t>
            </a:r>
            <a:r>
              <a:rPr lang="en-US" sz="2400" dirty="0" err="1">
                <a:hlinkClick r:id="rId3"/>
              </a:rPr>
              <a:t>github.com</a:t>
            </a:r>
            <a:r>
              <a:rPr lang="en-US" sz="2400" dirty="0">
                <a:hlinkClick r:id="rId3"/>
              </a:rPr>
              <a:t>/gem5-hpca-2023/gem5-tutorial-codespace</a:t>
            </a:r>
            <a:endParaRPr lang="en-US" sz="2400" dirty="0"/>
          </a:p>
        </p:txBody>
      </p:sp>
      <p:sp>
        <p:nvSpPr>
          <p:cNvPr id="9" name="TextBox 8">
            <a:extLst>
              <a:ext uri="{FF2B5EF4-FFF2-40B4-BE49-F238E27FC236}">
                <a16:creationId xmlns:a16="http://schemas.microsoft.com/office/drawing/2014/main" id="{AE1013DE-6DC5-BE81-D15D-DEE5BA0BC9EE}"/>
              </a:ext>
            </a:extLst>
          </p:cNvPr>
          <p:cNvSpPr txBox="1"/>
          <p:nvPr/>
        </p:nvSpPr>
        <p:spPr>
          <a:xfrm>
            <a:off x="6286298" y="2629129"/>
            <a:ext cx="5120864" cy="2677656"/>
          </a:xfrm>
          <a:prstGeom prst="rect">
            <a:avLst/>
          </a:prstGeom>
          <a:noFill/>
        </p:spPr>
        <p:txBody>
          <a:bodyPr wrap="square" rtlCol="0">
            <a:spAutoFit/>
          </a:bodyPr>
          <a:lstStyle/>
          <a:p>
            <a:r>
              <a:rPr lang="en-US" sz="2400" dirty="0"/>
              <a:t>“Code” -&gt; “</a:t>
            </a:r>
            <a:r>
              <a:rPr lang="en-US" sz="2400" dirty="0" err="1"/>
              <a:t>Codespaces</a:t>
            </a:r>
            <a:r>
              <a:rPr lang="en-US" sz="2400" dirty="0"/>
              <a:t>” -&gt; “Create </a:t>
            </a:r>
            <a:r>
              <a:rPr lang="en-US" sz="2400" dirty="0" err="1"/>
              <a:t>Codespace</a:t>
            </a:r>
            <a:r>
              <a:rPr lang="en-US" sz="2400" dirty="0"/>
              <a:t> on master”</a:t>
            </a:r>
          </a:p>
          <a:p>
            <a:endParaRPr lang="en-US" sz="2400" dirty="0"/>
          </a:p>
          <a:p>
            <a:endParaRPr lang="en-US" sz="2400" dirty="0"/>
          </a:p>
          <a:p>
            <a:r>
              <a:rPr lang="en-US" sz="2400" dirty="0"/>
              <a:t>This will take a minute to load a Visual Studio Code environment in your web-browser.</a:t>
            </a:r>
          </a:p>
        </p:txBody>
      </p:sp>
      <p:pic>
        <p:nvPicPr>
          <p:cNvPr id="11" name="Picture 10" descr="Graphical user interface, text, application&#10;&#10;Description automatically generated">
            <a:extLst>
              <a:ext uri="{FF2B5EF4-FFF2-40B4-BE49-F238E27FC236}">
                <a16:creationId xmlns:a16="http://schemas.microsoft.com/office/drawing/2014/main" id="{52A46B15-22B4-86E8-2D80-F3F79AE61E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838" y="2379356"/>
            <a:ext cx="4371473" cy="3142853"/>
          </a:xfrm>
          <a:prstGeom prst="rect">
            <a:avLst/>
          </a:prstGeom>
        </p:spPr>
      </p:pic>
      <p:sp>
        <p:nvSpPr>
          <p:cNvPr id="3" name="Round Same Side Corner Rectangle 2">
            <a:extLst>
              <a:ext uri="{FF2B5EF4-FFF2-40B4-BE49-F238E27FC236}">
                <a16:creationId xmlns:a16="http://schemas.microsoft.com/office/drawing/2014/main" id="{A8B0DB5D-C6FB-6B64-FCF7-4CA9FEA76A41}"/>
              </a:ext>
            </a:extLst>
          </p:cNvPr>
          <p:cNvSpPr/>
          <p:nvPr/>
        </p:nvSpPr>
        <p:spPr>
          <a:xfrm>
            <a:off x="8863157" y="178955"/>
            <a:ext cx="3361038" cy="886900"/>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WIFI PW: hotel 900</a:t>
            </a:r>
          </a:p>
        </p:txBody>
      </p:sp>
    </p:spTree>
    <p:extLst>
      <p:ext uri="{BB962C8B-B14F-4D97-AF65-F5344CB8AC3E}">
        <p14:creationId xmlns:p14="http://schemas.microsoft.com/office/powerpoint/2010/main" val="30300780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4D90F55D-C8E9-5B8F-C2FA-F19079406719}"/>
              </a:ext>
            </a:extLst>
          </p:cNvPr>
          <p:cNvCxnSpPr>
            <a:cxnSpLocks/>
            <a:endCxn id="12" idx="2"/>
          </p:cNvCxnSpPr>
          <p:nvPr/>
        </p:nvCxnSpPr>
        <p:spPr>
          <a:xfrm flipV="1">
            <a:off x="1044264" y="2008548"/>
            <a:ext cx="0" cy="2618316"/>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4FD3703B-5BA2-B7C6-66D1-EE350C16E036}"/>
              </a:ext>
            </a:extLst>
          </p:cNvPr>
          <p:cNvCxnSpPr>
            <a:cxnSpLocks/>
            <a:endCxn id="14" idx="2"/>
          </p:cNvCxnSpPr>
          <p:nvPr/>
        </p:nvCxnSpPr>
        <p:spPr>
          <a:xfrm flipV="1">
            <a:off x="2798064" y="2246292"/>
            <a:ext cx="237144" cy="2380572"/>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858850CE-45DA-E9A9-9543-B093735E68AA}"/>
              </a:ext>
            </a:extLst>
          </p:cNvPr>
          <p:cNvCxnSpPr>
            <a:endCxn id="17" idx="2"/>
          </p:cNvCxnSpPr>
          <p:nvPr/>
        </p:nvCxnSpPr>
        <p:spPr>
          <a:xfrm flipV="1">
            <a:off x="5271839" y="2127420"/>
            <a:ext cx="0" cy="2572596"/>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55F1916-F84A-0AE1-406D-DF9B3E993C18}"/>
              </a:ext>
            </a:extLst>
          </p:cNvPr>
          <p:cNvCxnSpPr>
            <a:cxnSpLocks/>
            <a:endCxn id="26" idx="2"/>
          </p:cNvCxnSpPr>
          <p:nvPr/>
        </p:nvCxnSpPr>
        <p:spPr>
          <a:xfrm flipH="1" flipV="1">
            <a:off x="7545972" y="2222525"/>
            <a:ext cx="27107" cy="2412951"/>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70DCBB8-51CB-2211-4421-98DEA231F7C8}"/>
              </a:ext>
            </a:extLst>
          </p:cNvPr>
          <p:cNvCxnSpPr>
            <a:endCxn id="28" idx="2"/>
          </p:cNvCxnSpPr>
          <p:nvPr/>
        </p:nvCxnSpPr>
        <p:spPr>
          <a:xfrm flipV="1">
            <a:off x="9844163" y="2222525"/>
            <a:ext cx="1" cy="2477491"/>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72F4B34-13FA-5EAC-CE88-62AE80A43E2D}"/>
              </a:ext>
            </a:extLst>
          </p:cNvPr>
          <p:cNvCxnSpPr>
            <a:endCxn id="32" idx="2"/>
          </p:cNvCxnSpPr>
          <p:nvPr/>
        </p:nvCxnSpPr>
        <p:spPr>
          <a:xfrm flipV="1">
            <a:off x="11083498" y="2259226"/>
            <a:ext cx="446811" cy="2376250"/>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EBF26A5-D925-D055-FB55-EB67E83BF32F}"/>
              </a:ext>
            </a:extLst>
          </p:cNvPr>
          <p:cNvSpPr>
            <a:spLocks noGrp="1"/>
          </p:cNvSpPr>
          <p:nvPr>
            <p:ph type="title"/>
          </p:nvPr>
        </p:nvSpPr>
        <p:spPr>
          <a:xfrm>
            <a:off x="838200" y="365126"/>
            <a:ext cx="10515600" cy="782188"/>
          </a:xfrm>
        </p:spPr>
        <p:txBody>
          <a:bodyPr>
            <a:normAutofit/>
          </a:bodyPr>
          <a:lstStyle/>
          <a:p>
            <a:r>
              <a:rPr lang="en-US" dirty="0"/>
              <a:t>Discrete event simulation example</a:t>
            </a:r>
          </a:p>
        </p:txBody>
      </p:sp>
      <p:sp>
        <p:nvSpPr>
          <p:cNvPr id="11" name="Arrow: Right 3">
            <a:extLst>
              <a:ext uri="{FF2B5EF4-FFF2-40B4-BE49-F238E27FC236}">
                <a16:creationId xmlns:a16="http://schemas.microsoft.com/office/drawing/2014/main" id="{1109A572-B29F-75C1-6A81-5BD96C016ACB}"/>
              </a:ext>
            </a:extLst>
          </p:cNvPr>
          <p:cNvSpPr/>
          <p:nvPr/>
        </p:nvSpPr>
        <p:spPr>
          <a:xfrm>
            <a:off x="685800" y="4151376"/>
            <a:ext cx="11210544" cy="950976"/>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a:latin typeface="Neuzeit"/>
              </a:rPr>
              <a:t>TIME</a:t>
            </a:r>
          </a:p>
        </p:txBody>
      </p:sp>
      <p:sp>
        <p:nvSpPr>
          <p:cNvPr id="12" name="Rectangle: Rounded Corners 5">
            <a:extLst>
              <a:ext uri="{FF2B5EF4-FFF2-40B4-BE49-F238E27FC236}">
                <a16:creationId xmlns:a16="http://schemas.microsoft.com/office/drawing/2014/main" id="{9D16DD30-B1D8-9930-F41F-60B44075E819}"/>
              </a:ext>
            </a:extLst>
          </p:cNvPr>
          <p:cNvSpPr/>
          <p:nvPr/>
        </p:nvSpPr>
        <p:spPr>
          <a:xfrm>
            <a:off x="248736" y="1496484"/>
            <a:ext cx="1591056" cy="51206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latin typeface="Neuzeit"/>
              </a:rPr>
              <a:t>Fetch first </a:t>
            </a:r>
            <a:r>
              <a:rPr lang="en-US" dirty="0" err="1">
                <a:latin typeface="Neuzeit"/>
              </a:rPr>
              <a:t>inst</a:t>
            </a:r>
            <a:endParaRPr lang="en-US" dirty="0">
              <a:latin typeface="Neuzeit"/>
            </a:endParaRPr>
          </a:p>
        </p:txBody>
      </p:sp>
      <p:sp>
        <p:nvSpPr>
          <p:cNvPr id="13" name="Rectangle: Rounded Corners 6">
            <a:extLst>
              <a:ext uri="{FF2B5EF4-FFF2-40B4-BE49-F238E27FC236}">
                <a16:creationId xmlns:a16="http://schemas.microsoft.com/office/drawing/2014/main" id="{6FB6643D-9E24-0123-EB6E-357A2A9D605F}"/>
              </a:ext>
            </a:extLst>
          </p:cNvPr>
          <p:cNvSpPr/>
          <p:nvPr/>
        </p:nvSpPr>
        <p:spPr>
          <a:xfrm>
            <a:off x="248736" y="2246292"/>
            <a:ext cx="1591056" cy="7803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Neuzeit"/>
              </a:rPr>
              <a:t>Send req to cache</a:t>
            </a:r>
          </a:p>
        </p:txBody>
      </p:sp>
      <p:sp>
        <p:nvSpPr>
          <p:cNvPr id="14" name="Rectangle: Rounded Corners 17">
            <a:extLst>
              <a:ext uri="{FF2B5EF4-FFF2-40B4-BE49-F238E27FC236}">
                <a16:creationId xmlns:a16="http://schemas.microsoft.com/office/drawing/2014/main" id="{7B83A3D2-A811-6FC5-D5EB-8916512941C2}"/>
              </a:ext>
            </a:extLst>
          </p:cNvPr>
          <p:cNvSpPr/>
          <p:nvPr/>
        </p:nvSpPr>
        <p:spPr>
          <a:xfrm>
            <a:off x="2138496" y="1465921"/>
            <a:ext cx="1793424" cy="78037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latin typeface="Neuzeit"/>
              </a:rPr>
              <a:t>Miss in L1, send to DRAM</a:t>
            </a:r>
          </a:p>
        </p:txBody>
      </p:sp>
      <p:cxnSp>
        <p:nvCxnSpPr>
          <p:cNvPr id="15" name="Straight Arrow Connector 14">
            <a:extLst>
              <a:ext uri="{FF2B5EF4-FFF2-40B4-BE49-F238E27FC236}">
                <a16:creationId xmlns:a16="http://schemas.microsoft.com/office/drawing/2014/main" id="{542E0D85-0FB3-E03E-4548-2D6271E4999A}"/>
              </a:ext>
            </a:extLst>
          </p:cNvPr>
          <p:cNvCxnSpPr/>
          <p:nvPr/>
        </p:nvCxnSpPr>
        <p:spPr>
          <a:xfrm>
            <a:off x="1591056" y="2008548"/>
            <a:ext cx="0" cy="23774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B027D6A-391B-CEA8-C7A2-8C54648F9CDF}"/>
              </a:ext>
            </a:extLst>
          </p:cNvPr>
          <p:cNvCxnSpPr/>
          <p:nvPr/>
        </p:nvCxnSpPr>
        <p:spPr>
          <a:xfrm>
            <a:off x="1307592" y="3026663"/>
            <a:ext cx="1472184" cy="16002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28">
            <a:extLst>
              <a:ext uri="{FF2B5EF4-FFF2-40B4-BE49-F238E27FC236}">
                <a16:creationId xmlns:a16="http://schemas.microsoft.com/office/drawing/2014/main" id="{2814D5B9-5883-F8C3-EA7F-68783A47DBED}"/>
              </a:ext>
            </a:extLst>
          </p:cNvPr>
          <p:cNvSpPr/>
          <p:nvPr/>
        </p:nvSpPr>
        <p:spPr>
          <a:xfrm>
            <a:off x="4479359" y="1600074"/>
            <a:ext cx="1591056" cy="51206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latin typeface="Neuzeit"/>
              </a:rPr>
              <a:t>Put in read Q</a:t>
            </a:r>
          </a:p>
        </p:txBody>
      </p:sp>
      <p:sp>
        <p:nvSpPr>
          <p:cNvPr id="18" name="TextBox 17">
            <a:extLst>
              <a:ext uri="{FF2B5EF4-FFF2-40B4-BE49-F238E27FC236}">
                <a16:creationId xmlns:a16="http://schemas.microsoft.com/office/drawing/2014/main" id="{1AB8A7E7-36C2-E8ED-C654-5D909A39C482}"/>
              </a:ext>
            </a:extLst>
          </p:cNvPr>
          <p:cNvSpPr txBox="1"/>
          <p:nvPr/>
        </p:nvSpPr>
        <p:spPr>
          <a:xfrm>
            <a:off x="1108501" y="5159113"/>
            <a:ext cx="1615892" cy="400110"/>
          </a:xfrm>
          <a:prstGeom prst="rect">
            <a:avLst/>
          </a:prstGeom>
          <a:noFill/>
        </p:spPr>
        <p:txBody>
          <a:bodyPr wrap="none" rtlCol="0">
            <a:spAutoFit/>
          </a:bodyPr>
          <a:lstStyle/>
          <a:p>
            <a:r>
              <a:rPr lang="en-US" sz="2000" dirty="0">
                <a:latin typeface="Neuzeit"/>
              </a:rPr>
              <a:t>L1 tag latency</a:t>
            </a:r>
          </a:p>
        </p:txBody>
      </p:sp>
      <p:cxnSp>
        <p:nvCxnSpPr>
          <p:cNvPr id="19" name="Straight Connector 18">
            <a:extLst>
              <a:ext uri="{FF2B5EF4-FFF2-40B4-BE49-F238E27FC236}">
                <a16:creationId xmlns:a16="http://schemas.microsoft.com/office/drawing/2014/main" id="{F61AA451-D734-8D40-AA94-B3B0C671C0AF}"/>
              </a:ext>
            </a:extLst>
          </p:cNvPr>
          <p:cNvCxnSpPr/>
          <p:nvPr/>
        </p:nvCxnSpPr>
        <p:spPr>
          <a:xfrm>
            <a:off x="1044264" y="4379976"/>
            <a:ext cx="0" cy="96325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2C9474-3114-38FE-329B-2DE47D286657}"/>
              </a:ext>
            </a:extLst>
          </p:cNvPr>
          <p:cNvCxnSpPr/>
          <p:nvPr/>
        </p:nvCxnSpPr>
        <p:spPr>
          <a:xfrm>
            <a:off x="2798064" y="4379976"/>
            <a:ext cx="0" cy="96325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D51D0FF-147A-6D92-F27C-DA41ED70A371}"/>
              </a:ext>
            </a:extLst>
          </p:cNvPr>
          <p:cNvSpPr txBox="1"/>
          <p:nvPr/>
        </p:nvSpPr>
        <p:spPr>
          <a:xfrm>
            <a:off x="3007284" y="5159113"/>
            <a:ext cx="1953740" cy="400110"/>
          </a:xfrm>
          <a:prstGeom prst="rect">
            <a:avLst/>
          </a:prstGeom>
          <a:noFill/>
        </p:spPr>
        <p:txBody>
          <a:bodyPr wrap="none" rtlCol="0">
            <a:spAutoFit/>
          </a:bodyPr>
          <a:lstStyle/>
          <a:p>
            <a:r>
              <a:rPr lang="en-US" sz="2000" dirty="0">
                <a:latin typeface="Neuzeit"/>
              </a:rPr>
              <a:t>To DRAM latency</a:t>
            </a:r>
          </a:p>
        </p:txBody>
      </p:sp>
      <p:cxnSp>
        <p:nvCxnSpPr>
          <p:cNvPr id="22" name="Straight Connector 21">
            <a:extLst>
              <a:ext uri="{FF2B5EF4-FFF2-40B4-BE49-F238E27FC236}">
                <a16:creationId xmlns:a16="http://schemas.microsoft.com/office/drawing/2014/main" id="{52990167-D711-D0F1-1E53-248F5023CD21}"/>
              </a:ext>
            </a:extLst>
          </p:cNvPr>
          <p:cNvCxnSpPr/>
          <p:nvPr/>
        </p:nvCxnSpPr>
        <p:spPr>
          <a:xfrm>
            <a:off x="5271839" y="4459224"/>
            <a:ext cx="0" cy="96325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50FFEF5-FF10-7424-4D27-01A733128A6A}"/>
              </a:ext>
            </a:extLst>
          </p:cNvPr>
          <p:cNvCxnSpPr>
            <a:stCxn id="14" idx="2"/>
          </p:cNvCxnSpPr>
          <p:nvPr/>
        </p:nvCxnSpPr>
        <p:spPr>
          <a:xfrm>
            <a:off x="3035208" y="2246292"/>
            <a:ext cx="2236631" cy="245372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608A2F4-5951-43B2-2A4D-AEF8AFCB08FA}"/>
              </a:ext>
            </a:extLst>
          </p:cNvPr>
          <p:cNvSpPr txBox="1"/>
          <p:nvPr/>
        </p:nvSpPr>
        <p:spPr>
          <a:xfrm>
            <a:off x="5416898" y="5159113"/>
            <a:ext cx="2189510" cy="400110"/>
          </a:xfrm>
          <a:prstGeom prst="rect">
            <a:avLst/>
          </a:prstGeom>
          <a:noFill/>
        </p:spPr>
        <p:txBody>
          <a:bodyPr wrap="none" rtlCol="0">
            <a:spAutoFit/>
          </a:bodyPr>
          <a:lstStyle/>
          <a:p>
            <a:r>
              <a:rPr lang="en-US" sz="2000" dirty="0">
                <a:latin typeface="Neuzeit"/>
              </a:rPr>
              <a:t>DRAM read latency</a:t>
            </a:r>
          </a:p>
        </p:txBody>
      </p:sp>
      <p:cxnSp>
        <p:nvCxnSpPr>
          <p:cNvPr id="25" name="Straight Connector 24">
            <a:extLst>
              <a:ext uri="{FF2B5EF4-FFF2-40B4-BE49-F238E27FC236}">
                <a16:creationId xmlns:a16="http://schemas.microsoft.com/office/drawing/2014/main" id="{5E66623D-B5C1-ED2F-E98B-92B9B3FDFED5}"/>
              </a:ext>
            </a:extLst>
          </p:cNvPr>
          <p:cNvCxnSpPr/>
          <p:nvPr/>
        </p:nvCxnSpPr>
        <p:spPr>
          <a:xfrm>
            <a:off x="7573079" y="4484953"/>
            <a:ext cx="0" cy="96325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6" name="Rectangle: Rounded Corners 41">
            <a:extLst>
              <a:ext uri="{FF2B5EF4-FFF2-40B4-BE49-F238E27FC236}">
                <a16:creationId xmlns:a16="http://schemas.microsoft.com/office/drawing/2014/main" id="{E3345B90-AB6B-D56C-687F-EF9E57AC8080}"/>
              </a:ext>
            </a:extLst>
          </p:cNvPr>
          <p:cNvSpPr/>
          <p:nvPr/>
        </p:nvSpPr>
        <p:spPr>
          <a:xfrm>
            <a:off x="6723336" y="1563373"/>
            <a:ext cx="1645271" cy="65915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latin typeface="Neuzeit"/>
              </a:rPr>
              <a:t>Get data from DRAM</a:t>
            </a:r>
          </a:p>
        </p:txBody>
      </p:sp>
      <p:cxnSp>
        <p:nvCxnSpPr>
          <p:cNvPr id="27" name="Straight Arrow Connector 26">
            <a:extLst>
              <a:ext uri="{FF2B5EF4-FFF2-40B4-BE49-F238E27FC236}">
                <a16:creationId xmlns:a16="http://schemas.microsoft.com/office/drawing/2014/main" id="{7CC8C09C-2CFA-DB28-827B-1FF7211F5D2A}"/>
              </a:ext>
            </a:extLst>
          </p:cNvPr>
          <p:cNvCxnSpPr>
            <a:stCxn id="17" idx="2"/>
          </p:cNvCxnSpPr>
          <p:nvPr/>
        </p:nvCxnSpPr>
        <p:spPr>
          <a:xfrm>
            <a:off x="5274887" y="2112138"/>
            <a:ext cx="2298192" cy="258787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47">
            <a:extLst>
              <a:ext uri="{FF2B5EF4-FFF2-40B4-BE49-F238E27FC236}">
                <a16:creationId xmlns:a16="http://schemas.microsoft.com/office/drawing/2014/main" id="{0542E2A2-1A56-7F0B-8B69-BC01D69CCD4E}"/>
              </a:ext>
            </a:extLst>
          </p:cNvPr>
          <p:cNvSpPr/>
          <p:nvPr/>
        </p:nvSpPr>
        <p:spPr>
          <a:xfrm>
            <a:off x="9021528" y="1563373"/>
            <a:ext cx="1645271" cy="65915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latin typeface="Neuzeit"/>
              </a:rPr>
              <a:t>Cache </a:t>
            </a:r>
            <a:r>
              <a:rPr lang="en-US" dirty="0" err="1">
                <a:latin typeface="Neuzeit"/>
              </a:rPr>
              <a:t>recvs</a:t>
            </a:r>
            <a:r>
              <a:rPr lang="en-US" dirty="0">
                <a:latin typeface="Neuzeit"/>
              </a:rPr>
              <a:t> data</a:t>
            </a:r>
          </a:p>
        </p:txBody>
      </p:sp>
      <p:sp>
        <p:nvSpPr>
          <p:cNvPr id="29" name="Rectangle: Rounded Corners 48">
            <a:extLst>
              <a:ext uri="{FF2B5EF4-FFF2-40B4-BE49-F238E27FC236}">
                <a16:creationId xmlns:a16="http://schemas.microsoft.com/office/drawing/2014/main" id="{7751F4DC-5213-F917-E53B-84A22D1EDED4}"/>
              </a:ext>
            </a:extLst>
          </p:cNvPr>
          <p:cNvSpPr/>
          <p:nvPr/>
        </p:nvSpPr>
        <p:spPr>
          <a:xfrm>
            <a:off x="8782583" y="2480246"/>
            <a:ext cx="2123160" cy="659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Neuzeit"/>
              </a:rPr>
              <a:t>Processor decodes instruction</a:t>
            </a:r>
          </a:p>
        </p:txBody>
      </p:sp>
      <p:cxnSp>
        <p:nvCxnSpPr>
          <p:cNvPr id="30" name="Straight Arrow Connector 29">
            <a:extLst>
              <a:ext uri="{FF2B5EF4-FFF2-40B4-BE49-F238E27FC236}">
                <a16:creationId xmlns:a16="http://schemas.microsoft.com/office/drawing/2014/main" id="{54E2C91C-7669-0AFF-07C2-9D00D00BE397}"/>
              </a:ext>
            </a:extLst>
          </p:cNvPr>
          <p:cNvCxnSpPr/>
          <p:nvPr/>
        </p:nvCxnSpPr>
        <p:spPr>
          <a:xfrm>
            <a:off x="10338816" y="2246292"/>
            <a:ext cx="0" cy="23774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1" name="Rectangle: Rounded Corners 50">
            <a:extLst>
              <a:ext uri="{FF2B5EF4-FFF2-40B4-BE49-F238E27FC236}">
                <a16:creationId xmlns:a16="http://schemas.microsoft.com/office/drawing/2014/main" id="{FEFB6B11-EA8A-6DF8-F64D-34319220AA69}"/>
              </a:ext>
            </a:extLst>
          </p:cNvPr>
          <p:cNvSpPr/>
          <p:nvPr/>
        </p:nvSpPr>
        <p:spPr>
          <a:xfrm>
            <a:off x="8782583" y="3406077"/>
            <a:ext cx="2123160" cy="659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Neuzeit"/>
              </a:rPr>
              <a:t>Processor executes instruction</a:t>
            </a:r>
          </a:p>
        </p:txBody>
      </p:sp>
      <p:sp>
        <p:nvSpPr>
          <p:cNvPr id="32" name="Rectangle: Rounded Corners 51">
            <a:extLst>
              <a:ext uri="{FF2B5EF4-FFF2-40B4-BE49-F238E27FC236}">
                <a16:creationId xmlns:a16="http://schemas.microsoft.com/office/drawing/2014/main" id="{99544D84-F182-503E-483F-5A07AC426E9D}"/>
              </a:ext>
            </a:extLst>
          </p:cNvPr>
          <p:cNvSpPr/>
          <p:nvPr/>
        </p:nvSpPr>
        <p:spPr>
          <a:xfrm>
            <a:off x="10981394" y="1600074"/>
            <a:ext cx="1097830" cy="65915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latin typeface="Neuzeit"/>
              </a:rPr>
              <a:t>Fetch next </a:t>
            </a:r>
            <a:r>
              <a:rPr lang="en-US" dirty="0" err="1">
                <a:latin typeface="Neuzeit"/>
              </a:rPr>
              <a:t>inst</a:t>
            </a:r>
            <a:endParaRPr lang="en-US" dirty="0">
              <a:latin typeface="Neuzeit"/>
            </a:endParaRPr>
          </a:p>
        </p:txBody>
      </p:sp>
      <p:cxnSp>
        <p:nvCxnSpPr>
          <p:cNvPr id="33" name="Straight Connector 32">
            <a:extLst>
              <a:ext uri="{FF2B5EF4-FFF2-40B4-BE49-F238E27FC236}">
                <a16:creationId xmlns:a16="http://schemas.microsoft.com/office/drawing/2014/main" id="{8F76DFBF-AEFC-AB8C-C9A9-FF2A80D4A3D5}"/>
              </a:ext>
            </a:extLst>
          </p:cNvPr>
          <p:cNvCxnSpPr/>
          <p:nvPr/>
        </p:nvCxnSpPr>
        <p:spPr>
          <a:xfrm>
            <a:off x="9833818" y="4459223"/>
            <a:ext cx="0" cy="96325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7198BA3-9EBB-E9AA-8158-4A207E1CE628}"/>
              </a:ext>
            </a:extLst>
          </p:cNvPr>
          <p:cNvSpPr txBox="1"/>
          <p:nvPr/>
        </p:nvSpPr>
        <p:spPr>
          <a:xfrm>
            <a:off x="7679460" y="5179188"/>
            <a:ext cx="1991251" cy="400110"/>
          </a:xfrm>
          <a:prstGeom prst="rect">
            <a:avLst/>
          </a:prstGeom>
          <a:noFill/>
        </p:spPr>
        <p:txBody>
          <a:bodyPr wrap="none" rtlCol="0">
            <a:spAutoFit/>
          </a:bodyPr>
          <a:lstStyle/>
          <a:p>
            <a:r>
              <a:rPr lang="en-US" sz="2000" dirty="0">
                <a:latin typeface="Neuzeit"/>
              </a:rPr>
              <a:t>Response latency</a:t>
            </a:r>
          </a:p>
        </p:txBody>
      </p:sp>
      <p:cxnSp>
        <p:nvCxnSpPr>
          <p:cNvPr id="35" name="Straight Arrow Connector 34">
            <a:extLst>
              <a:ext uri="{FF2B5EF4-FFF2-40B4-BE49-F238E27FC236}">
                <a16:creationId xmlns:a16="http://schemas.microsoft.com/office/drawing/2014/main" id="{71E6CC6F-2EE7-73FE-6B15-F2608B78E540}"/>
              </a:ext>
            </a:extLst>
          </p:cNvPr>
          <p:cNvCxnSpPr>
            <a:stCxn id="26" idx="2"/>
          </p:cNvCxnSpPr>
          <p:nvPr/>
        </p:nvCxnSpPr>
        <p:spPr>
          <a:xfrm>
            <a:off x="7545972" y="2222525"/>
            <a:ext cx="2287846" cy="247749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A83B5B0-F66C-2A3C-B1D9-8FA0E23DBC33}"/>
              </a:ext>
            </a:extLst>
          </p:cNvPr>
          <p:cNvCxnSpPr/>
          <p:nvPr/>
        </p:nvCxnSpPr>
        <p:spPr>
          <a:xfrm>
            <a:off x="10509504" y="3139398"/>
            <a:ext cx="0" cy="23774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33AD80D-975A-959B-8D3D-43CBCFD2C420}"/>
              </a:ext>
            </a:extLst>
          </p:cNvPr>
          <p:cNvCxnSpPr>
            <a:stCxn id="31" idx="2"/>
          </p:cNvCxnSpPr>
          <p:nvPr/>
        </p:nvCxnSpPr>
        <p:spPr>
          <a:xfrm>
            <a:off x="9844163" y="4065229"/>
            <a:ext cx="1229221" cy="56163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18671AB-5442-2C39-41D8-14F075FDEA81}"/>
              </a:ext>
            </a:extLst>
          </p:cNvPr>
          <p:cNvSpPr txBox="1"/>
          <p:nvPr/>
        </p:nvSpPr>
        <p:spPr>
          <a:xfrm>
            <a:off x="9790178" y="5159113"/>
            <a:ext cx="1192891" cy="400110"/>
          </a:xfrm>
          <a:prstGeom prst="rect">
            <a:avLst/>
          </a:prstGeom>
          <a:noFill/>
        </p:spPr>
        <p:txBody>
          <a:bodyPr wrap="none" rtlCol="0">
            <a:spAutoFit/>
          </a:bodyPr>
          <a:lstStyle/>
          <a:p>
            <a:r>
              <a:rPr lang="en-US" sz="2000" dirty="0">
                <a:latin typeface="Neuzeit"/>
              </a:rPr>
              <a:t>One cycle</a:t>
            </a:r>
          </a:p>
        </p:txBody>
      </p:sp>
      <p:cxnSp>
        <p:nvCxnSpPr>
          <p:cNvPr id="39" name="Straight Connector 38">
            <a:extLst>
              <a:ext uri="{FF2B5EF4-FFF2-40B4-BE49-F238E27FC236}">
                <a16:creationId xmlns:a16="http://schemas.microsoft.com/office/drawing/2014/main" id="{D0ED87FC-4089-C255-2D56-C36F771C4EBD}"/>
              </a:ext>
            </a:extLst>
          </p:cNvPr>
          <p:cNvCxnSpPr/>
          <p:nvPr/>
        </p:nvCxnSpPr>
        <p:spPr>
          <a:xfrm>
            <a:off x="11083498" y="4484953"/>
            <a:ext cx="0" cy="963251"/>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8363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7" grpId="0" animBg="1"/>
      <p:bldP spid="18" grpId="0"/>
      <p:bldP spid="21" grpId="0"/>
      <p:bldP spid="24" grpId="0"/>
      <p:bldP spid="26" grpId="0" animBg="1"/>
      <p:bldP spid="28" grpId="0" animBg="1"/>
      <p:bldP spid="29" grpId="0" animBg="1"/>
      <p:bldP spid="31" grpId="0" animBg="1"/>
      <p:bldP spid="32" grpId="0" animBg="1"/>
      <p:bldP spid="34" grpId="0"/>
      <p:bldP spid="3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4FE20F0-1CCA-A815-0814-963441EC9FAA}"/>
              </a:ext>
            </a:extLst>
          </p:cNvPr>
          <p:cNvSpPr>
            <a:spLocks noGrp="1"/>
          </p:cNvSpPr>
          <p:nvPr>
            <p:ph type="title"/>
          </p:nvPr>
        </p:nvSpPr>
        <p:spPr>
          <a:xfrm>
            <a:off x="838200" y="365126"/>
            <a:ext cx="10515600" cy="782188"/>
          </a:xfrm>
        </p:spPr>
        <p:txBody>
          <a:bodyPr>
            <a:normAutofit/>
          </a:bodyPr>
          <a:lstStyle/>
          <a:p>
            <a:r>
              <a:rPr lang="en-US" dirty="0"/>
              <a:t>Discrete event simulation</a:t>
            </a:r>
          </a:p>
        </p:txBody>
      </p:sp>
      <p:sp>
        <p:nvSpPr>
          <p:cNvPr id="5" name="Content Placeholder 2">
            <a:extLst>
              <a:ext uri="{FF2B5EF4-FFF2-40B4-BE49-F238E27FC236}">
                <a16:creationId xmlns:a16="http://schemas.microsoft.com/office/drawing/2014/main" id="{62898DCF-B758-1E11-3DA2-6310936125D6}"/>
              </a:ext>
            </a:extLst>
          </p:cNvPr>
          <p:cNvSpPr>
            <a:spLocks noGrp="1"/>
          </p:cNvSpPr>
          <p:nvPr>
            <p:ph idx="1"/>
          </p:nvPr>
        </p:nvSpPr>
        <p:spPr>
          <a:xfrm>
            <a:off x="838200" y="1354347"/>
            <a:ext cx="10515600" cy="4822616"/>
          </a:xfrm>
        </p:spPr>
        <p:txBody>
          <a:bodyPr vert="horz" lIns="91440" tIns="45720" rIns="91440" bIns="45720" rtlCol="0" anchor="t">
            <a:normAutofit lnSpcReduction="10000"/>
          </a:bodyPr>
          <a:lstStyle/>
          <a:p>
            <a:pPr marL="0" indent="0">
              <a:buNone/>
            </a:pPr>
            <a:r>
              <a:rPr lang="en-US" dirty="0"/>
              <a:t>"Time" needs a unit</a:t>
            </a:r>
            <a:br>
              <a:rPr lang="en-US" dirty="0"/>
            </a:br>
            <a:r>
              <a:rPr lang="en-US" dirty="0"/>
              <a:t>In gem5, we use a unit called "Tick"</a:t>
            </a:r>
            <a:br>
              <a:rPr lang="en-US" dirty="0"/>
            </a:br>
            <a:endParaRPr lang="en-US" dirty="0"/>
          </a:p>
          <a:p>
            <a:pPr marL="0" indent="0">
              <a:buNone/>
            </a:pPr>
            <a:r>
              <a:rPr lang="en-US" dirty="0"/>
              <a:t>Need to convert a simulation "tick" to user-understandable time</a:t>
            </a:r>
            <a:br>
              <a:rPr lang="en-US" dirty="0"/>
            </a:br>
            <a:r>
              <a:rPr lang="en-US" dirty="0"/>
              <a:t>E.g., seconds</a:t>
            </a:r>
          </a:p>
          <a:p>
            <a:pPr marL="0" indent="0">
              <a:buNone/>
            </a:pPr>
            <a:endParaRPr lang="en-US" dirty="0"/>
          </a:p>
          <a:p>
            <a:pPr marL="0" indent="0">
              <a:buNone/>
            </a:pPr>
            <a:r>
              <a:rPr lang="en-US" dirty="0"/>
              <a:t>This is the global simulation tick rate</a:t>
            </a:r>
            <a:br>
              <a:rPr lang="en-US" dirty="0"/>
            </a:br>
            <a:r>
              <a:rPr lang="en-US" dirty="0"/>
              <a:t>Usually this is 1 </a:t>
            </a:r>
            <a:r>
              <a:rPr lang="en-US" dirty="0" err="1"/>
              <a:t>ps</a:t>
            </a:r>
            <a:r>
              <a:rPr lang="en-US" dirty="0"/>
              <a:t> per tick or 10</a:t>
            </a:r>
            <a:r>
              <a:rPr lang="en-US" baseline="30000" dirty="0"/>
              <a:t>12</a:t>
            </a:r>
            <a:r>
              <a:rPr lang="en-US" dirty="0"/>
              <a:t> ticks per second</a:t>
            </a:r>
          </a:p>
        </p:txBody>
      </p:sp>
      <p:pic>
        <p:nvPicPr>
          <p:cNvPr id="2" name="Picture 1" descr="Logo&#10;&#10;Description automatically generated">
            <a:extLst>
              <a:ext uri="{FF2B5EF4-FFF2-40B4-BE49-F238E27FC236}">
                <a16:creationId xmlns:a16="http://schemas.microsoft.com/office/drawing/2014/main" id="{FFF346FF-8F5B-07A3-D639-212FC8E6500A}"/>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3" name="Slide Number Placeholder 5">
            <a:extLst>
              <a:ext uri="{FF2B5EF4-FFF2-40B4-BE49-F238E27FC236}">
                <a16:creationId xmlns:a16="http://schemas.microsoft.com/office/drawing/2014/main" id="{1C16B379-335A-9D0A-F490-F1587C5C6643}"/>
              </a:ext>
            </a:extLst>
          </p:cNvPr>
          <p:cNvSpPr>
            <a:spLocks noGrp="1"/>
          </p:cNvSpPr>
          <p:nvPr>
            <p:ph type="sldNum" sz="quarter" idx="12"/>
          </p:nvPr>
        </p:nvSpPr>
        <p:spPr>
          <a:xfrm>
            <a:off x="9982800" y="6357600"/>
            <a:ext cx="1760150" cy="460800"/>
          </a:xfrm>
        </p:spPr>
        <p:txBody>
          <a:bodyPr/>
          <a:lstStyle/>
          <a:p>
            <a:fld id="{FF2BD96E-3838-45D2-9031-D3AF67C920A5}" type="slidenum">
              <a:rPr lang="en-US" smtClean="0"/>
              <a:t>31</a:t>
            </a:fld>
            <a:endParaRPr lang="en-US"/>
          </a:p>
        </p:txBody>
      </p:sp>
    </p:spTree>
    <p:extLst>
      <p:ext uri="{BB962C8B-B14F-4D97-AF65-F5344CB8AC3E}">
        <p14:creationId xmlns:p14="http://schemas.microsoft.com/office/powerpoint/2010/main" val="31662709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4FE20F0-1CCA-A815-0814-963441EC9FAA}"/>
              </a:ext>
            </a:extLst>
          </p:cNvPr>
          <p:cNvSpPr>
            <a:spLocks noGrp="1"/>
          </p:cNvSpPr>
          <p:nvPr>
            <p:ph type="title"/>
          </p:nvPr>
        </p:nvSpPr>
        <p:spPr>
          <a:xfrm>
            <a:off x="838200" y="365126"/>
            <a:ext cx="10515600" cy="782188"/>
          </a:xfrm>
        </p:spPr>
        <p:txBody>
          <a:bodyPr>
            <a:normAutofit fontScale="90000"/>
          </a:bodyPr>
          <a:lstStyle/>
          <a:p>
            <a:r>
              <a:rPr lang="en-US" dirty="0"/>
              <a:t>Ok, but  how do you schedule these events?</a:t>
            </a:r>
          </a:p>
        </p:txBody>
      </p:sp>
      <p:pic>
        <p:nvPicPr>
          <p:cNvPr id="2" name="Picture 1" descr="Logo&#10;&#10;Description automatically generated">
            <a:extLst>
              <a:ext uri="{FF2B5EF4-FFF2-40B4-BE49-F238E27FC236}">
                <a16:creationId xmlns:a16="http://schemas.microsoft.com/office/drawing/2014/main" id="{FFF346FF-8F5B-07A3-D639-212FC8E6500A}"/>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3" name="Slide Number Placeholder 5">
            <a:extLst>
              <a:ext uri="{FF2B5EF4-FFF2-40B4-BE49-F238E27FC236}">
                <a16:creationId xmlns:a16="http://schemas.microsoft.com/office/drawing/2014/main" id="{1C16B379-335A-9D0A-F490-F1587C5C6643}"/>
              </a:ext>
            </a:extLst>
          </p:cNvPr>
          <p:cNvSpPr>
            <a:spLocks noGrp="1"/>
          </p:cNvSpPr>
          <p:nvPr>
            <p:ph type="sldNum" sz="quarter" idx="12"/>
          </p:nvPr>
        </p:nvSpPr>
        <p:spPr>
          <a:xfrm>
            <a:off x="9982800" y="6357600"/>
            <a:ext cx="1760150" cy="460800"/>
          </a:xfrm>
        </p:spPr>
        <p:txBody>
          <a:bodyPr/>
          <a:lstStyle/>
          <a:p>
            <a:fld id="{FF2BD96E-3838-45D2-9031-D3AF67C920A5}" type="slidenum">
              <a:rPr lang="en-US" smtClean="0"/>
              <a:t>32</a:t>
            </a:fld>
            <a:endParaRPr lang="en-US"/>
          </a:p>
        </p:txBody>
      </p:sp>
      <p:sp>
        <p:nvSpPr>
          <p:cNvPr id="5" name="Rounded Rectangle 4">
            <a:extLst>
              <a:ext uri="{FF2B5EF4-FFF2-40B4-BE49-F238E27FC236}">
                <a16:creationId xmlns:a16="http://schemas.microsoft.com/office/drawing/2014/main" id="{F518B830-132E-D521-758B-F96B7A5E1BE6}"/>
              </a:ext>
            </a:extLst>
          </p:cNvPr>
          <p:cNvSpPr/>
          <p:nvPr/>
        </p:nvSpPr>
        <p:spPr>
          <a:xfrm>
            <a:off x="1652847" y="2753229"/>
            <a:ext cx="2776451" cy="17622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a:t>SimObject</a:t>
            </a:r>
            <a:endParaRPr lang="en-US" dirty="0"/>
          </a:p>
        </p:txBody>
      </p:sp>
      <p:sp>
        <p:nvSpPr>
          <p:cNvPr id="6" name="TextBox 5">
            <a:extLst>
              <a:ext uri="{FF2B5EF4-FFF2-40B4-BE49-F238E27FC236}">
                <a16:creationId xmlns:a16="http://schemas.microsoft.com/office/drawing/2014/main" id="{07497359-48B1-2081-03B4-7F9F7986573A}"/>
              </a:ext>
            </a:extLst>
          </p:cNvPr>
          <p:cNvSpPr txBox="1"/>
          <p:nvPr/>
        </p:nvSpPr>
        <p:spPr>
          <a:xfrm>
            <a:off x="5780204" y="3271503"/>
            <a:ext cx="3325090" cy="646331"/>
          </a:xfrm>
          <a:prstGeom prst="rect">
            <a:avLst/>
          </a:prstGeom>
          <a:noFill/>
        </p:spPr>
        <p:txBody>
          <a:bodyPr wrap="square" rtlCol="0">
            <a:spAutoFit/>
          </a:bodyPr>
          <a:lstStyle/>
          <a:p>
            <a:pPr marL="342900" indent="-342900">
              <a:buAutoNum type="arabicPeriod"/>
            </a:pPr>
            <a:r>
              <a:rPr lang="en-US" dirty="0"/>
              <a:t>Schedule events and process events.</a:t>
            </a:r>
          </a:p>
        </p:txBody>
      </p:sp>
      <p:sp>
        <p:nvSpPr>
          <p:cNvPr id="7" name="TextBox 6">
            <a:extLst>
              <a:ext uri="{FF2B5EF4-FFF2-40B4-BE49-F238E27FC236}">
                <a16:creationId xmlns:a16="http://schemas.microsoft.com/office/drawing/2014/main" id="{B774B062-BB0B-DB11-03AB-F38A1053BE78}"/>
              </a:ext>
            </a:extLst>
          </p:cNvPr>
          <p:cNvSpPr txBox="1"/>
          <p:nvPr/>
        </p:nvSpPr>
        <p:spPr>
          <a:xfrm>
            <a:off x="5780204" y="4014978"/>
            <a:ext cx="3325090" cy="369332"/>
          </a:xfrm>
          <a:prstGeom prst="rect">
            <a:avLst/>
          </a:prstGeom>
          <a:noFill/>
        </p:spPr>
        <p:txBody>
          <a:bodyPr wrap="square" rtlCol="0">
            <a:spAutoFit/>
          </a:bodyPr>
          <a:lstStyle/>
          <a:p>
            <a:r>
              <a:rPr lang="en-US" dirty="0"/>
              <a:t>2. Talk to other </a:t>
            </a:r>
            <a:r>
              <a:rPr lang="en-US" dirty="0" err="1"/>
              <a:t>SimObjects</a:t>
            </a:r>
            <a:r>
              <a:rPr lang="en-US" dirty="0"/>
              <a:t>.</a:t>
            </a:r>
          </a:p>
        </p:txBody>
      </p:sp>
      <p:sp>
        <p:nvSpPr>
          <p:cNvPr id="9" name="TextBox 8">
            <a:extLst>
              <a:ext uri="{FF2B5EF4-FFF2-40B4-BE49-F238E27FC236}">
                <a16:creationId xmlns:a16="http://schemas.microsoft.com/office/drawing/2014/main" id="{BFC96BAE-811B-9EC5-B59C-8E78D5A20EFF}"/>
              </a:ext>
            </a:extLst>
          </p:cNvPr>
          <p:cNvSpPr txBox="1"/>
          <p:nvPr/>
        </p:nvSpPr>
        <p:spPr>
          <a:xfrm>
            <a:off x="5602865" y="2370500"/>
            <a:ext cx="4788043" cy="646331"/>
          </a:xfrm>
          <a:prstGeom prst="rect">
            <a:avLst/>
          </a:prstGeom>
          <a:noFill/>
        </p:spPr>
        <p:txBody>
          <a:bodyPr wrap="square" rtlCol="0">
            <a:spAutoFit/>
          </a:bodyPr>
          <a:lstStyle/>
          <a:p>
            <a:r>
              <a:rPr lang="en-US" dirty="0"/>
              <a:t>While some are incredibly complex, at their core they only do two things:</a:t>
            </a:r>
          </a:p>
        </p:txBody>
      </p:sp>
    </p:spTree>
    <p:extLst>
      <p:ext uri="{BB962C8B-B14F-4D97-AF65-F5344CB8AC3E}">
        <p14:creationId xmlns:p14="http://schemas.microsoft.com/office/powerpoint/2010/main" val="15968545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39528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dirty="0">
                <a:solidFill>
                  <a:schemeClr val="bg2">
                    <a:lumMod val="25000"/>
                  </a:schemeClr>
                </a:solidFill>
                <a:latin typeface="Neuzeit"/>
                <a:ea typeface="+mj-lt"/>
                <a:cs typeface="+mj-lt"/>
              </a:rPr>
              <a:t>It’s hard to scale this…</a:t>
            </a:r>
            <a:endParaRPr lang="en-US" dirty="0">
              <a:solidFill>
                <a:schemeClr val="bg2">
                  <a:lumMod val="25000"/>
                </a:schemeClr>
              </a:solidFill>
              <a:latin typeface="Neuzeit"/>
            </a:endParaRP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33</a:t>
            </a:fld>
            <a:endParaRPr lang="en-US"/>
          </a:p>
        </p:txBody>
      </p:sp>
      <p:sp>
        <p:nvSpPr>
          <p:cNvPr id="2" name="Oval 1">
            <a:extLst>
              <a:ext uri="{FF2B5EF4-FFF2-40B4-BE49-F238E27FC236}">
                <a16:creationId xmlns:a16="http://schemas.microsoft.com/office/drawing/2014/main" id="{45189F22-B427-2C84-8F44-EFF5F747984B}"/>
              </a:ext>
            </a:extLst>
          </p:cNvPr>
          <p:cNvSpPr/>
          <p:nvPr/>
        </p:nvSpPr>
        <p:spPr>
          <a:xfrm>
            <a:off x="2128603" y="1485275"/>
            <a:ext cx="2011180" cy="1861278"/>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solidFill>
                  <a:schemeClr val="tx1"/>
                </a:solidFill>
                <a:latin typeface="Neuzeit"/>
              </a:rPr>
              <a:t>gem5</a:t>
            </a:r>
          </a:p>
        </p:txBody>
      </p:sp>
      <p:sp>
        <p:nvSpPr>
          <p:cNvPr id="7" name="Rectangle: Rounded Corners 6">
            <a:extLst>
              <a:ext uri="{FF2B5EF4-FFF2-40B4-BE49-F238E27FC236}">
                <a16:creationId xmlns:a16="http://schemas.microsoft.com/office/drawing/2014/main" id="{754AFE4D-B48B-7525-84CE-F66C6A20B2C9}"/>
              </a:ext>
            </a:extLst>
          </p:cNvPr>
          <p:cNvSpPr/>
          <p:nvPr/>
        </p:nvSpPr>
        <p:spPr>
          <a:xfrm>
            <a:off x="8135598" y="1696075"/>
            <a:ext cx="1786327" cy="1436556"/>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solidFill>
                  <a:schemeClr val="tx1"/>
                </a:solidFill>
                <a:latin typeface="Neuzeit"/>
              </a:rPr>
              <a:t>Config file</a:t>
            </a:r>
          </a:p>
        </p:txBody>
      </p:sp>
      <p:cxnSp>
        <p:nvCxnSpPr>
          <p:cNvPr id="8" name="Straight Arrow Connector 7">
            <a:extLst>
              <a:ext uri="{FF2B5EF4-FFF2-40B4-BE49-F238E27FC236}">
                <a16:creationId xmlns:a16="http://schemas.microsoft.com/office/drawing/2014/main" id="{310AA1E3-D1C3-D973-3873-12569EBD0F57}"/>
              </a:ext>
            </a:extLst>
          </p:cNvPr>
          <p:cNvCxnSpPr/>
          <p:nvPr/>
        </p:nvCxnSpPr>
        <p:spPr>
          <a:xfrm flipH="1">
            <a:off x="4396022" y="2476032"/>
            <a:ext cx="3395273" cy="2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685F7F7-7DB5-A61D-FFBF-7E5AD6BD98B6}"/>
              </a:ext>
            </a:extLst>
          </p:cNvPr>
          <p:cNvSpPr txBox="1"/>
          <p:nvPr/>
        </p:nvSpPr>
        <p:spPr>
          <a:xfrm>
            <a:off x="3472097" y="3871835"/>
            <a:ext cx="539146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NeuzeitS-Book" panose="020B0500000000000000" pitchFamily="34" charset="0"/>
              </a:rPr>
              <a:t>When done without the library you must define </a:t>
            </a:r>
            <a:r>
              <a:rPr lang="en-US" i="1" dirty="0">
                <a:latin typeface="NEUZEITS-BOOK" panose="020B0500000000000000" pitchFamily="34" charset="0"/>
              </a:rPr>
              <a:t>every part</a:t>
            </a:r>
            <a:r>
              <a:rPr lang="en-US" dirty="0">
                <a:latin typeface="NeuzeitS-Book" panose="020B0500000000000000" pitchFamily="34" charset="0"/>
              </a:rPr>
              <a:t> of your simulation.</a:t>
            </a:r>
          </a:p>
          <a:p>
            <a:endParaRPr lang="en-US" dirty="0">
              <a:latin typeface="NeuzeitS-Book" panose="020B0500000000000000" pitchFamily="34" charset="0"/>
            </a:endParaRPr>
          </a:p>
          <a:p>
            <a:r>
              <a:rPr lang="en-US" dirty="0">
                <a:latin typeface="NeuzeitS-Book" panose="020B0500000000000000" pitchFamily="34" charset="0"/>
              </a:rPr>
              <a:t>This allows for maximum flexibility but can mean creating 100s of lines of Python to create even a basic simulation.</a:t>
            </a:r>
          </a:p>
        </p:txBody>
      </p:sp>
    </p:spTree>
    <p:extLst>
      <p:ext uri="{BB962C8B-B14F-4D97-AF65-F5344CB8AC3E}">
        <p14:creationId xmlns:p14="http://schemas.microsoft.com/office/powerpoint/2010/main" val="1745253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39528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dirty="0">
                <a:solidFill>
                  <a:schemeClr val="bg2">
                    <a:lumMod val="25000"/>
                  </a:schemeClr>
                </a:solidFill>
                <a:latin typeface="Neuzeit"/>
                <a:ea typeface="+mj-lt"/>
                <a:cs typeface="+mj-lt"/>
              </a:rPr>
              <a:t>The solution: The gem5 standard library</a:t>
            </a:r>
            <a:endParaRPr lang="en-US" dirty="0"/>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34</a:t>
            </a:fld>
            <a:endParaRPr lang="en-US"/>
          </a:p>
        </p:txBody>
      </p:sp>
      <p:sp>
        <p:nvSpPr>
          <p:cNvPr id="2" name="Oval 1">
            <a:extLst>
              <a:ext uri="{FF2B5EF4-FFF2-40B4-BE49-F238E27FC236}">
                <a16:creationId xmlns:a16="http://schemas.microsoft.com/office/drawing/2014/main" id="{45189F22-B427-2C84-8F44-EFF5F747984B}"/>
              </a:ext>
            </a:extLst>
          </p:cNvPr>
          <p:cNvSpPr/>
          <p:nvPr/>
        </p:nvSpPr>
        <p:spPr>
          <a:xfrm>
            <a:off x="2128603" y="1485275"/>
            <a:ext cx="2011180" cy="1861278"/>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solidFill>
                  <a:schemeClr val="tx1"/>
                </a:solidFill>
                <a:latin typeface="Neuzeit"/>
              </a:rPr>
              <a:t>gem5</a:t>
            </a:r>
          </a:p>
        </p:txBody>
      </p:sp>
      <p:sp>
        <p:nvSpPr>
          <p:cNvPr id="7" name="Rectangle: Rounded Corners 6">
            <a:extLst>
              <a:ext uri="{FF2B5EF4-FFF2-40B4-BE49-F238E27FC236}">
                <a16:creationId xmlns:a16="http://schemas.microsoft.com/office/drawing/2014/main" id="{754AFE4D-B48B-7525-84CE-F66C6A20B2C9}"/>
              </a:ext>
            </a:extLst>
          </p:cNvPr>
          <p:cNvSpPr/>
          <p:nvPr/>
        </p:nvSpPr>
        <p:spPr>
          <a:xfrm>
            <a:off x="8135598" y="1696075"/>
            <a:ext cx="1786327" cy="1436556"/>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solidFill>
                  <a:schemeClr val="tx1"/>
                </a:solidFill>
                <a:latin typeface="Neuzeit"/>
              </a:rPr>
              <a:t>Config file</a:t>
            </a:r>
          </a:p>
        </p:txBody>
      </p:sp>
      <p:cxnSp>
        <p:nvCxnSpPr>
          <p:cNvPr id="8" name="Straight Arrow Connector 7">
            <a:extLst>
              <a:ext uri="{FF2B5EF4-FFF2-40B4-BE49-F238E27FC236}">
                <a16:creationId xmlns:a16="http://schemas.microsoft.com/office/drawing/2014/main" id="{310AA1E3-D1C3-D973-3873-12569EBD0F57}"/>
              </a:ext>
            </a:extLst>
          </p:cNvPr>
          <p:cNvCxnSpPr/>
          <p:nvPr/>
        </p:nvCxnSpPr>
        <p:spPr>
          <a:xfrm flipH="1">
            <a:off x="4233628" y="2451049"/>
            <a:ext cx="834452" cy="2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685F7F7-7DB5-A61D-FFBF-7E5AD6BD98B6}"/>
              </a:ext>
            </a:extLst>
          </p:cNvPr>
          <p:cNvSpPr txBox="1"/>
          <p:nvPr/>
        </p:nvSpPr>
        <p:spPr>
          <a:xfrm>
            <a:off x="2557946" y="3879487"/>
            <a:ext cx="715280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NeuzeitS-Book" panose="020B0500000000000000" pitchFamily="34" charset="0"/>
              </a:rPr>
              <a:t>The </a:t>
            </a:r>
            <a:r>
              <a:rPr lang="en-US" dirty="0" err="1">
                <a:latin typeface="NeuzeitS-Book" panose="020B0500000000000000" pitchFamily="34" charset="0"/>
              </a:rPr>
              <a:t>stdlib</a:t>
            </a:r>
            <a:r>
              <a:rPr lang="en-US" dirty="0">
                <a:latin typeface="NeuzeitS-Book" panose="020B0500000000000000" pitchFamily="34" charset="0"/>
              </a:rPr>
              <a:t> is a library which allows for users to quickly create systems with pre-built components.</a:t>
            </a:r>
            <a:endParaRPr lang="en-US" i="1" dirty="0">
              <a:latin typeface="NEUZEITS-BOOK" panose="020B0500000000000000" pitchFamily="34" charset="0"/>
            </a:endParaRPr>
          </a:p>
          <a:p>
            <a:pPr algn="ctr"/>
            <a:endParaRPr lang="en-US" dirty="0">
              <a:latin typeface="NeuzeitS-Book" panose="020B0500000000000000" pitchFamily="34" charset="0"/>
            </a:endParaRPr>
          </a:p>
          <a:p>
            <a:pPr algn="ctr"/>
            <a:r>
              <a:rPr lang="en-US" dirty="0">
                <a:latin typeface="NeuzeitS-Book" panose="020B0500000000000000" pitchFamily="34" charset="0"/>
              </a:rPr>
              <a:t>The </a:t>
            </a:r>
            <a:r>
              <a:rPr lang="en-US" dirty="0" err="1">
                <a:latin typeface="NeuzeitS-Book" panose="020B0500000000000000" pitchFamily="34" charset="0"/>
              </a:rPr>
              <a:t>stdlib's</a:t>
            </a:r>
            <a:r>
              <a:rPr lang="en-US" dirty="0">
                <a:latin typeface="NeuzeitS-Book" panose="020B0500000000000000" pitchFamily="34" charset="0"/>
              </a:rPr>
              <a:t> module architecture allows for components (e.g. a memory system or a cache hierarchy setup) to be quickly swapped in and out without radical redesign.</a:t>
            </a:r>
          </a:p>
        </p:txBody>
      </p:sp>
      <p:sp>
        <p:nvSpPr>
          <p:cNvPr id="3" name="Pentagon 2">
            <a:extLst>
              <a:ext uri="{FF2B5EF4-FFF2-40B4-BE49-F238E27FC236}">
                <a16:creationId xmlns:a16="http://schemas.microsoft.com/office/drawing/2014/main" id="{BCB86991-F0AD-A217-B504-F9C96AE1FBF9}"/>
              </a:ext>
            </a:extLst>
          </p:cNvPr>
          <p:cNvSpPr/>
          <p:nvPr/>
        </p:nvSpPr>
        <p:spPr>
          <a:xfrm>
            <a:off x="5241186" y="1647669"/>
            <a:ext cx="1786327" cy="1436556"/>
          </a:xfrm>
          <a:prstGeom prst="pentagon">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err="1">
                <a:solidFill>
                  <a:schemeClr val="tx1"/>
                </a:solidFill>
                <a:latin typeface="Neuzeit"/>
              </a:rPr>
              <a:t>stdlib</a:t>
            </a:r>
            <a:endParaRPr lang="en-US" sz="2400">
              <a:solidFill>
                <a:schemeClr val="tx1"/>
              </a:solidFill>
              <a:latin typeface="Neuzeit"/>
            </a:endParaRPr>
          </a:p>
        </p:txBody>
      </p:sp>
      <p:cxnSp>
        <p:nvCxnSpPr>
          <p:cNvPr id="10" name="Straight Arrow Connector 9">
            <a:extLst>
              <a:ext uri="{FF2B5EF4-FFF2-40B4-BE49-F238E27FC236}">
                <a16:creationId xmlns:a16="http://schemas.microsoft.com/office/drawing/2014/main" id="{222A5F3C-5BB2-0966-1837-25D84D19D677}"/>
              </a:ext>
            </a:extLst>
          </p:cNvPr>
          <p:cNvCxnSpPr>
            <a:cxnSpLocks/>
          </p:cNvCxnSpPr>
          <p:nvPr/>
        </p:nvCxnSpPr>
        <p:spPr>
          <a:xfrm flipH="1">
            <a:off x="7131726" y="2426065"/>
            <a:ext cx="734519" cy="2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73034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EBD08-034D-427E-9068-FCC3E86315A5}"/>
              </a:ext>
            </a:extLst>
          </p:cNvPr>
          <p:cNvSpPr>
            <a:spLocks noGrp="1"/>
          </p:cNvSpPr>
          <p:nvPr>
            <p:ph type="title"/>
          </p:nvPr>
        </p:nvSpPr>
        <p:spPr>
          <a:xfrm>
            <a:off x="960645" y="179629"/>
            <a:ext cx="10213200" cy="659152"/>
          </a:xfrm>
        </p:spPr>
        <p:txBody>
          <a:bodyPr>
            <a:normAutofit fontScale="90000"/>
          </a:bodyPr>
          <a:lstStyle/>
          <a:p>
            <a:endParaRPr lang="en-US"/>
          </a:p>
          <a:p>
            <a:r>
              <a:rPr lang="en-US"/>
              <a:t>The </a:t>
            </a:r>
            <a:r>
              <a:rPr lang="en-US" err="1"/>
              <a:t>stdlib</a:t>
            </a:r>
            <a:r>
              <a:rPr lang="en-US"/>
              <a:t> modular metaphor</a:t>
            </a:r>
          </a:p>
        </p:txBody>
      </p:sp>
      <p:sp>
        <p:nvSpPr>
          <p:cNvPr id="11" name="Rectangle: Rounded Corners 10">
            <a:extLst>
              <a:ext uri="{FF2B5EF4-FFF2-40B4-BE49-F238E27FC236}">
                <a16:creationId xmlns:a16="http://schemas.microsoft.com/office/drawing/2014/main" id="{0953A8C6-BC42-6EF5-6EBC-503AE7FFD0DD}"/>
              </a:ext>
            </a:extLst>
          </p:cNvPr>
          <p:cNvSpPr/>
          <p:nvPr/>
        </p:nvSpPr>
        <p:spPr>
          <a:xfrm>
            <a:off x="4778896" y="1170748"/>
            <a:ext cx="2623523" cy="2251995"/>
          </a:xfrm>
          <a:prstGeom prst="roundRect">
            <a:avLst/>
          </a:prstGeom>
          <a:solidFill>
            <a:schemeClr val="bg2">
              <a:lumMod val="75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b"/>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b="1" u="sng" dirty="0">
                <a:latin typeface="Neuzeit"/>
              </a:rPr>
              <a:t>Processor</a:t>
            </a:r>
            <a:endParaRPr lang="en-US" dirty="0">
              <a:latin typeface="Neuzeit"/>
            </a:endParaRPr>
          </a:p>
        </p:txBody>
      </p:sp>
      <p:sp>
        <p:nvSpPr>
          <p:cNvPr id="13" name="Rectangle 12">
            <a:extLst>
              <a:ext uri="{FF2B5EF4-FFF2-40B4-BE49-F238E27FC236}">
                <a16:creationId xmlns:a16="http://schemas.microsoft.com/office/drawing/2014/main" id="{EBD78936-39F5-E73D-28D1-CC95A7A0D3D6}"/>
              </a:ext>
            </a:extLst>
          </p:cNvPr>
          <p:cNvSpPr/>
          <p:nvPr/>
        </p:nvSpPr>
        <p:spPr>
          <a:xfrm>
            <a:off x="4619973" y="3682135"/>
            <a:ext cx="2875470" cy="2300377"/>
          </a:xfrm>
          <a:prstGeom prst="rect">
            <a:avLst/>
          </a:prstGeom>
          <a:solidFill>
            <a:schemeClr val="bg2">
              <a:lumMod val="75000"/>
            </a:schemeClr>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b"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b="1" u="sng" dirty="0">
                <a:latin typeface="NEUZEITS-BOOK" panose="020B0500000000000000" pitchFamily="34" charset="0"/>
              </a:rPr>
              <a:t>Board</a:t>
            </a:r>
            <a:endParaRPr lang="en-US" dirty="0">
              <a:latin typeface="NeuzeitS-Book" panose="020B0500000000000000" pitchFamily="34" charset="0"/>
            </a:endParaRPr>
          </a:p>
        </p:txBody>
      </p:sp>
      <p:pic>
        <p:nvPicPr>
          <p:cNvPr id="15" name="Picture 14">
            <a:extLst>
              <a:ext uri="{FF2B5EF4-FFF2-40B4-BE49-F238E27FC236}">
                <a16:creationId xmlns:a16="http://schemas.microsoft.com/office/drawing/2014/main" id="{ED453786-D8B2-8988-3CF7-C777B1EABE5F}"/>
              </a:ext>
            </a:extLst>
          </p:cNvPr>
          <p:cNvPicPr>
            <a:picLocks noGrp="1" noChangeAspect="1"/>
          </p:cNvPicPr>
          <p:nvPr/>
        </p:nvPicPr>
        <p:blipFill>
          <a:blip r:embed="rId2"/>
          <a:stretch>
            <a:fillRect/>
          </a:stretch>
        </p:blipFill>
        <p:spPr>
          <a:xfrm>
            <a:off x="4732416" y="3849373"/>
            <a:ext cx="2523046" cy="1855221"/>
          </a:xfrm>
          <a:prstGeom prst="rect">
            <a:avLst/>
          </a:prstGeom>
        </p:spPr>
      </p:pic>
      <p:sp>
        <p:nvSpPr>
          <p:cNvPr id="17" name="Rectangle: Rounded Corners 16">
            <a:extLst>
              <a:ext uri="{FF2B5EF4-FFF2-40B4-BE49-F238E27FC236}">
                <a16:creationId xmlns:a16="http://schemas.microsoft.com/office/drawing/2014/main" id="{818C0472-6643-B089-659D-C04F5A3D9AB0}"/>
              </a:ext>
            </a:extLst>
          </p:cNvPr>
          <p:cNvSpPr/>
          <p:nvPr/>
        </p:nvSpPr>
        <p:spPr>
          <a:xfrm>
            <a:off x="397911" y="2041608"/>
            <a:ext cx="2401016" cy="3062375"/>
          </a:xfrm>
          <a:prstGeom prst="roundRect">
            <a:avLst/>
          </a:prstGeom>
          <a:solidFill>
            <a:schemeClr val="bg2">
              <a:lumMod val="7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b"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b="1" u="sng" dirty="0">
                <a:solidFill>
                  <a:schemeClr val="bg2">
                    <a:lumMod val="10000"/>
                  </a:schemeClr>
                </a:solidFill>
                <a:latin typeface="Neuzeit"/>
              </a:rPr>
              <a:t>Memory</a:t>
            </a:r>
            <a:endParaRPr lang="en-US" dirty="0">
              <a:solidFill>
                <a:schemeClr val="bg2">
                  <a:lumMod val="10000"/>
                </a:schemeClr>
              </a:solidFill>
              <a:latin typeface="Neuzeit"/>
            </a:endParaRPr>
          </a:p>
        </p:txBody>
      </p:sp>
      <p:sp>
        <p:nvSpPr>
          <p:cNvPr id="19" name="Rectangle: Rounded Corners 18">
            <a:extLst>
              <a:ext uri="{FF2B5EF4-FFF2-40B4-BE49-F238E27FC236}">
                <a16:creationId xmlns:a16="http://schemas.microsoft.com/office/drawing/2014/main" id="{08019718-EF5C-85B7-9C46-430A3CB4ACBF}"/>
              </a:ext>
            </a:extLst>
          </p:cNvPr>
          <p:cNvSpPr/>
          <p:nvPr/>
        </p:nvSpPr>
        <p:spPr>
          <a:xfrm>
            <a:off x="9024326" y="2041607"/>
            <a:ext cx="2659808" cy="3062375"/>
          </a:xfrm>
          <a:prstGeom prst="roundRect">
            <a:avLst/>
          </a:prstGeom>
          <a:solidFill>
            <a:schemeClr val="bg2">
              <a:lumMod val="75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b"/>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b="1" u="sng" dirty="0">
                <a:latin typeface="Neuzeit"/>
              </a:rPr>
              <a:t>Cache Hierarchy</a:t>
            </a:r>
            <a:endParaRPr lang="en-US" dirty="0">
              <a:latin typeface="Neuzeit"/>
            </a:endParaRPr>
          </a:p>
        </p:txBody>
      </p:sp>
      <p:sp>
        <p:nvSpPr>
          <p:cNvPr id="21" name="Rectangle: Rounded Corners 20">
            <a:extLst>
              <a:ext uri="{FF2B5EF4-FFF2-40B4-BE49-F238E27FC236}">
                <a16:creationId xmlns:a16="http://schemas.microsoft.com/office/drawing/2014/main" id="{04CA678E-F41F-B9F1-726C-0772F53988C5}"/>
              </a:ext>
            </a:extLst>
          </p:cNvPr>
          <p:cNvSpPr/>
          <p:nvPr/>
        </p:nvSpPr>
        <p:spPr>
          <a:xfrm>
            <a:off x="741170" y="2298603"/>
            <a:ext cx="1782791" cy="718867"/>
          </a:xfrm>
          <a:prstGeom prst="roundRect">
            <a:avLst/>
          </a:prstGeom>
          <a:solidFill>
            <a:schemeClr val="bg2">
              <a:lumMod val="90000"/>
            </a:schemeClr>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1600" dirty="0">
                <a:latin typeface="NeuzeitS-Book" panose="020B0500000000000000" pitchFamily="34" charset="0"/>
              </a:rPr>
              <a:t>SingleChannelDDR3_1600</a:t>
            </a:r>
          </a:p>
        </p:txBody>
      </p:sp>
      <p:sp>
        <p:nvSpPr>
          <p:cNvPr id="23" name="Rectangle: Rounded Corners 22">
            <a:extLst>
              <a:ext uri="{FF2B5EF4-FFF2-40B4-BE49-F238E27FC236}">
                <a16:creationId xmlns:a16="http://schemas.microsoft.com/office/drawing/2014/main" id="{AD74051C-DAEC-EA1F-3CE2-0B6D0364F92A}"/>
              </a:ext>
            </a:extLst>
          </p:cNvPr>
          <p:cNvSpPr/>
          <p:nvPr/>
        </p:nvSpPr>
        <p:spPr>
          <a:xfrm>
            <a:off x="741170" y="3218753"/>
            <a:ext cx="1782791" cy="718867"/>
          </a:xfrm>
          <a:prstGeom prst="roundRect">
            <a:avLst/>
          </a:prstGeom>
          <a:solidFill>
            <a:schemeClr val="bg2">
              <a:lumMod val="90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1600" dirty="0">
                <a:latin typeface="NeuzeitS-Book" panose="020B0500000000000000" pitchFamily="34" charset="0"/>
              </a:rPr>
              <a:t>SingleChannelDDR4_2400</a:t>
            </a:r>
          </a:p>
        </p:txBody>
      </p:sp>
      <p:sp>
        <p:nvSpPr>
          <p:cNvPr id="25" name="Rectangle: Rounded Corners 24">
            <a:extLst>
              <a:ext uri="{FF2B5EF4-FFF2-40B4-BE49-F238E27FC236}">
                <a16:creationId xmlns:a16="http://schemas.microsoft.com/office/drawing/2014/main" id="{9182CEFD-BE3C-D64A-1F88-A84555C93079}"/>
              </a:ext>
            </a:extLst>
          </p:cNvPr>
          <p:cNvSpPr/>
          <p:nvPr/>
        </p:nvSpPr>
        <p:spPr>
          <a:xfrm>
            <a:off x="1244376" y="4138902"/>
            <a:ext cx="618225" cy="373812"/>
          </a:xfrm>
          <a:prstGeom prst="roundRect">
            <a:avLst/>
          </a:prstGeom>
          <a:solidFill>
            <a:schemeClr val="bg2">
              <a:lumMod val="90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1600" dirty="0">
                <a:latin typeface="NeuzeitS-Book" panose="020B0500000000000000" pitchFamily="34" charset="0"/>
              </a:rPr>
              <a:t>...</a:t>
            </a:r>
          </a:p>
        </p:txBody>
      </p:sp>
      <p:sp>
        <p:nvSpPr>
          <p:cNvPr id="27" name="Rectangle: Rounded Corners 26">
            <a:extLst>
              <a:ext uri="{FF2B5EF4-FFF2-40B4-BE49-F238E27FC236}">
                <a16:creationId xmlns:a16="http://schemas.microsoft.com/office/drawing/2014/main" id="{4DB747AF-8D2E-7CF5-AC17-A3258FCFE408}"/>
              </a:ext>
            </a:extLst>
          </p:cNvPr>
          <p:cNvSpPr/>
          <p:nvPr/>
        </p:nvSpPr>
        <p:spPr>
          <a:xfrm>
            <a:off x="4967201" y="1501457"/>
            <a:ext cx="2300375" cy="431320"/>
          </a:xfrm>
          <a:prstGeom prst="roundRect">
            <a:avLst/>
          </a:prstGeom>
          <a:solidFill>
            <a:schemeClr val="bg2">
              <a:lumMod val="90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1600" dirty="0">
                <a:latin typeface="NeuzeitS-Book" panose="020B0500000000000000" pitchFamily="34" charset="0"/>
              </a:rPr>
              <a:t>Simple Processor</a:t>
            </a:r>
          </a:p>
        </p:txBody>
      </p:sp>
      <p:sp>
        <p:nvSpPr>
          <p:cNvPr id="29" name="Rectangle: Rounded Corners 28">
            <a:extLst>
              <a:ext uri="{FF2B5EF4-FFF2-40B4-BE49-F238E27FC236}">
                <a16:creationId xmlns:a16="http://schemas.microsoft.com/office/drawing/2014/main" id="{A3A6CF5C-1444-BA1E-C1F1-FF7ADD7E7716}"/>
              </a:ext>
            </a:extLst>
          </p:cNvPr>
          <p:cNvSpPr/>
          <p:nvPr/>
        </p:nvSpPr>
        <p:spPr>
          <a:xfrm>
            <a:off x="4933938" y="2079575"/>
            <a:ext cx="2372946" cy="431320"/>
          </a:xfrm>
          <a:prstGeom prst="roundRect">
            <a:avLst/>
          </a:prstGeom>
          <a:solidFill>
            <a:schemeClr val="bg2">
              <a:lumMod val="90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1600" dirty="0" err="1">
                <a:latin typeface="NeuzeitS-Book" panose="020B0500000000000000" pitchFamily="34" charset="0"/>
              </a:rPr>
              <a:t>SwitchableProcessor</a:t>
            </a:r>
            <a:endParaRPr lang="en-US" sz="1600" dirty="0">
              <a:latin typeface="NeuzeitS-Book" panose="020B0500000000000000" pitchFamily="34" charset="0"/>
            </a:endParaRPr>
          </a:p>
        </p:txBody>
      </p:sp>
      <p:sp>
        <p:nvSpPr>
          <p:cNvPr id="31" name="Rectangle: Rounded Corners 30">
            <a:extLst>
              <a:ext uri="{FF2B5EF4-FFF2-40B4-BE49-F238E27FC236}">
                <a16:creationId xmlns:a16="http://schemas.microsoft.com/office/drawing/2014/main" id="{DB35DC10-2A92-DE92-569C-AFFC748B8168}"/>
              </a:ext>
            </a:extLst>
          </p:cNvPr>
          <p:cNvSpPr/>
          <p:nvPr/>
        </p:nvSpPr>
        <p:spPr>
          <a:xfrm>
            <a:off x="5748141" y="2582038"/>
            <a:ext cx="618225" cy="373812"/>
          </a:xfrm>
          <a:prstGeom prst="roundRect">
            <a:avLst/>
          </a:prstGeom>
          <a:solidFill>
            <a:schemeClr val="bg2">
              <a:lumMod val="90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1600" dirty="0">
                <a:latin typeface="NeuzeitS-Book" panose="020B0500000000000000" pitchFamily="34" charset="0"/>
              </a:rPr>
              <a:t>...</a:t>
            </a:r>
          </a:p>
        </p:txBody>
      </p:sp>
      <p:sp>
        <p:nvSpPr>
          <p:cNvPr id="33" name="Rectangle: Rounded Corners 32">
            <a:extLst>
              <a:ext uri="{FF2B5EF4-FFF2-40B4-BE49-F238E27FC236}">
                <a16:creationId xmlns:a16="http://schemas.microsoft.com/office/drawing/2014/main" id="{38CCFD59-787C-8C37-7BC5-004BE049E95D}"/>
              </a:ext>
            </a:extLst>
          </p:cNvPr>
          <p:cNvSpPr/>
          <p:nvPr/>
        </p:nvSpPr>
        <p:spPr>
          <a:xfrm>
            <a:off x="9209434" y="2226714"/>
            <a:ext cx="2300375" cy="431320"/>
          </a:xfrm>
          <a:prstGeom prst="roundRect">
            <a:avLst/>
          </a:prstGeom>
          <a:solidFill>
            <a:schemeClr val="bg2">
              <a:lumMod val="90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1600" dirty="0">
                <a:latin typeface="NeuzeitS-Book" panose="020B0500000000000000" pitchFamily="34" charset="0"/>
              </a:rPr>
              <a:t>No Cache</a:t>
            </a:r>
          </a:p>
        </p:txBody>
      </p:sp>
      <p:sp>
        <p:nvSpPr>
          <p:cNvPr id="35" name="Rectangle: Rounded Corners 34">
            <a:extLst>
              <a:ext uri="{FF2B5EF4-FFF2-40B4-BE49-F238E27FC236}">
                <a16:creationId xmlns:a16="http://schemas.microsoft.com/office/drawing/2014/main" id="{130A5049-FDF1-DC55-63B3-83467B87E19A}"/>
              </a:ext>
            </a:extLst>
          </p:cNvPr>
          <p:cNvSpPr/>
          <p:nvPr/>
        </p:nvSpPr>
        <p:spPr>
          <a:xfrm>
            <a:off x="9209433" y="2873695"/>
            <a:ext cx="2300375" cy="431320"/>
          </a:xfrm>
          <a:prstGeom prst="roundRect">
            <a:avLst/>
          </a:prstGeom>
          <a:solidFill>
            <a:schemeClr val="bg2">
              <a:lumMod val="90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1600" dirty="0">
                <a:latin typeface="NeuzeitS-Book" panose="020B0500000000000000" pitchFamily="34" charset="0"/>
              </a:rPr>
              <a:t>PrivateL1PrivateL2</a:t>
            </a:r>
          </a:p>
        </p:txBody>
      </p:sp>
      <p:sp>
        <p:nvSpPr>
          <p:cNvPr id="37" name="Rectangle: Rounded Corners 36">
            <a:extLst>
              <a:ext uri="{FF2B5EF4-FFF2-40B4-BE49-F238E27FC236}">
                <a16:creationId xmlns:a16="http://schemas.microsoft.com/office/drawing/2014/main" id="{2B9E5742-361D-5FA4-8703-89836DA7BD34}"/>
              </a:ext>
            </a:extLst>
          </p:cNvPr>
          <p:cNvSpPr/>
          <p:nvPr/>
        </p:nvSpPr>
        <p:spPr>
          <a:xfrm>
            <a:off x="9209432" y="3463166"/>
            <a:ext cx="2300375" cy="431320"/>
          </a:xfrm>
          <a:prstGeom prst="roundRect">
            <a:avLst/>
          </a:prstGeom>
          <a:solidFill>
            <a:schemeClr val="bg2">
              <a:lumMod val="90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1600" dirty="0" err="1">
                <a:latin typeface="NeuzeitS-Book" panose="020B0500000000000000" pitchFamily="34" charset="0"/>
              </a:rPr>
              <a:t>MesiTwoLevel</a:t>
            </a:r>
            <a:endParaRPr lang="en-US" sz="1600" dirty="0">
              <a:latin typeface="NeuzeitS-Book" panose="020B0500000000000000" pitchFamily="34" charset="0"/>
            </a:endParaRPr>
          </a:p>
        </p:txBody>
      </p:sp>
      <p:sp>
        <p:nvSpPr>
          <p:cNvPr id="39" name="Rectangle: Rounded Corners 38">
            <a:extLst>
              <a:ext uri="{FF2B5EF4-FFF2-40B4-BE49-F238E27FC236}">
                <a16:creationId xmlns:a16="http://schemas.microsoft.com/office/drawing/2014/main" id="{615BAD8C-7631-2AAF-87C6-E57EBCA8A957}"/>
              </a:ext>
            </a:extLst>
          </p:cNvPr>
          <p:cNvSpPr/>
          <p:nvPr/>
        </p:nvSpPr>
        <p:spPr>
          <a:xfrm>
            <a:off x="10043319" y="4023882"/>
            <a:ext cx="618225" cy="373812"/>
          </a:xfrm>
          <a:prstGeom prst="roundRect">
            <a:avLst/>
          </a:prstGeom>
          <a:solidFill>
            <a:schemeClr val="bg2">
              <a:lumMod val="90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1600" dirty="0">
                <a:latin typeface="NeuzeitS-Book" panose="020B0500000000000000" pitchFamily="34" charset="0"/>
              </a:rPr>
              <a:t>...</a:t>
            </a:r>
          </a:p>
        </p:txBody>
      </p:sp>
      <p:cxnSp>
        <p:nvCxnSpPr>
          <p:cNvPr id="41" name="Connector: Curved 40">
            <a:extLst>
              <a:ext uri="{FF2B5EF4-FFF2-40B4-BE49-F238E27FC236}">
                <a16:creationId xmlns:a16="http://schemas.microsoft.com/office/drawing/2014/main" id="{F98243D6-BDEF-98D8-58AA-4759A7944CD6}"/>
              </a:ext>
            </a:extLst>
          </p:cNvPr>
          <p:cNvCxnSpPr/>
          <p:nvPr/>
        </p:nvCxnSpPr>
        <p:spPr>
          <a:xfrm>
            <a:off x="2523064" y="2714648"/>
            <a:ext cx="2047549" cy="1934659"/>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3" name="Connector: Curved 42">
            <a:extLst>
              <a:ext uri="{FF2B5EF4-FFF2-40B4-BE49-F238E27FC236}">
                <a16:creationId xmlns:a16="http://schemas.microsoft.com/office/drawing/2014/main" id="{30467435-704F-A53F-A93B-F3A30F60A08A}"/>
              </a:ext>
            </a:extLst>
          </p:cNvPr>
          <p:cNvCxnSpPr/>
          <p:nvPr/>
        </p:nvCxnSpPr>
        <p:spPr>
          <a:xfrm flipH="1">
            <a:off x="7487581" y="3090375"/>
            <a:ext cx="1691596" cy="1530048"/>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9E3ACF53-F854-B014-5CA6-6CE73DE39985}"/>
              </a:ext>
            </a:extLst>
          </p:cNvPr>
          <p:cNvCxnSpPr/>
          <p:nvPr/>
        </p:nvCxnSpPr>
        <p:spPr>
          <a:xfrm flipH="1">
            <a:off x="6135894" y="3429059"/>
            <a:ext cx="11413" cy="2589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816295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39528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dirty="0">
                <a:solidFill>
                  <a:schemeClr val="bg2">
                    <a:lumMod val="25000"/>
                  </a:schemeClr>
                </a:solidFill>
                <a:latin typeface="Neuzeit"/>
                <a:ea typeface="+mj-lt"/>
                <a:cs typeface="+mj-lt"/>
              </a:rPr>
              <a:t>The modular architecture</a:t>
            </a:r>
            <a:endParaRPr lang="en-US" dirty="0"/>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36</a:t>
            </a:fld>
            <a:endParaRPr lang="en-US"/>
          </a:p>
        </p:txBody>
      </p:sp>
      <p:pic>
        <p:nvPicPr>
          <p:cNvPr id="3" name="Picture 6" descr="Diagram&#10;&#10;Description automatically generated">
            <a:extLst>
              <a:ext uri="{FF2B5EF4-FFF2-40B4-BE49-F238E27FC236}">
                <a16:creationId xmlns:a16="http://schemas.microsoft.com/office/drawing/2014/main" id="{E0D7A726-9A81-E0DE-B820-0B1AF9E3FC19}"/>
              </a:ext>
            </a:extLst>
          </p:cNvPr>
          <p:cNvPicPr>
            <a:picLocks noChangeAspect="1"/>
          </p:cNvPicPr>
          <p:nvPr/>
        </p:nvPicPr>
        <p:blipFill>
          <a:blip r:embed="rId3"/>
          <a:stretch>
            <a:fillRect/>
          </a:stretch>
        </p:blipFill>
        <p:spPr>
          <a:xfrm>
            <a:off x="1678049" y="1215943"/>
            <a:ext cx="8304809" cy="4675166"/>
          </a:xfrm>
          <a:prstGeom prst="rect">
            <a:avLst/>
          </a:prstGeom>
        </p:spPr>
      </p:pic>
    </p:spTree>
    <p:extLst>
      <p:ext uri="{BB962C8B-B14F-4D97-AF65-F5344CB8AC3E}">
        <p14:creationId xmlns:p14="http://schemas.microsoft.com/office/powerpoint/2010/main" val="34805660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969912"/>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dirty="0">
                <a:solidFill>
                  <a:schemeClr val="bg2">
                    <a:lumMod val="25000"/>
                  </a:schemeClr>
                </a:solidFill>
                <a:latin typeface="Neuzeit"/>
              </a:rPr>
              <a:t>Where to find stuff: The directory structure</a:t>
            </a: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37</a:t>
            </a:fld>
            <a:endParaRPr lang="en-US"/>
          </a:p>
        </p:txBody>
      </p:sp>
      <p:pic>
        <p:nvPicPr>
          <p:cNvPr id="2" name="Picture 2" descr="A picture containing table&#10;&#10;Description automatically generated">
            <a:extLst>
              <a:ext uri="{FF2B5EF4-FFF2-40B4-BE49-F238E27FC236}">
                <a16:creationId xmlns:a16="http://schemas.microsoft.com/office/drawing/2014/main" id="{8D7498B2-931A-EB88-EE98-A24B0081E77D}"/>
              </a:ext>
            </a:extLst>
          </p:cNvPr>
          <p:cNvPicPr>
            <a:picLocks noChangeAspect="1"/>
          </p:cNvPicPr>
          <p:nvPr/>
        </p:nvPicPr>
        <p:blipFill>
          <a:blip r:embed="rId3"/>
          <a:stretch>
            <a:fillRect/>
          </a:stretch>
        </p:blipFill>
        <p:spPr>
          <a:xfrm>
            <a:off x="1377927" y="1863878"/>
            <a:ext cx="1662547" cy="4783700"/>
          </a:xfrm>
          <a:prstGeom prst="rect">
            <a:avLst/>
          </a:prstGeom>
        </p:spPr>
      </p:pic>
      <p:pic>
        <p:nvPicPr>
          <p:cNvPr id="3" name="Picture 6" descr="A picture containing chart&#10;&#10;Description automatically generated">
            <a:extLst>
              <a:ext uri="{FF2B5EF4-FFF2-40B4-BE49-F238E27FC236}">
                <a16:creationId xmlns:a16="http://schemas.microsoft.com/office/drawing/2014/main" id="{2988EA05-A41E-57EE-B538-291974C52BBF}"/>
              </a:ext>
            </a:extLst>
          </p:cNvPr>
          <p:cNvPicPr>
            <a:picLocks noChangeAspect="1"/>
          </p:cNvPicPr>
          <p:nvPr/>
        </p:nvPicPr>
        <p:blipFill>
          <a:blip r:embed="rId4"/>
          <a:stretch>
            <a:fillRect/>
          </a:stretch>
        </p:blipFill>
        <p:spPr>
          <a:xfrm>
            <a:off x="8084947" y="1863878"/>
            <a:ext cx="3117653" cy="4724122"/>
          </a:xfrm>
          <a:prstGeom prst="rect">
            <a:avLst/>
          </a:prstGeom>
        </p:spPr>
      </p:pic>
    </p:spTree>
    <p:extLst>
      <p:ext uri="{BB962C8B-B14F-4D97-AF65-F5344CB8AC3E}">
        <p14:creationId xmlns:p14="http://schemas.microsoft.com/office/powerpoint/2010/main" val="13540087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53823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dirty="0">
                <a:solidFill>
                  <a:schemeClr val="bg2">
                    <a:lumMod val="25000"/>
                  </a:schemeClr>
                </a:solidFill>
                <a:latin typeface="Neuzeit"/>
              </a:rPr>
              <a:t>Where to find stuff : Importing in a script</a:t>
            </a: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38</a:t>
            </a:fld>
            <a:endParaRPr lang="en-US"/>
          </a:p>
        </p:txBody>
      </p:sp>
      <p:pic>
        <p:nvPicPr>
          <p:cNvPr id="8" name="Picture 6" descr="A picture containing chart&#10;&#10;Description automatically generated">
            <a:extLst>
              <a:ext uri="{FF2B5EF4-FFF2-40B4-BE49-F238E27FC236}">
                <a16:creationId xmlns:a16="http://schemas.microsoft.com/office/drawing/2014/main" id="{643488B7-CC87-0543-6ABE-393F13459156}"/>
              </a:ext>
            </a:extLst>
          </p:cNvPr>
          <p:cNvPicPr>
            <a:picLocks noChangeAspect="1"/>
          </p:cNvPicPr>
          <p:nvPr/>
        </p:nvPicPr>
        <p:blipFill>
          <a:blip r:embed="rId3"/>
          <a:stretch>
            <a:fillRect/>
          </a:stretch>
        </p:blipFill>
        <p:spPr>
          <a:xfrm>
            <a:off x="671654" y="1713897"/>
            <a:ext cx="3059037" cy="4632943"/>
          </a:xfrm>
          <a:prstGeom prst="rect">
            <a:avLst/>
          </a:prstGeom>
        </p:spPr>
      </p:pic>
      <p:pic>
        <p:nvPicPr>
          <p:cNvPr id="9" name="Picture 9" descr="Text&#10;&#10;Description automatically generated">
            <a:extLst>
              <a:ext uri="{FF2B5EF4-FFF2-40B4-BE49-F238E27FC236}">
                <a16:creationId xmlns:a16="http://schemas.microsoft.com/office/drawing/2014/main" id="{00D6A7B9-15AB-4A6D-717D-1067A987010B}"/>
              </a:ext>
            </a:extLst>
          </p:cNvPr>
          <p:cNvPicPr>
            <a:picLocks noChangeAspect="1"/>
          </p:cNvPicPr>
          <p:nvPr/>
        </p:nvPicPr>
        <p:blipFill>
          <a:blip r:embed="rId4"/>
          <a:stretch>
            <a:fillRect/>
          </a:stretch>
        </p:blipFill>
        <p:spPr>
          <a:xfrm>
            <a:off x="4724400" y="2703302"/>
            <a:ext cx="7077855" cy="1438903"/>
          </a:xfrm>
          <a:prstGeom prst="rect">
            <a:avLst/>
          </a:prstGeom>
        </p:spPr>
      </p:pic>
    </p:spTree>
    <p:extLst>
      <p:ext uri="{BB962C8B-B14F-4D97-AF65-F5344CB8AC3E}">
        <p14:creationId xmlns:p14="http://schemas.microsoft.com/office/powerpoint/2010/main" val="721175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1221849" y="319421"/>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dirty="0">
                <a:solidFill>
                  <a:schemeClr val="bg2">
                    <a:lumMod val="25000"/>
                  </a:schemeClr>
                </a:solidFill>
                <a:latin typeface="Neuzeit"/>
                <a:ea typeface="+mj-lt"/>
                <a:cs typeface="+mj-lt"/>
              </a:rPr>
              <a:t>Let’s go back and loop at our script again</a:t>
            </a:r>
            <a:endParaRPr lang="en-US" dirty="0">
              <a:solidFill>
                <a:schemeClr val="bg2">
                  <a:lumMod val="25000"/>
                </a:schemeClr>
              </a:solidFill>
            </a:endParaRP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39</a:t>
            </a:fld>
            <a:endParaRPr lang="en-US"/>
          </a:p>
        </p:txBody>
      </p:sp>
      <p:pic>
        <p:nvPicPr>
          <p:cNvPr id="2" name="Picture 7" descr="Text&#10;&#10;Description automatically generated">
            <a:extLst>
              <a:ext uri="{FF2B5EF4-FFF2-40B4-BE49-F238E27FC236}">
                <a16:creationId xmlns:a16="http://schemas.microsoft.com/office/drawing/2014/main" id="{F3D8CB80-F1D1-5B88-507B-7226C5FCF3AB}"/>
              </a:ext>
            </a:extLst>
          </p:cNvPr>
          <p:cNvPicPr>
            <a:picLocks noChangeAspect="1"/>
          </p:cNvPicPr>
          <p:nvPr/>
        </p:nvPicPr>
        <p:blipFill>
          <a:blip r:embed="rId3"/>
          <a:stretch>
            <a:fillRect/>
          </a:stretch>
        </p:blipFill>
        <p:spPr>
          <a:xfrm>
            <a:off x="3400268" y="1614875"/>
            <a:ext cx="5482671" cy="4318868"/>
          </a:xfrm>
          <a:prstGeom prst="rect">
            <a:avLst/>
          </a:prstGeom>
        </p:spPr>
      </p:pic>
    </p:spTree>
    <p:extLst>
      <p:ext uri="{BB962C8B-B14F-4D97-AF65-F5344CB8AC3E}">
        <p14:creationId xmlns:p14="http://schemas.microsoft.com/office/powerpoint/2010/main" val="1353228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A2458-8711-4B0F-806D-37BD7BA76599}"/>
              </a:ext>
            </a:extLst>
          </p:cNvPr>
          <p:cNvSpPr>
            <a:spLocks noGrp="1"/>
          </p:cNvSpPr>
          <p:nvPr>
            <p:ph type="title"/>
          </p:nvPr>
        </p:nvSpPr>
        <p:spPr/>
        <p:txBody>
          <a:bodyPr>
            <a:normAutofit fontScale="90000"/>
          </a:bodyPr>
          <a:lstStyle/>
          <a:p>
            <a:r>
              <a:rPr lang="en-US" dirty="0"/>
              <a:t>GitHub </a:t>
            </a:r>
            <a:r>
              <a:rPr lang="en-US" dirty="0" err="1"/>
              <a:t>Codespaces</a:t>
            </a:r>
            <a:endParaRPr lang="en-US" dirty="0"/>
          </a:p>
        </p:txBody>
      </p:sp>
      <p:sp>
        <p:nvSpPr>
          <p:cNvPr id="4" name="Slide Number Placeholder 3">
            <a:extLst>
              <a:ext uri="{FF2B5EF4-FFF2-40B4-BE49-F238E27FC236}">
                <a16:creationId xmlns:a16="http://schemas.microsoft.com/office/drawing/2014/main" id="{CCFD9FE5-D3EC-4C21-A903-37045868E0FC}"/>
              </a:ext>
            </a:extLst>
          </p:cNvPr>
          <p:cNvSpPr>
            <a:spLocks noGrp="1"/>
          </p:cNvSpPr>
          <p:nvPr>
            <p:ph type="sldNum" sz="quarter" idx="12"/>
          </p:nvPr>
        </p:nvSpPr>
        <p:spPr/>
        <p:txBody>
          <a:bodyPr/>
          <a:lstStyle/>
          <a:p>
            <a:fld id="{FF2BD96E-3838-45D2-9031-D3AF67C920A5}" type="slidenum">
              <a:rPr lang="en-US" smtClean="0"/>
              <a:t>4</a:t>
            </a:fld>
            <a:endParaRPr lang="en-US"/>
          </a:p>
        </p:txBody>
      </p:sp>
      <p:pic>
        <p:nvPicPr>
          <p:cNvPr id="5" name="Picture 4" descr="Logo&#10;&#10;Description automatically generated">
            <a:extLst>
              <a:ext uri="{FF2B5EF4-FFF2-40B4-BE49-F238E27FC236}">
                <a16:creationId xmlns:a16="http://schemas.microsoft.com/office/drawing/2014/main" id="{6F12B6D1-9593-19C3-AA21-F304FD6DD6C4}"/>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3" name="Hexagon 2">
            <a:extLst>
              <a:ext uri="{FF2B5EF4-FFF2-40B4-BE49-F238E27FC236}">
                <a16:creationId xmlns:a16="http://schemas.microsoft.com/office/drawing/2014/main" id="{6D973F2A-5DC6-996F-B413-F8557C3EC1F8}"/>
              </a:ext>
            </a:extLst>
          </p:cNvPr>
          <p:cNvSpPr/>
          <p:nvPr/>
        </p:nvSpPr>
        <p:spPr>
          <a:xfrm>
            <a:off x="354839" y="3429000"/>
            <a:ext cx="3708724" cy="2871137"/>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The “ALL/gem5.fast” binary comes pre-built and installed as “gem5”</a:t>
            </a:r>
          </a:p>
        </p:txBody>
      </p:sp>
      <p:sp>
        <p:nvSpPr>
          <p:cNvPr id="6" name="Hexagon 5">
            <a:extLst>
              <a:ext uri="{FF2B5EF4-FFF2-40B4-BE49-F238E27FC236}">
                <a16:creationId xmlns:a16="http://schemas.microsoft.com/office/drawing/2014/main" id="{752AA12E-5085-0615-7389-1C75D14EE664}"/>
              </a:ext>
            </a:extLst>
          </p:cNvPr>
          <p:cNvSpPr/>
          <p:nvPr/>
        </p:nvSpPr>
        <p:spPr>
          <a:xfrm>
            <a:off x="4419715" y="1342697"/>
            <a:ext cx="3708724" cy="2871137"/>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“materials” contains everything you need. </a:t>
            </a:r>
          </a:p>
        </p:txBody>
      </p:sp>
      <p:sp>
        <p:nvSpPr>
          <p:cNvPr id="7" name="Hexagon 6">
            <a:extLst>
              <a:ext uri="{FF2B5EF4-FFF2-40B4-BE49-F238E27FC236}">
                <a16:creationId xmlns:a16="http://schemas.microsoft.com/office/drawing/2014/main" id="{8312937A-F840-2C44-6D68-0F88D191F44B}"/>
              </a:ext>
            </a:extLst>
          </p:cNvPr>
          <p:cNvSpPr/>
          <p:nvPr/>
        </p:nvSpPr>
        <p:spPr>
          <a:xfrm>
            <a:off x="8128438" y="3366155"/>
            <a:ext cx="3708724" cy="2871137"/>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This is completely open source. Feel free to pull a copy.</a:t>
            </a:r>
          </a:p>
        </p:txBody>
      </p:sp>
    </p:spTree>
    <p:extLst>
      <p:ext uri="{BB962C8B-B14F-4D97-AF65-F5344CB8AC3E}">
        <p14:creationId xmlns:p14="http://schemas.microsoft.com/office/powerpoint/2010/main" val="295498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39528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a:solidFill>
                  <a:schemeClr val="bg2">
                    <a:lumMod val="25000"/>
                  </a:schemeClr>
                </a:solidFill>
                <a:latin typeface="Neuzeit"/>
                <a:ea typeface="+mj-lt"/>
                <a:cs typeface="+mj-lt"/>
              </a:rPr>
              <a:t>gem5 Resources</a:t>
            </a:r>
            <a:endParaRPr lang="en-US" sz="4000">
              <a:solidFill>
                <a:schemeClr val="bg2">
                  <a:lumMod val="25000"/>
                </a:schemeClr>
              </a:solidFill>
              <a:latin typeface="Neuzeit"/>
            </a:endParaRP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40</a:t>
            </a:fld>
            <a:endParaRPr lang="en-US"/>
          </a:p>
        </p:txBody>
      </p:sp>
      <p:sp>
        <p:nvSpPr>
          <p:cNvPr id="10" name="TextBox 9">
            <a:extLst>
              <a:ext uri="{FF2B5EF4-FFF2-40B4-BE49-F238E27FC236}">
                <a16:creationId xmlns:a16="http://schemas.microsoft.com/office/drawing/2014/main" id="{A73A1E8E-E360-2F5E-A568-620C75027027}"/>
              </a:ext>
            </a:extLst>
          </p:cNvPr>
          <p:cNvSpPr txBox="1"/>
          <p:nvPr/>
        </p:nvSpPr>
        <p:spPr>
          <a:xfrm>
            <a:off x="1638925" y="1801318"/>
            <a:ext cx="9213953"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Neuzeit"/>
              </a:rPr>
              <a:t>gem5 resources is a repository providing sources for artifacts that are known to be compatible with gem5.</a:t>
            </a:r>
          </a:p>
          <a:p>
            <a:pPr marL="285750" indent="-285750">
              <a:buFont typeface="Arial"/>
              <a:buChar char="•"/>
            </a:pPr>
            <a:endParaRPr lang="en-US" dirty="0">
              <a:latin typeface="Neuzeit"/>
            </a:endParaRPr>
          </a:p>
          <a:p>
            <a:pPr marL="285750" indent="-285750">
              <a:buFont typeface="Arial"/>
              <a:buChar char="•"/>
            </a:pPr>
            <a:r>
              <a:rPr lang="en-US" dirty="0">
                <a:latin typeface="Neuzeit"/>
              </a:rPr>
              <a:t>These resources are not necessary for the compilation or running gem5 but may aid users in running simulations. E.g.: disk images, kernels, applications, cross-compilers, etc.</a:t>
            </a:r>
          </a:p>
          <a:p>
            <a:pPr marL="285750" indent="-285750">
              <a:buFont typeface="Arial"/>
              <a:buChar char="•"/>
            </a:pPr>
            <a:endParaRPr lang="en-US" dirty="0">
              <a:latin typeface="Neuzeit"/>
            </a:endParaRPr>
          </a:p>
          <a:p>
            <a:pPr marL="285750" indent="-285750">
              <a:buFont typeface="Arial"/>
              <a:buChar char="•"/>
            </a:pPr>
            <a:r>
              <a:rPr lang="en-US" dirty="0">
                <a:latin typeface="Neuzeit"/>
              </a:rPr>
              <a:t>Resources are held on gem5's Google Cloud Bucket, and sources for these resources are found at: </a:t>
            </a:r>
            <a:r>
              <a:rPr lang="en-US" dirty="0">
                <a:latin typeface="Neuzeit"/>
                <a:ea typeface="+mn-lt"/>
                <a:cs typeface="+mn-lt"/>
                <a:hlinkClick r:id="rId3"/>
              </a:rPr>
              <a:t>https://gem5.googlesource.com/public/gem5-resources/</a:t>
            </a:r>
            <a:endParaRPr lang="en-US" dirty="0">
              <a:latin typeface="Neuzeit"/>
              <a:ea typeface="+mn-lt"/>
              <a:cs typeface="+mn-lt"/>
            </a:endParaRPr>
          </a:p>
          <a:p>
            <a:pPr marL="285750" indent="-285750">
              <a:buFont typeface="Arial"/>
              <a:buChar char="•"/>
            </a:pPr>
            <a:endParaRPr lang="en-US" dirty="0">
              <a:latin typeface="Neuzeit"/>
              <a:ea typeface="+mn-lt"/>
              <a:cs typeface="+mn-lt"/>
            </a:endParaRPr>
          </a:p>
          <a:p>
            <a:pPr marL="285750" indent="-285750">
              <a:buFont typeface="Arial"/>
              <a:buChar char="•"/>
            </a:pPr>
            <a:r>
              <a:rPr lang="en-US" dirty="0">
                <a:latin typeface="Neuzeit"/>
                <a:ea typeface="+mn-lt"/>
                <a:cs typeface="+mn-lt"/>
              </a:rPr>
              <a:t>The </a:t>
            </a:r>
            <a:r>
              <a:rPr lang="en-US" dirty="0" err="1">
                <a:latin typeface="Neuzeit"/>
                <a:ea typeface="+mn-lt"/>
                <a:cs typeface="+mn-lt"/>
              </a:rPr>
              <a:t>stdlib</a:t>
            </a:r>
            <a:r>
              <a:rPr lang="en-US" dirty="0">
                <a:latin typeface="Neuzeit"/>
                <a:ea typeface="+mn-lt"/>
                <a:cs typeface="+mn-lt"/>
              </a:rPr>
              <a:t> can be used to automatically obtain and use these resources.</a:t>
            </a:r>
          </a:p>
          <a:p>
            <a:pPr marL="285750" indent="-285750">
              <a:buFont typeface="Arial"/>
              <a:buChar char="•"/>
            </a:pPr>
            <a:endParaRPr lang="en-US" dirty="0">
              <a:latin typeface="Neuzeit"/>
              <a:ea typeface="+mn-lt"/>
              <a:cs typeface="+mn-lt"/>
            </a:endParaRPr>
          </a:p>
          <a:p>
            <a:pPr marL="285750" indent="-285750">
              <a:buFont typeface="Arial"/>
              <a:buChar char="•"/>
            </a:pPr>
            <a:r>
              <a:rPr lang="en-US" dirty="0">
                <a:latin typeface="Neuzeit"/>
                <a:ea typeface="+mn-lt"/>
                <a:cs typeface="+mn-lt"/>
                <a:hlinkClick r:id="rId4"/>
              </a:rPr>
              <a:t>https://resources.gem5.org/resources.json</a:t>
            </a:r>
            <a:endParaRPr lang="en-US" dirty="0">
              <a:latin typeface="Neuzeit"/>
              <a:ea typeface="+mn-lt"/>
              <a:cs typeface="+mn-lt"/>
            </a:endParaRPr>
          </a:p>
        </p:txBody>
      </p:sp>
    </p:spTree>
    <p:extLst>
      <p:ext uri="{BB962C8B-B14F-4D97-AF65-F5344CB8AC3E}">
        <p14:creationId xmlns:p14="http://schemas.microsoft.com/office/powerpoint/2010/main" val="21397832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39528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a:solidFill>
                  <a:schemeClr val="bg2">
                    <a:lumMod val="25000"/>
                  </a:schemeClr>
                </a:solidFill>
                <a:latin typeface="Neuzeit"/>
                <a:ea typeface="+mj-lt"/>
                <a:cs typeface="+mj-lt"/>
              </a:rPr>
              <a:t>Looking up gem5 Resources</a:t>
            </a:r>
            <a:endParaRPr lang="en-US"/>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41</a:t>
            </a:fld>
            <a:endParaRPr lang="en-US"/>
          </a:p>
        </p:txBody>
      </p:sp>
      <p:sp>
        <p:nvSpPr>
          <p:cNvPr id="10" name="TextBox 9">
            <a:extLst>
              <a:ext uri="{FF2B5EF4-FFF2-40B4-BE49-F238E27FC236}">
                <a16:creationId xmlns:a16="http://schemas.microsoft.com/office/drawing/2014/main" id="{A73A1E8E-E360-2F5E-A568-620C75027027}"/>
              </a:ext>
            </a:extLst>
          </p:cNvPr>
          <p:cNvSpPr txBox="1"/>
          <p:nvPr/>
        </p:nvSpPr>
        <p:spPr>
          <a:xfrm>
            <a:off x="3766587" y="1296617"/>
            <a:ext cx="47410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Neuzeit"/>
                <a:ea typeface="+mn-lt"/>
                <a:cs typeface="+mn-lt"/>
                <a:hlinkClick r:id="rId3"/>
              </a:rPr>
              <a:t>https://resources.gem5.org/resources.json</a:t>
            </a:r>
            <a:endParaRPr lang="en-US">
              <a:latin typeface="Neuzeit"/>
              <a:ea typeface="+mn-lt"/>
              <a:cs typeface="+mn-lt"/>
            </a:endParaRPr>
          </a:p>
        </p:txBody>
      </p:sp>
      <p:sp>
        <p:nvSpPr>
          <p:cNvPr id="2" name="TextBox 1">
            <a:extLst>
              <a:ext uri="{FF2B5EF4-FFF2-40B4-BE49-F238E27FC236}">
                <a16:creationId xmlns:a16="http://schemas.microsoft.com/office/drawing/2014/main" id="{CDE53B17-7012-C1A5-368A-063F4D9E0B74}"/>
              </a:ext>
            </a:extLst>
          </p:cNvPr>
          <p:cNvSpPr txBox="1"/>
          <p:nvPr/>
        </p:nvSpPr>
        <p:spPr>
          <a:xfrm>
            <a:off x="4724400" y="539733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3" name="Picture 6" descr="Text, letter&#10;&#10;Description automatically generated">
            <a:extLst>
              <a:ext uri="{FF2B5EF4-FFF2-40B4-BE49-F238E27FC236}">
                <a16:creationId xmlns:a16="http://schemas.microsoft.com/office/drawing/2014/main" id="{E55C109C-7889-86F2-089A-48C14306899F}"/>
              </a:ext>
            </a:extLst>
          </p:cNvPr>
          <p:cNvPicPr>
            <a:picLocks noChangeAspect="1"/>
          </p:cNvPicPr>
          <p:nvPr/>
        </p:nvPicPr>
        <p:blipFill>
          <a:blip r:embed="rId4"/>
          <a:stretch>
            <a:fillRect/>
          </a:stretch>
        </p:blipFill>
        <p:spPr>
          <a:xfrm>
            <a:off x="2243635" y="1865637"/>
            <a:ext cx="8365836" cy="3132535"/>
          </a:xfrm>
          <a:prstGeom prst="rect">
            <a:avLst/>
          </a:prstGeom>
        </p:spPr>
      </p:pic>
      <p:sp>
        <p:nvSpPr>
          <p:cNvPr id="7" name="TextBox 6">
            <a:extLst>
              <a:ext uri="{FF2B5EF4-FFF2-40B4-BE49-F238E27FC236}">
                <a16:creationId xmlns:a16="http://schemas.microsoft.com/office/drawing/2014/main" id="{13E15CC5-B3BE-BABF-FA3A-22499886064C}"/>
              </a:ext>
            </a:extLst>
          </p:cNvPr>
          <p:cNvSpPr txBox="1"/>
          <p:nvPr/>
        </p:nvSpPr>
        <p:spPr>
          <a:xfrm>
            <a:off x="2766002" y="5329093"/>
            <a:ext cx="73960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This is all machine-reachable for now. We're working on a web-portal.</a:t>
            </a:r>
          </a:p>
        </p:txBody>
      </p:sp>
    </p:spTree>
    <p:extLst>
      <p:ext uri="{BB962C8B-B14F-4D97-AF65-F5344CB8AC3E}">
        <p14:creationId xmlns:p14="http://schemas.microsoft.com/office/powerpoint/2010/main" val="13545131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39528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a:solidFill>
                  <a:schemeClr val="bg2">
                    <a:lumMod val="25000"/>
                  </a:schemeClr>
                </a:solidFill>
                <a:latin typeface="Neuzeit"/>
                <a:ea typeface="+mj-lt"/>
                <a:cs typeface="+mj-lt"/>
              </a:rPr>
              <a:t>Obtaining Resources in the </a:t>
            </a:r>
            <a:r>
              <a:rPr lang="en-US" sz="4000" err="1">
                <a:solidFill>
                  <a:schemeClr val="bg2">
                    <a:lumMod val="25000"/>
                  </a:schemeClr>
                </a:solidFill>
                <a:latin typeface="Neuzeit"/>
                <a:ea typeface="+mj-lt"/>
                <a:cs typeface="+mj-lt"/>
              </a:rPr>
              <a:t>stdlib</a:t>
            </a:r>
            <a:endParaRPr lang="en-US" sz="4000" err="1">
              <a:solidFill>
                <a:schemeClr val="bg2">
                  <a:lumMod val="25000"/>
                </a:schemeClr>
              </a:solidFill>
              <a:latin typeface="Neuzeit"/>
            </a:endParaRP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42</a:t>
            </a:fld>
            <a:endParaRPr lang="en-US"/>
          </a:p>
        </p:txBody>
      </p:sp>
      <p:pic>
        <p:nvPicPr>
          <p:cNvPr id="3" name="Picture 2">
            <a:extLst>
              <a:ext uri="{FF2B5EF4-FFF2-40B4-BE49-F238E27FC236}">
                <a16:creationId xmlns:a16="http://schemas.microsoft.com/office/drawing/2014/main" id="{285849EB-F37B-1F3C-EB2D-7061793B9F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359" y="2131267"/>
            <a:ext cx="10599241" cy="1845129"/>
          </a:xfrm>
          <a:prstGeom prst="rect">
            <a:avLst/>
          </a:prstGeom>
        </p:spPr>
      </p:pic>
      <p:sp>
        <p:nvSpPr>
          <p:cNvPr id="10" name="TextBox 9">
            <a:extLst>
              <a:ext uri="{FF2B5EF4-FFF2-40B4-BE49-F238E27FC236}">
                <a16:creationId xmlns:a16="http://schemas.microsoft.com/office/drawing/2014/main" id="{3DC223D1-757C-E28B-AD4C-F4AFD5AC4402}"/>
              </a:ext>
            </a:extLst>
          </p:cNvPr>
          <p:cNvSpPr txBox="1"/>
          <p:nvPr/>
        </p:nvSpPr>
        <p:spPr>
          <a:xfrm>
            <a:off x="4049485" y="1291516"/>
            <a:ext cx="5138058" cy="646331"/>
          </a:xfrm>
          <a:prstGeom prst="rect">
            <a:avLst/>
          </a:prstGeom>
          <a:noFill/>
        </p:spPr>
        <p:txBody>
          <a:bodyPr wrap="square" rtlCol="0">
            <a:spAutoFit/>
          </a:bodyPr>
          <a:lstStyle/>
          <a:p>
            <a:r>
              <a:rPr lang="en-US" dirty="0"/>
              <a:t>This complete script can be found in “materials/obtain-</a:t>
            </a:r>
            <a:r>
              <a:rPr lang="en-US" dirty="0" err="1"/>
              <a:t>resources.py</a:t>
            </a:r>
            <a:r>
              <a:rPr lang="en-US" dirty="0"/>
              <a:t>”</a:t>
            </a:r>
          </a:p>
        </p:txBody>
      </p:sp>
      <p:sp>
        <p:nvSpPr>
          <p:cNvPr id="11" name="Rectangle: Rounded Corners 6">
            <a:extLst>
              <a:ext uri="{FF2B5EF4-FFF2-40B4-BE49-F238E27FC236}">
                <a16:creationId xmlns:a16="http://schemas.microsoft.com/office/drawing/2014/main" id="{C7295F92-F0FB-D976-08B8-CA78E8776772}"/>
              </a:ext>
            </a:extLst>
          </p:cNvPr>
          <p:cNvSpPr/>
          <p:nvPr/>
        </p:nvSpPr>
        <p:spPr>
          <a:xfrm>
            <a:off x="2406249" y="4689986"/>
            <a:ext cx="7576551" cy="876498"/>
          </a:xfrm>
          <a:prstGeom prst="roundRect">
            <a:avLst/>
          </a:prstGeom>
          <a:solidFill>
            <a:schemeClr val="tx1"/>
          </a:solidFill>
          <a:ln>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nSpc>
                <a:spcPct val="150000"/>
              </a:lnSpc>
            </a:pPr>
            <a:r>
              <a:rPr lang="en-US" sz="2800" dirty="0">
                <a:latin typeface="Consolas" panose="020B0609020204030204" pitchFamily="49" charset="0"/>
              </a:rPr>
              <a:t>&gt; gem5 materials/obtain-</a:t>
            </a:r>
            <a:r>
              <a:rPr lang="en-US" sz="2800" dirty="0" err="1">
                <a:latin typeface="Consolas" panose="020B0609020204030204" pitchFamily="49" charset="0"/>
              </a:rPr>
              <a:t>resources.py</a:t>
            </a:r>
            <a:endParaRPr lang="en-US" sz="2800" b="1" dirty="0">
              <a:latin typeface="Consolas" panose="020B0609020204030204" pitchFamily="49" charset="0"/>
            </a:endParaRPr>
          </a:p>
        </p:txBody>
      </p:sp>
    </p:spTree>
    <p:extLst>
      <p:ext uri="{BB962C8B-B14F-4D97-AF65-F5344CB8AC3E}">
        <p14:creationId xmlns:p14="http://schemas.microsoft.com/office/powerpoint/2010/main" val="263400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39528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a:solidFill>
                  <a:schemeClr val="bg2">
                    <a:lumMod val="25000"/>
                  </a:schemeClr>
                </a:solidFill>
                <a:latin typeface="Neuzeit"/>
                <a:ea typeface="+mj-lt"/>
                <a:cs typeface="+mj-lt"/>
              </a:rPr>
              <a:t>Obtaining Resources in the </a:t>
            </a:r>
            <a:r>
              <a:rPr lang="en-US" sz="4000" err="1">
                <a:solidFill>
                  <a:schemeClr val="bg2">
                    <a:lumMod val="25000"/>
                  </a:schemeClr>
                </a:solidFill>
                <a:latin typeface="Neuzeit"/>
                <a:ea typeface="+mj-lt"/>
                <a:cs typeface="+mj-lt"/>
              </a:rPr>
              <a:t>stdlib</a:t>
            </a:r>
            <a:endParaRPr lang="en-US" sz="4000">
              <a:solidFill>
                <a:schemeClr val="bg2">
                  <a:lumMod val="25000"/>
                </a:schemeClr>
              </a:solidFill>
              <a:latin typeface="Neuzeit"/>
              <a:ea typeface="+mj-lt"/>
              <a:cs typeface="+mj-lt"/>
            </a:endParaRP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43</a:t>
            </a:fld>
            <a:endParaRPr lang="en-US"/>
          </a:p>
        </p:txBody>
      </p:sp>
      <p:sp>
        <p:nvSpPr>
          <p:cNvPr id="3" name="TextBox 2">
            <a:extLst>
              <a:ext uri="{FF2B5EF4-FFF2-40B4-BE49-F238E27FC236}">
                <a16:creationId xmlns:a16="http://schemas.microsoft.com/office/drawing/2014/main" id="{7A7608EE-C462-0971-6990-883C6D232AC8}"/>
              </a:ext>
            </a:extLst>
          </p:cNvPr>
          <p:cNvSpPr txBox="1"/>
          <p:nvPr/>
        </p:nvSpPr>
        <p:spPr>
          <a:xfrm>
            <a:off x="2675745" y="5274041"/>
            <a:ext cx="6828020" cy="3818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Neuzeit"/>
              </a:rPr>
              <a:t>The </a:t>
            </a:r>
            <a:r>
              <a:rPr lang="en-US" dirty="0" err="1">
                <a:latin typeface="Neuzeit"/>
              </a:rPr>
              <a:t>stdlib</a:t>
            </a:r>
            <a:r>
              <a:rPr lang="en-US" dirty="0">
                <a:latin typeface="Neuzeit"/>
              </a:rPr>
              <a:t> will use the cached resources if already downloaded.</a:t>
            </a:r>
          </a:p>
        </p:txBody>
      </p:sp>
      <p:pic>
        <p:nvPicPr>
          <p:cNvPr id="7" name="Picture 7" descr="Text, letter&#10;&#10;Description automatically generated">
            <a:extLst>
              <a:ext uri="{FF2B5EF4-FFF2-40B4-BE49-F238E27FC236}">
                <a16:creationId xmlns:a16="http://schemas.microsoft.com/office/drawing/2014/main" id="{1810C40F-5856-6640-17D8-5A85F0F65B6A}"/>
              </a:ext>
            </a:extLst>
          </p:cNvPr>
          <p:cNvPicPr>
            <a:picLocks noChangeAspect="1"/>
          </p:cNvPicPr>
          <p:nvPr/>
        </p:nvPicPr>
        <p:blipFill>
          <a:blip r:embed="rId3"/>
          <a:stretch>
            <a:fillRect/>
          </a:stretch>
        </p:blipFill>
        <p:spPr>
          <a:xfrm>
            <a:off x="1326630" y="1861142"/>
            <a:ext cx="9876018" cy="2823422"/>
          </a:xfrm>
          <a:prstGeom prst="rect">
            <a:avLst/>
          </a:prstGeom>
        </p:spPr>
      </p:pic>
    </p:spTree>
    <p:extLst>
      <p:ext uri="{BB962C8B-B14F-4D97-AF65-F5344CB8AC3E}">
        <p14:creationId xmlns:p14="http://schemas.microsoft.com/office/powerpoint/2010/main" val="24978927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39528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a:solidFill>
                  <a:schemeClr val="bg2">
                    <a:lumMod val="25000"/>
                  </a:schemeClr>
                </a:solidFill>
                <a:latin typeface="Neuzeit"/>
                <a:ea typeface="+mj-lt"/>
                <a:cs typeface="+mj-lt"/>
              </a:rPr>
              <a:t>Using a Custom Resource</a:t>
            </a: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44</a:t>
            </a:fld>
            <a:endParaRPr lang="en-US"/>
          </a:p>
        </p:txBody>
      </p:sp>
      <p:sp>
        <p:nvSpPr>
          <p:cNvPr id="2" name="TextBox 1">
            <a:extLst>
              <a:ext uri="{FF2B5EF4-FFF2-40B4-BE49-F238E27FC236}">
                <a16:creationId xmlns:a16="http://schemas.microsoft.com/office/drawing/2014/main" id="{61627BE2-DFAB-62E3-CFB3-49CD1DD29739}"/>
              </a:ext>
            </a:extLst>
          </p:cNvPr>
          <p:cNvSpPr txBox="1"/>
          <p:nvPr/>
        </p:nvSpPr>
        <p:spPr>
          <a:xfrm>
            <a:off x="3734788" y="1977832"/>
            <a:ext cx="47125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You don't need to use the gem5 resources</a:t>
            </a:r>
          </a:p>
        </p:txBody>
      </p:sp>
      <p:sp>
        <p:nvSpPr>
          <p:cNvPr id="8" name="TextBox 7">
            <a:extLst>
              <a:ext uri="{FF2B5EF4-FFF2-40B4-BE49-F238E27FC236}">
                <a16:creationId xmlns:a16="http://schemas.microsoft.com/office/drawing/2014/main" id="{81050AA9-7316-DEC8-5438-9C8F9C65F802}"/>
              </a:ext>
            </a:extLst>
          </p:cNvPr>
          <p:cNvSpPr txBox="1"/>
          <p:nvPr/>
        </p:nvSpPr>
        <p:spPr>
          <a:xfrm>
            <a:off x="2784763" y="2779534"/>
            <a:ext cx="6612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You can specify a local resources (e.g., your own disk image)</a:t>
            </a:r>
          </a:p>
        </p:txBody>
      </p:sp>
      <p:pic>
        <p:nvPicPr>
          <p:cNvPr id="9" name="Picture 9" descr="A picture containing shape&#10;&#10;Description automatically generated">
            <a:extLst>
              <a:ext uri="{FF2B5EF4-FFF2-40B4-BE49-F238E27FC236}">
                <a16:creationId xmlns:a16="http://schemas.microsoft.com/office/drawing/2014/main" id="{E5315A75-4ABA-0B44-7675-EEB56BFF878F}"/>
              </a:ext>
            </a:extLst>
          </p:cNvPr>
          <p:cNvPicPr>
            <a:picLocks noChangeAspect="1"/>
          </p:cNvPicPr>
          <p:nvPr/>
        </p:nvPicPr>
        <p:blipFill>
          <a:blip r:embed="rId3"/>
          <a:stretch>
            <a:fillRect/>
          </a:stretch>
        </p:blipFill>
        <p:spPr>
          <a:xfrm>
            <a:off x="1795153" y="3893800"/>
            <a:ext cx="8799616" cy="970451"/>
          </a:xfrm>
          <a:prstGeom prst="rect">
            <a:avLst/>
          </a:prstGeom>
        </p:spPr>
      </p:pic>
    </p:spTree>
    <p:extLst>
      <p:ext uri="{BB962C8B-B14F-4D97-AF65-F5344CB8AC3E}">
        <p14:creationId xmlns:p14="http://schemas.microsoft.com/office/powerpoint/2010/main" val="30418198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1033121" y="440934"/>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dirty="0">
                <a:solidFill>
                  <a:schemeClr val="bg2">
                    <a:lumMod val="25000"/>
                  </a:schemeClr>
                </a:solidFill>
                <a:latin typeface="NeuzeitS-Book" panose="020B0500000000000000" pitchFamily="34" charset="0"/>
              </a:rPr>
              <a:t>More detailed output</a:t>
            </a: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45</a:t>
            </a:fld>
            <a:endParaRPr lang="en-US"/>
          </a:p>
        </p:txBody>
      </p:sp>
      <p:sp>
        <p:nvSpPr>
          <p:cNvPr id="3" name="TextBox 2">
            <a:extLst>
              <a:ext uri="{FF2B5EF4-FFF2-40B4-BE49-F238E27FC236}">
                <a16:creationId xmlns:a16="http://schemas.microsoft.com/office/drawing/2014/main" id="{DB74B0E6-E38C-DAE4-D8EE-703DCBF29B83}"/>
              </a:ext>
            </a:extLst>
          </p:cNvPr>
          <p:cNvSpPr txBox="1"/>
          <p:nvPr/>
        </p:nvSpPr>
        <p:spPr>
          <a:xfrm>
            <a:off x="2305338" y="1402908"/>
            <a:ext cx="76774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Neuzeit"/>
              </a:rPr>
              <a:t>Look into the more the ”gem5/m5out” directory</a:t>
            </a:r>
          </a:p>
        </p:txBody>
      </p:sp>
      <p:pic>
        <p:nvPicPr>
          <p:cNvPr id="7" name="Picture 6" descr="Graphical user interface, application&#10;&#10;Description automatically generated">
            <a:extLst>
              <a:ext uri="{FF2B5EF4-FFF2-40B4-BE49-F238E27FC236}">
                <a16:creationId xmlns:a16="http://schemas.microsoft.com/office/drawing/2014/main" id="{81407E3E-24A7-E8D3-C4D0-B7353CB2F1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4773" y="2444999"/>
            <a:ext cx="2736074" cy="2770928"/>
          </a:xfrm>
          <a:prstGeom prst="rect">
            <a:avLst/>
          </a:prstGeom>
        </p:spPr>
      </p:pic>
      <p:sp>
        <p:nvSpPr>
          <p:cNvPr id="8" name="TextBox 7">
            <a:extLst>
              <a:ext uri="{FF2B5EF4-FFF2-40B4-BE49-F238E27FC236}">
                <a16:creationId xmlns:a16="http://schemas.microsoft.com/office/drawing/2014/main" id="{33A450C6-D55E-237D-BD41-2EC34C1A79F9}"/>
              </a:ext>
            </a:extLst>
          </p:cNvPr>
          <p:cNvSpPr txBox="1"/>
          <p:nvPr/>
        </p:nvSpPr>
        <p:spPr>
          <a:xfrm>
            <a:off x="6773041" y="2297670"/>
            <a:ext cx="3565447" cy="34163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NeuzeitS-Book" panose="020B0500000000000000" pitchFamily="34" charset="0"/>
              </a:rPr>
              <a:t>The “config” files detail your system configuration (various formats, ”</a:t>
            </a:r>
            <a:r>
              <a:rPr lang="en-US" dirty="0" err="1">
                <a:latin typeface="NeuzeitS-Book" panose="020B0500000000000000" pitchFamily="34" charset="0"/>
              </a:rPr>
              <a:t>config.ini</a:t>
            </a:r>
            <a:r>
              <a:rPr lang="en-US" dirty="0">
                <a:latin typeface="NeuzeitS-Book" panose="020B0500000000000000" pitchFamily="34" charset="0"/>
              </a:rPr>
              <a:t>” most human-readable.</a:t>
            </a:r>
          </a:p>
          <a:p>
            <a:endParaRPr lang="en-US" dirty="0">
              <a:latin typeface="NeuzeitS-Book" panose="020B0500000000000000" pitchFamily="34" charset="0"/>
            </a:endParaRPr>
          </a:p>
          <a:p>
            <a:pPr marL="285750" indent="-285750">
              <a:buFont typeface="Arial" panose="020B0604020202020204" pitchFamily="34" charset="0"/>
              <a:buChar char="•"/>
            </a:pPr>
            <a:r>
              <a:rPr lang="en-US" dirty="0">
                <a:latin typeface="NeuzeitS-Book" panose="020B0500000000000000" pitchFamily="34" charset="0"/>
              </a:rPr>
              <a:t>The </a:t>
            </a:r>
            <a:r>
              <a:rPr lang="en-US" dirty="0" err="1">
                <a:latin typeface="NeuzeitS-Book" panose="020B0500000000000000" pitchFamily="34" charset="0"/>
              </a:rPr>
              <a:t>stats.txt</a:t>
            </a:r>
            <a:r>
              <a:rPr lang="en-US" dirty="0">
                <a:latin typeface="NeuzeitS-Book" panose="020B0500000000000000" pitchFamily="34" charset="0"/>
              </a:rPr>
              <a:t> shows the various simulation statistics.</a:t>
            </a:r>
          </a:p>
          <a:p>
            <a:endParaRPr lang="en-US" dirty="0">
              <a:latin typeface="NeuzeitS-Book" panose="020B0500000000000000" pitchFamily="34" charset="0"/>
            </a:endParaRPr>
          </a:p>
          <a:p>
            <a:pPr marL="285750" indent="-285750">
              <a:buFont typeface="Arial" panose="020B0604020202020204" pitchFamily="34" charset="0"/>
              <a:buChar char="•"/>
            </a:pPr>
            <a:r>
              <a:rPr lang="en-US" dirty="0">
                <a:latin typeface="NeuzeitS-Book" panose="020B0500000000000000" pitchFamily="34" charset="0"/>
              </a:rPr>
              <a:t>In Full-System simulations the terminal output can be found in this directory.</a:t>
            </a:r>
          </a:p>
          <a:p>
            <a:pPr marL="285750" indent="-285750">
              <a:buFont typeface="Arial" panose="020B0604020202020204" pitchFamily="34" charset="0"/>
              <a:buChar char="•"/>
            </a:pPr>
            <a:endParaRPr lang="en-US" dirty="0">
              <a:latin typeface="NeuzeitS-Book" panose="020B0500000000000000" pitchFamily="34" charset="0"/>
            </a:endParaRPr>
          </a:p>
        </p:txBody>
      </p:sp>
    </p:spTree>
    <p:extLst>
      <p:ext uri="{BB962C8B-B14F-4D97-AF65-F5344CB8AC3E}">
        <p14:creationId xmlns:p14="http://schemas.microsoft.com/office/powerpoint/2010/main" val="14668054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1033121" y="440934"/>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dirty="0">
                <a:solidFill>
                  <a:schemeClr val="bg2">
                    <a:lumMod val="25000"/>
                  </a:schemeClr>
                </a:solidFill>
                <a:latin typeface="NeuzeitS-Book" panose="020B0500000000000000" pitchFamily="34" charset="0"/>
              </a:rPr>
              <a:t>More detailed output</a:t>
            </a: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46</a:t>
            </a:fld>
            <a:endParaRPr lang="en-US"/>
          </a:p>
        </p:txBody>
      </p:sp>
      <p:pic>
        <p:nvPicPr>
          <p:cNvPr id="9" name="Picture 8" descr="Graphical user interface, text&#10;&#10;Description automatically generated with medium confidence">
            <a:extLst>
              <a:ext uri="{FF2B5EF4-FFF2-40B4-BE49-F238E27FC236}">
                <a16:creationId xmlns:a16="http://schemas.microsoft.com/office/drawing/2014/main" id="{2C5AA898-B219-8190-C495-AA8B1BBEE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7971" y="2311035"/>
            <a:ext cx="5143500" cy="2781300"/>
          </a:xfrm>
          <a:prstGeom prst="rect">
            <a:avLst/>
          </a:prstGeom>
        </p:spPr>
      </p:pic>
      <p:sp>
        <p:nvSpPr>
          <p:cNvPr id="10" name="TextBox 9">
            <a:extLst>
              <a:ext uri="{FF2B5EF4-FFF2-40B4-BE49-F238E27FC236}">
                <a16:creationId xmlns:a16="http://schemas.microsoft.com/office/drawing/2014/main" id="{393F5F65-1E40-143C-7ED6-DAA59C2EF6C8}"/>
              </a:ext>
            </a:extLst>
          </p:cNvPr>
          <p:cNvSpPr txBox="1"/>
          <p:nvPr/>
        </p:nvSpPr>
        <p:spPr>
          <a:xfrm>
            <a:off x="2111907" y="1543528"/>
            <a:ext cx="76774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Neuzeit"/>
              </a:rPr>
              <a:t>Look into the more the ”gem5/m5out/</a:t>
            </a:r>
            <a:r>
              <a:rPr lang="en-US" dirty="0" err="1">
                <a:latin typeface="Neuzeit"/>
              </a:rPr>
              <a:t>stats.txt</a:t>
            </a:r>
            <a:r>
              <a:rPr lang="en-US" dirty="0">
                <a:latin typeface="Neuzeit"/>
              </a:rPr>
              <a:t>” file</a:t>
            </a:r>
          </a:p>
        </p:txBody>
      </p:sp>
    </p:spTree>
    <p:extLst>
      <p:ext uri="{BB962C8B-B14F-4D97-AF65-F5344CB8AC3E}">
        <p14:creationId xmlns:p14="http://schemas.microsoft.com/office/powerpoint/2010/main" val="26268528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39528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dirty="0">
                <a:solidFill>
                  <a:schemeClr val="bg2">
                    <a:lumMod val="25000"/>
                  </a:schemeClr>
                </a:solidFill>
                <a:latin typeface="Neuzeit"/>
                <a:ea typeface="+mj-lt"/>
                <a:cs typeface="+mj-lt"/>
              </a:rPr>
              <a:t>Modifying our design!</a:t>
            </a:r>
            <a:endParaRPr lang="en-US" sz="4000" dirty="0">
              <a:solidFill>
                <a:schemeClr val="bg2">
                  <a:lumMod val="25000"/>
                </a:schemeClr>
              </a:solidFill>
              <a:latin typeface="Neuzeit"/>
            </a:endParaRP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47</a:t>
            </a:fld>
            <a:endParaRPr lang="en-US"/>
          </a:p>
        </p:txBody>
      </p:sp>
      <p:sp>
        <p:nvSpPr>
          <p:cNvPr id="2" name="TextBox 1">
            <a:extLst>
              <a:ext uri="{FF2B5EF4-FFF2-40B4-BE49-F238E27FC236}">
                <a16:creationId xmlns:a16="http://schemas.microsoft.com/office/drawing/2014/main" id="{64A9D85E-579E-A70F-F502-6C7312C95461}"/>
              </a:ext>
            </a:extLst>
          </p:cNvPr>
          <p:cNvSpPr txBox="1"/>
          <p:nvPr/>
        </p:nvSpPr>
        <p:spPr>
          <a:xfrm>
            <a:off x="1660736" y="2693986"/>
            <a:ext cx="887766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Neuzeit"/>
              </a:rPr>
              <a:t>Remember: gem5 is modular!</a:t>
            </a:r>
          </a:p>
          <a:p>
            <a:pPr algn="ctr"/>
            <a:endParaRPr lang="en-US" dirty="0">
              <a:latin typeface="Neuzeit"/>
            </a:endParaRPr>
          </a:p>
          <a:p>
            <a:pPr algn="ctr"/>
            <a:r>
              <a:rPr lang="en-US" dirty="0">
                <a:latin typeface="Neuzeit"/>
              </a:rPr>
              <a:t>In general, you can replace components with components of the same type.</a:t>
            </a:r>
          </a:p>
          <a:p>
            <a:pPr algn="ctr"/>
            <a:endParaRPr lang="en-US" dirty="0">
              <a:latin typeface="Neuzeit"/>
            </a:endParaRPr>
          </a:p>
          <a:p>
            <a:pPr algn="ctr"/>
            <a:r>
              <a:rPr lang="en-US" dirty="0">
                <a:latin typeface="Neuzeit"/>
              </a:rPr>
              <a:t>Let’s convert our basic “hello world” board into a Traffic generator board.</a:t>
            </a:r>
          </a:p>
        </p:txBody>
      </p:sp>
    </p:spTree>
    <p:extLst>
      <p:ext uri="{BB962C8B-B14F-4D97-AF65-F5344CB8AC3E}">
        <p14:creationId xmlns:p14="http://schemas.microsoft.com/office/powerpoint/2010/main" val="11627669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39528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dirty="0">
                <a:solidFill>
                  <a:schemeClr val="bg2">
                    <a:lumMod val="25000"/>
                  </a:schemeClr>
                </a:solidFill>
                <a:latin typeface="Neuzeit"/>
                <a:ea typeface="+mj-lt"/>
                <a:cs typeface="+mj-lt"/>
              </a:rPr>
              <a:t>Traffic Generator</a:t>
            </a:r>
            <a:endParaRPr lang="en-US" sz="4000" dirty="0">
              <a:solidFill>
                <a:schemeClr val="bg2">
                  <a:lumMod val="25000"/>
                </a:schemeClr>
              </a:solidFill>
              <a:latin typeface="Neuzeit"/>
            </a:endParaRP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48</a:t>
            </a:fld>
            <a:endParaRPr lang="en-US"/>
          </a:p>
        </p:txBody>
      </p:sp>
      <p:sp>
        <p:nvSpPr>
          <p:cNvPr id="3" name="Oval 2">
            <a:extLst>
              <a:ext uri="{FF2B5EF4-FFF2-40B4-BE49-F238E27FC236}">
                <a16:creationId xmlns:a16="http://schemas.microsoft.com/office/drawing/2014/main" id="{A6CD8B0D-6C95-492A-AA75-650F0DE809F8}"/>
              </a:ext>
            </a:extLst>
          </p:cNvPr>
          <p:cNvSpPr/>
          <p:nvPr/>
        </p:nvSpPr>
        <p:spPr>
          <a:xfrm>
            <a:off x="1424763" y="2371057"/>
            <a:ext cx="2906404" cy="26156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Generator</a:t>
            </a:r>
          </a:p>
        </p:txBody>
      </p:sp>
      <p:sp>
        <p:nvSpPr>
          <p:cNvPr id="7" name="Rectangle 6">
            <a:extLst>
              <a:ext uri="{FF2B5EF4-FFF2-40B4-BE49-F238E27FC236}">
                <a16:creationId xmlns:a16="http://schemas.microsoft.com/office/drawing/2014/main" id="{5A96D014-011D-67B6-69F0-DDF7542BA80B}"/>
              </a:ext>
            </a:extLst>
          </p:cNvPr>
          <p:cNvSpPr/>
          <p:nvPr/>
        </p:nvSpPr>
        <p:spPr>
          <a:xfrm>
            <a:off x="7591646" y="2892053"/>
            <a:ext cx="2977117" cy="15736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Memory System</a:t>
            </a:r>
          </a:p>
        </p:txBody>
      </p:sp>
      <p:sp>
        <p:nvSpPr>
          <p:cNvPr id="2" name="Notched Right Arrow 1">
            <a:extLst>
              <a:ext uri="{FF2B5EF4-FFF2-40B4-BE49-F238E27FC236}">
                <a16:creationId xmlns:a16="http://schemas.microsoft.com/office/drawing/2014/main" id="{ADC1F46B-C87E-CD38-A4C0-18CE27069FEB}"/>
              </a:ext>
            </a:extLst>
          </p:cNvPr>
          <p:cNvSpPr/>
          <p:nvPr/>
        </p:nvSpPr>
        <p:spPr>
          <a:xfrm>
            <a:off x="4657060" y="3232298"/>
            <a:ext cx="2608351" cy="956930"/>
          </a:xfrm>
          <a:prstGeom prst="notched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68465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39528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dirty="0">
                <a:solidFill>
                  <a:schemeClr val="bg2">
                    <a:lumMod val="25000"/>
                  </a:schemeClr>
                </a:solidFill>
                <a:latin typeface="Neuzeit"/>
                <a:ea typeface="+mj-lt"/>
                <a:cs typeface="+mj-lt"/>
              </a:rPr>
              <a:t>The ‘</a:t>
            </a:r>
            <a:r>
              <a:rPr lang="en-US" sz="4000" dirty="0" err="1">
                <a:solidFill>
                  <a:schemeClr val="bg2">
                    <a:lumMod val="25000"/>
                  </a:schemeClr>
                </a:solidFill>
                <a:latin typeface="Neuzeit"/>
                <a:ea typeface="+mj-lt"/>
                <a:cs typeface="+mj-lt"/>
              </a:rPr>
              <a:t>TestBoard</a:t>
            </a:r>
            <a:r>
              <a:rPr lang="en-US" sz="4000" dirty="0">
                <a:solidFill>
                  <a:schemeClr val="bg2">
                    <a:lumMod val="25000"/>
                  </a:schemeClr>
                </a:solidFill>
                <a:latin typeface="Neuzeit"/>
                <a:ea typeface="+mj-lt"/>
                <a:cs typeface="+mj-lt"/>
              </a:rPr>
              <a:t>’</a:t>
            </a:r>
            <a:endParaRPr lang="en-US" sz="4000" dirty="0">
              <a:solidFill>
                <a:schemeClr val="bg2">
                  <a:lumMod val="25000"/>
                </a:schemeClr>
              </a:solidFill>
              <a:latin typeface="Neuzeit"/>
            </a:endParaRP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49</a:t>
            </a:fld>
            <a:endParaRPr lang="en-US"/>
          </a:p>
        </p:txBody>
      </p:sp>
      <p:sp>
        <p:nvSpPr>
          <p:cNvPr id="8" name="Rectangle 7">
            <a:extLst>
              <a:ext uri="{FF2B5EF4-FFF2-40B4-BE49-F238E27FC236}">
                <a16:creationId xmlns:a16="http://schemas.microsoft.com/office/drawing/2014/main" id="{F6C6AB19-814B-5A73-E6A0-37A2E6B3C51D}"/>
              </a:ext>
            </a:extLst>
          </p:cNvPr>
          <p:cNvSpPr/>
          <p:nvPr/>
        </p:nvSpPr>
        <p:spPr>
          <a:xfrm>
            <a:off x="4645502" y="3261762"/>
            <a:ext cx="2875470" cy="2300377"/>
          </a:xfrm>
          <a:prstGeom prst="rect">
            <a:avLst/>
          </a:prstGeom>
          <a:solidFill>
            <a:schemeClr val="bg2">
              <a:lumMod val="75000"/>
            </a:schemeClr>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b"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b="1" u="sng" dirty="0" err="1">
                <a:latin typeface="NEUZEITS-BOOK" panose="020B0500000000000000" pitchFamily="34" charset="0"/>
              </a:rPr>
              <a:t>TestBoard</a:t>
            </a:r>
            <a:endParaRPr lang="en-US" dirty="0">
              <a:latin typeface="NeuzeitS-Book" panose="020B0500000000000000" pitchFamily="34" charset="0"/>
            </a:endParaRPr>
          </a:p>
        </p:txBody>
      </p:sp>
      <p:pic>
        <p:nvPicPr>
          <p:cNvPr id="9" name="Picture 8">
            <a:extLst>
              <a:ext uri="{FF2B5EF4-FFF2-40B4-BE49-F238E27FC236}">
                <a16:creationId xmlns:a16="http://schemas.microsoft.com/office/drawing/2014/main" id="{4CEA8441-AC07-6042-D29D-D14F85BAB4FF}"/>
              </a:ext>
            </a:extLst>
          </p:cNvPr>
          <p:cNvPicPr>
            <a:picLocks noGrp="1" noChangeAspect="1"/>
          </p:cNvPicPr>
          <p:nvPr/>
        </p:nvPicPr>
        <p:blipFill>
          <a:blip r:embed="rId3"/>
          <a:stretch>
            <a:fillRect/>
          </a:stretch>
        </p:blipFill>
        <p:spPr>
          <a:xfrm>
            <a:off x="4757945" y="3429000"/>
            <a:ext cx="2523046" cy="1855221"/>
          </a:xfrm>
          <a:prstGeom prst="rect">
            <a:avLst/>
          </a:prstGeom>
        </p:spPr>
      </p:pic>
      <p:sp>
        <p:nvSpPr>
          <p:cNvPr id="10" name="Rounded Rectangle 9">
            <a:extLst>
              <a:ext uri="{FF2B5EF4-FFF2-40B4-BE49-F238E27FC236}">
                <a16:creationId xmlns:a16="http://schemas.microsoft.com/office/drawing/2014/main" id="{FBC6D50C-4713-8877-EEBA-CF404AE3B893}"/>
              </a:ext>
            </a:extLst>
          </p:cNvPr>
          <p:cNvSpPr/>
          <p:nvPr/>
        </p:nvSpPr>
        <p:spPr>
          <a:xfrm>
            <a:off x="1350907" y="1682827"/>
            <a:ext cx="2115307" cy="199930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Generator</a:t>
            </a:r>
          </a:p>
        </p:txBody>
      </p:sp>
      <p:sp>
        <p:nvSpPr>
          <p:cNvPr id="11" name="Rounded Rectangle 10">
            <a:extLst>
              <a:ext uri="{FF2B5EF4-FFF2-40B4-BE49-F238E27FC236}">
                <a16:creationId xmlns:a16="http://schemas.microsoft.com/office/drawing/2014/main" id="{8BC41877-2E88-5F81-4F3B-0C830339B539}"/>
              </a:ext>
            </a:extLst>
          </p:cNvPr>
          <p:cNvSpPr/>
          <p:nvPr/>
        </p:nvSpPr>
        <p:spPr>
          <a:xfrm>
            <a:off x="8925146" y="1679554"/>
            <a:ext cx="2115307" cy="199930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Memory System</a:t>
            </a:r>
          </a:p>
        </p:txBody>
      </p:sp>
      <p:cxnSp>
        <p:nvCxnSpPr>
          <p:cNvPr id="13" name="Elbow Connector 12">
            <a:extLst>
              <a:ext uri="{FF2B5EF4-FFF2-40B4-BE49-F238E27FC236}">
                <a16:creationId xmlns:a16="http://schemas.microsoft.com/office/drawing/2014/main" id="{E0A7613A-4E9F-7392-AF41-5CDA3B85A8E5}"/>
              </a:ext>
            </a:extLst>
          </p:cNvPr>
          <p:cNvCxnSpPr>
            <a:stCxn id="10" idx="2"/>
            <a:endCxn id="9" idx="1"/>
          </p:cNvCxnSpPr>
          <p:nvPr/>
        </p:nvCxnSpPr>
        <p:spPr>
          <a:xfrm rot="16200000" flipH="1">
            <a:off x="3246015" y="2844681"/>
            <a:ext cx="674476" cy="234938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5" name="Elbow Connector 14">
            <a:extLst>
              <a:ext uri="{FF2B5EF4-FFF2-40B4-BE49-F238E27FC236}">
                <a16:creationId xmlns:a16="http://schemas.microsoft.com/office/drawing/2014/main" id="{0C87BB6E-6980-66FE-4B07-D2FF0C173371}"/>
              </a:ext>
            </a:extLst>
          </p:cNvPr>
          <p:cNvCxnSpPr>
            <a:stCxn id="11" idx="2"/>
            <a:endCxn id="9" idx="3"/>
          </p:cNvCxnSpPr>
          <p:nvPr/>
        </p:nvCxnSpPr>
        <p:spPr>
          <a:xfrm rot="5400000">
            <a:off x="8293022" y="2666832"/>
            <a:ext cx="677749" cy="270180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8" name="6-Point Star 17">
            <a:extLst>
              <a:ext uri="{FF2B5EF4-FFF2-40B4-BE49-F238E27FC236}">
                <a16:creationId xmlns:a16="http://schemas.microsoft.com/office/drawing/2014/main" id="{360289A8-59EA-B292-E3D5-51A7734290D5}"/>
              </a:ext>
            </a:extLst>
          </p:cNvPr>
          <p:cNvSpPr/>
          <p:nvPr/>
        </p:nvSpPr>
        <p:spPr>
          <a:xfrm>
            <a:off x="8468387" y="4411950"/>
            <a:ext cx="3028823" cy="2331001"/>
          </a:xfrm>
          <a:prstGeom prst="star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And gem5 does the rest!</a:t>
            </a:r>
          </a:p>
        </p:txBody>
      </p:sp>
    </p:spTree>
    <p:extLst>
      <p:ext uri="{BB962C8B-B14F-4D97-AF65-F5344CB8AC3E}">
        <p14:creationId xmlns:p14="http://schemas.microsoft.com/office/powerpoint/2010/main" val="1579893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gem5?</a:t>
            </a:r>
          </a:p>
        </p:txBody>
      </p:sp>
      <p:sp>
        <p:nvSpPr>
          <p:cNvPr id="6" name="Slide Number Placeholder 5"/>
          <p:cNvSpPr>
            <a:spLocks noGrp="1"/>
          </p:cNvSpPr>
          <p:nvPr>
            <p:ph type="sldNum" sz="quarter" idx="12"/>
          </p:nvPr>
        </p:nvSpPr>
        <p:spPr/>
        <p:txBody>
          <a:bodyPr/>
          <a:lstStyle/>
          <a:p>
            <a:fld id="{52FA5E91-C711-4121-AA02-9685B73286BC}" type="slidenum">
              <a:rPr lang="en-US" smtClean="0"/>
              <a:t>5</a:t>
            </a:fld>
            <a:endParaRPr lang="en-US" dirty="0"/>
          </a:p>
        </p:txBody>
      </p:sp>
      <p:sp>
        <p:nvSpPr>
          <p:cNvPr id="5" name="Content Placeholder 4">
            <a:extLst>
              <a:ext uri="{FF2B5EF4-FFF2-40B4-BE49-F238E27FC236}">
                <a16:creationId xmlns:a16="http://schemas.microsoft.com/office/drawing/2014/main" id="{DC428F1A-F980-1A91-6E4E-B38DE1CEB064}"/>
              </a:ext>
            </a:extLst>
          </p:cNvPr>
          <p:cNvSpPr>
            <a:spLocks noGrp="1"/>
          </p:cNvSpPr>
          <p:nvPr>
            <p:ph idx="1"/>
          </p:nvPr>
        </p:nvSpPr>
        <p:spPr>
          <a:xfrm>
            <a:off x="884468" y="1413581"/>
            <a:ext cx="10213200" cy="4584879"/>
          </a:xfrm>
        </p:spPr>
        <p:txBody>
          <a:bodyPr>
            <a:normAutofit lnSpcReduction="10000"/>
          </a:bodyPr>
          <a:lstStyle/>
          <a:p>
            <a:pPr marL="0" indent="0">
              <a:buNone/>
            </a:pPr>
            <a:r>
              <a:rPr lang="en-US" b="0" i="0" u="none" strike="noStrike" dirty="0">
                <a:solidFill>
                  <a:srgbClr val="374151"/>
                </a:solidFill>
                <a:effectLst/>
                <a:latin typeface="+mn-lt"/>
              </a:rPr>
              <a:t>The gem5 architecture simulator provides a platform for evaluating computer systems by modeling the behavior of the underlying hardware. It enables researchers to simulate the performance and behavior of complex computer systems, including the CPU, memory system, and interconnects. This makes it possible to study the performance of different microarchitectural and architectural choices, as well as the effects of different workloads, without having to build and test real systems.</a:t>
            </a:r>
            <a:endParaRPr lang="en-US" dirty="0">
              <a:latin typeface="+mn-lt"/>
            </a:endParaRPr>
          </a:p>
        </p:txBody>
      </p:sp>
      <p:sp>
        <p:nvSpPr>
          <p:cNvPr id="7" name="TextBox 6">
            <a:extLst>
              <a:ext uri="{FF2B5EF4-FFF2-40B4-BE49-F238E27FC236}">
                <a16:creationId xmlns:a16="http://schemas.microsoft.com/office/drawing/2014/main" id="{88527517-D148-A8B7-B4C0-DCFC8CB2F79B}"/>
              </a:ext>
            </a:extLst>
          </p:cNvPr>
          <p:cNvSpPr txBox="1"/>
          <p:nvPr/>
        </p:nvSpPr>
        <p:spPr>
          <a:xfrm>
            <a:off x="8744213" y="5808698"/>
            <a:ext cx="2458387" cy="369332"/>
          </a:xfrm>
          <a:prstGeom prst="rect">
            <a:avLst/>
          </a:prstGeom>
          <a:noFill/>
        </p:spPr>
        <p:txBody>
          <a:bodyPr wrap="square" rtlCol="0">
            <a:spAutoFit/>
          </a:bodyPr>
          <a:lstStyle/>
          <a:p>
            <a:r>
              <a:rPr lang="en-US" i="1" dirty="0"/>
              <a:t>By </a:t>
            </a:r>
            <a:r>
              <a:rPr lang="en-US" i="1" dirty="0" err="1"/>
              <a:t>ChatGPT</a:t>
            </a:r>
            <a:endParaRPr lang="en-US" i="1" dirty="0"/>
          </a:p>
        </p:txBody>
      </p:sp>
      <p:pic>
        <p:nvPicPr>
          <p:cNvPr id="8" name="Picture 7" descr="Logo&#10;&#10;Description automatically generated">
            <a:extLst>
              <a:ext uri="{FF2B5EF4-FFF2-40B4-BE49-F238E27FC236}">
                <a16:creationId xmlns:a16="http://schemas.microsoft.com/office/drawing/2014/main" id="{A830179B-2F77-D2F4-8A24-77B9BF4873F8}"/>
              </a:ext>
            </a:extLst>
          </p:cNvPr>
          <p:cNvPicPr>
            <a:picLocks noGrp="1" noChangeAspect="1"/>
          </p:cNvPicPr>
          <p:nvPr/>
        </p:nvPicPr>
        <p:blipFill>
          <a:blip r:embed="rId3"/>
          <a:stretch>
            <a:fillRect/>
          </a:stretch>
        </p:blipFill>
        <p:spPr>
          <a:xfrm>
            <a:off x="4926590" y="5888686"/>
            <a:ext cx="2338821" cy="934028"/>
          </a:xfrm>
          <a:prstGeom prst="rect">
            <a:avLst/>
          </a:prstGeom>
        </p:spPr>
      </p:pic>
    </p:spTree>
    <p:extLst>
      <p:ext uri="{BB962C8B-B14F-4D97-AF65-F5344CB8AC3E}">
        <p14:creationId xmlns:p14="http://schemas.microsoft.com/office/powerpoint/2010/main" val="1487130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39528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dirty="0">
                <a:solidFill>
                  <a:schemeClr val="bg2">
                    <a:lumMod val="25000"/>
                  </a:schemeClr>
                </a:solidFill>
                <a:latin typeface="Neuzeit"/>
                <a:ea typeface="+mj-lt"/>
                <a:cs typeface="+mj-lt"/>
              </a:rPr>
              <a:t>Let’s build one!</a:t>
            </a:r>
            <a:endParaRPr lang="en-US" sz="4000" dirty="0">
              <a:solidFill>
                <a:schemeClr val="bg2">
                  <a:lumMod val="25000"/>
                </a:schemeClr>
              </a:solidFill>
              <a:latin typeface="Neuzeit"/>
            </a:endParaRP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50</a:t>
            </a:fld>
            <a:endParaRPr lang="en-US"/>
          </a:p>
        </p:txBody>
      </p:sp>
      <p:sp>
        <p:nvSpPr>
          <p:cNvPr id="2" name="TextBox 1">
            <a:extLst>
              <a:ext uri="{FF2B5EF4-FFF2-40B4-BE49-F238E27FC236}">
                <a16:creationId xmlns:a16="http://schemas.microsoft.com/office/drawing/2014/main" id="{93FE77B4-F6BB-9951-C086-306514BCC9ED}"/>
              </a:ext>
            </a:extLst>
          </p:cNvPr>
          <p:cNvSpPr txBox="1"/>
          <p:nvPr/>
        </p:nvSpPr>
        <p:spPr>
          <a:xfrm>
            <a:off x="2000149" y="2709366"/>
            <a:ext cx="9063789" cy="1938992"/>
          </a:xfrm>
          <a:prstGeom prst="rect">
            <a:avLst/>
          </a:prstGeom>
          <a:noFill/>
        </p:spPr>
        <p:txBody>
          <a:bodyPr wrap="square" rtlCol="0">
            <a:spAutoFit/>
          </a:bodyPr>
          <a:lstStyle/>
          <a:p>
            <a:r>
              <a:rPr lang="en-US" sz="2400" dirty="0"/>
              <a:t>Go to “materials/traffic-</a:t>
            </a:r>
            <a:r>
              <a:rPr lang="en-US" sz="2400" dirty="0" err="1"/>
              <a:t>generator.py</a:t>
            </a:r>
            <a:r>
              <a:rPr lang="en-US" sz="2400" dirty="0"/>
              <a:t>”</a:t>
            </a:r>
          </a:p>
          <a:p>
            <a:endParaRPr lang="en-US" sz="2400" dirty="0"/>
          </a:p>
          <a:p>
            <a:endParaRPr lang="en-US" sz="2400" dirty="0"/>
          </a:p>
          <a:p>
            <a:r>
              <a:rPr lang="en-US" sz="2400" dirty="0"/>
              <a:t>Here we have imports, and some boilerplate code to run the simulation. You’re code will go in-between.</a:t>
            </a:r>
          </a:p>
        </p:txBody>
      </p:sp>
    </p:spTree>
    <p:extLst>
      <p:ext uri="{BB962C8B-B14F-4D97-AF65-F5344CB8AC3E}">
        <p14:creationId xmlns:p14="http://schemas.microsoft.com/office/powerpoint/2010/main" val="10713294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39528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dirty="0">
                <a:solidFill>
                  <a:schemeClr val="bg2">
                    <a:lumMod val="25000"/>
                  </a:schemeClr>
                </a:solidFill>
                <a:latin typeface="Neuzeit"/>
                <a:ea typeface="+mj-lt"/>
                <a:cs typeface="+mj-lt"/>
              </a:rPr>
              <a:t>Traffic generator: Setup our components</a:t>
            </a:r>
            <a:endParaRPr lang="en-US" sz="4000" dirty="0">
              <a:solidFill>
                <a:schemeClr val="bg2">
                  <a:lumMod val="25000"/>
                </a:schemeClr>
              </a:solidFill>
              <a:latin typeface="Neuzeit"/>
            </a:endParaRP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51</a:t>
            </a:fld>
            <a:endParaRPr lang="en-US"/>
          </a:p>
        </p:txBody>
      </p:sp>
      <p:pic>
        <p:nvPicPr>
          <p:cNvPr id="7" name="Picture 6">
            <a:extLst>
              <a:ext uri="{FF2B5EF4-FFF2-40B4-BE49-F238E27FC236}">
                <a16:creationId xmlns:a16="http://schemas.microsoft.com/office/drawing/2014/main" id="{D957857F-F230-80FE-FDE5-EE3DB173E2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6359" y="1606625"/>
            <a:ext cx="7586441" cy="3736941"/>
          </a:xfrm>
          <a:prstGeom prst="rect">
            <a:avLst/>
          </a:prstGeom>
        </p:spPr>
      </p:pic>
    </p:spTree>
    <p:extLst>
      <p:ext uri="{BB962C8B-B14F-4D97-AF65-F5344CB8AC3E}">
        <p14:creationId xmlns:p14="http://schemas.microsoft.com/office/powerpoint/2010/main" val="18755563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797190"/>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dirty="0">
                <a:solidFill>
                  <a:schemeClr val="bg2">
                    <a:lumMod val="25000"/>
                  </a:schemeClr>
                </a:solidFill>
                <a:latin typeface="Neuzeit"/>
                <a:ea typeface="+mj-lt"/>
                <a:cs typeface="+mj-lt"/>
              </a:rPr>
              <a:t>Traffic generator: Connect them to the </a:t>
            </a:r>
            <a:r>
              <a:rPr lang="en-US" sz="4000" dirty="0" err="1">
                <a:solidFill>
                  <a:schemeClr val="bg2">
                    <a:lumMod val="25000"/>
                  </a:schemeClr>
                </a:solidFill>
                <a:latin typeface="Neuzeit"/>
                <a:ea typeface="+mj-lt"/>
                <a:cs typeface="+mj-lt"/>
              </a:rPr>
              <a:t>TestBoard</a:t>
            </a:r>
            <a:endParaRPr lang="en-US" sz="4000" dirty="0">
              <a:solidFill>
                <a:schemeClr val="bg2">
                  <a:lumMod val="25000"/>
                </a:schemeClr>
              </a:solidFill>
              <a:latin typeface="Neuzeit"/>
            </a:endParaRP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52</a:t>
            </a:fld>
            <a:endParaRPr lang="en-US"/>
          </a:p>
        </p:txBody>
      </p:sp>
      <p:pic>
        <p:nvPicPr>
          <p:cNvPr id="3" name="Picture 2">
            <a:extLst>
              <a:ext uri="{FF2B5EF4-FFF2-40B4-BE49-F238E27FC236}">
                <a16:creationId xmlns:a16="http://schemas.microsoft.com/office/drawing/2014/main" id="{998B0C20-5D5E-EC53-5D0D-FBF1517DBC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135" y="1774118"/>
            <a:ext cx="8011730" cy="3309764"/>
          </a:xfrm>
          <a:prstGeom prst="rect">
            <a:avLst/>
          </a:prstGeom>
        </p:spPr>
      </p:pic>
    </p:spTree>
    <p:extLst>
      <p:ext uri="{BB962C8B-B14F-4D97-AF65-F5344CB8AC3E}">
        <p14:creationId xmlns:p14="http://schemas.microsoft.com/office/powerpoint/2010/main" val="17339357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3"/>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39528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dirty="0">
                <a:solidFill>
                  <a:schemeClr val="bg2">
                    <a:lumMod val="25000"/>
                  </a:schemeClr>
                </a:solidFill>
                <a:latin typeface="Neuzeit"/>
                <a:ea typeface="+mj-lt"/>
                <a:cs typeface="+mj-lt"/>
              </a:rPr>
              <a:t>Running the traffic generator.</a:t>
            </a:r>
            <a:endParaRPr lang="en-US" sz="4000" dirty="0">
              <a:solidFill>
                <a:schemeClr val="bg2">
                  <a:lumMod val="25000"/>
                </a:schemeClr>
              </a:solidFill>
              <a:latin typeface="Neuzeit"/>
            </a:endParaRP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53</a:t>
            </a:fld>
            <a:endParaRPr lang="en-US"/>
          </a:p>
        </p:txBody>
      </p:sp>
      <p:sp>
        <p:nvSpPr>
          <p:cNvPr id="2" name="Rectangle: Rounded Corners 6">
            <a:extLst>
              <a:ext uri="{FF2B5EF4-FFF2-40B4-BE49-F238E27FC236}">
                <a16:creationId xmlns:a16="http://schemas.microsoft.com/office/drawing/2014/main" id="{6782157C-C7A1-DB40-AF96-48A249CC1C08}"/>
              </a:ext>
            </a:extLst>
          </p:cNvPr>
          <p:cNvSpPr/>
          <p:nvPr/>
        </p:nvSpPr>
        <p:spPr>
          <a:xfrm>
            <a:off x="559624" y="1783240"/>
            <a:ext cx="11072751" cy="934029"/>
          </a:xfrm>
          <a:prstGeom prst="roundRect">
            <a:avLst/>
          </a:prstGeom>
          <a:solidFill>
            <a:schemeClr val="tx1"/>
          </a:solidFill>
          <a:ln>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nSpc>
                <a:spcPct val="150000"/>
              </a:lnSpc>
            </a:pPr>
            <a:r>
              <a:rPr lang="en-US" sz="2800" dirty="0">
                <a:latin typeface="Consolas" panose="020B0609020204030204" pitchFamily="49" charset="0"/>
              </a:rPr>
              <a:t>&gt; gem5 materials/traffic-</a:t>
            </a:r>
            <a:r>
              <a:rPr lang="en-US" sz="2800" dirty="0" err="1">
                <a:latin typeface="Consolas" panose="020B0609020204030204" pitchFamily="49" charset="0"/>
              </a:rPr>
              <a:t>generator.py</a:t>
            </a:r>
            <a:endParaRPr lang="en-US" sz="2800" b="1" dirty="0">
              <a:latin typeface="Consolas" panose="020B0609020204030204" pitchFamily="49" charset="0"/>
            </a:endParaRPr>
          </a:p>
        </p:txBody>
      </p:sp>
      <p:sp>
        <p:nvSpPr>
          <p:cNvPr id="3" name="TextBox 2">
            <a:extLst>
              <a:ext uri="{FF2B5EF4-FFF2-40B4-BE49-F238E27FC236}">
                <a16:creationId xmlns:a16="http://schemas.microsoft.com/office/drawing/2014/main" id="{3CBB414D-3FB8-A72F-36B1-CEBCBE657F3B}"/>
              </a:ext>
            </a:extLst>
          </p:cNvPr>
          <p:cNvSpPr txBox="1"/>
          <p:nvPr/>
        </p:nvSpPr>
        <p:spPr>
          <a:xfrm>
            <a:off x="3478922" y="3009877"/>
            <a:ext cx="5234152" cy="369332"/>
          </a:xfrm>
          <a:prstGeom prst="rect">
            <a:avLst/>
          </a:prstGeom>
          <a:noFill/>
        </p:spPr>
        <p:txBody>
          <a:bodyPr wrap="square" rtlCol="0">
            <a:spAutoFit/>
          </a:bodyPr>
          <a:lstStyle/>
          <a:p>
            <a:r>
              <a:rPr lang="en-US" dirty="0"/>
              <a:t>This should be quite fast. What have we done?</a:t>
            </a:r>
          </a:p>
        </p:txBody>
      </p:sp>
      <p:sp>
        <p:nvSpPr>
          <p:cNvPr id="7" name="Hexagon 6">
            <a:extLst>
              <a:ext uri="{FF2B5EF4-FFF2-40B4-BE49-F238E27FC236}">
                <a16:creationId xmlns:a16="http://schemas.microsoft.com/office/drawing/2014/main" id="{8B4558A0-89FF-8274-14C3-DD716A343E79}"/>
              </a:ext>
            </a:extLst>
          </p:cNvPr>
          <p:cNvSpPr/>
          <p:nvPr/>
        </p:nvSpPr>
        <p:spPr>
          <a:xfrm>
            <a:off x="989400" y="4140732"/>
            <a:ext cx="2951979" cy="2216868"/>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Generated traffic to evaluate a memory component</a:t>
            </a:r>
          </a:p>
        </p:txBody>
      </p:sp>
      <p:sp>
        <p:nvSpPr>
          <p:cNvPr id="8" name="Hexagon 7">
            <a:extLst>
              <a:ext uri="{FF2B5EF4-FFF2-40B4-BE49-F238E27FC236}">
                <a16:creationId xmlns:a16="http://schemas.microsoft.com/office/drawing/2014/main" id="{488C32CE-3274-C64F-70DF-6C5D96EB77CA}"/>
              </a:ext>
            </a:extLst>
          </p:cNvPr>
          <p:cNvSpPr/>
          <p:nvPr/>
        </p:nvSpPr>
        <p:spPr>
          <a:xfrm>
            <a:off x="4620009" y="3671818"/>
            <a:ext cx="2951979" cy="2216868"/>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This does not require a workload or even a real processor</a:t>
            </a:r>
          </a:p>
        </p:txBody>
      </p:sp>
      <p:sp>
        <p:nvSpPr>
          <p:cNvPr id="9" name="Hexagon 8">
            <a:extLst>
              <a:ext uri="{FF2B5EF4-FFF2-40B4-BE49-F238E27FC236}">
                <a16:creationId xmlns:a16="http://schemas.microsoft.com/office/drawing/2014/main" id="{2E90B254-312D-6455-B4BB-334131D27734}"/>
              </a:ext>
            </a:extLst>
          </p:cNvPr>
          <p:cNvSpPr/>
          <p:nvPr/>
        </p:nvSpPr>
        <p:spPr>
          <a:xfrm>
            <a:off x="8557199" y="4138832"/>
            <a:ext cx="2951979" cy="2216868"/>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Users would typically consult the </a:t>
            </a:r>
            <a:r>
              <a:rPr lang="en-US" sz="2400" dirty="0" err="1"/>
              <a:t>stats.txt</a:t>
            </a:r>
            <a:endParaRPr lang="en-US" sz="2400" dirty="0"/>
          </a:p>
        </p:txBody>
      </p:sp>
    </p:spTree>
    <p:extLst>
      <p:ext uri="{BB962C8B-B14F-4D97-AF65-F5344CB8AC3E}">
        <p14:creationId xmlns:p14="http://schemas.microsoft.com/office/powerpoint/2010/main" val="2496185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39528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dirty="0">
                <a:solidFill>
                  <a:schemeClr val="bg2">
                    <a:lumMod val="25000"/>
                  </a:schemeClr>
                </a:solidFill>
                <a:latin typeface="Neuzeit"/>
                <a:ea typeface="+mj-lt"/>
                <a:cs typeface="+mj-lt"/>
              </a:rPr>
              <a:t>Let’s add a ‘fun’ memory system</a:t>
            </a:r>
            <a:endParaRPr lang="en-US" sz="4000" dirty="0">
              <a:solidFill>
                <a:schemeClr val="bg2">
                  <a:lumMod val="25000"/>
                </a:schemeClr>
              </a:solidFill>
              <a:latin typeface="Neuzeit"/>
            </a:endParaRP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54</a:t>
            </a:fld>
            <a:endParaRPr lang="en-US"/>
          </a:p>
        </p:txBody>
      </p:sp>
      <p:sp>
        <p:nvSpPr>
          <p:cNvPr id="2" name="Hexagon 1">
            <a:extLst>
              <a:ext uri="{FF2B5EF4-FFF2-40B4-BE49-F238E27FC236}">
                <a16:creationId xmlns:a16="http://schemas.microsoft.com/office/drawing/2014/main" id="{ABA0C828-FB4B-0900-BCC3-61ED47CB55E9}"/>
              </a:ext>
            </a:extLst>
          </p:cNvPr>
          <p:cNvSpPr/>
          <p:nvPr/>
        </p:nvSpPr>
        <p:spPr>
          <a:xfrm>
            <a:off x="7946843" y="3174184"/>
            <a:ext cx="3699242" cy="2947600"/>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2</a:t>
            </a:r>
            <a:r>
              <a:rPr lang="en-US" sz="2400" baseline="30000" dirty="0"/>
              <a:t>nd</a:t>
            </a:r>
            <a:r>
              <a:rPr lang="en-US" sz="2400" dirty="0"/>
              <a:t> generation High Bandwidth Memory stack</a:t>
            </a:r>
          </a:p>
        </p:txBody>
      </p:sp>
      <p:pic>
        <p:nvPicPr>
          <p:cNvPr id="9" name="Picture 8">
            <a:extLst>
              <a:ext uri="{FF2B5EF4-FFF2-40B4-BE49-F238E27FC236}">
                <a16:creationId xmlns:a16="http://schemas.microsoft.com/office/drawing/2014/main" id="{BD8779BE-BE1C-B4DF-D8AB-DFF8B026B2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2334" y="1841010"/>
            <a:ext cx="6007331" cy="388166"/>
          </a:xfrm>
          <a:prstGeom prst="rect">
            <a:avLst/>
          </a:prstGeom>
        </p:spPr>
      </p:pic>
      <p:sp>
        <p:nvSpPr>
          <p:cNvPr id="10" name="TextBox 9">
            <a:extLst>
              <a:ext uri="{FF2B5EF4-FFF2-40B4-BE49-F238E27FC236}">
                <a16:creationId xmlns:a16="http://schemas.microsoft.com/office/drawing/2014/main" id="{ADB85861-64D2-A587-3DDF-AB6DC35D0452}"/>
              </a:ext>
            </a:extLst>
          </p:cNvPr>
          <p:cNvSpPr txBox="1"/>
          <p:nvPr/>
        </p:nvSpPr>
        <p:spPr>
          <a:xfrm>
            <a:off x="545915" y="4536341"/>
            <a:ext cx="7179187" cy="707886"/>
          </a:xfrm>
          <a:prstGeom prst="rect">
            <a:avLst/>
          </a:prstGeom>
          <a:noFill/>
        </p:spPr>
        <p:txBody>
          <a:bodyPr wrap="square" rtlCol="0">
            <a:spAutoFit/>
          </a:bodyPr>
          <a:lstStyle/>
          <a:p>
            <a:r>
              <a:rPr lang="en-US" sz="2000" dirty="0"/>
              <a:t>Complete version can be found in “materials/complete/traffic-generator-hbm2stack.py”</a:t>
            </a:r>
          </a:p>
        </p:txBody>
      </p:sp>
    </p:spTree>
    <p:extLst>
      <p:ext uri="{BB962C8B-B14F-4D97-AF65-F5344CB8AC3E}">
        <p14:creationId xmlns:p14="http://schemas.microsoft.com/office/powerpoint/2010/main" val="29994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1108836"/>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a:solidFill>
                  <a:schemeClr val="bg2">
                    <a:lumMod val="25000"/>
                  </a:schemeClr>
                </a:solidFill>
                <a:latin typeface="Neuzeit"/>
                <a:ea typeface="+mj-lt"/>
                <a:cs typeface="+mj-lt"/>
              </a:rPr>
              <a:t>More complex designs: An X86 full system simulation in the </a:t>
            </a:r>
            <a:r>
              <a:rPr lang="en-US" sz="4000" err="1">
                <a:solidFill>
                  <a:schemeClr val="bg2">
                    <a:lumMod val="25000"/>
                  </a:schemeClr>
                </a:solidFill>
                <a:latin typeface="Neuzeit"/>
                <a:ea typeface="+mj-lt"/>
                <a:cs typeface="+mj-lt"/>
              </a:rPr>
              <a:t>stdlib</a:t>
            </a:r>
            <a:endParaRPr lang="en-US" sz="4000" err="1">
              <a:solidFill>
                <a:schemeClr val="bg2">
                  <a:lumMod val="25000"/>
                </a:schemeClr>
              </a:solidFill>
              <a:latin typeface="Neuzeit"/>
            </a:endParaRP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55</a:t>
            </a:fld>
            <a:endParaRPr lang="en-US"/>
          </a:p>
        </p:txBody>
      </p:sp>
      <p:sp>
        <p:nvSpPr>
          <p:cNvPr id="2" name="TextBox 1">
            <a:extLst>
              <a:ext uri="{FF2B5EF4-FFF2-40B4-BE49-F238E27FC236}">
                <a16:creationId xmlns:a16="http://schemas.microsoft.com/office/drawing/2014/main" id="{F69F74FB-E245-2EE3-778C-798E156609AF}"/>
              </a:ext>
            </a:extLst>
          </p:cNvPr>
          <p:cNvSpPr txBox="1"/>
          <p:nvPr/>
        </p:nvSpPr>
        <p:spPr>
          <a:xfrm>
            <a:off x="3384755" y="2069689"/>
            <a:ext cx="577890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NeuzeitS-Book" panose="020B0500000000000000" pitchFamily="34" charset="0"/>
              </a:rPr>
              <a:t>Move to "materials/x86-full-system.py. You should see the following provided for you:</a:t>
            </a:r>
          </a:p>
        </p:txBody>
      </p:sp>
      <p:pic>
        <p:nvPicPr>
          <p:cNvPr id="8" name="Picture 7">
            <a:extLst>
              <a:ext uri="{FF2B5EF4-FFF2-40B4-BE49-F238E27FC236}">
                <a16:creationId xmlns:a16="http://schemas.microsoft.com/office/drawing/2014/main" id="{CB32CC07-F1C3-71F2-F983-DE122D44A0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813" y="2716020"/>
            <a:ext cx="7594791" cy="3263480"/>
          </a:xfrm>
          <a:prstGeom prst="rect">
            <a:avLst/>
          </a:prstGeom>
        </p:spPr>
      </p:pic>
    </p:spTree>
    <p:extLst>
      <p:ext uri="{BB962C8B-B14F-4D97-AF65-F5344CB8AC3E}">
        <p14:creationId xmlns:p14="http://schemas.microsoft.com/office/powerpoint/2010/main" val="5043842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39528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dirty="0">
                <a:solidFill>
                  <a:schemeClr val="bg2">
                    <a:lumMod val="25000"/>
                  </a:schemeClr>
                </a:solidFill>
                <a:latin typeface="Neuzeit"/>
              </a:rPr>
              <a:t>Adding the 'requires' function</a:t>
            </a: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56</a:t>
            </a:fld>
            <a:endParaRPr lang="en-US"/>
          </a:p>
        </p:txBody>
      </p:sp>
      <p:pic>
        <p:nvPicPr>
          <p:cNvPr id="2" name="Picture 2" descr="A picture containing logo&#10;&#10;Description automatically generated">
            <a:extLst>
              <a:ext uri="{FF2B5EF4-FFF2-40B4-BE49-F238E27FC236}">
                <a16:creationId xmlns:a16="http://schemas.microsoft.com/office/drawing/2014/main" id="{49FBF8C0-7B00-2DF9-00DD-591A1D6067DF}"/>
              </a:ext>
            </a:extLst>
          </p:cNvPr>
          <p:cNvPicPr>
            <a:picLocks noChangeAspect="1"/>
          </p:cNvPicPr>
          <p:nvPr/>
        </p:nvPicPr>
        <p:blipFill>
          <a:blip r:embed="rId3"/>
          <a:stretch>
            <a:fillRect/>
          </a:stretch>
        </p:blipFill>
        <p:spPr>
          <a:xfrm>
            <a:off x="1331344" y="1707924"/>
            <a:ext cx="9284898" cy="1127399"/>
          </a:xfrm>
          <a:prstGeom prst="rect">
            <a:avLst/>
          </a:prstGeom>
        </p:spPr>
      </p:pic>
      <p:sp>
        <p:nvSpPr>
          <p:cNvPr id="3" name="TextBox 2">
            <a:extLst>
              <a:ext uri="{FF2B5EF4-FFF2-40B4-BE49-F238E27FC236}">
                <a16:creationId xmlns:a16="http://schemas.microsoft.com/office/drawing/2014/main" id="{755EAAE7-EBE2-72F0-7C20-E0D33D75C073}"/>
              </a:ext>
            </a:extLst>
          </p:cNvPr>
          <p:cNvSpPr txBox="1"/>
          <p:nvPr/>
        </p:nvSpPr>
        <p:spPr>
          <a:xfrm>
            <a:off x="2639683" y="3430438"/>
            <a:ext cx="692701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NeuzeitS-Book" panose="020B0500000000000000" pitchFamily="34" charset="0"/>
              </a:rPr>
              <a:t>This adds a check for the gem5 binary parsing the script. In this case:</a:t>
            </a:r>
          </a:p>
          <a:p>
            <a:endParaRPr lang="en-US" dirty="0">
              <a:latin typeface="NeuzeitS-Book" panose="020B0500000000000000" pitchFamily="34" charset="0"/>
            </a:endParaRPr>
          </a:p>
          <a:p>
            <a:r>
              <a:rPr lang="en-US" dirty="0">
                <a:latin typeface="NeuzeitS-Book" panose="020B0500000000000000" pitchFamily="34" charset="0"/>
              </a:rPr>
              <a:t>1. The binary supports the X86 ISA.</a:t>
            </a:r>
          </a:p>
          <a:p>
            <a:r>
              <a:rPr lang="en-US" dirty="0">
                <a:latin typeface="NeuzeitS-Book" panose="020B0500000000000000" pitchFamily="34" charset="0"/>
              </a:rPr>
              <a:t>2. The binary supports the MESI Two Level coherence protocol.</a:t>
            </a:r>
          </a:p>
        </p:txBody>
      </p:sp>
    </p:spTree>
    <p:extLst>
      <p:ext uri="{BB962C8B-B14F-4D97-AF65-F5344CB8AC3E}">
        <p14:creationId xmlns:p14="http://schemas.microsoft.com/office/powerpoint/2010/main" val="18944991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39528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a:solidFill>
                  <a:schemeClr val="bg2">
                    <a:lumMod val="25000"/>
                  </a:schemeClr>
                </a:solidFill>
                <a:latin typeface="Neuzeit"/>
                <a:ea typeface="+mj-lt"/>
                <a:cs typeface="+mj-lt"/>
              </a:rPr>
              <a:t>Extending the gem5 library</a:t>
            </a:r>
            <a:endParaRPr lang="en-US">
              <a:solidFill>
                <a:schemeClr val="bg2">
                  <a:lumMod val="25000"/>
                </a:schemeClr>
              </a:solidFill>
              <a:latin typeface="Goudy Old Style"/>
            </a:endParaRP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57</a:t>
            </a:fld>
            <a:endParaRPr lang="en-US"/>
          </a:p>
        </p:txBody>
      </p:sp>
      <p:pic>
        <p:nvPicPr>
          <p:cNvPr id="7" name="Picture 7" descr="A picture containing text&#10;&#10;Description automatically generated">
            <a:extLst>
              <a:ext uri="{FF2B5EF4-FFF2-40B4-BE49-F238E27FC236}">
                <a16:creationId xmlns:a16="http://schemas.microsoft.com/office/drawing/2014/main" id="{5DB1F412-A4E2-D293-C3E3-00A55E5F4504}"/>
              </a:ext>
            </a:extLst>
          </p:cNvPr>
          <p:cNvPicPr>
            <a:picLocks noChangeAspect="1"/>
          </p:cNvPicPr>
          <p:nvPr/>
        </p:nvPicPr>
        <p:blipFill>
          <a:blip r:embed="rId3"/>
          <a:stretch>
            <a:fillRect/>
          </a:stretch>
        </p:blipFill>
        <p:spPr>
          <a:xfrm>
            <a:off x="2938117" y="1403630"/>
            <a:ext cx="6321286" cy="2474283"/>
          </a:xfrm>
          <a:prstGeom prst="rect">
            <a:avLst/>
          </a:prstGeom>
        </p:spPr>
      </p:pic>
      <p:pic>
        <p:nvPicPr>
          <p:cNvPr id="8" name="Picture 8">
            <a:extLst>
              <a:ext uri="{FF2B5EF4-FFF2-40B4-BE49-F238E27FC236}">
                <a16:creationId xmlns:a16="http://schemas.microsoft.com/office/drawing/2014/main" id="{1D7B66BB-E462-7E91-6EC3-1FBB13AA18CA}"/>
              </a:ext>
            </a:extLst>
          </p:cNvPr>
          <p:cNvPicPr>
            <a:picLocks noChangeAspect="1"/>
          </p:cNvPicPr>
          <p:nvPr/>
        </p:nvPicPr>
        <p:blipFill>
          <a:blip r:embed="rId4"/>
          <a:stretch>
            <a:fillRect/>
          </a:stretch>
        </p:blipFill>
        <p:spPr>
          <a:xfrm>
            <a:off x="2935355" y="4581246"/>
            <a:ext cx="6321288" cy="390116"/>
          </a:xfrm>
          <a:prstGeom prst="rect">
            <a:avLst/>
          </a:prstGeom>
        </p:spPr>
      </p:pic>
    </p:spTree>
    <p:extLst>
      <p:ext uri="{BB962C8B-B14F-4D97-AF65-F5344CB8AC3E}">
        <p14:creationId xmlns:p14="http://schemas.microsoft.com/office/powerpoint/2010/main" val="32675090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39528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a:solidFill>
                  <a:schemeClr val="bg2">
                    <a:lumMod val="25000"/>
                  </a:schemeClr>
                </a:solidFill>
                <a:latin typeface="Neuzeit"/>
                <a:ea typeface="+mj-lt"/>
                <a:cs typeface="+mj-lt"/>
              </a:rPr>
              <a:t>Extending the gem5 library</a:t>
            </a:r>
            <a:endParaRPr lang="en-US">
              <a:solidFill>
                <a:schemeClr val="bg2">
                  <a:lumMod val="25000"/>
                </a:schemeClr>
              </a:solidFill>
              <a:latin typeface="Goudy Old Style"/>
            </a:endParaRP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58</a:t>
            </a:fld>
            <a:endParaRPr lang="en-US"/>
          </a:p>
        </p:txBody>
      </p:sp>
      <p:sp>
        <p:nvSpPr>
          <p:cNvPr id="3" name="TextBox 2">
            <a:extLst>
              <a:ext uri="{FF2B5EF4-FFF2-40B4-BE49-F238E27FC236}">
                <a16:creationId xmlns:a16="http://schemas.microsoft.com/office/drawing/2014/main" id="{1E7BF43E-7916-0974-CD52-638A6C52A407}"/>
              </a:ext>
            </a:extLst>
          </p:cNvPr>
          <p:cNvSpPr txBox="1"/>
          <p:nvPr/>
        </p:nvSpPr>
        <p:spPr>
          <a:xfrm>
            <a:off x="3299791" y="3829877"/>
            <a:ext cx="5592417"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NeuzeitS-Book" panose="020B0500000000000000" pitchFamily="34" charset="0"/>
              </a:rPr>
              <a:t>The </a:t>
            </a:r>
            <a:r>
              <a:rPr lang="en-US" dirty="0" err="1">
                <a:latin typeface="NeuzeitS-Book" panose="020B0500000000000000" pitchFamily="34" charset="0"/>
              </a:rPr>
              <a:t>SimpleSwitchingProcessor</a:t>
            </a:r>
            <a:r>
              <a:rPr lang="en-US" dirty="0">
                <a:latin typeface="NeuzeitS-Book" panose="020B0500000000000000" pitchFamily="34" charset="0"/>
              </a:rPr>
              <a:t> allows for different types of cores to be swapped during a simulation with `</a:t>
            </a:r>
            <a:r>
              <a:rPr lang="en-US" dirty="0" err="1">
                <a:latin typeface="NeuzeitS-Book" panose="020B0500000000000000" pitchFamily="34" charset="0"/>
              </a:rPr>
              <a:t>processor.switch</a:t>
            </a:r>
            <a:r>
              <a:rPr lang="en-US" dirty="0">
                <a:latin typeface="NeuzeitS-Book" panose="020B0500000000000000" pitchFamily="34" charset="0"/>
              </a:rPr>
              <a:t>()`.</a:t>
            </a:r>
          </a:p>
          <a:p>
            <a:endParaRPr lang="en-US" dirty="0">
              <a:latin typeface="NeuzeitS-Book" panose="020B0500000000000000" pitchFamily="34" charset="0"/>
            </a:endParaRPr>
          </a:p>
          <a:p>
            <a:r>
              <a:rPr lang="en-US" dirty="0">
                <a:latin typeface="NeuzeitS-Book" panose="020B0500000000000000" pitchFamily="34" charset="0"/>
              </a:rPr>
              <a:t>This can be useful when wanting to switch to and from a detailed form of simulation. (Timing = less detailed but fast; O3 = detailed but slow).</a:t>
            </a:r>
          </a:p>
        </p:txBody>
      </p:sp>
      <p:pic>
        <p:nvPicPr>
          <p:cNvPr id="8" name="Picture 7">
            <a:extLst>
              <a:ext uri="{FF2B5EF4-FFF2-40B4-BE49-F238E27FC236}">
                <a16:creationId xmlns:a16="http://schemas.microsoft.com/office/drawing/2014/main" id="{7E7C5515-4F50-9023-560F-54B6BDAEC3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9791" y="1575431"/>
            <a:ext cx="5212744" cy="1695712"/>
          </a:xfrm>
          <a:prstGeom prst="rect">
            <a:avLst/>
          </a:prstGeom>
        </p:spPr>
      </p:pic>
    </p:spTree>
    <p:extLst>
      <p:ext uri="{BB962C8B-B14F-4D97-AF65-F5344CB8AC3E}">
        <p14:creationId xmlns:p14="http://schemas.microsoft.com/office/powerpoint/2010/main" val="32479318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39528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a:solidFill>
                  <a:schemeClr val="bg2">
                    <a:lumMod val="25000"/>
                  </a:schemeClr>
                </a:solidFill>
                <a:latin typeface="Neuzeit"/>
                <a:ea typeface="+mj-lt"/>
                <a:cs typeface="+mj-lt"/>
              </a:rPr>
              <a:t>Extending the gem5 library</a:t>
            </a:r>
            <a:endParaRPr lang="en-US">
              <a:solidFill>
                <a:schemeClr val="bg2">
                  <a:lumMod val="25000"/>
                </a:schemeClr>
              </a:solidFill>
              <a:latin typeface="Goudy Old Style"/>
            </a:endParaRP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59</a:t>
            </a:fld>
            <a:endParaRPr lang="en-US"/>
          </a:p>
        </p:txBody>
      </p:sp>
      <p:sp>
        <p:nvSpPr>
          <p:cNvPr id="3" name="TextBox 2">
            <a:extLst>
              <a:ext uri="{FF2B5EF4-FFF2-40B4-BE49-F238E27FC236}">
                <a16:creationId xmlns:a16="http://schemas.microsoft.com/office/drawing/2014/main" id="{1E7BF43E-7916-0974-CD52-638A6C52A407}"/>
              </a:ext>
            </a:extLst>
          </p:cNvPr>
          <p:cNvSpPr txBox="1"/>
          <p:nvPr/>
        </p:nvSpPr>
        <p:spPr>
          <a:xfrm>
            <a:off x="3299791" y="4647094"/>
            <a:ext cx="559241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NeuzeitS-Book" panose="020B0500000000000000" pitchFamily="34" charset="0"/>
              </a:rPr>
              <a:t>As usual, we add the components to the board, in this case an `X86Board`.</a:t>
            </a:r>
          </a:p>
        </p:txBody>
      </p:sp>
      <p:pic>
        <p:nvPicPr>
          <p:cNvPr id="7" name="Picture 7" descr="Text&#10;&#10;Description automatically generated">
            <a:extLst>
              <a:ext uri="{FF2B5EF4-FFF2-40B4-BE49-F238E27FC236}">
                <a16:creationId xmlns:a16="http://schemas.microsoft.com/office/drawing/2014/main" id="{7C0E73AF-8B97-856A-A8CC-3DA5D6E55007}"/>
              </a:ext>
            </a:extLst>
          </p:cNvPr>
          <p:cNvPicPr>
            <a:picLocks noChangeAspect="1"/>
          </p:cNvPicPr>
          <p:nvPr/>
        </p:nvPicPr>
        <p:blipFill>
          <a:blip r:embed="rId3"/>
          <a:stretch>
            <a:fillRect/>
          </a:stretch>
        </p:blipFill>
        <p:spPr>
          <a:xfrm>
            <a:off x="2858053" y="1849512"/>
            <a:ext cx="6475895" cy="2054629"/>
          </a:xfrm>
          <a:prstGeom prst="rect">
            <a:avLst/>
          </a:prstGeom>
        </p:spPr>
      </p:pic>
    </p:spTree>
    <p:extLst>
      <p:ext uri="{BB962C8B-B14F-4D97-AF65-F5344CB8AC3E}">
        <p14:creationId xmlns:p14="http://schemas.microsoft.com/office/powerpoint/2010/main" val="2981436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400" y="270967"/>
            <a:ext cx="10213200" cy="659152"/>
          </a:xfrm>
        </p:spPr>
        <p:txBody>
          <a:bodyPr>
            <a:normAutofit fontScale="90000"/>
          </a:bodyPr>
          <a:lstStyle/>
          <a:p>
            <a:r>
              <a:rPr lang="en-US" dirty="0"/>
              <a:t>A little bit of history</a:t>
            </a:r>
          </a:p>
        </p:txBody>
      </p:sp>
      <p:sp>
        <p:nvSpPr>
          <p:cNvPr id="6" name="Slide Number Placeholder 5"/>
          <p:cNvSpPr>
            <a:spLocks noGrp="1"/>
          </p:cNvSpPr>
          <p:nvPr>
            <p:ph type="sldNum" sz="quarter" idx="12"/>
          </p:nvPr>
        </p:nvSpPr>
        <p:spPr/>
        <p:txBody>
          <a:bodyPr/>
          <a:lstStyle/>
          <a:p>
            <a:fld id="{52FA5E91-C711-4121-AA02-9685B73286BC}" type="slidenum">
              <a:rPr lang="en-US" smtClean="0"/>
              <a:t>6</a:t>
            </a:fld>
            <a:endParaRPr lang="en-US" dirty="0"/>
          </a:p>
        </p:txBody>
      </p:sp>
      <p:sp>
        <p:nvSpPr>
          <p:cNvPr id="4" name="TextBox 3">
            <a:extLst>
              <a:ext uri="{FF2B5EF4-FFF2-40B4-BE49-F238E27FC236}">
                <a16:creationId xmlns:a16="http://schemas.microsoft.com/office/drawing/2014/main" id="{37C7F24C-F4B3-8901-066E-FACE3E7423F3}"/>
              </a:ext>
            </a:extLst>
          </p:cNvPr>
          <p:cNvSpPr txBox="1"/>
          <p:nvPr/>
        </p:nvSpPr>
        <p:spPr>
          <a:xfrm>
            <a:off x="880187" y="3933256"/>
            <a:ext cx="2683889" cy="1569660"/>
          </a:xfrm>
          <a:prstGeom prst="rect">
            <a:avLst/>
          </a:prstGeom>
          <a:noFill/>
        </p:spPr>
        <p:txBody>
          <a:bodyPr wrap="square" rtlCol="0">
            <a:spAutoFit/>
          </a:bodyPr>
          <a:lstStyle/>
          <a:p>
            <a:r>
              <a:rPr lang="en-US" dirty="0"/>
              <a:t>The m5 Simulator</a:t>
            </a:r>
            <a:endParaRPr lang="en-US" baseline="30000" dirty="0"/>
          </a:p>
          <a:p>
            <a:endParaRPr lang="en-US" baseline="30000" dirty="0"/>
          </a:p>
          <a:p>
            <a:r>
              <a:rPr lang="en-US" baseline="30000" dirty="0"/>
              <a:t>“A tool for simulating systems”</a:t>
            </a:r>
          </a:p>
          <a:p>
            <a:r>
              <a:rPr lang="en-US" b="0" i="0" u="none" strike="noStrike" dirty="0">
                <a:solidFill>
                  <a:srgbClr val="000000"/>
                </a:solidFill>
                <a:effectLst/>
              </a:rPr>
              <a:t>(~2002)</a:t>
            </a:r>
            <a:endParaRPr lang="en-US" baseline="30000" dirty="0"/>
          </a:p>
          <a:p>
            <a:endParaRPr lang="en-US" dirty="0"/>
          </a:p>
          <a:p>
            <a:endParaRPr lang="en-US" dirty="0"/>
          </a:p>
        </p:txBody>
      </p:sp>
      <p:sp>
        <p:nvSpPr>
          <p:cNvPr id="5" name="TextBox 4">
            <a:extLst>
              <a:ext uri="{FF2B5EF4-FFF2-40B4-BE49-F238E27FC236}">
                <a16:creationId xmlns:a16="http://schemas.microsoft.com/office/drawing/2014/main" id="{636DEB9C-AC95-6EA6-59BD-F3E83E5005AE}"/>
              </a:ext>
            </a:extLst>
          </p:cNvPr>
          <p:cNvSpPr txBox="1"/>
          <p:nvPr/>
        </p:nvSpPr>
        <p:spPr>
          <a:xfrm>
            <a:off x="8970000" y="3761952"/>
            <a:ext cx="3678993" cy="1661993"/>
          </a:xfrm>
          <a:prstGeom prst="rect">
            <a:avLst/>
          </a:prstGeom>
          <a:noFill/>
        </p:spPr>
        <p:txBody>
          <a:bodyPr wrap="square" rtlCol="0">
            <a:spAutoFit/>
          </a:bodyPr>
          <a:lstStyle/>
          <a:p>
            <a:r>
              <a:rPr lang="en-US" dirty="0"/>
              <a:t>The GEMS simulator</a:t>
            </a:r>
            <a:endParaRPr lang="en-US" baseline="30000" dirty="0"/>
          </a:p>
          <a:p>
            <a:endParaRPr lang="en-US" baseline="30000" dirty="0"/>
          </a:p>
          <a:p>
            <a:r>
              <a:rPr lang="en-US" baseline="30000" dirty="0"/>
              <a:t>Provided a detailed memory system.</a:t>
            </a:r>
          </a:p>
          <a:p>
            <a:endParaRPr lang="en-US" baseline="30000" dirty="0"/>
          </a:p>
          <a:p>
            <a:r>
              <a:rPr lang="en-US" baseline="30000" dirty="0"/>
              <a:t>(~2000)</a:t>
            </a:r>
          </a:p>
          <a:p>
            <a:endParaRPr lang="en-US" dirty="0"/>
          </a:p>
          <a:p>
            <a:endParaRPr lang="en-US" dirty="0"/>
          </a:p>
        </p:txBody>
      </p:sp>
      <p:pic>
        <p:nvPicPr>
          <p:cNvPr id="1026" name="Picture 2">
            <a:extLst>
              <a:ext uri="{FF2B5EF4-FFF2-40B4-BE49-F238E27FC236}">
                <a16:creationId xmlns:a16="http://schemas.microsoft.com/office/drawing/2014/main" id="{9A2E57E9-E60E-D357-0D75-267704DB64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737" y="2700060"/>
            <a:ext cx="1631482" cy="11640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3060840-D0AD-97BF-069F-9C161F9655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3194" y="2647525"/>
            <a:ext cx="2900280" cy="54260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10;&#10;Description automatically generated">
            <a:extLst>
              <a:ext uri="{FF2B5EF4-FFF2-40B4-BE49-F238E27FC236}">
                <a16:creationId xmlns:a16="http://schemas.microsoft.com/office/drawing/2014/main" id="{E8182A86-5417-8ED5-8F72-CB9BDC7D52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4884" y="2042115"/>
            <a:ext cx="2382231" cy="2578172"/>
          </a:xfrm>
          <a:prstGeom prst="rect">
            <a:avLst/>
          </a:prstGeom>
        </p:spPr>
      </p:pic>
      <p:sp>
        <p:nvSpPr>
          <p:cNvPr id="9" name="Right Arrow 8">
            <a:extLst>
              <a:ext uri="{FF2B5EF4-FFF2-40B4-BE49-F238E27FC236}">
                <a16:creationId xmlns:a16="http://schemas.microsoft.com/office/drawing/2014/main" id="{09C91241-764F-E51D-255F-06D4FBABB2CF}"/>
              </a:ext>
            </a:extLst>
          </p:cNvPr>
          <p:cNvSpPr/>
          <p:nvPr/>
        </p:nvSpPr>
        <p:spPr>
          <a:xfrm>
            <a:off x="3621534" y="2791487"/>
            <a:ext cx="1225892" cy="79728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C34E5EFD-3006-893B-DABC-5011DB8BD8D9}"/>
              </a:ext>
            </a:extLst>
          </p:cNvPr>
          <p:cNvSpPr/>
          <p:nvPr/>
        </p:nvSpPr>
        <p:spPr>
          <a:xfrm rot="10800000">
            <a:off x="7287115" y="2776106"/>
            <a:ext cx="1225892" cy="82804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Slide Number Placeholder 5">
            <a:extLst>
              <a:ext uri="{FF2B5EF4-FFF2-40B4-BE49-F238E27FC236}">
                <a16:creationId xmlns:a16="http://schemas.microsoft.com/office/drawing/2014/main" id="{47374FD6-374B-D5FB-A945-3B2EB3D36544}"/>
              </a:ext>
            </a:extLst>
          </p:cNvPr>
          <p:cNvSpPr txBox="1">
            <a:spLocks/>
          </p:cNvSpPr>
          <p:nvPr/>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2FA5E91-C711-4121-AA02-9685B73286BC}" type="slidenum">
              <a:rPr lang="en-US" smtClean="0"/>
              <a:pPr/>
              <a:t>6</a:t>
            </a:fld>
            <a:endParaRPr lang="en-US" dirty="0"/>
          </a:p>
        </p:txBody>
      </p:sp>
      <p:pic>
        <p:nvPicPr>
          <p:cNvPr id="14" name="Picture 13" descr="Logo&#10;&#10;Description automatically generated">
            <a:extLst>
              <a:ext uri="{FF2B5EF4-FFF2-40B4-BE49-F238E27FC236}">
                <a16:creationId xmlns:a16="http://schemas.microsoft.com/office/drawing/2014/main" id="{C4989E9B-3C47-8904-6A11-21D1790193A1}"/>
              </a:ext>
            </a:extLst>
          </p:cNvPr>
          <p:cNvPicPr>
            <a:picLocks noGrp="1" noChangeAspect="1"/>
          </p:cNvPicPr>
          <p:nvPr/>
        </p:nvPicPr>
        <p:blipFill>
          <a:blip r:embed="rId6"/>
          <a:stretch>
            <a:fillRect/>
          </a:stretch>
        </p:blipFill>
        <p:spPr>
          <a:xfrm>
            <a:off x="4926590" y="5888686"/>
            <a:ext cx="2338821" cy="934028"/>
          </a:xfrm>
          <a:prstGeom prst="rect">
            <a:avLst/>
          </a:prstGeom>
        </p:spPr>
      </p:pic>
      <p:sp>
        <p:nvSpPr>
          <p:cNvPr id="3" name="TextBox 2">
            <a:extLst>
              <a:ext uri="{FF2B5EF4-FFF2-40B4-BE49-F238E27FC236}">
                <a16:creationId xmlns:a16="http://schemas.microsoft.com/office/drawing/2014/main" id="{CD530E16-699E-D9D5-0BC7-37FCE07E4C50}"/>
              </a:ext>
            </a:extLst>
          </p:cNvPr>
          <p:cNvSpPr txBox="1"/>
          <p:nvPr/>
        </p:nvSpPr>
        <p:spPr>
          <a:xfrm>
            <a:off x="5580540" y="4487871"/>
            <a:ext cx="1030402" cy="646331"/>
          </a:xfrm>
          <a:prstGeom prst="rect">
            <a:avLst/>
          </a:prstGeom>
          <a:noFill/>
        </p:spPr>
        <p:txBody>
          <a:bodyPr wrap="square" rtlCol="0">
            <a:spAutoFit/>
          </a:bodyPr>
          <a:lstStyle/>
          <a:p>
            <a:r>
              <a:rPr lang="en-US" dirty="0"/>
              <a:t>(2011)</a:t>
            </a:r>
          </a:p>
          <a:p>
            <a:endParaRPr lang="en-US" dirty="0"/>
          </a:p>
        </p:txBody>
      </p:sp>
    </p:spTree>
    <p:extLst>
      <p:ext uri="{BB962C8B-B14F-4D97-AF65-F5344CB8AC3E}">
        <p14:creationId xmlns:p14="http://schemas.microsoft.com/office/powerpoint/2010/main" val="1556390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right)">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1000" fill="hold"/>
                                        <p:tgtEl>
                                          <p:spTgt spid="8"/>
                                        </p:tgtEl>
                                        <p:attrNameLst>
                                          <p:attrName>ppt_w</p:attrName>
                                        </p:attrNameLst>
                                      </p:cBhvr>
                                      <p:tavLst>
                                        <p:tav tm="0">
                                          <p:val>
                                            <p:fltVal val="0"/>
                                          </p:val>
                                        </p:tav>
                                        <p:tav tm="100000">
                                          <p:val>
                                            <p:strVal val="#ppt_w"/>
                                          </p:val>
                                        </p:tav>
                                      </p:tavLst>
                                    </p:anim>
                                    <p:anim calcmode="lin" valueType="num">
                                      <p:cBhvr>
                                        <p:cTn id="16" dur="1000" fill="hold"/>
                                        <p:tgtEl>
                                          <p:spTgt spid="8"/>
                                        </p:tgtEl>
                                        <p:attrNameLst>
                                          <p:attrName>ppt_h</p:attrName>
                                        </p:attrNameLst>
                                      </p:cBhvr>
                                      <p:tavLst>
                                        <p:tav tm="0">
                                          <p:val>
                                            <p:fltVal val="0"/>
                                          </p:val>
                                        </p:tav>
                                        <p:tav tm="100000">
                                          <p:val>
                                            <p:strVal val="#ppt_h"/>
                                          </p:val>
                                        </p:tav>
                                      </p:tavLst>
                                    </p:anim>
                                    <p:anim calcmode="lin" valueType="num">
                                      <p:cBhvr>
                                        <p:cTn id="17" dur="1000" fill="hold"/>
                                        <p:tgtEl>
                                          <p:spTgt spid="8"/>
                                        </p:tgtEl>
                                        <p:attrNameLst>
                                          <p:attrName>style.rotation</p:attrName>
                                        </p:attrNameLst>
                                      </p:cBhvr>
                                      <p:tavLst>
                                        <p:tav tm="0">
                                          <p:val>
                                            <p:fltVal val="90"/>
                                          </p:val>
                                        </p:tav>
                                        <p:tav tm="100000">
                                          <p:val>
                                            <p:fltVal val="0"/>
                                          </p:val>
                                        </p:tav>
                                      </p:tavLst>
                                    </p:anim>
                                    <p:animEffect transition="in" filter="fade">
                                      <p:cBhvr>
                                        <p:cTn id="18" dur="1000"/>
                                        <p:tgtEl>
                                          <p:spTgt spid="8"/>
                                        </p:tgtEl>
                                      </p:cBhvr>
                                    </p:animEffect>
                                  </p:childTnLst>
                                </p:cTn>
                              </p:par>
                            </p:childTnLst>
                          </p:cTn>
                        </p:par>
                        <p:par>
                          <p:cTn id="19" fill="hold">
                            <p:stCondLst>
                              <p:cond delay="1000"/>
                            </p:stCondLst>
                            <p:childTnLst>
                              <p:par>
                                <p:cTn id="20" presetID="12" presetClass="entr" presetSubtype="4"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p:tgtEl>
                                          <p:spTgt spid="3"/>
                                        </p:tgtEl>
                                        <p:attrNameLst>
                                          <p:attrName>ppt_y</p:attrName>
                                        </p:attrNameLst>
                                      </p:cBhvr>
                                      <p:tavLst>
                                        <p:tav tm="0">
                                          <p:val>
                                            <p:strVal val="#ppt_y+#ppt_h*1.125000"/>
                                          </p:val>
                                        </p:tav>
                                        <p:tav tm="100000">
                                          <p:val>
                                            <p:strVal val="#ppt_y"/>
                                          </p:val>
                                        </p:tav>
                                      </p:tavLst>
                                    </p:anim>
                                    <p:animEffect transition="in" filter="wipe(up)">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39528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a:solidFill>
                  <a:schemeClr val="bg2">
                    <a:lumMod val="25000"/>
                  </a:schemeClr>
                </a:solidFill>
                <a:latin typeface="Neuzeit"/>
                <a:ea typeface="+mj-lt"/>
                <a:cs typeface="+mj-lt"/>
              </a:rPr>
              <a:t>Extending the gem5 library</a:t>
            </a:r>
            <a:endParaRPr lang="en-US">
              <a:solidFill>
                <a:schemeClr val="bg2">
                  <a:lumMod val="25000"/>
                </a:schemeClr>
              </a:solidFill>
              <a:latin typeface="Goudy Old Style"/>
            </a:endParaRP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60</a:t>
            </a:fld>
            <a:endParaRPr lang="en-US"/>
          </a:p>
        </p:txBody>
      </p:sp>
      <p:pic>
        <p:nvPicPr>
          <p:cNvPr id="3" name="Picture 2">
            <a:extLst>
              <a:ext uri="{FF2B5EF4-FFF2-40B4-BE49-F238E27FC236}">
                <a16:creationId xmlns:a16="http://schemas.microsoft.com/office/drawing/2014/main" id="{C2B8E1F7-C85D-1414-789B-D2ACF651AE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3570" y="3331372"/>
            <a:ext cx="10213201" cy="694981"/>
          </a:xfrm>
          <a:prstGeom prst="rect">
            <a:avLst/>
          </a:prstGeom>
        </p:spPr>
      </p:pic>
    </p:spTree>
    <p:extLst>
      <p:ext uri="{BB962C8B-B14F-4D97-AF65-F5344CB8AC3E}">
        <p14:creationId xmlns:p14="http://schemas.microsoft.com/office/powerpoint/2010/main" val="6132332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39528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a:solidFill>
                  <a:schemeClr val="bg2">
                    <a:lumMod val="25000"/>
                  </a:schemeClr>
                </a:solidFill>
                <a:latin typeface="Neuzeit"/>
                <a:ea typeface="+mj-lt"/>
                <a:cs typeface="+mj-lt"/>
              </a:rPr>
              <a:t>Extending the gem5 library</a:t>
            </a:r>
            <a:endParaRPr lang="en-US">
              <a:solidFill>
                <a:schemeClr val="bg2">
                  <a:lumMod val="25000"/>
                </a:schemeClr>
              </a:solidFill>
              <a:latin typeface="Goudy Old Style"/>
            </a:endParaRP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61</a:t>
            </a:fld>
            <a:endParaRPr lang="en-US"/>
          </a:p>
        </p:txBody>
      </p:sp>
      <p:pic>
        <p:nvPicPr>
          <p:cNvPr id="3" name="Picture 2" descr="Text&#10;&#10;Description automatically generated">
            <a:extLst>
              <a:ext uri="{FF2B5EF4-FFF2-40B4-BE49-F238E27FC236}">
                <a16:creationId xmlns:a16="http://schemas.microsoft.com/office/drawing/2014/main" id="{942B2255-165D-A7EB-0D8D-BD565FED60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6373" y="1315749"/>
            <a:ext cx="8333655" cy="3087551"/>
          </a:xfrm>
          <a:prstGeom prst="rect">
            <a:avLst/>
          </a:prstGeom>
        </p:spPr>
      </p:pic>
      <p:sp>
        <p:nvSpPr>
          <p:cNvPr id="9" name="TextBox 8">
            <a:extLst>
              <a:ext uri="{FF2B5EF4-FFF2-40B4-BE49-F238E27FC236}">
                <a16:creationId xmlns:a16="http://schemas.microsoft.com/office/drawing/2014/main" id="{EA944D5D-9668-11B2-714C-456D64CFBF11}"/>
              </a:ext>
            </a:extLst>
          </p:cNvPr>
          <p:cNvSpPr txBox="1"/>
          <p:nvPr/>
        </p:nvSpPr>
        <p:spPr>
          <a:xfrm>
            <a:off x="3971109" y="4859383"/>
            <a:ext cx="4624251" cy="369332"/>
          </a:xfrm>
          <a:prstGeom prst="rect">
            <a:avLst/>
          </a:prstGeom>
          <a:noFill/>
        </p:spPr>
        <p:txBody>
          <a:bodyPr wrap="square" rtlCol="0">
            <a:spAutoFit/>
          </a:bodyPr>
          <a:lstStyle/>
          <a:p>
            <a:r>
              <a:rPr lang="en-US" dirty="0">
                <a:hlinkClick r:id="rId4"/>
              </a:rPr>
              <a:t>http://resources.gem5.org/</a:t>
            </a:r>
            <a:r>
              <a:rPr lang="en-US" dirty="0" err="1">
                <a:hlinkClick r:id="rId4"/>
              </a:rPr>
              <a:t>resources.json</a:t>
            </a:r>
            <a:endParaRPr lang="en-US" dirty="0"/>
          </a:p>
        </p:txBody>
      </p:sp>
    </p:spTree>
    <p:extLst>
      <p:ext uri="{BB962C8B-B14F-4D97-AF65-F5344CB8AC3E}">
        <p14:creationId xmlns:p14="http://schemas.microsoft.com/office/powerpoint/2010/main" val="5619143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39528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a:solidFill>
                  <a:schemeClr val="bg2">
                    <a:lumMod val="25000"/>
                  </a:schemeClr>
                </a:solidFill>
                <a:latin typeface="Neuzeit"/>
                <a:ea typeface="+mj-lt"/>
                <a:cs typeface="+mj-lt"/>
              </a:rPr>
              <a:t>Extending the gem5 library</a:t>
            </a:r>
            <a:endParaRPr lang="en-US">
              <a:solidFill>
                <a:schemeClr val="bg2">
                  <a:lumMod val="25000"/>
                </a:schemeClr>
              </a:solidFill>
              <a:latin typeface="Goudy Old Style"/>
            </a:endParaRP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62</a:t>
            </a:fld>
            <a:endParaRPr lang="en-US"/>
          </a:p>
        </p:txBody>
      </p:sp>
      <p:pic>
        <p:nvPicPr>
          <p:cNvPr id="3" name="Picture 2" descr="Graphical user interface, text&#10;&#10;Description automatically generated">
            <a:extLst>
              <a:ext uri="{FF2B5EF4-FFF2-40B4-BE49-F238E27FC236}">
                <a16:creationId xmlns:a16="http://schemas.microsoft.com/office/drawing/2014/main" id="{90E21627-CB02-751C-7ED7-A654A54402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2675" y="1745424"/>
            <a:ext cx="10148546" cy="3367151"/>
          </a:xfrm>
          <a:prstGeom prst="rect">
            <a:avLst/>
          </a:prstGeom>
        </p:spPr>
      </p:pic>
    </p:spTree>
    <p:extLst>
      <p:ext uri="{BB962C8B-B14F-4D97-AF65-F5344CB8AC3E}">
        <p14:creationId xmlns:p14="http://schemas.microsoft.com/office/powerpoint/2010/main" val="36524232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39528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a:solidFill>
                  <a:schemeClr val="bg2">
                    <a:lumMod val="25000"/>
                  </a:schemeClr>
                </a:solidFill>
                <a:latin typeface="Neuzeit"/>
                <a:ea typeface="+mj-lt"/>
                <a:cs typeface="+mj-lt"/>
              </a:rPr>
              <a:t>Extending the gem5 library</a:t>
            </a:r>
            <a:endParaRPr lang="en-US">
              <a:solidFill>
                <a:schemeClr val="bg2">
                  <a:lumMod val="25000"/>
                </a:schemeClr>
              </a:solidFill>
              <a:latin typeface="Goudy Old Style"/>
            </a:endParaRP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63</a:t>
            </a:fld>
            <a:endParaRPr lang="en-US"/>
          </a:p>
        </p:txBody>
      </p:sp>
      <p:pic>
        <p:nvPicPr>
          <p:cNvPr id="3" name="Picture 2" descr="A picture containing logo&#10;&#10;Description automatically generated">
            <a:extLst>
              <a:ext uri="{FF2B5EF4-FFF2-40B4-BE49-F238E27FC236}">
                <a16:creationId xmlns:a16="http://schemas.microsoft.com/office/drawing/2014/main" id="{AC48FB48-7686-3BDD-5E3B-88B938E041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7637" y="3035561"/>
            <a:ext cx="6236725" cy="786877"/>
          </a:xfrm>
          <a:prstGeom prst="rect">
            <a:avLst/>
          </a:prstGeom>
        </p:spPr>
      </p:pic>
    </p:spTree>
    <p:extLst>
      <p:ext uri="{BB962C8B-B14F-4D97-AF65-F5344CB8AC3E}">
        <p14:creationId xmlns:p14="http://schemas.microsoft.com/office/powerpoint/2010/main" val="17543746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39528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dirty="0">
                <a:solidFill>
                  <a:schemeClr val="bg2">
                    <a:lumMod val="25000"/>
                  </a:schemeClr>
                </a:solidFill>
                <a:latin typeface="Neuzeit"/>
                <a:ea typeface="+mj-lt"/>
                <a:cs typeface="+mj-lt"/>
              </a:rPr>
              <a:t>Exit Events</a:t>
            </a:r>
            <a:endParaRPr lang="en-US" dirty="0">
              <a:solidFill>
                <a:schemeClr val="bg2">
                  <a:lumMod val="25000"/>
                </a:schemeClr>
              </a:solidFill>
              <a:latin typeface="Goudy Old Style"/>
            </a:endParaRP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64</a:t>
            </a:fld>
            <a:endParaRPr lang="en-US"/>
          </a:p>
        </p:txBody>
      </p:sp>
      <p:sp>
        <p:nvSpPr>
          <p:cNvPr id="7" name="TextBox 6">
            <a:extLst>
              <a:ext uri="{FF2B5EF4-FFF2-40B4-BE49-F238E27FC236}">
                <a16:creationId xmlns:a16="http://schemas.microsoft.com/office/drawing/2014/main" id="{09A7B07A-37EF-6AB4-91D3-46A337F6FF97}"/>
              </a:ext>
            </a:extLst>
          </p:cNvPr>
          <p:cNvSpPr txBox="1"/>
          <p:nvPr/>
        </p:nvSpPr>
        <p:spPr>
          <a:xfrm>
            <a:off x="3708400" y="1256748"/>
            <a:ext cx="490772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NEUZEITS-BOOK" panose="020B0500000000000000" pitchFamily="34" charset="0"/>
              </a:rPr>
              <a:t>Note:</a:t>
            </a:r>
            <a:r>
              <a:rPr lang="en-US" dirty="0">
                <a:latin typeface="NeuzeitS-Book" panose="020B0500000000000000" pitchFamily="34" charset="0"/>
              </a:rPr>
              <a:t> This is module is still considered to be in Beta. The API may change in future versions of gem5</a:t>
            </a:r>
          </a:p>
        </p:txBody>
      </p:sp>
      <p:pic>
        <p:nvPicPr>
          <p:cNvPr id="8" name="Picture 8" descr="Logo, company name&#10;&#10;Description automatically generated">
            <a:extLst>
              <a:ext uri="{FF2B5EF4-FFF2-40B4-BE49-F238E27FC236}">
                <a16:creationId xmlns:a16="http://schemas.microsoft.com/office/drawing/2014/main" id="{CCFAB15D-2A5D-252C-C7BD-8AAB18180331}"/>
              </a:ext>
            </a:extLst>
          </p:cNvPr>
          <p:cNvPicPr>
            <a:picLocks noChangeAspect="1"/>
          </p:cNvPicPr>
          <p:nvPr/>
        </p:nvPicPr>
        <p:blipFill>
          <a:blip r:embed="rId3"/>
          <a:stretch>
            <a:fillRect/>
          </a:stretch>
        </p:blipFill>
        <p:spPr>
          <a:xfrm>
            <a:off x="527879" y="3899635"/>
            <a:ext cx="6652591" cy="914033"/>
          </a:xfrm>
          <a:prstGeom prst="rect">
            <a:avLst/>
          </a:prstGeom>
        </p:spPr>
      </p:pic>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B5CAFDC2-0B37-B063-79AD-A0CF31A38DA0}"/>
                  </a:ext>
                </a:extLst>
              </p14:cNvPr>
              <p14:cNvContentPartPr/>
              <p14:nvPr/>
            </p14:nvContentPartPr>
            <p14:xfrm>
              <a:off x="2208695" y="3942053"/>
              <a:ext cx="790575" cy="19049"/>
            </p14:xfrm>
          </p:contentPart>
        </mc:Choice>
        <mc:Fallback xmlns="">
          <p:pic>
            <p:nvPicPr>
              <p:cNvPr id="14" name="Ink 13">
                <a:extLst>
                  <a:ext uri="{FF2B5EF4-FFF2-40B4-BE49-F238E27FC236}">
                    <a16:creationId xmlns:a16="http://schemas.microsoft.com/office/drawing/2014/main" id="{B5CAFDC2-0B37-B063-79AD-A0CF31A38DA0}"/>
                  </a:ext>
                </a:extLst>
              </p:cNvPr>
              <p:cNvPicPr/>
              <p:nvPr/>
            </p:nvPicPr>
            <p:blipFill>
              <a:blip r:embed="rId5"/>
              <a:stretch>
                <a:fillRect/>
              </a:stretch>
            </p:blipFill>
            <p:spPr>
              <a:xfrm>
                <a:off x="2154939" y="3852761"/>
                <a:ext cx="897729" cy="197336"/>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5371566E-DDD7-DBF0-3E7D-5181FF7E6E2D}"/>
                  </a:ext>
                </a:extLst>
              </p14:cNvPr>
              <p14:cNvContentPartPr/>
              <p14:nvPr/>
            </p14:nvContentPartPr>
            <p14:xfrm>
              <a:off x="2142434" y="4671391"/>
              <a:ext cx="847725" cy="9524"/>
            </p14:xfrm>
          </p:contentPart>
        </mc:Choice>
        <mc:Fallback xmlns="">
          <p:pic>
            <p:nvPicPr>
              <p:cNvPr id="15" name="Ink 14">
                <a:extLst>
                  <a:ext uri="{FF2B5EF4-FFF2-40B4-BE49-F238E27FC236}">
                    <a16:creationId xmlns:a16="http://schemas.microsoft.com/office/drawing/2014/main" id="{5371566E-DDD7-DBF0-3E7D-5181FF7E6E2D}"/>
                  </a:ext>
                </a:extLst>
              </p:cNvPr>
              <p:cNvPicPr/>
              <p:nvPr/>
            </p:nvPicPr>
            <p:blipFill>
              <a:blip r:embed="rId7"/>
              <a:stretch>
                <a:fillRect/>
              </a:stretch>
            </p:blipFill>
            <p:spPr>
              <a:xfrm>
                <a:off x="2088553" y="1814191"/>
                <a:ext cx="955127" cy="5714400"/>
              </a:xfrm>
              <a:prstGeom prst="rect">
                <a:avLst/>
              </a:prstGeom>
            </p:spPr>
          </p:pic>
        </mc:Fallback>
      </mc:AlternateContent>
      <p:sp>
        <p:nvSpPr>
          <p:cNvPr id="16" name="TextBox 15">
            <a:extLst>
              <a:ext uri="{FF2B5EF4-FFF2-40B4-BE49-F238E27FC236}">
                <a16:creationId xmlns:a16="http://schemas.microsoft.com/office/drawing/2014/main" id="{99DCF419-E81C-89D8-7B3E-9158775F8EA0}"/>
              </a:ext>
            </a:extLst>
          </p:cNvPr>
          <p:cNvSpPr txBox="1"/>
          <p:nvPr/>
        </p:nvSpPr>
        <p:spPr>
          <a:xfrm>
            <a:off x="8619067" y="3348566"/>
            <a:ext cx="27432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NeuzeitS-Book" panose="020B0500000000000000" pitchFamily="34" charset="0"/>
              </a:rPr>
              <a:t>During a simulation you can have "Exit Events".</a:t>
            </a:r>
          </a:p>
          <a:p>
            <a:endParaRPr lang="en-US" dirty="0">
              <a:latin typeface="NeuzeitS-Book" panose="020B0500000000000000" pitchFamily="34" charset="0"/>
            </a:endParaRPr>
          </a:p>
          <a:p>
            <a:r>
              <a:rPr lang="en-US" dirty="0">
                <a:latin typeface="NeuzeitS-Book" panose="020B0500000000000000" pitchFamily="34" charset="0"/>
              </a:rPr>
              <a:t>In this example there are two. These return the simulation to the Python Script.</a:t>
            </a:r>
          </a:p>
        </p:txBody>
      </p:sp>
    </p:spTree>
    <p:extLst>
      <p:ext uri="{BB962C8B-B14F-4D97-AF65-F5344CB8AC3E}">
        <p14:creationId xmlns:p14="http://schemas.microsoft.com/office/powerpoint/2010/main" val="37554345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534630"/>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dirty="0">
                <a:solidFill>
                  <a:schemeClr val="bg2">
                    <a:lumMod val="25000"/>
                  </a:schemeClr>
                </a:solidFill>
                <a:latin typeface="Neuzeit"/>
                <a:ea typeface="+mj-lt"/>
                <a:cs typeface="+mj-lt"/>
              </a:rPr>
              <a:t>The Simulation Loop</a:t>
            </a:r>
            <a:endParaRPr lang="en-US" dirty="0">
              <a:solidFill>
                <a:schemeClr val="bg2">
                  <a:lumMod val="25000"/>
                </a:schemeClr>
              </a:solidFill>
              <a:latin typeface="Goudy Old Style"/>
            </a:endParaRP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65</a:t>
            </a:fld>
            <a:endParaRPr lang="en-US"/>
          </a:p>
        </p:txBody>
      </p:sp>
      <p:sp>
        <p:nvSpPr>
          <p:cNvPr id="2" name="Rectangle 1">
            <a:extLst>
              <a:ext uri="{FF2B5EF4-FFF2-40B4-BE49-F238E27FC236}">
                <a16:creationId xmlns:a16="http://schemas.microsoft.com/office/drawing/2014/main" id="{E3CADD9E-CADF-D7AD-5FAD-07E56F37F3B3}"/>
              </a:ext>
            </a:extLst>
          </p:cNvPr>
          <p:cNvSpPr/>
          <p:nvPr/>
        </p:nvSpPr>
        <p:spPr>
          <a:xfrm>
            <a:off x="7265411" y="1805827"/>
            <a:ext cx="4307814" cy="122971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Simulation</a:t>
            </a:r>
          </a:p>
        </p:txBody>
      </p:sp>
      <p:sp>
        <p:nvSpPr>
          <p:cNvPr id="3" name="Rectangle 2">
            <a:extLst>
              <a:ext uri="{FF2B5EF4-FFF2-40B4-BE49-F238E27FC236}">
                <a16:creationId xmlns:a16="http://schemas.microsoft.com/office/drawing/2014/main" id="{068FBE01-4D24-05DF-88C7-44EF6B47403B}"/>
              </a:ext>
            </a:extLst>
          </p:cNvPr>
          <p:cNvSpPr/>
          <p:nvPr/>
        </p:nvSpPr>
        <p:spPr>
          <a:xfrm>
            <a:off x="7265411" y="3049905"/>
            <a:ext cx="4307814" cy="36499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Exit Event</a:t>
            </a:r>
          </a:p>
        </p:txBody>
      </p:sp>
      <p:sp>
        <p:nvSpPr>
          <p:cNvPr id="9" name="Rectangle 8">
            <a:extLst>
              <a:ext uri="{FF2B5EF4-FFF2-40B4-BE49-F238E27FC236}">
                <a16:creationId xmlns:a16="http://schemas.microsoft.com/office/drawing/2014/main" id="{D17798DB-266F-9442-78F2-8BC9F5ED35CA}"/>
              </a:ext>
            </a:extLst>
          </p:cNvPr>
          <p:cNvSpPr/>
          <p:nvPr/>
        </p:nvSpPr>
        <p:spPr>
          <a:xfrm>
            <a:off x="989400" y="1796262"/>
            <a:ext cx="4307814" cy="6048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t>
            </a:r>
            <a:r>
              <a:rPr lang="en-US" dirty="0" err="1"/>
              <a:t>simulate.run</a:t>
            </a:r>
            <a:r>
              <a:rPr lang="en-US" dirty="0"/>
              <a:t>()”</a:t>
            </a:r>
          </a:p>
        </p:txBody>
      </p:sp>
      <p:sp>
        <p:nvSpPr>
          <p:cNvPr id="10" name="Rectangle 9">
            <a:extLst>
              <a:ext uri="{FF2B5EF4-FFF2-40B4-BE49-F238E27FC236}">
                <a16:creationId xmlns:a16="http://schemas.microsoft.com/office/drawing/2014/main" id="{4F0F41AC-0B66-B41F-5752-4BB1D851749F}"/>
              </a:ext>
            </a:extLst>
          </p:cNvPr>
          <p:cNvSpPr/>
          <p:nvPr/>
        </p:nvSpPr>
        <p:spPr>
          <a:xfrm>
            <a:off x="989400" y="2929983"/>
            <a:ext cx="4307814" cy="6048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X</a:t>
            </a:r>
          </a:p>
        </p:txBody>
      </p:sp>
      <p:sp>
        <p:nvSpPr>
          <p:cNvPr id="11" name="Rectangle 10">
            <a:extLst>
              <a:ext uri="{FF2B5EF4-FFF2-40B4-BE49-F238E27FC236}">
                <a16:creationId xmlns:a16="http://schemas.microsoft.com/office/drawing/2014/main" id="{7119BBC9-796F-11CA-BC69-D90763404CA9}"/>
              </a:ext>
            </a:extLst>
          </p:cNvPr>
          <p:cNvSpPr/>
          <p:nvPr/>
        </p:nvSpPr>
        <p:spPr>
          <a:xfrm>
            <a:off x="989400" y="4001130"/>
            <a:ext cx="4307814" cy="6048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t>
            </a:r>
            <a:r>
              <a:rPr lang="en-US" dirty="0" err="1"/>
              <a:t>simulate.run</a:t>
            </a:r>
            <a:r>
              <a:rPr lang="en-US" dirty="0"/>
              <a:t>()”</a:t>
            </a:r>
          </a:p>
        </p:txBody>
      </p:sp>
      <p:sp>
        <p:nvSpPr>
          <p:cNvPr id="12" name="Rectangle 11">
            <a:extLst>
              <a:ext uri="{FF2B5EF4-FFF2-40B4-BE49-F238E27FC236}">
                <a16:creationId xmlns:a16="http://schemas.microsoft.com/office/drawing/2014/main" id="{B4CAE4BF-A7CF-A254-03F4-973FA33D76B8}"/>
              </a:ext>
            </a:extLst>
          </p:cNvPr>
          <p:cNvSpPr/>
          <p:nvPr/>
        </p:nvSpPr>
        <p:spPr>
          <a:xfrm>
            <a:off x="7265411" y="4054140"/>
            <a:ext cx="4307814" cy="122971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Simulation</a:t>
            </a:r>
          </a:p>
        </p:txBody>
      </p:sp>
      <p:sp>
        <p:nvSpPr>
          <p:cNvPr id="13" name="Rectangle 12">
            <a:extLst>
              <a:ext uri="{FF2B5EF4-FFF2-40B4-BE49-F238E27FC236}">
                <a16:creationId xmlns:a16="http://schemas.microsoft.com/office/drawing/2014/main" id="{6637D709-B16E-6E77-BAF9-498CDF58680C}"/>
              </a:ext>
            </a:extLst>
          </p:cNvPr>
          <p:cNvSpPr/>
          <p:nvPr/>
        </p:nvSpPr>
        <p:spPr>
          <a:xfrm>
            <a:off x="7265411" y="5283850"/>
            <a:ext cx="4307814" cy="36499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Exit Event</a:t>
            </a:r>
          </a:p>
        </p:txBody>
      </p:sp>
      <p:cxnSp>
        <p:nvCxnSpPr>
          <p:cNvPr id="18" name="Straight Arrow Connector 17">
            <a:extLst>
              <a:ext uri="{FF2B5EF4-FFF2-40B4-BE49-F238E27FC236}">
                <a16:creationId xmlns:a16="http://schemas.microsoft.com/office/drawing/2014/main" id="{FBDF437F-9C3D-1327-20F5-276E3F499289}"/>
              </a:ext>
            </a:extLst>
          </p:cNvPr>
          <p:cNvCxnSpPr>
            <a:cxnSpLocks/>
            <a:stCxn id="9" idx="3"/>
          </p:cNvCxnSpPr>
          <p:nvPr/>
        </p:nvCxnSpPr>
        <p:spPr>
          <a:xfrm>
            <a:off x="5297214" y="2098680"/>
            <a:ext cx="19681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8D6029B-AA9A-DCE7-72E2-554109848C67}"/>
              </a:ext>
            </a:extLst>
          </p:cNvPr>
          <p:cNvCxnSpPr>
            <a:cxnSpLocks/>
            <a:stCxn id="3" idx="1"/>
            <a:endCxn id="10" idx="3"/>
          </p:cNvCxnSpPr>
          <p:nvPr/>
        </p:nvCxnSpPr>
        <p:spPr>
          <a:xfrm flipH="1" flipV="1">
            <a:off x="5297214" y="3232401"/>
            <a:ext cx="196819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283A6B8-72C7-92BE-A471-710ED79DDC09}"/>
              </a:ext>
            </a:extLst>
          </p:cNvPr>
          <p:cNvCxnSpPr>
            <a:stCxn id="10" idx="2"/>
            <a:endCxn id="11" idx="0"/>
          </p:cNvCxnSpPr>
          <p:nvPr/>
        </p:nvCxnSpPr>
        <p:spPr>
          <a:xfrm>
            <a:off x="3143307" y="3534819"/>
            <a:ext cx="0" cy="466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4741CBD-8583-5EB5-B1FE-1190B01F2B75}"/>
              </a:ext>
            </a:extLst>
          </p:cNvPr>
          <p:cNvCxnSpPr>
            <a:stCxn id="11" idx="3"/>
          </p:cNvCxnSpPr>
          <p:nvPr/>
        </p:nvCxnSpPr>
        <p:spPr>
          <a:xfrm>
            <a:off x="5297214" y="4303548"/>
            <a:ext cx="19681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1191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39528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dirty="0">
                <a:solidFill>
                  <a:schemeClr val="bg2">
                    <a:lumMod val="25000"/>
                  </a:schemeClr>
                </a:solidFill>
                <a:latin typeface="Neuzeit"/>
                <a:ea typeface="+mj-lt"/>
                <a:cs typeface="+mj-lt"/>
              </a:rPr>
              <a:t>The Simulator Module handles the loop!</a:t>
            </a:r>
            <a:endParaRPr lang="en-US" dirty="0">
              <a:solidFill>
                <a:schemeClr val="bg2">
                  <a:lumMod val="25000"/>
                </a:schemeClr>
              </a:solidFill>
              <a:latin typeface="Goudy Old Style"/>
            </a:endParaRP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66</a:t>
            </a:fld>
            <a:endParaRPr lang="en-US"/>
          </a:p>
        </p:txBody>
      </p:sp>
      <p:pic>
        <p:nvPicPr>
          <p:cNvPr id="2" name="Picture 2" descr="Graphical user interface, text&#10;&#10;Description automatically generated">
            <a:extLst>
              <a:ext uri="{FF2B5EF4-FFF2-40B4-BE49-F238E27FC236}">
                <a16:creationId xmlns:a16="http://schemas.microsoft.com/office/drawing/2014/main" id="{CDB101EA-A482-73A1-9FCB-356002A6DF9C}"/>
              </a:ext>
            </a:extLst>
          </p:cNvPr>
          <p:cNvPicPr>
            <a:picLocks noChangeAspect="1"/>
          </p:cNvPicPr>
          <p:nvPr/>
        </p:nvPicPr>
        <p:blipFill>
          <a:blip r:embed="rId3"/>
          <a:stretch>
            <a:fillRect/>
          </a:stretch>
        </p:blipFill>
        <p:spPr>
          <a:xfrm>
            <a:off x="2456346" y="1713946"/>
            <a:ext cx="7280228" cy="2356131"/>
          </a:xfrm>
          <a:prstGeom prst="rect">
            <a:avLst/>
          </a:prstGeom>
        </p:spPr>
      </p:pic>
      <p:sp>
        <p:nvSpPr>
          <p:cNvPr id="3" name="TextBox 2">
            <a:extLst>
              <a:ext uri="{FF2B5EF4-FFF2-40B4-BE49-F238E27FC236}">
                <a16:creationId xmlns:a16="http://schemas.microsoft.com/office/drawing/2014/main" id="{78CECDBC-B2F2-48A5-ECCC-D7F5EA03E1F8}"/>
              </a:ext>
            </a:extLst>
          </p:cNvPr>
          <p:cNvSpPr txBox="1"/>
          <p:nvPr/>
        </p:nvSpPr>
        <p:spPr>
          <a:xfrm>
            <a:off x="3631096" y="4448312"/>
            <a:ext cx="492980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NeuzeitS-Book" panose="020B0500000000000000" pitchFamily="34" charset="0"/>
              </a:rPr>
              <a:t>Here we can run up to an exit event, do things, and then continue the run.</a:t>
            </a:r>
          </a:p>
          <a:p>
            <a:pPr algn="ctr"/>
            <a:endParaRPr lang="en-US" dirty="0">
              <a:latin typeface="NeuzeitS-Book" panose="020B0500000000000000" pitchFamily="34" charset="0"/>
            </a:endParaRPr>
          </a:p>
          <a:p>
            <a:pPr algn="ctr"/>
            <a:r>
              <a:rPr lang="en-US" dirty="0">
                <a:latin typeface="NeuzeitS-Book" panose="020B0500000000000000" pitchFamily="34" charset="0"/>
              </a:rPr>
              <a:t>In this case we want to switch the CPU cores.</a:t>
            </a:r>
          </a:p>
        </p:txBody>
      </p:sp>
    </p:spTree>
    <p:extLst>
      <p:ext uri="{BB962C8B-B14F-4D97-AF65-F5344CB8AC3E}">
        <p14:creationId xmlns:p14="http://schemas.microsoft.com/office/powerpoint/2010/main" val="34344914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39528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a:solidFill>
                  <a:schemeClr val="bg2">
                    <a:lumMod val="25000"/>
                  </a:schemeClr>
                </a:solidFill>
                <a:latin typeface="Neuzeit"/>
                <a:ea typeface="+mj-lt"/>
                <a:cs typeface="+mj-lt"/>
              </a:rPr>
              <a:t>The Simulator Module: We can do better</a:t>
            </a:r>
            <a:endParaRPr lang="en-US">
              <a:solidFill>
                <a:schemeClr val="bg2">
                  <a:lumMod val="25000"/>
                </a:schemeClr>
              </a:solidFill>
              <a:latin typeface="Goudy Old Style"/>
            </a:endParaRP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67</a:t>
            </a:fld>
            <a:endParaRPr lang="en-US"/>
          </a:p>
        </p:txBody>
      </p:sp>
      <p:sp>
        <p:nvSpPr>
          <p:cNvPr id="3" name="TextBox 2">
            <a:extLst>
              <a:ext uri="{FF2B5EF4-FFF2-40B4-BE49-F238E27FC236}">
                <a16:creationId xmlns:a16="http://schemas.microsoft.com/office/drawing/2014/main" id="{78CECDBC-B2F2-48A5-ECCC-D7F5EA03E1F8}"/>
              </a:ext>
            </a:extLst>
          </p:cNvPr>
          <p:cNvSpPr txBox="1"/>
          <p:nvPr/>
        </p:nvSpPr>
        <p:spPr>
          <a:xfrm>
            <a:off x="1599095" y="3951356"/>
            <a:ext cx="449911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NeuzeitS-Book" panose="020B0500000000000000" pitchFamily="34" charset="0"/>
              </a:rPr>
              <a:t>Here we can specify exactly what to do on each exit event type via Python generators.</a:t>
            </a:r>
          </a:p>
          <a:p>
            <a:endParaRPr lang="en-US" dirty="0">
              <a:latin typeface="NeuzeitS-Book" panose="020B0500000000000000" pitchFamily="34" charset="0"/>
            </a:endParaRPr>
          </a:p>
          <a:p>
            <a:r>
              <a:rPr lang="en-US" dirty="0">
                <a:latin typeface="NeuzeitS-Book" panose="020B0500000000000000" pitchFamily="34" charset="0"/>
              </a:rPr>
              <a:t>The Simulator had default behavior for these events, but they can be </a:t>
            </a:r>
            <a:r>
              <a:rPr lang="en-US" dirty="0">
                <a:latin typeface="NeuzeitS-Book" panose="020B0500000000000000" pitchFamily="34" charset="0"/>
                <a:ea typeface="+mn-lt"/>
                <a:cs typeface="+mn-lt"/>
              </a:rPr>
              <a:t>overridden</a:t>
            </a:r>
            <a:r>
              <a:rPr lang="en-US" dirty="0">
                <a:latin typeface="NeuzeitS-Book" panose="020B0500000000000000" pitchFamily="34" charset="0"/>
              </a:rPr>
              <a:t>.</a:t>
            </a:r>
          </a:p>
        </p:txBody>
      </p:sp>
      <p:pic>
        <p:nvPicPr>
          <p:cNvPr id="7" name="Picture 7">
            <a:extLst>
              <a:ext uri="{FF2B5EF4-FFF2-40B4-BE49-F238E27FC236}">
                <a16:creationId xmlns:a16="http://schemas.microsoft.com/office/drawing/2014/main" id="{24DE5782-9F8F-1380-67EF-FE2669CA679C}"/>
              </a:ext>
            </a:extLst>
          </p:cNvPr>
          <p:cNvPicPr>
            <a:picLocks noChangeAspect="1"/>
          </p:cNvPicPr>
          <p:nvPr/>
        </p:nvPicPr>
        <p:blipFill>
          <a:blip r:embed="rId3"/>
          <a:stretch>
            <a:fillRect/>
          </a:stretch>
        </p:blipFill>
        <p:spPr>
          <a:xfrm>
            <a:off x="1742661" y="1279756"/>
            <a:ext cx="8817112" cy="1957269"/>
          </a:xfrm>
          <a:prstGeom prst="rect">
            <a:avLst/>
          </a:prstGeom>
        </p:spPr>
      </p:pic>
      <p:sp>
        <p:nvSpPr>
          <p:cNvPr id="8" name="TextBox 7">
            <a:extLst>
              <a:ext uri="{FF2B5EF4-FFF2-40B4-BE49-F238E27FC236}">
                <a16:creationId xmlns:a16="http://schemas.microsoft.com/office/drawing/2014/main" id="{64AD3396-DC14-D8E2-76BE-D30157047F0E}"/>
              </a:ext>
            </a:extLst>
          </p:cNvPr>
          <p:cNvSpPr txBox="1"/>
          <p:nvPr/>
        </p:nvSpPr>
        <p:spPr>
          <a:xfrm>
            <a:off x="7783444" y="3631095"/>
            <a:ext cx="3593547"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dirty="0" err="1">
                <a:latin typeface="NeuzeitS-Book" panose="020B0500000000000000" pitchFamily="34" charset="0"/>
                <a:ea typeface="+mn-lt"/>
                <a:cs typeface="+mn-lt"/>
              </a:rPr>
              <a:t>ExitEvent.EXIT</a:t>
            </a:r>
            <a:endParaRPr lang="en-US" dirty="0">
              <a:latin typeface="NeuzeitS-Book" panose="020B0500000000000000" pitchFamily="34" charset="0"/>
              <a:ea typeface="+mn-lt"/>
              <a:cs typeface="+mn-lt"/>
            </a:endParaRPr>
          </a:p>
          <a:p>
            <a:pPr marL="285750" indent="-285750">
              <a:buFont typeface="Arial,Sans-Serif"/>
              <a:buChar char="•"/>
            </a:pPr>
            <a:r>
              <a:rPr lang="en-US" dirty="0" err="1">
                <a:latin typeface="NeuzeitS-Book" panose="020B0500000000000000" pitchFamily="34" charset="0"/>
                <a:ea typeface="+mn-lt"/>
                <a:cs typeface="+mn-lt"/>
              </a:rPr>
              <a:t>ExitEvent.CHECKPOINT</a:t>
            </a:r>
            <a:endParaRPr lang="en-US" dirty="0">
              <a:latin typeface="NeuzeitS-Book" panose="020B0500000000000000" pitchFamily="34" charset="0"/>
              <a:ea typeface="+mn-lt"/>
              <a:cs typeface="+mn-lt"/>
            </a:endParaRPr>
          </a:p>
          <a:p>
            <a:pPr marL="285750" indent="-285750">
              <a:buFont typeface="Arial,Sans-Serif"/>
              <a:buChar char="•"/>
            </a:pPr>
            <a:r>
              <a:rPr lang="en-US" dirty="0" err="1">
                <a:latin typeface="NeuzeitS-Book" panose="020B0500000000000000" pitchFamily="34" charset="0"/>
                <a:ea typeface="+mn-lt"/>
                <a:cs typeface="+mn-lt"/>
              </a:rPr>
              <a:t>ExitEvent.FAIL</a:t>
            </a:r>
            <a:endParaRPr lang="en-US" dirty="0">
              <a:latin typeface="NeuzeitS-Book" panose="020B0500000000000000" pitchFamily="34" charset="0"/>
              <a:ea typeface="+mn-lt"/>
              <a:cs typeface="+mn-lt"/>
            </a:endParaRPr>
          </a:p>
          <a:p>
            <a:pPr marL="285750" indent="-285750">
              <a:buFont typeface="Arial,Sans-Serif"/>
              <a:buChar char="•"/>
            </a:pPr>
            <a:r>
              <a:rPr lang="en-US" dirty="0" err="1">
                <a:latin typeface="NeuzeitS-Book" panose="020B0500000000000000" pitchFamily="34" charset="0"/>
                <a:ea typeface="+mn-lt"/>
                <a:cs typeface="+mn-lt"/>
              </a:rPr>
              <a:t>ExitEvent.SWITCHCPU</a:t>
            </a:r>
            <a:endParaRPr lang="en-US" dirty="0">
              <a:latin typeface="NeuzeitS-Book" panose="020B0500000000000000" pitchFamily="34" charset="0"/>
              <a:ea typeface="+mn-lt"/>
              <a:cs typeface="+mn-lt"/>
            </a:endParaRPr>
          </a:p>
          <a:p>
            <a:pPr marL="285750" indent="-285750">
              <a:buFont typeface="Arial,Sans-Serif"/>
              <a:buChar char="•"/>
            </a:pPr>
            <a:r>
              <a:rPr lang="en-US" dirty="0" err="1">
                <a:latin typeface="NeuzeitS-Book" panose="020B0500000000000000" pitchFamily="34" charset="0"/>
                <a:ea typeface="+mn-lt"/>
                <a:cs typeface="+mn-lt"/>
              </a:rPr>
              <a:t>ExitEvent.WORKBEGIN</a:t>
            </a:r>
            <a:endParaRPr lang="en-US" dirty="0">
              <a:latin typeface="NeuzeitS-Book" panose="020B0500000000000000" pitchFamily="34" charset="0"/>
              <a:ea typeface="+mn-lt"/>
              <a:cs typeface="+mn-lt"/>
            </a:endParaRPr>
          </a:p>
          <a:p>
            <a:pPr marL="285750" indent="-285750">
              <a:buFont typeface="Arial,Sans-Serif"/>
              <a:buChar char="•"/>
            </a:pPr>
            <a:r>
              <a:rPr lang="en-US" dirty="0" err="1">
                <a:latin typeface="NeuzeitS-Book" panose="020B0500000000000000" pitchFamily="34" charset="0"/>
                <a:ea typeface="+mn-lt"/>
                <a:cs typeface="+mn-lt"/>
              </a:rPr>
              <a:t>ExitEvent.WORKEND</a:t>
            </a:r>
            <a:endParaRPr lang="en-US" dirty="0">
              <a:latin typeface="NeuzeitS-Book" panose="020B0500000000000000" pitchFamily="34" charset="0"/>
              <a:ea typeface="+mn-lt"/>
              <a:cs typeface="+mn-lt"/>
            </a:endParaRPr>
          </a:p>
          <a:p>
            <a:pPr marL="285750" indent="-285750">
              <a:buFont typeface="Arial,Sans-Serif"/>
              <a:buChar char="•"/>
            </a:pPr>
            <a:r>
              <a:rPr lang="en-US" dirty="0" err="1">
                <a:latin typeface="NeuzeitS-Book" panose="020B0500000000000000" pitchFamily="34" charset="0"/>
                <a:ea typeface="+mn-lt"/>
                <a:cs typeface="+mn-lt"/>
              </a:rPr>
              <a:t>ExitEvent.USER_INTERRUPT</a:t>
            </a:r>
            <a:endParaRPr lang="en-US" dirty="0">
              <a:latin typeface="NeuzeitS-Book" panose="020B0500000000000000" pitchFamily="34" charset="0"/>
              <a:ea typeface="+mn-lt"/>
              <a:cs typeface="+mn-lt"/>
            </a:endParaRPr>
          </a:p>
          <a:p>
            <a:pPr marL="285750" indent="-285750" algn="l">
              <a:buFont typeface="Arial,Sans-Serif"/>
              <a:buChar char="•"/>
            </a:pPr>
            <a:r>
              <a:rPr lang="en-US" dirty="0" err="1">
                <a:latin typeface="NeuzeitS-Book" panose="020B0500000000000000" pitchFamily="34" charset="0"/>
                <a:ea typeface="+mn-lt"/>
                <a:cs typeface="+mn-lt"/>
              </a:rPr>
              <a:t>ExitEvent.MAX_TICK</a:t>
            </a:r>
            <a:endParaRPr lang="en-US" dirty="0">
              <a:latin typeface="NeuzeitS-Book" panose="020B0500000000000000" pitchFamily="34" charset="0"/>
            </a:endParaRPr>
          </a:p>
        </p:txBody>
      </p:sp>
    </p:spTree>
    <p:extLst>
      <p:ext uri="{BB962C8B-B14F-4D97-AF65-F5344CB8AC3E}">
        <p14:creationId xmlns:p14="http://schemas.microsoft.com/office/powerpoint/2010/main" val="3638892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34183" y="837028"/>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a:solidFill>
                  <a:schemeClr val="bg2">
                    <a:lumMod val="25000"/>
                  </a:schemeClr>
                </a:solidFill>
                <a:latin typeface="Neuzeit"/>
                <a:ea typeface="+mj-lt"/>
                <a:cs typeface="+mj-lt"/>
              </a:rPr>
              <a:t>Your done! You can now run your full-system simulation</a:t>
            </a:r>
            <a:endParaRPr lang="en-US">
              <a:solidFill>
                <a:schemeClr val="bg2">
                  <a:lumMod val="25000"/>
                </a:schemeClr>
              </a:solidFill>
            </a:endParaRP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dirty="0" smtClean="0"/>
              <a:t>68</a:t>
            </a:fld>
            <a:endParaRPr lang="en-US"/>
          </a:p>
        </p:txBody>
      </p:sp>
      <p:sp>
        <p:nvSpPr>
          <p:cNvPr id="3" name="TextBox 2">
            <a:extLst>
              <a:ext uri="{FF2B5EF4-FFF2-40B4-BE49-F238E27FC236}">
                <a16:creationId xmlns:a16="http://schemas.microsoft.com/office/drawing/2014/main" id="{B4B2B32A-9796-C794-8907-ABF7F2ACD339}"/>
              </a:ext>
            </a:extLst>
          </p:cNvPr>
          <p:cNvSpPr txBox="1"/>
          <p:nvPr/>
        </p:nvSpPr>
        <p:spPr>
          <a:xfrm>
            <a:off x="4348922" y="3105834"/>
            <a:ext cx="349415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NEUZEITS-BOOK" panose="020B0500000000000000" pitchFamily="34" charset="0"/>
              </a:rPr>
              <a:t>Warning</a:t>
            </a:r>
            <a:r>
              <a:rPr lang="en-US" dirty="0">
                <a:latin typeface="NeuzeitS-Book" panose="020B0500000000000000" pitchFamily="34" charset="0"/>
              </a:rPr>
              <a:t>: This will take a long time to complete execution.</a:t>
            </a:r>
          </a:p>
        </p:txBody>
      </p:sp>
    </p:spTree>
    <p:extLst>
      <p:ext uri="{BB962C8B-B14F-4D97-AF65-F5344CB8AC3E}">
        <p14:creationId xmlns:p14="http://schemas.microsoft.com/office/powerpoint/2010/main" val="29712625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0A537-9BCB-232B-5257-E45BBEE58B60}"/>
              </a:ext>
            </a:extLst>
          </p:cNvPr>
          <p:cNvSpPr>
            <a:spLocks noGrp="1"/>
          </p:cNvSpPr>
          <p:nvPr>
            <p:ph type="title"/>
          </p:nvPr>
        </p:nvSpPr>
        <p:spPr/>
        <p:txBody>
          <a:bodyPr>
            <a:normAutofit fontScale="90000"/>
          </a:bodyPr>
          <a:lstStyle/>
          <a:p>
            <a:r>
              <a:rPr lang="en-US" dirty="0"/>
              <a:t>Simulation’s major pitfall: It’s </a:t>
            </a:r>
            <a:r>
              <a:rPr lang="en-US" dirty="0" err="1"/>
              <a:t>slloooww</a:t>
            </a:r>
            <a:endParaRPr lang="en-US" dirty="0"/>
          </a:p>
        </p:txBody>
      </p:sp>
      <p:pic>
        <p:nvPicPr>
          <p:cNvPr id="4" name="Picture 3" descr="Logo&#10;&#10;Description automatically generated">
            <a:extLst>
              <a:ext uri="{FF2B5EF4-FFF2-40B4-BE49-F238E27FC236}">
                <a16:creationId xmlns:a16="http://schemas.microsoft.com/office/drawing/2014/main" id="{A7EFD3C4-AE79-887B-7E6F-4788E6BC2CFB}"/>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Slide Number Placeholder 5">
            <a:extLst>
              <a:ext uri="{FF2B5EF4-FFF2-40B4-BE49-F238E27FC236}">
                <a16:creationId xmlns:a16="http://schemas.microsoft.com/office/drawing/2014/main" id="{86488C56-E39D-76D5-A586-6D78378B6716}"/>
              </a:ext>
            </a:extLst>
          </p:cNvPr>
          <p:cNvSpPr>
            <a:spLocks noGrp="1"/>
          </p:cNvSpPr>
          <p:nvPr>
            <p:ph type="sldNum" sz="quarter" idx="12"/>
          </p:nvPr>
        </p:nvSpPr>
        <p:spPr>
          <a:xfrm>
            <a:off x="9982800" y="6357600"/>
            <a:ext cx="1760150" cy="460800"/>
          </a:xfrm>
        </p:spPr>
        <p:txBody>
          <a:bodyPr/>
          <a:lstStyle/>
          <a:p>
            <a:fld id="{FF2BD96E-3838-45D2-9031-D3AF67C920A5}" type="slidenum">
              <a:rPr lang="en-US" smtClean="0"/>
              <a:t>69</a:t>
            </a:fld>
            <a:endParaRPr lang="en-US"/>
          </a:p>
        </p:txBody>
      </p:sp>
      <p:sp>
        <p:nvSpPr>
          <p:cNvPr id="3" name="TextBox 2">
            <a:extLst>
              <a:ext uri="{FF2B5EF4-FFF2-40B4-BE49-F238E27FC236}">
                <a16:creationId xmlns:a16="http://schemas.microsoft.com/office/drawing/2014/main" id="{297387FF-5762-4504-E995-CC5016D846D4}"/>
              </a:ext>
            </a:extLst>
          </p:cNvPr>
          <p:cNvSpPr txBox="1"/>
          <p:nvPr/>
        </p:nvSpPr>
        <p:spPr>
          <a:xfrm>
            <a:off x="1579417" y="3148398"/>
            <a:ext cx="1629295" cy="646331"/>
          </a:xfrm>
          <a:prstGeom prst="rect">
            <a:avLst/>
          </a:prstGeom>
          <a:noFill/>
        </p:spPr>
        <p:txBody>
          <a:bodyPr wrap="square" rtlCol="0">
            <a:spAutoFit/>
          </a:bodyPr>
          <a:lstStyle/>
          <a:p>
            <a:r>
              <a:rPr lang="en-US" dirty="0"/>
              <a:t>Simulating 1 Second</a:t>
            </a:r>
          </a:p>
        </p:txBody>
      </p:sp>
      <p:pic>
        <p:nvPicPr>
          <p:cNvPr id="7" name="Picture 6" descr="Logo&#10;&#10;Description automatically generated">
            <a:extLst>
              <a:ext uri="{FF2B5EF4-FFF2-40B4-BE49-F238E27FC236}">
                <a16:creationId xmlns:a16="http://schemas.microsoft.com/office/drawing/2014/main" id="{FA20991D-E78A-88EC-7FD4-1C76BA8C60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4389" y="2042114"/>
            <a:ext cx="2382231" cy="2578172"/>
          </a:xfrm>
          <a:prstGeom prst="rect">
            <a:avLst/>
          </a:prstGeom>
        </p:spPr>
      </p:pic>
      <p:sp>
        <p:nvSpPr>
          <p:cNvPr id="9" name="TextBox 8">
            <a:extLst>
              <a:ext uri="{FF2B5EF4-FFF2-40B4-BE49-F238E27FC236}">
                <a16:creationId xmlns:a16="http://schemas.microsoft.com/office/drawing/2014/main" id="{88DDC4DA-0014-241F-A30C-2EF3C88A1378}"/>
              </a:ext>
            </a:extLst>
          </p:cNvPr>
          <p:cNvSpPr txBox="1"/>
          <p:nvPr/>
        </p:nvSpPr>
        <p:spPr>
          <a:xfrm>
            <a:off x="9360719" y="2908868"/>
            <a:ext cx="2382231" cy="646331"/>
          </a:xfrm>
          <a:prstGeom prst="rect">
            <a:avLst/>
          </a:prstGeom>
          <a:noFill/>
        </p:spPr>
        <p:txBody>
          <a:bodyPr wrap="square" rtlCol="0">
            <a:spAutoFit/>
          </a:bodyPr>
          <a:lstStyle/>
          <a:p>
            <a:r>
              <a:rPr lang="en-US" dirty="0"/>
              <a:t>&gt;&gt; 100k seconds on the host</a:t>
            </a:r>
          </a:p>
        </p:txBody>
      </p:sp>
      <p:sp>
        <p:nvSpPr>
          <p:cNvPr id="10" name="Right Arrow 9">
            <a:extLst>
              <a:ext uri="{FF2B5EF4-FFF2-40B4-BE49-F238E27FC236}">
                <a16:creationId xmlns:a16="http://schemas.microsoft.com/office/drawing/2014/main" id="{0E7CCBA9-407A-D675-2252-114C3DAD1B20}"/>
              </a:ext>
            </a:extLst>
          </p:cNvPr>
          <p:cNvSpPr/>
          <p:nvPr/>
        </p:nvSpPr>
        <p:spPr>
          <a:xfrm>
            <a:off x="3424844" y="2809702"/>
            <a:ext cx="1180407" cy="8446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8E05F69A-5CAD-84ED-6D3C-ED5F15C744A7}"/>
              </a:ext>
            </a:extLst>
          </p:cNvPr>
          <p:cNvSpPr/>
          <p:nvPr/>
        </p:nvSpPr>
        <p:spPr>
          <a:xfrm>
            <a:off x="7894318" y="2809702"/>
            <a:ext cx="1180407" cy="8446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953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true public infrastructure project</a:t>
            </a:r>
          </a:p>
        </p:txBody>
      </p:sp>
      <p:sp>
        <p:nvSpPr>
          <p:cNvPr id="12" name="TextBox 11">
            <a:extLst>
              <a:ext uri="{FF2B5EF4-FFF2-40B4-BE49-F238E27FC236}">
                <a16:creationId xmlns:a16="http://schemas.microsoft.com/office/drawing/2014/main" id="{0C6F4F64-8708-BDBF-FB0C-357522B4CFA4}"/>
              </a:ext>
            </a:extLst>
          </p:cNvPr>
          <p:cNvSpPr txBox="1"/>
          <p:nvPr/>
        </p:nvSpPr>
        <p:spPr>
          <a:xfrm>
            <a:off x="532150" y="1289154"/>
            <a:ext cx="7472597" cy="369332"/>
          </a:xfrm>
          <a:prstGeom prst="rect">
            <a:avLst/>
          </a:prstGeom>
          <a:noFill/>
        </p:spPr>
        <p:txBody>
          <a:bodyPr wrap="square">
            <a:spAutoFit/>
          </a:bodyPr>
          <a:lstStyle/>
          <a:p>
            <a:r>
              <a:rPr lang="en-US" b="0" i="0" u="none" strike="noStrike" dirty="0">
                <a:solidFill>
                  <a:srgbClr val="000000"/>
                </a:solidFill>
                <a:effectLst/>
                <a:latin typeface="-webkit-standard"/>
              </a:rPr>
              <a:t>     </a:t>
            </a:r>
            <a:endParaRPr lang="en-US" dirty="0"/>
          </a:p>
        </p:txBody>
      </p:sp>
      <p:sp>
        <p:nvSpPr>
          <p:cNvPr id="5" name="Slide Number Placeholder 5">
            <a:extLst>
              <a:ext uri="{FF2B5EF4-FFF2-40B4-BE49-F238E27FC236}">
                <a16:creationId xmlns:a16="http://schemas.microsoft.com/office/drawing/2014/main" id="{ADEEE86A-A48D-8319-A77E-F59861D01B59}"/>
              </a:ext>
            </a:extLst>
          </p:cNvPr>
          <p:cNvSpPr txBox="1">
            <a:spLocks/>
          </p:cNvSpPr>
          <p:nvPr/>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2FA5E91-C711-4121-AA02-9685B73286BC}" type="slidenum">
              <a:rPr lang="en-US" smtClean="0"/>
              <a:pPr/>
              <a:t>7</a:t>
            </a:fld>
            <a:endParaRPr lang="en-US" dirty="0"/>
          </a:p>
        </p:txBody>
      </p:sp>
      <p:pic>
        <p:nvPicPr>
          <p:cNvPr id="6" name="Picture 5" descr="Logo&#10;&#10;Description automatically generated">
            <a:extLst>
              <a:ext uri="{FF2B5EF4-FFF2-40B4-BE49-F238E27FC236}">
                <a16:creationId xmlns:a16="http://schemas.microsoft.com/office/drawing/2014/main" id="{34B12CA6-CB3C-AD07-1285-69C53A7DB0FA}"/>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11" name="Heart 10">
            <a:extLst>
              <a:ext uri="{FF2B5EF4-FFF2-40B4-BE49-F238E27FC236}">
                <a16:creationId xmlns:a16="http://schemas.microsoft.com/office/drawing/2014/main" id="{A9DAA191-A4B1-7882-CEE0-806E657C9795}"/>
              </a:ext>
            </a:extLst>
          </p:cNvPr>
          <p:cNvSpPr/>
          <p:nvPr/>
        </p:nvSpPr>
        <p:spPr>
          <a:xfrm>
            <a:off x="4685497" y="1473820"/>
            <a:ext cx="2579914" cy="1860809"/>
          </a:xfrm>
          <a:prstGeom prst="hear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Open Source</a:t>
            </a:r>
          </a:p>
        </p:txBody>
      </p:sp>
      <p:sp>
        <p:nvSpPr>
          <p:cNvPr id="15" name="Heart 14">
            <a:extLst>
              <a:ext uri="{FF2B5EF4-FFF2-40B4-BE49-F238E27FC236}">
                <a16:creationId xmlns:a16="http://schemas.microsoft.com/office/drawing/2014/main" id="{ABD1EBBC-6932-3583-960C-9E0B059CC0EF}"/>
              </a:ext>
            </a:extLst>
          </p:cNvPr>
          <p:cNvSpPr/>
          <p:nvPr/>
        </p:nvSpPr>
        <p:spPr>
          <a:xfrm>
            <a:off x="1688534" y="3552991"/>
            <a:ext cx="2579914" cy="1860809"/>
          </a:xfrm>
          <a:prstGeom prst="hear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Free (like beer)</a:t>
            </a:r>
          </a:p>
        </p:txBody>
      </p:sp>
      <p:sp>
        <p:nvSpPr>
          <p:cNvPr id="16" name="Heart 15">
            <a:extLst>
              <a:ext uri="{FF2B5EF4-FFF2-40B4-BE49-F238E27FC236}">
                <a16:creationId xmlns:a16="http://schemas.microsoft.com/office/drawing/2014/main" id="{3585F279-E4C5-4991-9D11-E6A128D39006}"/>
              </a:ext>
            </a:extLst>
          </p:cNvPr>
          <p:cNvSpPr/>
          <p:nvPr/>
        </p:nvSpPr>
        <p:spPr>
          <a:xfrm>
            <a:off x="7751877" y="3552990"/>
            <a:ext cx="2579914" cy="1860809"/>
          </a:xfrm>
          <a:prstGeom prst="hear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Massively Collaborative</a:t>
            </a:r>
          </a:p>
        </p:txBody>
      </p:sp>
    </p:spTree>
    <p:extLst>
      <p:ext uri="{BB962C8B-B14F-4D97-AF65-F5344CB8AC3E}">
        <p14:creationId xmlns:p14="http://schemas.microsoft.com/office/powerpoint/2010/main" val="387789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ppt_w</p:attrName>
                                        </p:attrNameLst>
                                      </p:cBhvr>
                                      <p:tavLst>
                                        <p:tav tm="0">
                                          <p:val>
                                            <p:fltVal val="0"/>
                                          </p:val>
                                        </p:tav>
                                        <p:tav tm="100000">
                                          <p:val>
                                            <p:strVal val="#ppt_w"/>
                                          </p:val>
                                        </p:tav>
                                      </p:tavLst>
                                    </p:anim>
                                    <p:anim calcmode="lin" valueType="num">
                                      <p:cBhvr>
                                        <p:cTn id="14"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fltVal val="0"/>
                                          </p:val>
                                        </p:tav>
                                        <p:tav tm="100000">
                                          <p:val>
                                            <p:strVal val="#ppt_w"/>
                                          </p:val>
                                        </p:tav>
                                      </p:tavLst>
                                    </p:anim>
                                    <p:anim calcmode="lin" valueType="num">
                                      <p:cBhvr>
                                        <p:cTn id="20" dur="500" fill="hold"/>
                                        <p:tgtEl>
                                          <p:spTgt spid="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0A537-9BCB-232B-5257-E45BBEE58B60}"/>
              </a:ext>
            </a:extLst>
          </p:cNvPr>
          <p:cNvSpPr>
            <a:spLocks noGrp="1"/>
          </p:cNvSpPr>
          <p:nvPr>
            <p:ph type="title"/>
          </p:nvPr>
        </p:nvSpPr>
        <p:spPr/>
        <p:txBody>
          <a:bodyPr>
            <a:normAutofit fontScale="90000"/>
          </a:bodyPr>
          <a:lstStyle/>
          <a:p>
            <a:r>
              <a:rPr lang="en-US" dirty="0"/>
              <a:t>Fortunately, there are some work arounds</a:t>
            </a:r>
          </a:p>
        </p:txBody>
      </p:sp>
      <p:pic>
        <p:nvPicPr>
          <p:cNvPr id="4" name="Picture 3" descr="Logo&#10;&#10;Description automatically generated">
            <a:extLst>
              <a:ext uri="{FF2B5EF4-FFF2-40B4-BE49-F238E27FC236}">
                <a16:creationId xmlns:a16="http://schemas.microsoft.com/office/drawing/2014/main" id="{A7EFD3C4-AE79-887B-7E6F-4788E6BC2CFB}"/>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Slide Number Placeholder 5">
            <a:extLst>
              <a:ext uri="{FF2B5EF4-FFF2-40B4-BE49-F238E27FC236}">
                <a16:creationId xmlns:a16="http://schemas.microsoft.com/office/drawing/2014/main" id="{86488C56-E39D-76D5-A586-6D78378B6716}"/>
              </a:ext>
            </a:extLst>
          </p:cNvPr>
          <p:cNvSpPr>
            <a:spLocks noGrp="1"/>
          </p:cNvSpPr>
          <p:nvPr>
            <p:ph type="sldNum" sz="quarter" idx="12"/>
          </p:nvPr>
        </p:nvSpPr>
        <p:spPr>
          <a:xfrm>
            <a:off x="9982800" y="6357600"/>
            <a:ext cx="1760150" cy="460800"/>
          </a:xfrm>
        </p:spPr>
        <p:txBody>
          <a:bodyPr/>
          <a:lstStyle/>
          <a:p>
            <a:fld id="{FF2BD96E-3838-45D2-9031-D3AF67C920A5}" type="slidenum">
              <a:rPr lang="en-US" smtClean="0"/>
              <a:t>70</a:t>
            </a:fld>
            <a:endParaRPr lang="en-US" dirty="0"/>
          </a:p>
        </p:txBody>
      </p:sp>
      <p:cxnSp>
        <p:nvCxnSpPr>
          <p:cNvPr id="8" name="Straight Arrow Connector 7">
            <a:extLst>
              <a:ext uri="{FF2B5EF4-FFF2-40B4-BE49-F238E27FC236}">
                <a16:creationId xmlns:a16="http://schemas.microsoft.com/office/drawing/2014/main" id="{3B614618-8652-3BA3-D574-9A9B727EDE48}"/>
              </a:ext>
            </a:extLst>
          </p:cNvPr>
          <p:cNvCxnSpPr>
            <a:cxnSpLocks/>
          </p:cNvCxnSpPr>
          <p:nvPr/>
        </p:nvCxnSpPr>
        <p:spPr>
          <a:xfrm flipV="1">
            <a:off x="3244324" y="1885316"/>
            <a:ext cx="0" cy="3125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060DF5A8-9966-65C1-E1F5-1767DCF73A38}"/>
              </a:ext>
            </a:extLst>
          </p:cNvPr>
          <p:cNvCxnSpPr>
            <a:cxnSpLocks/>
          </p:cNvCxnSpPr>
          <p:nvPr/>
        </p:nvCxnSpPr>
        <p:spPr>
          <a:xfrm>
            <a:off x="3244324" y="5008491"/>
            <a:ext cx="57033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E48049D8-FC61-4739-A0BF-1E1311484666}"/>
              </a:ext>
            </a:extLst>
          </p:cNvPr>
          <p:cNvSpPr txBox="1"/>
          <p:nvPr/>
        </p:nvSpPr>
        <p:spPr>
          <a:xfrm rot="16200000">
            <a:off x="1637284" y="3263443"/>
            <a:ext cx="2216640" cy="369332"/>
          </a:xfrm>
          <a:prstGeom prst="rect">
            <a:avLst/>
          </a:prstGeom>
          <a:noFill/>
        </p:spPr>
        <p:txBody>
          <a:bodyPr wrap="square" rtlCol="0">
            <a:spAutoFit/>
          </a:bodyPr>
          <a:lstStyle/>
          <a:p>
            <a:r>
              <a:rPr lang="en-US" dirty="0"/>
              <a:t>Simulation Fidelity</a:t>
            </a:r>
          </a:p>
        </p:txBody>
      </p:sp>
      <p:sp>
        <p:nvSpPr>
          <p:cNvPr id="17" name="TextBox 16">
            <a:extLst>
              <a:ext uri="{FF2B5EF4-FFF2-40B4-BE49-F238E27FC236}">
                <a16:creationId xmlns:a16="http://schemas.microsoft.com/office/drawing/2014/main" id="{C08173A7-DB06-5E7A-B865-946D0985B54C}"/>
              </a:ext>
            </a:extLst>
          </p:cNvPr>
          <p:cNvSpPr txBox="1"/>
          <p:nvPr/>
        </p:nvSpPr>
        <p:spPr>
          <a:xfrm>
            <a:off x="5400953" y="5157391"/>
            <a:ext cx="2338818" cy="369332"/>
          </a:xfrm>
          <a:prstGeom prst="rect">
            <a:avLst/>
          </a:prstGeom>
          <a:noFill/>
        </p:spPr>
        <p:txBody>
          <a:bodyPr wrap="square" rtlCol="0">
            <a:spAutoFit/>
          </a:bodyPr>
          <a:lstStyle/>
          <a:p>
            <a:r>
              <a:rPr lang="en-US" dirty="0"/>
              <a:t>Simulation Time</a:t>
            </a:r>
          </a:p>
        </p:txBody>
      </p:sp>
      <p:cxnSp>
        <p:nvCxnSpPr>
          <p:cNvPr id="19" name="Straight Connector 18">
            <a:extLst>
              <a:ext uri="{FF2B5EF4-FFF2-40B4-BE49-F238E27FC236}">
                <a16:creationId xmlns:a16="http://schemas.microsoft.com/office/drawing/2014/main" id="{0FEF08AC-45FA-F4EE-0EFD-D2F7DD993E9D}"/>
              </a:ext>
            </a:extLst>
          </p:cNvPr>
          <p:cNvCxnSpPr/>
          <p:nvPr/>
        </p:nvCxnSpPr>
        <p:spPr>
          <a:xfrm flipV="1">
            <a:off x="3244324" y="1885316"/>
            <a:ext cx="5251796" cy="3123175"/>
          </a:xfrm>
          <a:prstGeom prst="line">
            <a:avLst/>
          </a:prstGeom>
        </p:spPr>
        <p:style>
          <a:lnRef idx="1">
            <a:schemeClr val="accent1"/>
          </a:lnRef>
          <a:fillRef idx="0">
            <a:schemeClr val="accent1"/>
          </a:fillRef>
          <a:effectRef idx="0">
            <a:schemeClr val="accent1"/>
          </a:effectRef>
          <a:fontRef idx="minor">
            <a:schemeClr val="tx1"/>
          </a:fontRef>
        </p:style>
      </p:cxnSp>
      <p:sp>
        <p:nvSpPr>
          <p:cNvPr id="20" name="Rounded Rectangle 19">
            <a:extLst>
              <a:ext uri="{FF2B5EF4-FFF2-40B4-BE49-F238E27FC236}">
                <a16:creationId xmlns:a16="http://schemas.microsoft.com/office/drawing/2014/main" id="{72734004-28E5-04CA-0D98-994CB0E0DAA6}"/>
              </a:ext>
            </a:extLst>
          </p:cNvPr>
          <p:cNvSpPr/>
          <p:nvPr/>
        </p:nvSpPr>
        <p:spPr>
          <a:xfrm>
            <a:off x="9027858" y="2339788"/>
            <a:ext cx="2715092" cy="221776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Key idea: You don’t need to simulate everything perfectly, or at all.</a:t>
            </a:r>
          </a:p>
        </p:txBody>
      </p:sp>
    </p:spTree>
    <p:extLst>
      <p:ext uri="{BB962C8B-B14F-4D97-AF65-F5344CB8AC3E}">
        <p14:creationId xmlns:p14="http://schemas.microsoft.com/office/powerpoint/2010/main" val="29767825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0A537-9BCB-232B-5257-E45BBEE58B60}"/>
              </a:ext>
            </a:extLst>
          </p:cNvPr>
          <p:cNvSpPr>
            <a:spLocks noGrp="1"/>
          </p:cNvSpPr>
          <p:nvPr>
            <p:ph type="title"/>
          </p:nvPr>
        </p:nvSpPr>
        <p:spPr/>
        <p:txBody>
          <a:bodyPr>
            <a:normAutofit fontScale="90000"/>
          </a:bodyPr>
          <a:lstStyle/>
          <a:p>
            <a:r>
              <a:rPr lang="en-US" dirty="0"/>
              <a:t>Some techniques we provide</a:t>
            </a:r>
          </a:p>
        </p:txBody>
      </p:sp>
      <p:pic>
        <p:nvPicPr>
          <p:cNvPr id="4" name="Picture 3" descr="Logo&#10;&#10;Description automatically generated">
            <a:extLst>
              <a:ext uri="{FF2B5EF4-FFF2-40B4-BE49-F238E27FC236}">
                <a16:creationId xmlns:a16="http://schemas.microsoft.com/office/drawing/2014/main" id="{A7EFD3C4-AE79-887B-7E6F-4788E6BC2CFB}"/>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Slide Number Placeholder 5">
            <a:extLst>
              <a:ext uri="{FF2B5EF4-FFF2-40B4-BE49-F238E27FC236}">
                <a16:creationId xmlns:a16="http://schemas.microsoft.com/office/drawing/2014/main" id="{86488C56-E39D-76D5-A586-6D78378B6716}"/>
              </a:ext>
            </a:extLst>
          </p:cNvPr>
          <p:cNvSpPr>
            <a:spLocks noGrp="1"/>
          </p:cNvSpPr>
          <p:nvPr>
            <p:ph type="sldNum" sz="quarter" idx="12"/>
          </p:nvPr>
        </p:nvSpPr>
        <p:spPr>
          <a:xfrm>
            <a:off x="9982800" y="6357600"/>
            <a:ext cx="1760150" cy="460800"/>
          </a:xfrm>
        </p:spPr>
        <p:txBody>
          <a:bodyPr/>
          <a:lstStyle/>
          <a:p>
            <a:fld id="{FF2BD96E-3838-45D2-9031-D3AF67C920A5}" type="slidenum">
              <a:rPr lang="en-US" smtClean="0"/>
              <a:t>71</a:t>
            </a:fld>
            <a:endParaRPr lang="en-US" dirty="0"/>
          </a:p>
        </p:txBody>
      </p:sp>
      <p:sp>
        <p:nvSpPr>
          <p:cNvPr id="3" name="Hexagon 2">
            <a:extLst>
              <a:ext uri="{FF2B5EF4-FFF2-40B4-BE49-F238E27FC236}">
                <a16:creationId xmlns:a16="http://schemas.microsoft.com/office/drawing/2014/main" id="{77604AA4-1F38-5582-9E05-BB45D251C12B}"/>
              </a:ext>
            </a:extLst>
          </p:cNvPr>
          <p:cNvSpPr/>
          <p:nvPr/>
        </p:nvSpPr>
        <p:spPr>
          <a:xfrm>
            <a:off x="3382042" y="1433014"/>
            <a:ext cx="2338819" cy="1995986"/>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CPU Models</a:t>
            </a:r>
          </a:p>
        </p:txBody>
      </p:sp>
      <p:sp>
        <p:nvSpPr>
          <p:cNvPr id="6" name="Hexagon 5">
            <a:extLst>
              <a:ext uri="{FF2B5EF4-FFF2-40B4-BE49-F238E27FC236}">
                <a16:creationId xmlns:a16="http://schemas.microsoft.com/office/drawing/2014/main" id="{A108073A-56E0-CE45-4D1C-962ECF309CF9}"/>
              </a:ext>
            </a:extLst>
          </p:cNvPr>
          <p:cNvSpPr/>
          <p:nvPr/>
        </p:nvSpPr>
        <p:spPr>
          <a:xfrm>
            <a:off x="6679257" y="1429581"/>
            <a:ext cx="2338819" cy="1995987"/>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KVM Mode</a:t>
            </a:r>
          </a:p>
        </p:txBody>
      </p:sp>
      <p:sp>
        <p:nvSpPr>
          <p:cNvPr id="7" name="Hexagon 6">
            <a:extLst>
              <a:ext uri="{FF2B5EF4-FFF2-40B4-BE49-F238E27FC236}">
                <a16:creationId xmlns:a16="http://schemas.microsoft.com/office/drawing/2014/main" id="{5E6DADE7-4969-E554-AECD-7688F3F01CAE}"/>
              </a:ext>
            </a:extLst>
          </p:cNvPr>
          <p:cNvSpPr/>
          <p:nvPr/>
        </p:nvSpPr>
        <p:spPr>
          <a:xfrm>
            <a:off x="4926590" y="3903657"/>
            <a:ext cx="2338820" cy="1995988"/>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Checkpoints</a:t>
            </a:r>
          </a:p>
        </p:txBody>
      </p:sp>
      <p:sp>
        <p:nvSpPr>
          <p:cNvPr id="9" name="Hexagon 8">
            <a:extLst>
              <a:ext uri="{FF2B5EF4-FFF2-40B4-BE49-F238E27FC236}">
                <a16:creationId xmlns:a16="http://schemas.microsoft.com/office/drawing/2014/main" id="{667A1E80-EF5C-F5D8-340F-E7ADF31F863C}"/>
              </a:ext>
            </a:extLst>
          </p:cNvPr>
          <p:cNvSpPr/>
          <p:nvPr/>
        </p:nvSpPr>
        <p:spPr>
          <a:xfrm>
            <a:off x="8109474" y="3903657"/>
            <a:ext cx="2338819" cy="1995988"/>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a:t>Simpoints</a:t>
            </a:r>
            <a:endParaRPr lang="en-US" dirty="0"/>
          </a:p>
        </p:txBody>
      </p:sp>
      <p:sp>
        <p:nvSpPr>
          <p:cNvPr id="10" name="Hexagon 9">
            <a:extLst>
              <a:ext uri="{FF2B5EF4-FFF2-40B4-BE49-F238E27FC236}">
                <a16:creationId xmlns:a16="http://schemas.microsoft.com/office/drawing/2014/main" id="{3A3AB7A0-EFFF-E70A-1548-D0472499311F}"/>
              </a:ext>
            </a:extLst>
          </p:cNvPr>
          <p:cNvSpPr/>
          <p:nvPr/>
        </p:nvSpPr>
        <p:spPr>
          <a:xfrm>
            <a:off x="1743707" y="3933106"/>
            <a:ext cx="2338819" cy="1995986"/>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SE Mode</a:t>
            </a:r>
          </a:p>
        </p:txBody>
      </p:sp>
    </p:spTree>
    <p:extLst>
      <p:ext uri="{BB962C8B-B14F-4D97-AF65-F5344CB8AC3E}">
        <p14:creationId xmlns:p14="http://schemas.microsoft.com/office/powerpoint/2010/main" val="3632772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9" grpId="0" animBg="1"/>
      <p:bldP spid="10"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0A537-9BCB-232B-5257-E45BBEE58B60}"/>
              </a:ext>
            </a:extLst>
          </p:cNvPr>
          <p:cNvSpPr>
            <a:spLocks noGrp="1"/>
          </p:cNvSpPr>
          <p:nvPr>
            <p:ph type="title"/>
          </p:nvPr>
        </p:nvSpPr>
        <p:spPr/>
        <p:txBody>
          <a:bodyPr>
            <a:normAutofit fontScale="90000"/>
          </a:bodyPr>
          <a:lstStyle/>
          <a:p>
            <a:r>
              <a:rPr lang="en-US" dirty="0" err="1"/>
              <a:t>Simpoints</a:t>
            </a:r>
            <a:r>
              <a:rPr lang="en-US" dirty="0"/>
              <a:t>/</a:t>
            </a:r>
            <a:r>
              <a:rPr lang="en-US" dirty="0" err="1"/>
              <a:t>Looppoints</a:t>
            </a:r>
            <a:endParaRPr lang="en-US" dirty="0"/>
          </a:p>
        </p:txBody>
      </p:sp>
      <p:pic>
        <p:nvPicPr>
          <p:cNvPr id="4" name="Picture 3" descr="Logo&#10;&#10;Description automatically generated">
            <a:extLst>
              <a:ext uri="{FF2B5EF4-FFF2-40B4-BE49-F238E27FC236}">
                <a16:creationId xmlns:a16="http://schemas.microsoft.com/office/drawing/2014/main" id="{A7EFD3C4-AE79-887B-7E6F-4788E6BC2CFB}"/>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Slide Number Placeholder 5">
            <a:extLst>
              <a:ext uri="{FF2B5EF4-FFF2-40B4-BE49-F238E27FC236}">
                <a16:creationId xmlns:a16="http://schemas.microsoft.com/office/drawing/2014/main" id="{86488C56-E39D-76D5-A586-6D78378B6716}"/>
              </a:ext>
            </a:extLst>
          </p:cNvPr>
          <p:cNvSpPr>
            <a:spLocks noGrp="1"/>
          </p:cNvSpPr>
          <p:nvPr>
            <p:ph type="sldNum" sz="quarter" idx="12"/>
          </p:nvPr>
        </p:nvSpPr>
        <p:spPr>
          <a:xfrm>
            <a:off x="9982800" y="6357600"/>
            <a:ext cx="1760150" cy="460800"/>
          </a:xfrm>
        </p:spPr>
        <p:txBody>
          <a:bodyPr/>
          <a:lstStyle/>
          <a:p>
            <a:fld id="{FF2BD96E-3838-45D2-9031-D3AF67C920A5}" type="slidenum">
              <a:rPr lang="en-US" smtClean="0"/>
              <a:t>72</a:t>
            </a:fld>
            <a:endParaRPr lang="en-US" dirty="0"/>
          </a:p>
        </p:txBody>
      </p:sp>
      <p:sp>
        <p:nvSpPr>
          <p:cNvPr id="3" name="Hexagon 2">
            <a:extLst>
              <a:ext uri="{FF2B5EF4-FFF2-40B4-BE49-F238E27FC236}">
                <a16:creationId xmlns:a16="http://schemas.microsoft.com/office/drawing/2014/main" id="{C574FB3F-9CEC-6E42-6D29-FD22D677AECF}"/>
              </a:ext>
            </a:extLst>
          </p:cNvPr>
          <p:cNvSpPr/>
          <p:nvPr/>
        </p:nvSpPr>
        <p:spPr>
          <a:xfrm>
            <a:off x="989400" y="1956403"/>
            <a:ext cx="3607810" cy="3030321"/>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a:t>There’s a tutorial on </a:t>
            </a:r>
            <a:r>
              <a:rPr lang="en-US" sz="2000" dirty="0" err="1"/>
              <a:t>Looppoints</a:t>
            </a:r>
            <a:r>
              <a:rPr lang="en-US" sz="2000" dirty="0"/>
              <a:t> this afternoon in Outremont 1</a:t>
            </a:r>
          </a:p>
        </p:txBody>
      </p:sp>
      <p:sp>
        <p:nvSpPr>
          <p:cNvPr id="6" name="TextBox 5">
            <a:extLst>
              <a:ext uri="{FF2B5EF4-FFF2-40B4-BE49-F238E27FC236}">
                <a16:creationId xmlns:a16="http://schemas.microsoft.com/office/drawing/2014/main" id="{63C5954A-8534-3D60-1AA1-47F8B23B99B0}"/>
              </a:ext>
            </a:extLst>
          </p:cNvPr>
          <p:cNvSpPr txBox="1"/>
          <p:nvPr/>
        </p:nvSpPr>
        <p:spPr>
          <a:xfrm>
            <a:off x="6779172" y="3361402"/>
            <a:ext cx="4083703" cy="369332"/>
          </a:xfrm>
          <a:prstGeom prst="rect">
            <a:avLst/>
          </a:prstGeom>
          <a:noFill/>
        </p:spPr>
        <p:txBody>
          <a:bodyPr wrap="square" rtlCol="0">
            <a:spAutoFit/>
          </a:bodyPr>
          <a:lstStyle/>
          <a:p>
            <a:r>
              <a:rPr lang="en-US" dirty="0"/>
              <a:t>Discuss: What is a </a:t>
            </a:r>
            <a:r>
              <a:rPr lang="en-US" dirty="0" err="1"/>
              <a:t>Simpointing</a:t>
            </a:r>
            <a:r>
              <a:rPr lang="en-US" dirty="0"/>
              <a:t>?</a:t>
            </a:r>
          </a:p>
        </p:txBody>
      </p:sp>
    </p:spTree>
    <p:extLst>
      <p:ext uri="{BB962C8B-B14F-4D97-AF65-F5344CB8AC3E}">
        <p14:creationId xmlns:p14="http://schemas.microsoft.com/office/powerpoint/2010/main" val="371980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0A537-9BCB-232B-5257-E45BBEE58B60}"/>
              </a:ext>
            </a:extLst>
          </p:cNvPr>
          <p:cNvSpPr>
            <a:spLocks noGrp="1"/>
          </p:cNvSpPr>
          <p:nvPr>
            <p:ph type="title"/>
          </p:nvPr>
        </p:nvSpPr>
        <p:spPr/>
        <p:txBody>
          <a:bodyPr>
            <a:normAutofit fontScale="90000"/>
          </a:bodyPr>
          <a:lstStyle/>
          <a:p>
            <a:r>
              <a:rPr lang="en-US" dirty="0" err="1"/>
              <a:t>Simpoints</a:t>
            </a:r>
            <a:endParaRPr lang="en-US" dirty="0"/>
          </a:p>
        </p:txBody>
      </p:sp>
      <p:pic>
        <p:nvPicPr>
          <p:cNvPr id="4" name="Picture 3" descr="Logo&#10;&#10;Description automatically generated">
            <a:extLst>
              <a:ext uri="{FF2B5EF4-FFF2-40B4-BE49-F238E27FC236}">
                <a16:creationId xmlns:a16="http://schemas.microsoft.com/office/drawing/2014/main" id="{A7EFD3C4-AE79-887B-7E6F-4788E6BC2CFB}"/>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Slide Number Placeholder 5">
            <a:extLst>
              <a:ext uri="{FF2B5EF4-FFF2-40B4-BE49-F238E27FC236}">
                <a16:creationId xmlns:a16="http://schemas.microsoft.com/office/drawing/2014/main" id="{86488C56-E39D-76D5-A586-6D78378B6716}"/>
              </a:ext>
            </a:extLst>
          </p:cNvPr>
          <p:cNvSpPr>
            <a:spLocks noGrp="1"/>
          </p:cNvSpPr>
          <p:nvPr>
            <p:ph type="sldNum" sz="quarter" idx="12"/>
          </p:nvPr>
        </p:nvSpPr>
        <p:spPr>
          <a:xfrm>
            <a:off x="9982800" y="6357600"/>
            <a:ext cx="1760150" cy="460800"/>
          </a:xfrm>
        </p:spPr>
        <p:txBody>
          <a:bodyPr/>
          <a:lstStyle/>
          <a:p>
            <a:fld id="{FF2BD96E-3838-45D2-9031-D3AF67C920A5}" type="slidenum">
              <a:rPr lang="en-US" smtClean="0"/>
              <a:t>73</a:t>
            </a:fld>
            <a:endParaRPr lang="en-US" dirty="0"/>
          </a:p>
        </p:txBody>
      </p:sp>
      <p:sp>
        <p:nvSpPr>
          <p:cNvPr id="7" name="TextBox 6">
            <a:extLst>
              <a:ext uri="{FF2B5EF4-FFF2-40B4-BE49-F238E27FC236}">
                <a16:creationId xmlns:a16="http://schemas.microsoft.com/office/drawing/2014/main" id="{1DD16DC4-E4A6-925A-A6C0-E6E7F8F8960C}"/>
              </a:ext>
            </a:extLst>
          </p:cNvPr>
          <p:cNvSpPr txBox="1"/>
          <p:nvPr/>
        </p:nvSpPr>
        <p:spPr>
          <a:xfrm>
            <a:off x="2769476" y="3198167"/>
            <a:ext cx="6653048" cy="461665"/>
          </a:xfrm>
          <a:prstGeom prst="rect">
            <a:avLst/>
          </a:prstGeom>
          <a:noFill/>
        </p:spPr>
        <p:txBody>
          <a:bodyPr wrap="square" rtlCol="0">
            <a:spAutoFit/>
          </a:bodyPr>
          <a:lstStyle/>
          <a:p>
            <a:r>
              <a:rPr lang="en-US" sz="2400" dirty="0"/>
              <a:t>Open “materials/</a:t>
            </a:r>
            <a:r>
              <a:rPr lang="en-US" sz="2400" dirty="0" err="1"/>
              <a:t>simpoints-checkpoint.py</a:t>
            </a:r>
            <a:r>
              <a:rPr lang="en-US" sz="2400" dirty="0"/>
              <a:t>”</a:t>
            </a:r>
          </a:p>
        </p:txBody>
      </p:sp>
    </p:spTree>
    <p:extLst>
      <p:ext uri="{BB962C8B-B14F-4D97-AF65-F5344CB8AC3E}">
        <p14:creationId xmlns:p14="http://schemas.microsoft.com/office/powerpoint/2010/main" val="16218979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0A537-9BCB-232B-5257-E45BBEE58B60}"/>
              </a:ext>
            </a:extLst>
          </p:cNvPr>
          <p:cNvSpPr>
            <a:spLocks noGrp="1"/>
          </p:cNvSpPr>
          <p:nvPr>
            <p:ph type="title"/>
          </p:nvPr>
        </p:nvSpPr>
        <p:spPr/>
        <p:txBody>
          <a:bodyPr>
            <a:normAutofit fontScale="90000"/>
          </a:bodyPr>
          <a:lstStyle/>
          <a:p>
            <a:r>
              <a:rPr lang="en-US" dirty="0" err="1"/>
              <a:t>Simpoints</a:t>
            </a:r>
            <a:endParaRPr lang="en-US" dirty="0"/>
          </a:p>
        </p:txBody>
      </p:sp>
      <p:pic>
        <p:nvPicPr>
          <p:cNvPr id="4" name="Picture 3" descr="Logo&#10;&#10;Description automatically generated">
            <a:extLst>
              <a:ext uri="{FF2B5EF4-FFF2-40B4-BE49-F238E27FC236}">
                <a16:creationId xmlns:a16="http://schemas.microsoft.com/office/drawing/2014/main" id="{A7EFD3C4-AE79-887B-7E6F-4788E6BC2CFB}"/>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Slide Number Placeholder 5">
            <a:extLst>
              <a:ext uri="{FF2B5EF4-FFF2-40B4-BE49-F238E27FC236}">
                <a16:creationId xmlns:a16="http://schemas.microsoft.com/office/drawing/2014/main" id="{86488C56-E39D-76D5-A586-6D78378B6716}"/>
              </a:ext>
            </a:extLst>
          </p:cNvPr>
          <p:cNvSpPr>
            <a:spLocks noGrp="1"/>
          </p:cNvSpPr>
          <p:nvPr>
            <p:ph type="sldNum" sz="quarter" idx="12"/>
          </p:nvPr>
        </p:nvSpPr>
        <p:spPr>
          <a:xfrm>
            <a:off x="9982800" y="6357600"/>
            <a:ext cx="1760150" cy="460800"/>
          </a:xfrm>
        </p:spPr>
        <p:txBody>
          <a:bodyPr/>
          <a:lstStyle/>
          <a:p>
            <a:fld id="{FF2BD96E-3838-45D2-9031-D3AF67C920A5}" type="slidenum">
              <a:rPr lang="en-US" smtClean="0"/>
              <a:t>74</a:t>
            </a:fld>
            <a:endParaRPr lang="en-US" dirty="0"/>
          </a:p>
        </p:txBody>
      </p:sp>
      <p:pic>
        <p:nvPicPr>
          <p:cNvPr id="6" name="Picture 5" descr="Text&#10;&#10;Description automatically generated">
            <a:extLst>
              <a:ext uri="{FF2B5EF4-FFF2-40B4-BE49-F238E27FC236}">
                <a16:creationId xmlns:a16="http://schemas.microsoft.com/office/drawing/2014/main" id="{F8259793-C45D-FE76-58A7-81E633676C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1476" y="1518945"/>
            <a:ext cx="7441324" cy="3905237"/>
          </a:xfrm>
          <a:prstGeom prst="rect">
            <a:avLst/>
          </a:prstGeom>
        </p:spPr>
      </p:pic>
    </p:spTree>
    <p:extLst>
      <p:ext uri="{BB962C8B-B14F-4D97-AF65-F5344CB8AC3E}">
        <p14:creationId xmlns:p14="http://schemas.microsoft.com/office/powerpoint/2010/main" val="2317130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0A537-9BCB-232B-5257-E45BBEE58B60}"/>
              </a:ext>
            </a:extLst>
          </p:cNvPr>
          <p:cNvSpPr>
            <a:spLocks noGrp="1"/>
          </p:cNvSpPr>
          <p:nvPr>
            <p:ph type="title"/>
          </p:nvPr>
        </p:nvSpPr>
        <p:spPr/>
        <p:txBody>
          <a:bodyPr>
            <a:normAutofit fontScale="90000"/>
          </a:bodyPr>
          <a:lstStyle/>
          <a:p>
            <a:r>
              <a:rPr lang="en-US" dirty="0" err="1"/>
              <a:t>Simpoints</a:t>
            </a:r>
            <a:endParaRPr lang="en-US" dirty="0"/>
          </a:p>
        </p:txBody>
      </p:sp>
      <p:pic>
        <p:nvPicPr>
          <p:cNvPr id="4" name="Picture 3" descr="Logo&#10;&#10;Description automatically generated">
            <a:extLst>
              <a:ext uri="{FF2B5EF4-FFF2-40B4-BE49-F238E27FC236}">
                <a16:creationId xmlns:a16="http://schemas.microsoft.com/office/drawing/2014/main" id="{A7EFD3C4-AE79-887B-7E6F-4788E6BC2CFB}"/>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Slide Number Placeholder 5">
            <a:extLst>
              <a:ext uri="{FF2B5EF4-FFF2-40B4-BE49-F238E27FC236}">
                <a16:creationId xmlns:a16="http://schemas.microsoft.com/office/drawing/2014/main" id="{86488C56-E39D-76D5-A586-6D78378B6716}"/>
              </a:ext>
            </a:extLst>
          </p:cNvPr>
          <p:cNvSpPr>
            <a:spLocks noGrp="1"/>
          </p:cNvSpPr>
          <p:nvPr>
            <p:ph type="sldNum" sz="quarter" idx="12"/>
          </p:nvPr>
        </p:nvSpPr>
        <p:spPr>
          <a:xfrm>
            <a:off x="9982800" y="6357600"/>
            <a:ext cx="1760150" cy="460800"/>
          </a:xfrm>
        </p:spPr>
        <p:txBody>
          <a:bodyPr/>
          <a:lstStyle/>
          <a:p>
            <a:fld id="{FF2BD96E-3838-45D2-9031-D3AF67C920A5}" type="slidenum">
              <a:rPr lang="en-US" smtClean="0"/>
              <a:t>75</a:t>
            </a:fld>
            <a:endParaRPr lang="en-US" dirty="0"/>
          </a:p>
        </p:txBody>
      </p:sp>
      <p:pic>
        <p:nvPicPr>
          <p:cNvPr id="6" name="Picture 5" descr="A screenshot of a computer&#10;&#10;Description automatically generated">
            <a:extLst>
              <a:ext uri="{FF2B5EF4-FFF2-40B4-BE49-F238E27FC236}">
                <a16:creationId xmlns:a16="http://schemas.microsoft.com/office/drawing/2014/main" id="{74DA9E7F-922B-5C27-82C9-3CC439439C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906" y="2065064"/>
            <a:ext cx="10762188" cy="3232150"/>
          </a:xfrm>
          <a:prstGeom prst="rect">
            <a:avLst/>
          </a:prstGeom>
        </p:spPr>
      </p:pic>
    </p:spTree>
    <p:extLst>
      <p:ext uri="{BB962C8B-B14F-4D97-AF65-F5344CB8AC3E}">
        <p14:creationId xmlns:p14="http://schemas.microsoft.com/office/powerpoint/2010/main" val="36354441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0A537-9BCB-232B-5257-E45BBEE58B60}"/>
              </a:ext>
            </a:extLst>
          </p:cNvPr>
          <p:cNvSpPr>
            <a:spLocks noGrp="1"/>
          </p:cNvSpPr>
          <p:nvPr>
            <p:ph type="title"/>
          </p:nvPr>
        </p:nvSpPr>
        <p:spPr/>
        <p:txBody>
          <a:bodyPr>
            <a:normAutofit fontScale="90000"/>
          </a:bodyPr>
          <a:lstStyle/>
          <a:p>
            <a:r>
              <a:rPr lang="en-US" dirty="0" err="1"/>
              <a:t>Simpoints</a:t>
            </a:r>
            <a:endParaRPr lang="en-US" dirty="0"/>
          </a:p>
        </p:txBody>
      </p:sp>
      <p:pic>
        <p:nvPicPr>
          <p:cNvPr id="4" name="Picture 3" descr="Logo&#10;&#10;Description automatically generated">
            <a:extLst>
              <a:ext uri="{FF2B5EF4-FFF2-40B4-BE49-F238E27FC236}">
                <a16:creationId xmlns:a16="http://schemas.microsoft.com/office/drawing/2014/main" id="{A7EFD3C4-AE79-887B-7E6F-4788E6BC2CFB}"/>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Slide Number Placeholder 5">
            <a:extLst>
              <a:ext uri="{FF2B5EF4-FFF2-40B4-BE49-F238E27FC236}">
                <a16:creationId xmlns:a16="http://schemas.microsoft.com/office/drawing/2014/main" id="{86488C56-E39D-76D5-A586-6D78378B6716}"/>
              </a:ext>
            </a:extLst>
          </p:cNvPr>
          <p:cNvSpPr>
            <a:spLocks noGrp="1"/>
          </p:cNvSpPr>
          <p:nvPr>
            <p:ph type="sldNum" sz="quarter" idx="12"/>
          </p:nvPr>
        </p:nvSpPr>
        <p:spPr>
          <a:xfrm>
            <a:off x="9982800" y="6357600"/>
            <a:ext cx="1760150" cy="460800"/>
          </a:xfrm>
        </p:spPr>
        <p:txBody>
          <a:bodyPr/>
          <a:lstStyle/>
          <a:p>
            <a:fld id="{FF2BD96E-3838-45D2-9031-D3AF67C920A5}" type="slidenum">
              <a:rPr lang="en-US" smtClean="0"/>
              <a:t>76</a:t>
            </a:fld>
            <a:endParaRPr lang="en-US" dirty="0"/>
          </a:p>
        </p:txBody>
      </p:sp>
      <p:sp>
        <p:nvSpPr>
          <p:cNvPr id="8" name="Rectangle: Rounded Corners 6">
            <a:extLst>
              <a:ext uri="{FF2B5EF4-FFF2-40B4-BE49-F238E27FC236}">
                <a16:creationId xmlns:a16="http://schemas.microsoft.com/office/drawing/2014/main" id="{8F00808F-C1D9-BB17-FE73-202FDB568EE7}"/>
              </a:ext>
            </a:extLst>
          </p:cNvPr>
          <p:cNvSpPr/>
          <p:nvPr/>
        </p:nvSpPr>
        <p:spPr>
          <a:xfrm>
            <a:off x="2136176" y="1836063"/>
            <a:ext cx="8395190" cy="934029"/>
          </a:xfrm>
          <a:prstGeom prst="roundRect">
            <a:avLst/>
          </a:prstGeom>
          <a:solidFill>
            <a:schemeClr val="tx1"/>
          </a:solidFill>
          <a:ln>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nSpc>
                <a:spcPct val="150000"/>
              </a:lnSpc>
            </a:pPr>
            <a:r>
              <a:rPr lang="en-US" sz="2800" dirty="0">
                <a:latin typeface="Consolas" panose="020B0609020204030204" pitchFamily="49" charset="0"/>
              </a:rPr>
              <a:t>&gt; gem5 materials/</a:t>
            </a:r>
            <a:r>
              <a:rPr lang="en-US" sz="2800" dirty="0" err="1">
                <a:latin typeface="Consolas" panose="020B0609020204030204" pitchFamily="49" charset="0"/>
              </a:rPr>
              <a:t>simpoint-checkpoint.py</a:t>
            </a:r>
            <a:endParaRPr lang="en-US" sz="2800" b="1" dirty="0">
              <a:latin typeface="Consolas" panose="020B0609020204030204" pitchFamily="49" charset="0"/>
            </a:endParaRPr>
          </a:p>
        </p:txBody>
      </p:sp>
      <p:sp>
        <p:nvSpPr>
          <p:cNvPr id="3" name="Hexagon 2">
            <a:extLst>
              <a:ext uri="{FF2B5EF4-FFF2-40B4-BE49-F238E27FC236}">
                <a16:creationId xmlns:a16="http://schemas.microsoft.com/office/drawing/2014/main" id="{C0A0892F-A824-C84C-F374-012FBED8BF3E}"/>
              </a:ext>
            </a:extLst>
          </p:cNvPr>
          <p:cNvSpPr/>
          <p:nvPr/>
        </p:nvSpPr>
        <p:spPr>
          <a:xfrm>
            <a:off x="4504558" y="3207914"/>
            <a:ext cx="3182883" cy="2500092"/>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Generates checkpoints at each warmup/</a:t>
            </a:r>
            <a:r>
              <a:rPr lang="en-US" dirty="0" err="1"/>
              <a:t>Simpoint</a:t>
            </a:r>
            <a:r>
              <a:rPr lang="en-US" dirty="0"/>
              <a:t> region start</a:t>
            </a:r>
          </a:p>
        </p:txBody>
      </p:sp>
    </p:spTree>
    <p:extLst>
      <p:ext uri="{BB962C8B-B14F-4D97-AF65-F5344CB8AC3E}">
        <p14:creationId xmlns:p14="http://schemas.microsoft.com/office/powerpoint/2010/main" val="1528147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0A537-9BCB-232B-5257-E45BBEE58B60}"/>
              </a:ext>
            </a:extLst>
          </p:cNvPr>
          <p:cNvSpPr>
            <a:spLocks noGrp="1"/>
          </p:cNvSpPr>
          <p:nvPr>
            <p:ph type="title"/>
          </p:nvPr>
        </p:nvSpPr>
        <p:spPr/>
        <p:txBody>
          <a:bodyPr>
            <a:normAutofit fontScale="90000"/>
          </a:bodyPr>
          <a:lstStyle/>
          <a:p>
            <a:r>
              <a:rPr lang="en-US" dirty="0" err="1"/>
              <a:t>Simpoints</a:t>
            </a:r>
            <a:r>
              <a:rPr lang="en-US" dirty="0"/>
              <a:t>: Restoring</a:t>
            </a:r>
          </a:p>
        </p:txBody>
      </p:sp>
      <p:pic>
        <p:nvPicPr>
          <p:cNvPr id="4" name="Picture 3" descr="Logo&#10;&#10;Description automatically generated">
            <a:extLst>
              <a:ext uri="{FF2B5EF4-FFF2-40B4-BE49-F238E27FC236}">
                <a16:creationId xmlns:a16="http://schemas.microsoft.com/office/drawing/2014/main" id="{A7EFD3C4-AE79-887B-7E6F-4788E6BC2CFB}"/>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Slide Number Placeholder 5">
            <a:extLst>
              <a:ext uri="{FF2B5EF4-FFF2-40B4-BE49-F238E27FC236}">
                <a16:creationId xmlns:a16="http://schemas.microsoft.com/office/drawing/2014/main" id="{86488C56-E39D-76D5-A586-6D78378B6716}"/>
              </a:ext>
            </a:extLst>
          </p:cNvPr>
          <p:cNvSpPr>
            <a:spLocks noGrp="1"/>
          </p:cNvSpPr>
          <p:nvPr>
            <p:ph type="sldNum" sz="quarter" idx="12"/>
          </p:nvPr>
        </p:nvSpPr>
        <p:spPr>
          <a:xfrm>
            <a:off x="9982800" y="6357600"/>
            <a:ext cx="1760150" cy="460800"/>
          </a:xfrm>
        </p:spPr>
        <p:txBody>
          <a:bodyPr/>
          <a:lstStyle/>
          <a:p>
            <a:fld id="{FF2BD96E-3838-45D2-9031-D3AF67C920A5}" type="slidenum">
              <a:rPr lang="en-US" smtClean="0"/>
              <a:t>77</a:t>
            </a:fld>
            <a:endParaRPr lang="en-US" dirty="0"/>
          </a:p>
        </p:txBody>
      </p:sp>
      <p:sp>
        <p:nvSpPr>
          <p:cNvPr id="8" name="Rectangle: Rounded Corners 6">
            <a:extLst>
              <a:ext uri="{FF2B5EF4-FFF2-40B4-BE49-F238E27FC236}">
                <a16:creationId xmlns:a16="http://schemas.microsoft.com/office/drawing/2014/main" id="{8F00808F-C1D9-BB17-FE73-202FDB568EE7}"/>
              </a:ext>
            </a:extLst>
          </p:cNvPr>
          <p:cNvSpPr/>
          <p:nvPr/>
        </p:nvSpPr>
        <p:spPr>
          <a:xfrm>
            <a:off x="1898405" y="3004549"/>
            <a:ext cx="8395190" cy="934029"/>
          </a:xfrm>
          <a:prstGeom prst="roundRect">
            <a:avLst/>
          </a:prstGeom>
          <a:solidFill>
            <a:schemeClr val="tx1"/>
          </a:solidFill>
          <a:ln>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nSpc>
                <a:spcPct val="150000"/>
              </a:lnSpc>
            </a:pPr>
            <a:r>
              <a:rPr lang="en-US" sz="2800" dirty="0">
                <a:latin typeface="Consolas" panose="020B0609020204030204" pitchFamily="49" charset="0"/>
              </a:rPr>
              <a:t>&gt; gem5 materials/</a:t>
            </a:r>
            <a:r>
              <a:rPr lang="en-US" sz="2800" dirty="0" err="1">
                <a:latin typeface="Consolas" panose="020B0609020204030204" pitchFamily="49" charset="0"/>
              </a:rPr>
              <a:t>simpoints-restore.py</a:t>
            </a:r>
            <a:endParaRPr lang="en-US" sz="2800" b="1" dirty="0">
              <a:latin typeface="Consolas" panose="020B0609020204030204" pitchFamily="49" charset="0"/>
            </a:endParaRPr>
          </a:p>
        </p:txBody>
      </p:sp>
    </p:spTree>
    <p:extLst>
      <p:ext uri="{BB962C8B-B14F-4D97-AF65-F5344CB8AC3E}">
        <p14:creationId xmlns:p14="http://schemas.microsoft.com/office/powerpoint/2010/main" val="147519297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074E8-1CF9-30DE-86BE-981C0819A483}"/>
              </a:ext>
            </a:extLst>
          </p:cNvPr>
          <p:cNvSpPr>
            <a:spLocks noGrp="1"/>
          </p:cNvSpPr>
          <p:nvPr>
            <p:ph type="title"/>
          </p:nvPr>
        </p:nvSpPr>
        <p:spPr/>
        <p:txBody>
          <a:bodyPr>
            <a:normAutofit fontScale="90000"/>
          </a:bodyPr>
          <a:lstStyle/>
          <a:p>
            <a:r>
              <a:rPr lang="en-US" dirty="0"/>
              <a:t>The gem5 GPU Model</a:t>
            </a:r>
          </a:p>
        </p:txBody>
      </p:sp>
      <p:pic>
        <p:nvPicPr>
          <p:cNvPr id="4" name="Picture 3" descr="Logo&#10;&#10;Description automatically generated">
            <a:extLst>
              <a:ext uri="{FF2B5EF4-FFF2-40B4-BE49-F238E27FC236}">
                <a16:creationId xmlns:a16="http://schemas.microsoft.com/office/drawing/2014/main" id="{39079065-8954-60E1-ADCB-5424E45E4E39}"/>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Slide Number Placeholder 5">
            <a:extLst>
              <a:ext uri="{FF2B5EF4-FFF2-40B4-BE49-F238E27FC236}">
                <a16:creationId xmlns:a16="http://schemas.microsoft.com/office/drawing/2014/main" id="{1F479016-F628-AABA-74DC-B5F8CD3E678C}"/>
              </a:ext>
            </a:extLst>
          </p:cNvPr>
          <p:cNvSpPr>
            <a:spLocks noGrp="1"/>
          </p:cNvSpPr>
          <p:nvPr>
            <p:ph type="sldNum" sz="quarter" idx="12"/>
          </p:nvPr>
        </p:nvSpPr>
        <p:spPr>
          <a:xfrm>
            <a:off x="9982800" y="6357600"/>
            <a:ext cx="1760150" cy="460800"/>
          </a:xfrm>
        </p:spPr>
        <p:txBody>
          <a:bodyPr/>
          <a:lstStyle/>
          <a:p>
            <a:fld id="{FF2BD96E-3838-45D2-9031-D3AF67C920A5}" type="slidenum">
              <a:rPr lang="en-US" dirty="0" smtClean="0"/>
              <a:t>78</a:t>
            </a:fld>
            <a:endParaRPr lang="en-US"/>
          </a:p>
        </p:txBody>
      </p:sp>
    </p:spTree>
    <p:extLst>
      <p:ext uri="{BB962C8B-B14F-4D97-AF65-F5344CB8AC3E}">
        <p14:creationId xmlns:p14="http://schemas.microsoft.com/office/powerpoint/2010/main" val="3645718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Caveats</a:t>
            </a:r>
          </a:p>
        </p:txBody>
      </p:sp>
      <p:sp>
        <p:nvSpPr>
          <p:cNvPr id="3" name="Content Placeholder 2"/>
          <p:cNvSpPr>
            <a:spLocks noGrp="1"/>
          </p:cNvSpPr>
          <p:nvPr>
            <p:ph sz="half" idx="1"/>
          </p:nvPr>
        </p:nvSpPr>
        <p:spPr/>
        <p:txBody>
          <a:bodyPr>
            <a:normAutofit/>
          </a:bodyPr>
          <a:lstStyle/>
          <a:p>
            <a:pPr marL="0" indent="0">
              <a:buNone/>
            </a:pPr>
            <a:r>
              <a:rPr lang="en-US" dirty="0"/>
              <a:t>gem5 is a tool, not a panacea</a:t>
            </a:r>
          </a:p>
          <a:p>
            <a:pPr marL="0" indent="0">
              <a:buNone/>
            </a:pPr>
            <a:endParaRPr lang="en-US" dirty="0"/>
          </a:p>
          <a:p>
            <a:pPr marL="0" indent="0">
              <a:buNone/>
            </a:pPr>
            <a:r>
              <a:rPr lang="en-US" dirty="0"/>
              <a:t>Most models are not validated against “real” hardware</a:t>
            </a:r>
          </a:p>
          <a:p>
            <a:pPr marL="0" indent="0">
              <a:buNone/>
            </a:pPr>
            <a:endParaRPr lang="en-US" dirty="0"/>
          </a:p>
          <a:p>
            <a:pPr marL="0" indent="0">
              <a:buNone/>
            </a:pPr>
            <a:r>
              <a:rPr lang="en-US" dirty="0"/>
              <a:t>See “Architectural Simulators Considered Harmful”</a:t>
            </a:r>
          </a:p>
          <a:p>
            <a:pPr marL="0" indent="0">
              <a:buNone/>
            </a:pPr>
            <a:r>
              <a:rPr lang="en-US" dirty="0"/>
              <a:t>There are bugs!</a:t>
            </a:r>
          </a:p>
        </p:txBody>
      </p:sp>
      <p:pic>
        <p:nvPicPr>
          <p:cNvPr id="9" name="Picture 2" descr="3566253034_91cf9df1d9.jpg"/>
          <p:cNvPicPr>
            <a:picLocks noGrp="1" noChangeAspect="1" noChangeArrowheads="1"/>
          </p:cNvPicPr>
          <p:nvPr>
            <p:ph sz="half" idx="2"/>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14585" t="4802" r="5868" b="17145"/>
          <a:stretch/>
        </p:blipFill>
        <p:spPr bwMode="auto">
          <a:xfrm>
            <a:off x="5802462" y="1325505"/>
            <a:ext cx="6469548" cy="476103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5">
            <a:extLst>
              <a:ext uri="{FF2B5EF4-FFF2-40B4-BE49-F238E27FC236}">
                <a16:creationId xmlns:a16="http://schemas.microsoft.com/office/drawing/2014/main" id="{B1389841-0F16-5231-A75C-6F629569254D}"/>
              </a:ext>
            </a:extLst>
          </p:cNvPr>
          <p:cNvSpPr>
            <a:spLocks noGrp="1"/>
          </p:cNvSpPr>
          <p:nvPr>
            <p:ph type="sldNum" sz="quarter" idx="12"/>
          </p:nvPr>
        </p:nvSpPr>
        <p:spPr>
          <a:xfrm>
            <a:off x="9982800" y="6357600"/>
            <a:ext cx="1760150" cy="460800"/>
          </a:xfrm>
        </p:spPr>
        <p:txBody>
          <a:bodyPr/>
          <a:lstStyle/>
          <a:p>
            <a:fld id="{FF2BD96E-3838-45D2-9031-D3AF67C920A5}" type="slidenum">
              <a:rPr lang="en-US" dirty="0" smtClean="0"/>
              <a:t>79</a:t>
            </a:fld>
            <a:endParaRPr lang="en-US"/>
          </a:p>
        </p:txBody>
      </p:sp>
    </p:spTree>
    <p:extLst>
      <p:ext uri="{BB962C8B-B14F-4D97-AF65-F5344CB8AC3E}">
        <p14:creationId xmlns:p14="http://schemas.microsoft.com/office/powerpoint/2010/main" val="251942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Who uses gem5, and why?</a:t>
            </a:r>
          </a:p>
        </p:txBody>
      </p:sp>
      <p:sp>
        <p:nvSpPr>
          <p:cNvPr id="12" name="TextBox 11">
            <a:extLst>
              <a:ext uri="{FF2B5EF4-FFF2-40B4-BE49-F238E27FC236}">
                <a16:creationId xmlns:a16="http://schemas.microsoft.com/office/drawing/2014/main" id="{0C6F4F64-8708-BDBF-FB0C-357522B4CFA4}"/>
              </a:ext>
            </a:extLst>
          </p:cNvPr>
          <p:cNvSpPr txBox="1"/>
          <p:nvPr/>
        </p:nvSpPr>
        <p:spPr>
          <a:xfrm>
            <a:off x="532150" y="1289154"/>
            <a:ext cx="7472597" cy="369332"/>
          </a:xfrm>
          <a:prstGeom prst="rect">
            <a:avLst/>
          </a:prstGeom>
          <a:noFill/>
        </p:spPr>
        <p:txBody>
          <a:bodyPr wrap="square">
            <a:spAutoFit/>
          </a:bodyPr>
          <a:lstStyle/>
          <a:p>
            <a:r>
              <a:rPr lang="en-US" b="0" i="0" u="none" strike="noStrike" dirty="0">
                <a:solidFill>
                  <a:srgbClr val="000000"/>
                </a:solidFill>
                <a:effectLst/>
                <a:latin typeface="-webkit-standard"/>
              </a:rPr>
              <a:t>     </a:t>
            </a:r>
            <a:endParaRPr lang="en-US" dirty="0"/>
          </a:p>
        </p:txBody>
      </p:sp>
      <p:sp>
        <p:nvSpPr>
          <p:cNvPr id="3" name="Slide Number Placeholder 5">
            <a:extLst>
              <a:ext uri="{FF2B5EF4-FFF2-40B4-BE49-F238E27FC236}">
                <a16:creationId xmlns:a16="http://schemas.microsoft.com/office/drawing/2014/main" id="{E5C60326-B6DF-D94E-7AAC-3EE9357F5D57}"/>
              </a:ext>
            </a:extLst>
          </p:cNvPr>
          <p:cNvSpPr txBox="1">
            <a:spLocks/>
          </p:cNvSpPr>
          <p:nvPr/>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2FA5E91-C711-4121-AA02-9685B73286BC}" type="slidenum">
              <a:rPr lang="en-US" smtClean="0"/>
              <a:pPr/>
              <a:t>8</a:t>
            </a:fld>
            <a:endParaRPr lang="en-US" dirty="0"/>
          </a:p>
        </p:txBody>
      </p:sp>
      <p:pic>
        <p:nvPicPr>
          <p:cNvPr id="4" name="Picture 3" descr="Logo&#10;&#10;Description automatically generated">
            <a:extLst>
              <a:ext uri="{FF2B5EF4-FFF2-40B4-BE49-F238E27FC236}">
                <a16:creationId xmlns:a16="http://schemas.microsoft.com/office/drawing/2014/main" id="{F172410E-D46B-51FD-48ED-8230991C7557}"/>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Oval 4">
            <a:extLst>
              <a:ext uri="{FF2B5EF4-FFF2-40B4-BE49-F238E27FC236}">
                <a16:creationId xmlns:a16="http://schemas.microsoft.com/office/drawing/2014/main" id="{AD2463A3-8EE3-5B6E-82CA-EF51157EB125}"/>
              </a:ext>
            </a:extLst>
          </p:cNvPr>
          <p:cNvSpPr/>
          <p:nvPr/>
        </p:nvSpPr>
        <p:spPr>
          <a:xfrm>
            <a:off x="1329124" y="2539536"/>
            <a:ext cx="2338821" cy="22025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Education</a:t>
            </a:r>
          </a:p>
        </p:txBody>
      </p:sp>
      <p:sp>
        <p:nvSpPr>
          <p:cNvPr id="6" name="Oval 5">
            <a:extLst>
              <a:ext uri="{FF2B5EF4-FFF2-40B4-BE49-F238E27FC236}">
                <a16:creationId xmlns:a16="http://schemas.microsoft.com/office/drawing/2014/main" id="{B4B8A618-5C59-504A-0732-48859690A7AC}"/>
              </a:ext>
            </a:extLst>
          </p:cNvPr>
          <p:cNvSpPr/>
          <p:nvPr/>
        </p:nvSpPr>
        <p:spPr>
          <a:xfrm>
            <a:off x="5189912" y="2539537"/>
            <a:ext cx="2338821" cy="220258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Academic Research and public research labs</a:t>
            </a:r>
          </a:p>
        </p:txBody>
      </p:sp>
      <p:sp>
        <p:nvSpPr>
          <p:cNvPr id="7" name="Oval 6">
            <a:extLst>
              <a:ext uri="{FF2B5EF4-FFF2-40B4-BE49-F238E27FC236}">
                <a16:creationId xmlns:a16="http://schemas.microsoft.com/office/drawing/2014/main" id="{7690FB9B-D5FF-5430-21B5-FAD6DAA39F20}"/>
              </a:ext>
            </a:extLst>
          </p:cNvPr>
          <p:cNvSpPr/>
          <p:nvPr/>
        </p:nvSpPr>
        <p:spPr>
          <a:xfrm>
            <a:off x="9050700" y="2539537"/>
            <a:ext cx="2338821" cy="220258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Industrial R&amp;D</a:t>
            </a:r>
          </a:p>
        </p:txBody>
      </p:sp>
    </p:spTree>
    <p:extLst>
      <p:ext uri="{BB962C8B-B14F-4D97-AF65-F5344CB8AC3E}">
        <p14:creationId xmlns:p14="http://schemas.microsoft.com/office/powerpoint/2010/main" val="242145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tatic.wixstatic.com/media/6b3f14_b154539755f17112635688dde92048a1.jpg"/>
          <p:cNvPicPr>
            <a:picLocks noChangeAspect="1" noChangeArrowheads="1"/>
          </p:cNvPicPr>
          <p:nvPr/>
        </p:nvPicPr>
        <p:blipFill rotWithShape="1">
          <a:blip r:embed="rId2">
            <a:extLst>
              <a:ext uri="{28A0092B-C50C-407E-A947-70E740481C1C}">
                <a14:useLocalDpi xmlns:a14="http://schemas.microsoft.com/office/drawing/2010/main" val="0"/>
              </a:ext>
            </a:extLst>
          </a:blip>
          <a:srcRect l="28775" r="26444" b="-1"/>
          <a:stretch/>
        </p:blipFill>
        <p:spPr bwMode="auto">
          <a:xfrm>
            <a:off x="7556408" y="10"/>
            <a:ext cx="4635591" cy="6857990"/>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48930" y="172066"/>
            <a:ext cx="6586491" cy="1676603"/>
          </a:xfrm>
        </p:spPr>
        <p:txBody>
          <a:bodyPr>
            <a:normAutofit/>
          </a:bodyPr>
          <a:lstStyle/>
          <a:p>
            <a:r>
              <a:rPr lang="en-US" dirty="0"/>
              <a:t>Getting (more) help</a:t>
            </a:r>
          </a:p>
        </p:txBody>
      </p:sp>
      <p:sp>
        <p:nvSpPr>
          <p:cNvPr id="3" name="Content Placeholder 2"/>
          <p:cNvSpPr>
            <a:spLocks noGrp="1"/>
          </p:cNvSpPr>
          <p:nvPr>
            <p:ph idx="1"/>
          </p:nvPr>
        </p:nvSpPr>
        <p:spPr>
          <a:xfrm>
            <a:off x="648930" y="2023110"/>
            <a:ext cx="6814860" cy="4200709"/>
          </a:xfrm>
        </p:spPr>
        <p:txBody>
          <a:bodyPr>
            <a:normAutofit lnSpcReduction="10000"/>
          </a:bodyPr>
          <a:lstStyle/>
          <a:p>
            <a:pPr marL="0" indent="0">
              <a:lnSpc>
                <a:spcPct val="80000"/>
              </a:lnSpc>
              <a:buNone/>
            </a:pPr>
            <a:r>
              <a:rPr lang="en-US" sz="2400" dirty="0"/>
              <a:t>Main gem5 website: </a:t>
            </a:r>
            <a:r>
              <a:rPr lang="en-US" sz="2400" dirty="0">
                <a:hlinkClick r:id="rId3"/>
              </a:rPr>
              <a:t>http://gem5.org/</a:t>
            </a:r>
            <a:r>
              <a:rPr lang="en-US" sz="2400" dirty="0"/>
              <a:t> </a:t>
            </a:r>
          </a:p>
          <a:p>
            <a:pPr marL="0" indent="0">
              <a:lnSpc>
                <a:spcPct val="80000"/>
              </a:lnSpc>
              <a:buNone/>
            </a:pPr>
            <a:r>
              <a:rPr lang="en-US" sz="2400" dirty="0"/>
              <a:t>More like this:</a:t>
            </a:r>
          </a:p>
          <a:p>
            <a:pPr marL="0" indent="0">
              <a:lnSpc>
                <a:spcPct val="80000"/>
              </a:lnSpc>
              <a:buNone/>
            </a:pPr>
            <a:r>
              <a:rPr lang="en-US" sz="2400" dirty="0">
                <a:hlinkClick r:id="rId4"/>
              </a:rPr>
              <a:t>https://www.gem5.org/documentation/</a:t>
            </a:r>
            <a:br>
              <a:rPr lang="en-US" sz="2400" dirty="0">
                <a:hlinkClick r:id="rId4"/>
              </a:rPr>
            </a:br>
            <a:r>
              <a:rPr lang="en-US" sz="2400" dirty="0">
                <a:hlinkClick r:id="rId4"/>
              </a:rPr>
              <a:t>	learning_gem5/introduction/</a:t>
            </a:r>
            <a:r>
              <a:rPr lang="en-US" sz="2400" dirty="0"/>
              <a:t>  </a:t>
            </a:r>
          </a:p>
          <a:p>
            <a:pPr marL="0" indent="0">
              <a:lnSpc>
                <a:spcPct val="80000"/>
              </a:lnSpc>
              <a:buNone/>
            </a:pPr>
            <a:r>
              <a:rPr lang="en-US" sz="2400" dirty="0"/>
              <a:t>Mailing lists: </a:t>
            </a:r>
            <a:r>
              <a:rPr lang="en-US" sz="2400" dirty="0">
                <a:hlinkClick r:id="rId5"/>
              </a:rPr>
              <a:t>http://gem5.org/Mailing_Lists</a:t>
            </a:r>
            <a:r>
              <a:rPr lang="en-US" sz="2400" dirty="0"/>
              <a:t> </a:t>
            </a:r>
          </a:p>
          <a:p>
            <a:pPr marL="457200" lvl="1" indent="0">
              <a:lnSpc>
                <a:spcPct val="80000"/>
              </a:lnSpc>
              <a:buNone/>
            </a:pPr>
            <a:r>
              <a:rPr lang="en-US" b="1" dirty="0"/>
              <a:t>gem5-users</a:t>
            </a:r>
            <a:r>
              <a:rPr lang="en-US" dirty="0"/>
              <a:t>: General user questions </a:t>
            </a:r>
            <a:br>
              <a:rPr lang="en-US" dirty="0"/>
            </a:br>
            <a:r>
              <a:rPr lang="en-US" dirty="0"/>
              <a:t>	(you probably want this one)</a:t>
            </a:r>
          </a:p>
          <a:p>
            <a:pPr marL="457200" lvl="1" indent="0">
              <a:lnSpc>
                <a:spcPct val="80000"/>
              </a:lnSpc>
              <a:buNone/>
            </a:pPr>
            <a:r>
              <a:rPr lang="en-US" b="1" dirty="0"/>
              <a:t>gem5-dev</a:t>
            </a:r>
            <a:r>
              <a:rPr lang="en-US" dirty="0"/>
              <a:t>: Mostly code reviews and high-level</a:t>
            </a:r>
            <a:br>
              <a:rPr lang="en-US" dirty="0"/>
            </a:br>
            <a:r>
              <a:rPr lang="en-US" dirty="0"/>
              <a:t>	dev talk</a:t>
            </a:r>
          </a:p>
          <a:p>
            <a:pPr marL="0" indent="0">
              <a:lnSpc>
                <a:spcPct val="80000"/>
              </a:lnSpc>
              <a:buNone/>
            </a:pPr>
            <a:r>
              <a:rPr lang="en-US" sz="2400" dirty="0"/>
              <a:t>gem5 slack:  </a:t>
            </a:r>
            <a:r>
              <a:rPr lang="en-US" sz="2400" dirty="0">
                <a:hlinkClick r:id="rId6"/>
              </a:rPr>
              <a:t>https://</a:t>
            </a:r>
            <a:r>
              <a:rPr lang="en-US" sz="2400" dirty="0" err="1">
                <a:hlinkClick r:id="rId6"/>
              </a:rPr>
              <a:t>join.slack.com</a:t>
            </a:r>
            <a:r>
              <a:rPr lang="en-US" sz="2400" dirty="0">
                <a:hlinkClick r:id="rId6"/>
              </a:rPr>
              <a:t>/t/gem5-workspace/</a:t>
            </a:r>
            <a:r>
              <a:rPr lang="en-US" sz="2400" dirty="0" err="1">
                <a:hlinkClick r:id="rId6"/>
              </a:rPr>
              <a:t>shared_invite</a:t>
            </a:r>
            <a:r>
              <a:rPr lang="en-US" sz="2400" dirty="0">
                <a:hlinkClick r:id="rId6"/>
              </a:rPr>
              <a:t>/zt-1c8go4yjo-LNb7l~BZ0FagwmVxX08y9g</a:t>
            </a:r>
            <a:endParaRPr lang="en-US" sz="2400" dirty="0"/>
          </a:p>
        </p:txBody>
      </p:sp>
      <p:sp>
        <p:nvSpPr>
          <p:cNvPr id="6" name="Slide Number Placeholder 5"/>
          <p:cNvSpPr>
            <a:spLocks noGrp="1"/>
          </p:cNvSpPr>
          <p:nvPr>
            <p:ph type="sldNum" sz="quarter" idx="12"/>
          </p:nvPr>
        </p:nvSpPr>
        <p:spPr>
          <a:xfrm>
            <a:off x="8610600" y="6356350"/>
            <a:ext cx="2743200" cy="365125"/>
          </a:xfrm>
        </p:spPr>
        <p:txBody>
          <a:bodyPr>
            <a:normAutofit/>
          </a:bodyPr>
          <a:lstStyle/>
          <a:p>
            <a:fld id="{DD361EA7-582A-4750-BF83-D166F30B5FFD}" type="slidenum">
              <a:rPr lang="en-US" smtClean="0">
                <a:solidFill>
                  <a:srgbClr val="FFFFFF"/>
                </a:solidFill>
              </a:rPr>
              <a:t>80</a:t>
            </a:fld>
            <a:endParaRPr lang="en-US" dirty="0">
              <a:solidFill>
                <a:srgbClr val="FFFFFF"/>
              </a:solidFill>
            </a:endParaRPr>
          </a:p>
        </p:txBody>
      </p:sp>
    </p:spTree>
    <p:extLst>
      <p:ext uri="{BB962C8B-B14F-4D97-AF65-F5344CB8AC3E}">
        <p14:creationId xmlns:p14="http://schemas.microsoft.com/office/powerpoint/2010/main" val="34225005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DCAE2-42FB-FCF8-0DBB-63F1B81724C7}"/>
              </a:ext>
            </a:extLst>
          </p:cNvPr>
          <p:cNvSpPr>
            <a:spLocks noGrp="1"/>
          </p:cNvSpPr>
          <p:nvPr>
            <p:ph type="title"/>
          </p:nvPr>
        </p:nvSpPr>
        <p:spPr/>
        <p:txBody>
          <a:bodyPr>
            <a:normAutofit fontScale="90000"/>
          </a:bodyPr>
          <a:lstStyle/>
          <a:p>
            <a:r>
              <a:rPr lang="en-US" dirty="0"/>
              <a:t>References</a:t>
            </a:r>
          </a:p>
        </p:txBody>
      </p:sp>
      <p:sp>
        <p:nvSpPr>
          <p:cNvPr id="4" name="Content Placeholder 2">
            <a:extLst>
              <a:ext uri="{FF2B5EF4-FFF2-40B4-BE49-F238E27FC236}">
                <a16:creationId xmlns:a16="http://schemas.microsoft.com/office/drawing/2014/main" id="{987F6075-B1C0-3B01-7992-E4D713781FD4}"/>
              </a:ext>
            </a:extLst>
          </p:cNvPr>
          <p:cNvSpPr>
            <a:spLocks noGrp="1"/>
          </p:cNvSpPr>
          <p:nvPr>
            <p:ph idx="1"/>
          </p:nvPr>
        </p:nvSpPr>
        <p:spPr>
          <a:xfrm>
            <a:off x="989400" y="1303808"/>
            <a:ext cx="10213200" cy="3837536"/>
          </a:xfrm>
        </p:spPr>
        <p:txBody>
          <a:bodyPr>
            <a:normAutofit/>
          </a:bodyPr>
          <a:lstStyle/>
          <a:p>
            <a:r>
              <a:rPr lang="en-US" sz="1800" dirty="0"/>
              <a:t>Martin et al. 2005. </a:t>
            </a:r>
            <a:r>
              <a:rPr lang="en-US" sz="1800" b="1" dirty="0" err="1"/>
              <a:t>Multifacet’s</a:t>
            </a:r>
            <a:r>
              <a:rPr lang="en-US" sz="1800" b="1" dirty="0"/>
              <a:t> general execution-driven multiprocessor simulator (GEMS) toolset</a:t>
            </a:r>
            <a:r>
              <a:rPr lang="en-US" sz="1800" dirty="0"/>
              <a:t>. ACM SIGARCH Computer Architecture News. </a:t>
            </a:r>
            <a:r>
              <a:rPr lang="en-US" sz="1800" b="0" i="0" u="none" strike="noStrike" dirty="0">
                <a:effectLst/>
                <a:latin typeface="Open Sans" panose="020B0606030504020204" pitchFamily="34" charset="0"/>
                <a:hlinkClick r:id="rId2"/>
              </a:rPr>
              <a:t>https://doi.org/10.1145/1105734.1105747</a:t>
            </a:r>
            <a:endParaRPr lang="en-US" sz="1800" dirty="0"/>
          </a:p>
          <a:p>
            <a:r>
              <a:rPr lang="en-US" sz="1800" dirty="0" err="1"/>
              <a:t>Binkert</a:t>
            </a:r>
            <a:r>
              <a:rPr lang="en-US" sz="1800" dirty="0"/>
              <a:t> et al. 2006. </a:t>
            </a:r>
            <a:r>
              <a:rPr lang="en-US" sz="1800" b="1" dirty="0"/>
              <a:t>The M5 simulator: Modeling Networked Systems</a:t>
            </a:r>
            <a:r>
              <a:rPr lang="en-US" sz="1800" dirty="0"/>
              <a:t>. IEEE Micro. </a:t>
            </a:r>
            <a:r>
              <a:rPr lang="en-US" sz="1800" dirty="0">
                <a:hlinkClick r:id="rId3"/>
              </a:rPr>
              <a:t>https://</a:t>
            </a:r>
            <a:r>
              <a:rPr lang="en-US" sz="1800" dirty="0" err="1">
                <a:hlinkClick r:id="rId3"/>
              </a:rPr>
              <a:t>doi.org</a:t>
            </a:r>
            <a:r>
              <a:rPr lang="en-US" sz="1800" dirty="0">
                <a:hlinkClick r:id="rId3"/>
              </a:rPr>
              <a:t>/10.1109/MM.2006.82</a:t>
            </a:r>
            <a:endParaRPr lang="en-US" sz="1800" dirty="0"/>
          </a:p>
          <a:p>
            <a:r>
              <a:rPr lang="en-US" sz="1800" dirty="0" err="1"/>
              <a:t>Binkert</a:t>
            </a:r>
            <a:r>
              <a:rPr lang="en-US" sz="1800" dirty="0"/>
              <a:t>, et al. 2011. </a:t>
            </a:r>
            <a:r>
              <a:rPr lang="en-US" sz="1800" b="1" dirty="0"/>
              <a:t>The gem5 simulator</a:t>
            </a:r>
            <a:r>
              <a:rPr lang="en-US" sz="1800" dirty="0"/>
              <a:t>. </a:t>
            </a:r>
            <a:r>
              <a:rPr lang="en-US" sz="1800" i="1" dirty="0"/>
              <a:t>SIGARCH </a:t>
            </a:r>
            <a:r>
              <a:rPr lang="en-US" sz="1800" i="1" dirty="0" err="1"/>
              <a:t>Comput</a:t>
            </a:r>
            <a:r>
              <a:rPr lang="en-US" sz="1800" i="1" dirty="0"/>
              <a:t>. Archit. News</a:t>
            </a:r>
            <a:r>
              <a:rPr lang="en-US" sz="1800" dirty="0"/>
              <a:t> 39 </a:t>
            </a:r>
            <a:r>
              <a:rPr lang="en-US" sz="1800" dirty="0">
                <a:hlinkClick r:id="rId4"/>
              </a:rPr>
              <a:t>http://dx.doi.org/10.1145/2024716.2024718</a:t>
            </a:r>
            <a:endParaRPr lang="en-US" sz="1800" dirty="0"/>
          </a:p>
          <a:p>
            <a:r>
              <a:rPr lang="en-US" sz="1800" dirty="0"/>
              <a:t>Lowe-Power et al 2021. </a:t>
            </a:r>
            <a:r>
              <a:rPr lang="en-US" sz="1800" b="1" dirty="0"/>
              <a:t>The gem5 Simulator: Version 20.0+</a:t>
            </a:r>
            <a:r>
              <a:rPr lang="en-US" sz="1800" dirty="0"/>
              <a:t>.</a:t>
            </a:r>
            <a:r>
              <a:rPr lang="en-US" sz="1800" b="1" dirty="0"/>
              <a:t> </a:t>
            </a:r>
            <a:r>
              <a:rPr lang="en-US" sz="1800" dirty="0" err="1"/>
              <a:t>ArXiv</a:t>
            </a:r>
            <a:r>
              <a:rPr lang="en-US" sz="1800" dirty="0"/>
              <a:t> Preprint ArXiv:2007.03152, 2021. </a:t>
            </a:r>
            <a:r>
              <a:rPr lang="en-US" sz="1800" dirty="0">
                <a:hlinkClick r:id="rId5"/>
              </a:rPr>
              <a:t>https://doi.org/10.48550/arXiv.2007.03152</a:t>
            </a:r>
            <a:endParaRPr lang="en-US" sz="1800" dirty="0"/>
          </a:p>
          <a:p>
            <a:pPr marL="0" indent="0">
              <a:buNone/>
            </a:pPr>
            <a:endParaRPr lang="en-US" sz="1800" dirty="0"/>
          </a:p>
          <a:p>
            <a:pPr marL="0" indent="0">
              <a:buNone/>
            </a:pPr>
            <a:endParaRPr lang="en-US" sz="1800" dirty="0"/>
          </a:p>
        </p:txBody>
      </p:sp>
      <p:sp>
        <p:nvSpPr>
          <p:cNvPr id="3" name="Slide Number Placeholder 5">
            <a:extLst>
              <a:ext uri="{FF2B5EF4-FFF2-40B4-BE49-F238E27FC236}">
                <a16:creationId xmlns:a16="http://schemas.microsoft.com/office/drawing/2014/main" id="{F117611D-9F6C-B6D9-DD63-F9C00BBA2F72}"/>
              </a:ext>
            </a:extLst>
          </p:cNvPr>
          <p:cNvSpPr>
            <a:spLocks noGrp="1"/>
          </p:cNvSpPr>
          <p:nvPr>
            <p:ph type="sldNum" sz="quarter" idx="12"/>
          </p:nvPr>
        </p:nvSpPr>
        <p:spPr>
          <a:xfrm>
            <a:off x="9982800" y="6357600"/>
            <a:ext cx="1760150" cy="460800"/>
          </a:xfrm>
        </p:spPr>
        <p:txBody>
          <a:bodyPr/>
          <a:lstStyle/>
          <a:p>
            <a:fld id="{FF2BD96E-3838-45D2-9031-D3AF67C920A5}" type="slidenum">
              <a:rPr lang="en-US" dirty="0" smtClean="0"/>
              <a:t>81</a:t>
            </a:fld>
            <a:endParaRPr lang="en-US"/>
          </a:p>
        </p:txBody>
      </p:sp>
    </p:spTree>
    <p:extLst>
      <p:ext uri="{BB962C8B-B14F-4D97-AF65-F5344CB8AC3E}">
        <p14:creationId xmlns:p14="http://schemas.microsoft.com/office/powerpoint/2010/main" val="2459071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Education</a:t>
            </a:r>
          </a:p>
        </p:txBody>
      </p:sp>
      <p:sp>
        <p:nvSpPr>
          <p:cNvPr id="12" name="TextBox 11">
            <a:extLst>
              <a:ext uri="{FF2B5EF4-FFF2-40B4-BE49-F238E27FC236}">
                <a16:creationId xmlns:a16="http://schemas.microsoft.com/office/drawing/2014/main" id="{0C6F4F64-8708-BDBF-FB0C-357522B4CFA4}"/>
              </a:ext>
            </a:extLst>
          </p:cNvPr>
          <p:cNvSpPr txBox="1"/>
          <p:nvPr/>
        </p:nvSpPr>
        <p:spPr>
          <a:xfrm>
            <a:off x="532150" y="1289154"/>
            <a:ext cx="7472597" cy="369332"/>
          </a:xfrm>
          <a:prstGeom prst="rect">
            <a:avLst/>
          </a:prstGeom>
          <a:noFill/>
        </p:spPr>
        <p:txBody>
          <a:bodyPr wrap="square">
            <a:spAutoFit/>
          </a:bodyPr>
          <a:lstStyle/>
          <a:p>
            <a:r>
              <a:rPr lang="en-US" b="0" i="0" u="none" strike="noStrike" dirty="0">
                <a:solidFill>
                  <a:srgbClr val="000000"/>
                </a:solidFill>
                <a:effectLst/>
                <a:latin typeface="-webkit-standard"/>
              </a:rPr>
              <a:t>     </a:t>
            </a:r>
            <a:endParaRPr lang="en-US" dirty="0"/>
          </a:p>
        </p:txBody>
      </p:sp>
      <p:sp>
        <p:nvSpPr>
          <p:cNvPr id="3" name="Slide Number Placeholder 5">
            <a:extLst>
              <a:ext uri="{FF2B5EF4-FFF2-40B4-BE49-F238E27FC236}">
                <a16:creationId xmlns:a16="http://schemas.microsoft.com/office/drawing/2014/main" id="{E5C60326-B6DF-D94E-7AAC-3EE9357F5D57}"/>
              </a:ext>
            </a:extLst>
          </p:cNvPr>
          <p:cNvSpPr txBox="1">
            <a:spLocks/>
          </p:cNvSpPr>
          <p:nvPr/>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2FA5E91-C711-4121-AA02-9685B73286BC}" type="slidenum">
              <a:rPr lang="en-US" smtClean="0"/>
              <a:pPr/>
              <a:t>9</a:t>
            </a:fld>
            <a:endParaRPr lang="en-US" dirty="0"/>
          </a:p>
        </p:txBody>
      </p:sp>
      <p:pic>
        <p:nvPicPr>
          <p:cNvPr id="4" name="Picture 3" descr="Logo&#10;&#10;Description automatically generated">
            <a:extLst>
              <a:ext uri="{FF2B5EF4-FFF2-40B4-BE49-F238E27FC236}">
                <a16:creationId xmlns:a16="http://schemas.microsoft.com/office/drawing/2014/main" id="{F172410E-D46B-51FD-48ED-8230991C7557}"/>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6" name="Hexagon 5">
            <a:extLst>
              <a:ext uri="{FF2B5EF4-FFF2-40B4-BE49-F238E27FC236}">
                <a16:creationId xmlns:a16="http://schemas.microsoft.com/office/drawing/2014/main" id="{37A67374-A701-03EF-381D-1D7FF0FF0ABA}"/>
              </a:ext>
            </a:extLst>
          </p:cNvPr>
          <p:cNvSpPr/>
          <p:nvPr/>
        </p:nvSpPr>
        <p:spPr>
          <a:xfrm>
            <a:off x="3827193" y="1702612"/>
            <a:ext cx="4537613" cy="3452775"/>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Problem: Students need to learn to design hardware but don’t have  a multi-billion-dollar factory</a:t>
            </a:r>
          </a:p>
        </p:txBody>
      </p:sp>
    </p:spTree>
    <p:extLst>
      <p:ext uri="{BB962C8B-B14F-4D97-AF65-F5344CB8AC3E}">
        <p14:creationId xmlns:p14="http://schemas.microsoft.com/office/powerpoint/2010/main" val="2328482029"/>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1_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gem5 font">
      <a:majorFont>
        <a:latin typeface="Neuzeit"/>
        <a:ea typeface=""/>
        <a:cs typeface=""/>
      </a:majorFont>
      <a:minorFont>
        <a:latin typeface="Neuzei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8494</TotalTime>
  <Words>2673</Words>
  <Application>Microsoft Macintosh PowerPoint</Application>
  <PresentationFormat>Widescreen</PresentationFormat>
  <Paragraphs>493</Paragraphs>
  <Slides>81</Slides>
  <Notes>4</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81</vt:i4>
      </vt:variant>
    </vt:vector>
  </HeadingPairs>
  <TitlesOfParts>
    <vt:vector size="94" baseType="lpstr">
      <vt:lpstr>-webkit-standard</vt:lpstr>
      <vt:lpstr>Arial</vt:lpstr>
      <vt:lpstr>Arial,Sans-Serif</vt:lpstr>
      <vt:lpstr>Calibri</vt:lpstr>
      <vt:lpstr>Consolas</vt:lpstr>
      <vt:lpstr>Goudy Old Style</vt:lpstr>
      <vt:lpstr>Neuzeit</vt:lpstr>
      <vt:lpstr>NeuzeitS-Book</vt:lpstr>
      <vt:lpstr>NeuzeitS-Book</vt:lpstr>
      <vt:lpstr>Open Sans</vt:lpstr>
      <vt:lpstr>Wingdings</vt:lpstr>
      <vt:lpstr>FrostyVTI</vt:lpstr>
      <vt:lpstr>1_FrostyVTI</vt:lpstr>
      <vt:lpstr>The gem5 architecture simulator</vt:lpstr>
      <vt:lpstr>Today’s Agenda</vt:lpstr>
      <vt:lpstr>GitHub Codespaces</vt:lpstr>
      <vt:lpstr>GitHub Codespaces</vt:lpstr>
      <vt:lpstr>What is gem5?</vt:lpstr>
      <vt:lpstr>A little bit of history</vt:lpstr>
      <vt:lpstr>A true public infrastructure project</vt:lpstr>
      <vt:lpstr>Who uses gem5, and why?</vt:lpstr>
      <vt:lpstr>Education</vt:lpstr>
      <vt:lpstr>Research</vt:lpstr>
      <vt:lpstr>Researchers</vt:lpstr>
      <vt:lpstr>Industry</vt:lpstr>
      <vt:lpstr>Industry</vt:lpstr>
      <vt:lpstr>What languages do we use?</vt:lpstr>
      <vt:lpstr>Nomenclature</vt:lpstr>
      <vt:lpstr>Nomenclature</vt:lpstr>
      <vt:lpstr>Let’s hit the ground running</vt:lpstr>
      <vt:lpstr>Downloading/building gem5</vt:lpstr>
      <vt:lpstr>Write a “hello world!” configuration (in Python!)</vt:lpstr>
      <vt:lpstr>“hello world!”: Obtaining the components</vt:lpstr>
      <vt:lpstr>“hello world!”: Adding to the board!</vt:lpstr>
      <vt:lpstr>“hello world!”: Obtain the resource</vt:lpstr>
      <vt:lpstr>“hello world!”: Load the board to the simulator</vt:lpstr>
      <vt:lpstr>“hello world!”: In full</vt:lpstr>
      <vt:lpstr>“hello world”: Let’s run it!</vt:lpstr>
      <vt:lpstr>Wait, what just happened?</vt:lpstr>
      <vt:lpstr>Ok, but how does it work?</vt:lpstr>
      <vt:lpstr>At its core: it’s a discrete event simulator</vt:lpstr>
      <vt:lpstr>At its core: it’s a discrete event simulator</vt:lpstr>
      <vt:lpstr>Discrete event simulation example</vt:lpstr>
      <vt:lpstr>Discrete event simulation</vt:lpstr>
      <vt:lpstr>Ok, but  how do you schedule these events?</vt:lpstr>
      <vt:lpstr>PowerPoint Presentation</vt:lpstr>
      <vt:lpstr>PowerPoint Presentation</vt:lpstr>
      <vt:lpstr> The stdlib modular metaphor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Simulation’s major pitfall: It’s slloooww</vt:lpstr>
      <vt:lpstr>Fortunately, there are some work arounds</vt:lpstr>
      <vt:lpstr>Some techniques we provide</vt:lpstr>
      <vt:lpstr>Simpoints/Looppoints</vt:lpstr>
      <vt:lpstr>Simpoints</vt:lpstr>
      <vt:lpstr>Simpoints</vt:lpstr>
      <vt:lpstr>Simpoints</vt:lpstr>
      <vt:lpstr>Simpoints</vt:lpstr>
      <vt:lpstr>Simpoints: Restoring</vt:lpstr>
      <vt:lpstr>The gem5 GPU Model</vt:lpstr>
      <vt:lpstr>Caveats</vt:lpstr>
      <vt:lpstr>Getting (more) help</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Lowe-Power</dc:creator>
  <cp:lastModifiedBy>Bobby Bruce</cp:lastModifiedBy>
  <cp:revision>3</cp:revision>
  <dcterms:created xsi:type="dcterms:W3CDTF">2022-05-10T22:29:53Z</dcterms:created>
  <dcterms:modified xsi:type="dcterms:W3CDTF">2023-02-27T23:09:02Z</dcterms:modified>
</cp:coreProperties>
</file>