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50aebd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50aebd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9f34c84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9f34c84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rid of bulleted points, make figure of codelet signalling another codelet. Simplify names in code to save space. Use multiple slides of the code with syntax highlighting varying to augment the explanation of the code flow</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Layers of references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References may or may not be valid, causing multiple levels of branches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Data referred to may be located anywhere in the memory hierarchy of the system</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Software implementation causes overhead of varying times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9f34c84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9f34c84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rid of bulleted points, make figure of codelet signalling another codelet. Simplify names in code to save space. Use multiple slides of the code with syntax highlighting varying to augment the explanation of the code flow</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Layers of references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References may or may not be valid, causing multiple levels of branches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Data referred to may be located anywhere in the memory hierarchy of the system</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Software implementation causes overhead of varying times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50aebdb7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50aebdb7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points are not specific to OpenMP just software implementations. Focus on tasking runtimes more generally to not confuse people, can use OpenMP as specific example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50aebdb7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50aebdb7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50aebdb7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50aebdb7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each slide, make very clear to start with what each module actually does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50aebdb7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50aebdb7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dot file  plot here since gem5 workshop, then highlight difference objects in it as you go through the sim objects to explain them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5e689ac7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5e689ac7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5e689ac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5e689ac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5e689ac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5e689ac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5e689ac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5e689ac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 back to the other PXM diagram so the function in the </a:t>
            </a:r>
            <a:r>
              <a:rPr lang="en"/>
              <a:t>machine</a:t>
            </a:r>
            <a:r>
              <a:rPr lang="en"/>
              <a:t> is </a:t>
            </a:r>
            <a:r>
              <a:rPr lang="en"/>
              <a:t>obvious</a:t>
            </a:r>
            <a:r>
              <a:rPr lang="en"/>
              <a:t>. Edit diagram to show that it wraps around the CPU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50aebdb7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50aebdb7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Either address it or disable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5e689ac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5e689ac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5e689ac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5e689ac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50aebdb7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50aebdb7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5e689ac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5e689ac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5e689ac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5e689ac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5e689ac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5e689ac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5e689ac7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5e689ac7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5e689ac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5e689ac7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5e689ac7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5e689ac7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14b0b4c6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514b0b4c6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50aebdb7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50aebdb7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14b0b4c6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514b0b4c6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14b0b4c6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14b0b4c6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50aebdb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50aebdb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50aebdb7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50aebdb7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 people to wonder how Codelets are different from threads – emphasize this point so they understand better. ****Make sure to point out the benefits of nonpreemptive and side effect. Maybe give very broad idea of tasking then introduce how codelets are different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50aebdb7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50aebdb7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more consistent with the figures throughout. Maybe use this figure to refer back to later to tie the implementation to the function of each unit. Change this figure to show memory controller or take out MMU. Make clear </a:t>
            </a:r>
            <a:r>
              <a:rPr lang="en"/>
              <a:t>external</a:t>
            </a:r>
            <a:r>
              <a:rPr lang="en"/>
              <a:t> memory vs local memory for the MCU in this diagram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50aebdb7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50aebdb7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traditionally PXMs are implemented only in software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9f34c84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9f34c84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50aebdb7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50aebdb7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rid of bulleted points, make figure of codelet signalling another codelet. Simplify names in code to save space. Use multiple slides of the code with syntax highlighting varying to augment the explanation of the code flow</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Layers of references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References may or may not be valid, causing multiple levels of branches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Data referred to may be located anywhere in the memory hierarchy of the system</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Software implementation causes overhead of varying times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dawsfox@udel.edu" TargetMode="External"/><Relationship Id="rId4" Type="http://schemas.openxmlformats.org/officeDocument/2006/relationships/hyperlink" Target="mailto:dfox@anl.gov" TargetMode="External"/><Relationship Id="rId5" Type="http://schemas.openxmlformats.org/officeDocument/2006/relationships/hyperlink" Target="mailto:jmonsalvediaz@anl.gov" TargetMode="External"/><Relationship Id="rId6" Type="http://schemas.openxmlformats.org/officeDocument/2006/relationships/hyperlink" Target="mailto:xli@udel.ed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dawsfox/gem5_cod/tree/codelet" TargetMode="External"/><Relationship Id="rId4" Type="http://schemas.openxmlformats.org/officeDocument/2006/relationships/hyperlink" Target="https://doi.org/10.48550/arXiv.2302.001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gem5 Implementation of the Codelet Model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Dawson Fox, Jose Monsalve Diaz, Xiaoming Li</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Motivating Example 1: DARTS Signaling Overhead</a:t>
            </a:r>
            <a:endParaRPr/>
          </a:p>
        </p:txBody>
      </p:sp>
      <p:pic>
        <p:nvPicPr>
          <p:cNvPr id="159" name="Google Shape;159;p22"/>
          <p:cNvPicPr preferRelativeResize="0"/>
          <p:nvPr/>
        </p:nvPicPr>
        <p:blipFill>
          <a:blip r:embed="rId3">
            <a:alphaModFix/>
          </a:blip>
          <a:stretch>
            <a:fillRect/>
          </a:stretch>
        </p:blipFill>
        <p:spPr>
          <a:xfrm>
            <a:off x="211313" y="1963463"/>
            <a:ext cx="1247775" cy="2962275"/>
          </a:xfrm>
          <a:prstGeom prst="rect">
            <a:avLst/>
          </a:prstGeom>
          <a:noFill/>
          <a:ln>
            <a:noFill/>
          </a:ln>
        </p:spPr>
      </p:pic>
      <p:sp>
        <p:nvSpPr>
          <p:cNvPr id="160" name="Google Shape;160;p22"/>
          <p:cNvSpPr txBox="1"/>
          <p:nvPr/>
        </p:nvSpPr>
        <p:spPr>
          <a:xfrm>
            <a:off x="4804425" y="1853850"/>
            <a:ext cx="4339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if</a:t>
            </a:r>
            <a:r>
              <a:rPr lang="en">
                <a:latin typeface="Lato"/>
                <a:ea typeface="Lato"/>
                <a:cs typeface="Lato"/>
                <a:sym typeface="Lato"/>
              </a:rPr>
              <a:t>(sync_.decCounter())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solidFill>
                  <a:srgbClr val="FF0000"/>
                </a:solidFill>
                <a:latin typeface="Lato"/>
                <a:ea typeface="Lato"/>
                <a:cs typeface="Lato"/>
                <a:sym typeface="Lato"/>
              </a:rPr>
              <a:t>if</a:t>
            </a:r>
            <a:r>
              <a:rPr lang="en">
                <a:latin typeface="Lato"/>
                <a:ea typeface="Lato"/>
                <a:cs typeface="Lato"/>
                <a:sym typeface="Lato"/>
              </a:rPr>
              <a:t>(myTP_)</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myTP_-&gt;incRef();</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solidFill>
                  <a:srgbClr val="FF0000"/>
                </a:solidFill>
                <a:latin typeface="Lato"/>
                <a:ea typeface="Lato"/>
                <a:cs typeface="Lato"/>
                <a:sym typeface="Lato"/>
              </a:rPr>
              <a:t>if</a:t>
            </a:r>
            <a:r>
              <a:rPr lang="en">
                <a:latin typeface="Lato"/>
                <a:ea typeface="Lato"/>
                <a:cs typeface="Lato"/>
                <a:sym typeface="Lato"/>
              </a:rPr>
              <a:t>(myThread.threadMCsched)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solidFill>
                  <a:srgbClr val="FF0000"/>
                </a:solidFill>
                <a:latin typeface="Lato"/>
                <a:ea typeface="Lato"/>
                <a:cs typeface="Lato"/>
                <a:sym typeface="Lato"/>
              </a:rPr>
              <a:t>if</a:t>
            </a:r>
            <a:r>
              <a:rPr lang="en">
                <a:latin typeface="Lato"/>
                <a:ea typeface="Lato"/>
                <a:cs typeface="Lato"/>
                <a:sym typeface="Lato"/>
              </a:rPr>
              <a:t>(myThread.threadMCsched-&gt;getLocal())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solidFill>
                  <a:srgbClr val="FF0000"/>
                </a:solidFill>
                <a:latin typeface="Lato"/>
                <a:ea typeface="Lato"/>
                <a:cs typeface="Lato"/>
                <a:sym typeface="Lato"/>
              </a:rPr>
              <a:t>if</a:t>
            </a:r>
            <a:r>
              <a:rPr lang="en">
                <a:latin typeface="Lato"/>
                <a:ea typeface="Lato"/>
                <a:cs typeface="Lato"/>
                <a:sym typeface="Lato"/>
              </a:rPr>
              <a:t>(myThread.threadMCsched-&gt;pushLocal(this))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return;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myThread.threadTPsched-&gt;pushCodelet(this);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61" name="Google Shape;161;p22"/>
          <p:cNvSpPr txBox="1"/>
          <p:nvPr/>
        </p:nvSpPr>
        <p:spPr>
          <a:xfrm>
            <a:off x="1774625" y="1857125"/>
            <a:ext cx="23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myTP-&gt;toSignal-&gt;decDep()</a:t>
            </a:r>
            <a:endParaRPr>
              <a:latin typeface="Lato"/>
              <a:ea typeface="Lato"/>
              <a:cs typeface="Lato"/>
              <a:sym typeface="Lato"/>
            </a:endParaRPr>
          </a:p>
        </p:txBody>
      </p:sp>
      <p:cxnSp>
        <p:nvCxnSpPr>
          <p:cNvPr id="162" name="Google Shape;162;p22"/>
          <p:cNvCxnSpPr/>
          <p:nvPr/>
        </p:nvCxnSpPr>
        <p:spPr>
          <a:xfrm flipH="1" rot="10800000">
            <a:off x="4029425" y="2056025"/>
            <a:ext cx="811200" cy="12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2"/>
          <p:cNvSpPr txBox="1"/>
          <p:nvPr/>
        </p:nvSpPr>
        <p:spPr>
          <a:xfrm>
            <a:off x="2014925" y="3051475"/>
            <a:ext cx="2560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FF0000"/>
                </a:solidFill>
                <a:latin typeface="Lato"/>
                <a:ea typeface="Lato"/>
                <a:cs typeface="Lato"/>
                <a:sym typeface="Lato"/>
              </a:rPr>
              <a:t>Multiple branches</a:t>
            </a:r>
            <a:endParaRPr sz="2900">
              <a:solidFill>
                <a:srgbClr val="FF0000"/>
              </a:solidFill>
              <a:latin typeface="Lato"/>
              <a:ea typeface="Lato"/>
              <a:cs typeface="Lato"/>
              <a:sym typeface="Lato"/>
            </a:endParaRPr>
          </a:p>
        </p:txBody>
      </p:sp>
      <p:sp>
        <p:nvSpPr>
          <p:cNvPr id="164" name="Google Shape;164;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Motivating Example 1: DARTS Signaling Overhead</a:t>
            </a:r>
            <a:endParaRPr/>
          </a:p>
        </p:txBody>
      </p:sp>
      <p:pic>
        <p:nvPicPr>
          <p:cNvPr id="170" name="Google Shape;170;p23"/>
          <p:cNvPicPr preferRelativeResize="0"/>
          <p:nvPr/>
        </p:nvPicPr>
        <p:blipFill>
          <a:blip r:embed="rId3">
            <a:alphaModFix/>
          </a:blip>
          <a:stretch>
            <a:fillRect/>
          </a:stretch>
        </p:blipFill>
        <p:spPr>
          <a:xfrm>
            <a:off x="211313" y="1963463"/>
            <a:ext cx="1247775" cy="2962275"/>
          </a:xfrm>
          <a:prstGeom prst="rect">
            <a:avLst/>
          </a:prstGeom>
          <a:noFill/>
          <a:ln>
            <a:noFill/>
          </a:ln>
        </p:spPr>
      </p:pic>
      <p:sp>
        <p:nvSpPr>
          <p:cNvPr id="171" name="Google Shape;171;p23"/>
          <p:cNvSpPr txBox="1"/>
          <p:nvPr/>
        </p:nvSpPr>
        <p:spPr>
          <a:xfrm>
            <a:off x="4804425" y="1853850"/>
            <a:ext cx="4339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if(sync_.</a:t>
            </a:r>
            <a:r>
              <a:rPr lang="en">
                <a:solidFill>
                  <a:srgbClr val="FF0000"/>
                </a:solidFill>
                <a:latin typeface="Lato"/>
                <a:ea typeface="Lato"/>
                <a:cs typeface="Lato"/>
                <a:sym typeface="Lato"/>
              </a:rPr>
              <a:t>decCounter()</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if(myTP_)</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myTP_-&gt;</a:t>
            </a:r>
            <a:r>
              <a:rPr lang="en">
                <a:solidFill>
                  <a:srgbClr val="FF0000"/>
                </a:solidFill>
                <a:latin typeface="Lato"/>
                <a:ea typeface="Lato"/>
                <a:cs typeface="Lato"/>
                <a:sym typeface="Lato"/>
              </a:rPr>
              <a:t>incRef()</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if(myThread.threadMCsched-&gt;</a:t>
            </a:r>
            <a:r>
              <a:rPr lang="en">
                <a:solidFill>
                  <a:srgbClr val="FF0000"/>
                </a:solidFill>
                <a:latin typeface="Lato"/>
                <a:ea typeface="Lato"/>
                <a:cs typeface="Lato"/>
                <a:sym typeface="Lato"/>
              </a:rPr>
              <a:t>getLocal()</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if(myThread.threadMCsched-&gt;</a:t>
            </a:r>
            <a:r>
              <a:rPr lang="en">
                <a:solidFill>
                  <a:srgbClr val="FF0000"/>
                </a:solidFill>
                <a:latin typeface="Lato"/>
                <a:ea typeface="Lato"/>
                <a:cs typeface="Lato"/>
                <a:sym typeface="Lato"/>
              </a:rPr>
              <a:t>pushLocal(this)</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return;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myThread.threadTPsched-&gt;</a:t>
            </a:r>
            <a:r>
              <a:rPr lang="en">
                <a:solidFill>
                  <a:srgbClr val="FF0000"/>
                </a:solidFill>
                <a:latin typeface="Lato"/>
                <a:ea typeface="Lato"/>
                <a:cs typeface="Lato"/>
                <a:sym typeface="Lato"/>
              </a:rPr>
              <a:t>pushCodelet(this)</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2" name="Google Shape;172;p23"/>
          <p:cNvSpPr txBox="1"/>
          <p:nvPr/>
        </p:nvSpPr>
        <p:spPr>
          <a:xfrm>
            <a:off x="1774625" y="1857125"/>
            <a:ext cx="23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myTP-&gt;toSignal-&gt;decDep()</a:t>
            </a:r>
            <a:endParaRPr>
              <a:latin typeface="Lato"/>
              <a:ea typeface="Lato"/>
              <a:cs typeface="Lato"/>
              <a:sym typeface="Lato"/>
            </a:endParaRPr>
          </a:p>
        </p:txBody>
      </p:sp>
      <p:cxnSp>
        <p:nvCxnSpPr>
          <p:cNvPr id="173" name="Google Shape;173;p23"/>
          <p:cNvCxnSpPr/>
          <p:nvPr/>
        </p:nvCxnSpPr>
        <p:spPr>
          <a:xfrm flipH="1" rot="10800000">
            <a:off x="4029425" y="2056025"/>
            <a:ext cx="811200" cy="12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3"/>
          <p:cNvSpPr txBox="1"/>
          <p:nvPr/>
        </p:nvSpPr>
        <p:spPr>
          <a:xfrm>
            <a:off x="2014925" y="3051475"/>
            <a:ext cx="2560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FF0000"/>
                </a:solidFill>
                <a:latin typeface="Lato"/>
                <a:ea typeface="Lato"/>
                <a:cs typeface="Lato"/>
                <a:sym typeface="Lato"/>
              </a:rPr>
              <a:t>Multiple function calls</a:t>
            </a:r>
            <a:endParaRPr sz="2900">
              <a:solidFill>
                <a:srgbClr val="FF0000"/>
              </a:solidFill>
              <a:latin typeface="Lato"/>
              <a:ea typeface="Lato"/>
              <a:cs typeface="Lato"/>
              <a:sym typeface="Lato"/>
            </a:endParaRPr>
          </a:p>
        </p:txBody>
      </p:sp>
      <p:sp>
        <p:nvSpPr>
          <p:cNvPr id="175" name="Google Shape;17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Motivating Example 2: Tasking Models</a:t>
            </a:r>
            <a:endParaRPr/>
          </a:p>
        </p:txBody>
      </p:sp>
      <p:sp>
        <p:nvSpPr>
          <p:cNvPr id="181" name="Google Shape;18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Software only</a:t>
            </a:r>
            <a:endParaRPr/>
          </a:p>
          <a:p>
            <a:pPr indent="-311150" lvl="0" marL="457200" rtl="0" algn="l">
              <a:spcBef>
                <a:spcPts val="0"/>
              </a:spcBef>
              <a:spcAft>
                <a:spcPts val="0"/>
              </a:spcAft>
              <a:buSzPts val="1300"/>
              <a:buChar char="●"/>
            </a:pPr>
            <a:r>
              <a:rPr lang="en"/>
              <a:t>Very heavy implementations:</a:t>
            </a:r>
            <a:endParaRPr/>
          </a:p>
          <a:p>
            <a:pPr indent="-298450" lvl="1" marL="914400" rtl="0" algn="l">
              <a:spcBef>
                <a:spcPts val="0"/>
              </a:spcBef>
              <a:spcAft>
                <a:spcPts val="0"/>
              </a:spcAft>
              <a:buSzPts val="1100"/>
              <a:buChar char="○"/>
            </a:pPr>
            <a:r>
              <a:rPr lang="en"/>
              <a:t>OpenMP LLVM kmp_tasking.cpp: &gt; 4000 lines of code</a:t>
            </a:r>
            <a:endParaRPr b="1"/>
          </a:p>
          <a:p>
            <a:pPr indent="-311150" lvl="0" marL="457200" rtl="0" algn="l">
              <a:spcBef>
                <a:spcPts val="0"/>
              </a:spcBef>
              <a:spcAft>
                <a:spcPts val="0"/>
              </a:spcAft>
              <a:buSzPts val="1300"/>
              <a:buChar char="●"/>
            </a:pPr>
            <a:r>
              <a:rPr lang="en"/>
              <a:t>No direct hardware support</a:t>
            </a:r>
            <a:endParaRPr/>
          </a:p>
          <a:p>
            <a:pPr indent="-311150" lvl="0" marL="457200" rtl="0" algn="l">
              <a:spcBef>
                <a:spcPts val="0"/>
              </a:spcBef>
              <a:spcAft>
                <a:spcPts val="0"/>
              </a:spcAft>
              <a:buSzPts val="1300"/>
              <a:buChar char="●"/>
            </a:pPr>
            <a:r>
              <a:rPr lang="en"/>
              <a:t>Victim of the target architecture</a:t>
            </a:r>
            <a:endParaRPr/>
          </a:p>
        </p:txBody>
      </p:sp>
      <p:sp>
        <p:nvSpPr>
          <p:cNvPr id="182" name="Google Shape;182;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Motivating Example 3: Traditional Memory Hierarchy</a:t>
            </a:r>
            <a:endParaRPr/>
          </a:p>
        </p:txBody>
      </p:sp>
      <p:sp>
        <p:nvSpPr>
          <p:cNvPr id="188" name="Google Shape;188;p25"/>
          <p:cNvSpPr txBox="1"/>
          <p:nvPr>
            <p:ph idx="1" type="body"/>
          </p:nvPr>
        </p:nvSpPr>
        <p:spPr>
          <a:xfrm>
            <a:off x="729450" y="2078875"/>
            <a:ext cx="45510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Data’s physical location in the system is ambiguous</a:t>
            </a:r>
            <a:endParaRPr/>
          </a:p>
          <a:p>
            <a:pPr indent="-311150" lvl="0" marL="457200" rtl="0" algn="l">
              <a:spcBef>
                <a:spcPts val="0"/>
              </a:spcBef>
              <a:spcAft>
                <a:spcPts val="0"/>
              </a:spcAft>
              <a:buSzPts val="1300"/>
              <a:buChar char="●"/>
            </a:pPr>
            <a:r>
              <a:rPr lang="en"/>
              <a:t>Data movement inherently tied to cache protocols</a:t>
            </a:r>
            <a:endParaRPr/>
          </a:p>
          <a:p>
            <a:pPr indent="-311150" lvl="0" marL="457200" rtl="0" algn="l">
              <a:spcBef>
                <a:spcPts val="0"/>
              </a:spcBef>
              <a:spcAft>
                <a:spcPts val="0"/>
              </a:spcAft>
              <a:buSzPts val="1300"/>
              <a:buChar char="●"/>
            </a:pPr>
            <a:r>
              <a:rPr lang="en"/>
              <a:t>Penalties for cache invalidation</a:t>
            </a:r>
            <a:endParaRPr/>
          </a:p>
          <a:p>
            <a:pPr indent="-311150" lvl="0" marL="457200" rtl="0" algn="l">
              <a:spcBef>
                <a:spcPts val="0"/>
              </a:spcBef>
              <a:spcAft>
                <a:spcPts val="0"/>
              </a:spcAft>
              <a:buSzPts val="1300"/>
              <a:buChar char="●"/>
            </a:pPr>
            <a:r>
              <a:rPr lang="en"/>
              <a:t>Issues with streaming</a:t>
            </a:r>
            <a:endParaRPr/>
          </a:p>
          <a:p>
            <a:pPr indent="-298450" lvl="1" marL="914400" rtl="0" algn="l">
              <a:spcBef>
                <a:spcPts val="0"/>
              </a:spcBef>
              <a:spcAft>
                <a:spcPts val="0"/>
              </a:spcAft>
              <a:buSzPts val="1100"/>
              <a:buChar char="○"/>
            </a:pPr>
            <a:r>
              <a:rPr lang="en"/>
              <a:t>Software FIFOs equally ambiguous</a:t>
            </a:r>
            <a:endParaRPr/>
          </a:p>
          <a:p>
            <a:pPr indent="-298450" lvl="1" marL="914400" rtl="0" algn="l">
              <a:spcBef>
                <a:spcPts val="0"/>
              </a:spcBef>
              <a:spcAft>
                <a:spcPts val="0"/>
              </a:spcAft>
              <a:buSzPts val="1100"/>
              <a:buChar char="○"/>
            </a:pPr>
            <a:r>
              <a:rPr lang="en"/>
              <a:t>Incurs software-based synchronization overheads (locks &amp; atomic mem. accesses)</a:t>
            </a:r>
            <a:endParaRPr/>
          </a:p>
          <a:p>
            <a:pPr indent="-298450" lvl="1" marL="914400" rtl="0" algn="l">
              <a:spcBef>
                <a:spcPts val="0"/>
              </a:spcBef>
              <a:spcAft>
                <a:spcPts val="0"/>
              </a:spcAft>
              <a:buSzPts val="1100"/>
              <a:buChar char="○"/>
            </a:pPr>
            <a:r>
              <a:rPr lang="en"/>
              <a:t>Tied to cache line size</a:t>
            </a:r>
            <a:endParaRPr/>
          </a:p>
          <a:p>
            <a:pPr indent="-311150" lvl="0" marL="457200" rtl="0" algn="l">
              <a:spcBef>
                <a:spcPts val="0"/>
              </a:spcBef>
              <a:spcAft>
                <a:spcPts val="0"/>
              </a:spcAft>
              <a:buSzPts val="1300"/>
              <a:buChar char="●"/>
            </a:pPr>
            <a:r>
              <a:rPr lang="en"/>
              <a:t>Bandwidth / latency bound applications</a:t>
            </a:r>
            <a:endParaRPr/>
          </a:p>
        </p:txBody>
      </p:sp>
      <p:pic>
        <p:nvPicPr>
          <p:cNvPr id="189" name="Google Shape;189;p25"/>
          <p:cNvPicPr preferRelativeResize="0"/>
          <p:nvPr/>
        </p:nvPicPr>
        <p:blipFill>
          <a:blip r:embed="rId3">
            <a:alphaModFix/>
          </a:blip>
          <a:stretch>
            <a:fillRect/>
          </a:stretch>
        </p:blipFill>
        <p:spPr>
          <a:xfrm>
            <a:off x="5404000" y="2086850"/>
            <a:ext cx="3558750" cy="2980453"/>
          </a:xfrm>
          <a:prstGeom prst="rect">
            <a:avLst/>
          </a:prstGeom>
          <a:noFill/>
          <a:ln>
            <a:noFill/>
          </a:ln>
        </p:spPr>
      </p:pic>
      <p:sp>
        <p:nvSpPr>
          <p:cNvPr id="190" name="Google Shape;190;p25"/>
          <p:cNvSpPr txBox="1"/>
          <p:nvPr/>
        </p:nvSpPr>
        <p:spPr>
          <a:xfrm>
            <a:off x="1038800" y="4184050"/>
            <a:ext cx="3953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0000"/>
                </a:solidFill>
                <a:latin typeface="Lato"/>
                <a:ea typeface="Lato"/>
                <a:cs typeface="Lato"/>
                <a:sym typeface="Lato"/>
              </a:rPr>
              <a:t>Where’s the data?</a:t>
            </a:r>
            <a:endParaRPr sz="2700">
              <a:solidFill>
                <a:srgbClr val="FF0000"/>
              </a:solidFill>
              <a:latin typeface="Lato"/>
              <a:ea typeface="Lato"/>
              <a:cs typeface="Lato"/>
              <a:sym typeface="Lato"/>
            </a:endParaRPr>
          </a:p>
        </p:txBody>
      </p:sp>
      <p:sp>
        <p:nvSpPr>
          <p:cNvPr id="191" name="Google Shape;191;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gem5 Codelet Model Implementation</a:t>
            </a:r>
            <a:endParaRPr/>
          </a:p>
        </p:txBody>
      </p:sp>
      <p:sp>
        <p:nvSpPr>
          <p:cNvPr id="197" name="Google Shape;197;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a:blip r:embed="rId3">
            <a:alphaModFix/>
          </a:blip>
          <a:stretch>
            <a:fillRect/>
          </a:stretch>
        </p:blipFill>
        <p:spPr>
          <a:xfrm>
            <a:off x="823775" y="-107300"/>
            <a:ext cx="7357251" cy="5364202"/>
          </a:xfrm>
          <a:prstGeom prst="rect">
            <a:avLst/>
          </a:prstGeom>
          <a:noFill/>
          <a:ln>
            <a:noFill/>
          </a:ln>
        </p:spPr>
      </p:pic>
      <p:sp>
        <p:nvSpPr>
          <p:cNvPr id="203" name="Google Shape;203;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7"/>
          <p:cNvSpPr/>
          <p:nvPr/>
        </p:nvSpPr>
        <p:spPr>
          <a:xfrm>
            <a:off x="1268700" y="3240450"/>
            <a:ext cx="6462000" cy="161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10" name="Google Shape;210;p28"/>
          <p:cNvPicPr preferRelativeResize="0"/>
          <p:nvPr/>
        </p:nvPicPr>
        <p:blipFill>
          <a:blip r:embed="rId3">
            <a:alphaModFix/>
          </a:blip>
          <a:stretch>
            <a:fillRect/>
          </a:stretch>
        </p:blipFill>
        <p:spPr>
          <a:xfrm>
            <a:off x="0" y="0"/>
            <a:ext cx="9143997" cy="5063129"/>
          </a:xfrm>
          <a:prstGeom prst="rect">
            <a:avLst/>
          </a:prstGeom>
          <a:noFill/>
          <a:ln>
            <a:noFill/>
          </a:ln>
        </p:spPr>
      </p:pic>
      <p:sp>
        <p:nvSpPr>
          <p:cNvPr id="211" name="Google Shape;211;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8"/>
          <p:cNvSpPr/>
          <p:nvPr/>
        </p:nvSpPr>
        <p:spPr>
          <a:xfrm>
            <a:off x="5697900" y="3849925"/>
            <a:ext cx="3280200" cy="98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High level diagram of a target Codelet-based system</a:t>
            </a:r>
            <a:endParaRPr/>
          </a:p>
        </p:txBody>
      </p:sp>
      <p:pic>
        <p:nvPicPr>
          <p:cNvPr id="218" name="Google Shape;218;p29"/>
          <p:cNvPicPr preferRelativeResize="0"/>
          <p:nvPr/>
        </p:nvPicPr>
        <p:blipFill>
          <a:blip r:embed="rId3">
            <a:alphaModFix/>
          </a:blip>
          <a:stretch>
            <a:fillRect/>
          </a:stretch>
        </p:blipFill>
        <p:spPr>
          <a:xfrm>
            <a:off x="583013" y="166825"/>
            <a:ext cx="7977981" cy="4067751"/>
          </a:xfrm>
          <a:prstGeom prst="rect">
            <a:avLst/>
          </a:prstGeom>
          <a:noFill/>
          <a:ln>
            <a:noFill/>
          </a:ln>
        </p:spPr>
      </p:pic>
      <p:sp>
        <p:nvSpPr>
          <p:cNvPr id="219" name="Google Shape;219;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High level diagram of a target Codelet-based system</a:t>
            </a:r>
            <a:endParaRPr/>
          </a:p>
        </p:txBody>
      </p:sp>
      <p:pic>
        <p:nvPicPr>
          <p:cNvPr id="225" name="Google Shape;225;p30"/>
          <p:cNvPicPr preferRelativeResize="0"/>
          <p:nvPr/>
        </p:nvPicPr>
        <p:blipFill>
          <a:blip r:embed="rId3">
            <a:alphaModFix/>
          </a:blip>
          <a:stretch>
            <a:fillRect/>
          </a:stretch>
        </p:blipFill>
        <p:spPr>
          <a:xfrm>
            <a:off x="583013" y="166825"/>
            <a:ext cx="7977981" cy="4067751"/>
          </a:xfrm>
          <a:prstGeom prst="rect">
            <a:avLst/>
          </a:prstGeom>
          <a:noFill/>
          <a:ln>
            <a:noFill/>
          </a:ln>
        </p:spPr>
      </p:pic>
      <p:sp>
        <p:nvSpPr>
          <p:cNvPr id="226" name="Google Shape;226;p30"/>
          <p:cNvSpPr/>
          <p:nvPr/>
        </p:nvSpPr>
        <p:spPr>
          <a:xfrm>
            <a:off x="483325" y="360700"/>
            <a:ext cx="1240800" cy="96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Codelet Interface</a:t>
            </a:r>
            <a:endParaRPr/>
          </a:p>
        </p:txBody>
      </p:sp>
      <p:sp>
        <p:nvSpPr>
          <p:cNvPr id="233" name="Google Shape;233;p3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Turn the CPU into a Codelet CU</a:t>
            </a:r>
            <a:endParaRPr/>
          </a:p>
          <a:p>
            <a:pPr indent="-311150" lvl="0" marL="457200" rtl="0" algn="l">
              <a:spcBef>
                <a:spcPts val="0"/>
              </a:spcBef>
              <a:spcAft>
                <a:spcPts val="0"/>
              </a:spcAft>
              <a:buSzPts val="1300"/>
              <a:buChar char="●"/>
            </a:pPr>
            <a:r>
              <a:rPr lang="en"/>
              <a:t>FIFO Codelet Queue</a:t>
            </a:r>
            <a:endParaRPr/>
          </a:p>
          <a:p>
            <a:pPr indent="-298450" lvl="1" marL="914400" rtl="0" algn="l">
              <a:spcBef>
                <a:spcPts val="0"/>
              </a:spcBef>
              <a:spcAft>
                <a:spcPts val="0"/>
              </a:spcAft>
              <a:buSzPts val="1100"/>
              <a:buChar char="○"/>
            </a:pPr>
            <a:r>
              <a:rPr lang="en"/>
              <a:t>Codelets pushed to queue by SU</a:t>
            </a:r>
            <a:endParaRPr/>
          </a:p>
          <a:p>
            <a:pPr indent="-298450" lvl="1" marL="914400" rtl="0" algn="l">
              <a:spcBef>
                <a:spcPts val="0"/>
              </a:spcBef>
              <a:spcAft>
                <a:spcPts val="0"/>
              </a:spcAft>
              <a:buSzPts val="1100"/>
              <a:buChar char="○"/>
            </a:pPr>
            <a:r>
              <a:rPr lang="en"/>
              <a:t>Round robin scheduling</a:t>
            </a:r>
            <a:endParaRPr/>
          </a:p>
          <a:p>
            <a:pPr indent="-298450" lvl="1" marL="914400" rtl="0" algn="l">
              <a:spcBef>
                <a:spcPts val="0"/>
              </a:spcBef>
              <a:spcAft>
                <a:spcPts val="0"/>
              </a:spcAft>
              <a:buSzPts val="1100"/>
              <a:buChar char="○"/>
            </a:pPr>
            <a:r>
              <a:rPr lang="en"/>
              <a:t>Active Codelet is tail of queue</a:t>
            </a:r>
            <a:endParaRPr/>
          </a:p>
          <a:p>
            <a:pPr indent="-311150" lvl="0" marL="457200" rtl="0" algn="l">
              <a:spcBef>
                <a:spcPts val="0"/>
              </a:spcBef>
              <a:spcAft>
                <a:spcPts val="0"/>
              </a:spcAft>
              <a:buSzPts val="1300"/>
              <a:buChar char="●"/>
            </a:pPr>
            <a:r>
              <a:rPr lang="en"/>
              <a:t>Active Codelet</a:t>
            </a:r>
            <a:endParaRPr/>
          </a:p>
          <a:p>
            <a:pPr indent="-298450" lvl="1" marL="914400" rtl="0" algn="l">
              <a:spcBef>
                <a:spcPts val="0"/>
              </a:spcBef>
              <a:spcAft>
                <a:spcPts val="0"/>
              </a:spcAft>
              <a:buSzPts val="1100"/>
              <a:buChar char="○"/>
            </a:pPr>
            <a:r>
              <a:rPr lang="en"/>
              <a:t>Read by CPU</a:t>
            </a:r>
            <a:endParaRPr/>
          </a:p>
          <a:p>
            <a:pPr indent="-298450" lvl="1" marL="914400" rtl="0" algn="l">
              <a:spcBef>
                <a:spcPts val="0"/>
              </a:spcBef>
              <a:spcAft>
                <a:spcPts val="0"/>
              </a:spcAft>
              <a:buSzPts val="1100"/>
              <a:buChar char="○"/>
            </a:pPr>
            <a:r>
              <a:rPr lang="en"/>
              <a:t>Changed when CPU sends retire request</a:t>
            </a:r>
            <a:endParaRPr/>
          </a:p>
          <a:p>
            <a:pPr indent="-298450" lvl="1" marL="914400" rtl="0" algn="l">
              <a:spcBef>
                <a:spcPts val="0"/>
              </a:spcBef>
              <a:spcAft>
                <a:spcPts val="0"/>
              </a:spcAft>
              <a:buSzPts val="1100"/>
              <a:buChar char="○"/>
            </a:pPr>
            <a:r>
              <a:rPr lang="en"/>
              <a:t>Retire request forwarded to SU</a:t>
            </a:r>
            <a:endParaRPr/>
          </a:p>
          <a:p>
            <a:pPr indent="-311150" lvl="0" marL="457200" rtl="0" algn="l">
              <a:spcBef>
                <a:spcPts val="0"/>
              </a:spcBef>
              <a:spcAft>
                <a:spcPts val="0"/>
              </a:spcAft>
              <a:buSzPts val="1300"/>
              <a:buChar char="●"/>
            </a:pPr>
            <a:r>
              <a:rPr lang="en"/>
              <a:t>Non-Codelet requests forwarded to memory subsystem</a:t>
            </a:r>
            <a:endParaRPr/>
          </a:p>
        </p:txBody>
      </p:sp>
      <p:sp>
        <p:nvSpPr>
          <p:cNvPr id="234" name="Google Shape;234;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1"/>
          <p:cNvPicPr preferRelativeResize="0"/>
          <p:nvPr/>
        </p:nvPicPr>
        <p:blipFill>
          <a:blip r:embed="rId3">
            <a:alphaModFix/>
          </a:blip>
          <a:stretch>
            <a:fillRect/>
          </a:stretch>
        </p:blipFill>
        <p:spPr>
          <a:xfrm>
            <a:off x="4656025" y="2006250"/>
            <a:ext cx="4016361" cy="259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4" name="Google Shape;94;p14"/>
          <p:cNvSpPr txBox="1"/>
          <p:nvPr>
            <p:ph idx="1" type="body"/>
          </p:nvPr>
        </p:nvSpPr>
        <p:spPr>
          <a:xfrm>
            <a:off x="729450" y="1819900"/>
            <a:ext cx="7688700" cy="322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High level objective with novel innovation</a:t>
            </a:r>
            <a:endParaRPr/>
          </a:p>
          <a:p>
            <a:pPr indent="-298450" lvl="1" marL="914400" rtl="0" algn="l">
              <a:spcBef>
                <a:spcPts val="0"/>
              </a:spcBef>
              <a:spcAft>
                <a:spcPts val="0"/>
              </a:spcAft>
              <a:buSzPts val="1100"/>
              <a:buChar char="○"/>
            </a:pPr>
            <a:r>
              <a:rPr lang="en"/>
              <a:t>Pushing architecture-agnostic hardware modules from the PXM (which is usually software)</a:t>
            </a:r>
            <a:endParaRPr/>
          </a:p>
          <a:p>
            <a:pPr indent="-298450" lvl="1" marL="914400" rtl="0" algn="l">
              <a:spcBef>
                <a:spcPts val="0"/>
              </a:spcBef>
              <a:spcAft>
                <a:spcPts val="0"/>
              </a:spcAft>
              <a:buSzPts val="1100"/>
              <a:buChar char="○"/>
            </a:pPr>
            <a:r>
              <a:rPr lang="en"/>
              <a:t>Dedicated hardware unit for organization and scheduling of data movement</a:t>
            </a:r>
            <a:endParaRPr/>
          </a:p>
          <a:p>
            <a:pPr indent="-298450" lvl="1" marL="914400" rtl="0" algn="l">
              <a:spcBef>
                <a:spcPts val="0"/>
              </a:spcBef>
              <a:spcAft>
                <a:spcPts val="0"/>
              </a:spcAft>
              <a:buSzPts val="1100"/>
              <a:buChar char="○"/>
            </a:pPr>
            <a:r>
              <a:rPr lang="en"/>
              <a:t>Scratchpad memory, hardware FIFOs to improve performance hindered by cache protocols</a:t>
            </a:r>
            <a:endParaRPr/>
          </a:p>
          <a:p>
            <a:pPr indent="-311150" lvl="0" marL="457200" rtl="0" algn="l">
              <a:spcBef>
                <a:spcPts val="0"/>
              </a:spcBef>
              <a:spcAft>
                <a:spcPts val="0"/>
              </a:spcAft>
              <a:buSzPts val="1300"/>
              <a:buChar char="●"/>
            </a:pPr>
            <a:r>
              <a:rPr lang="en"/>
              <a:t>Motivating example: what’s wrong with the state of the art?</a:t>
            </a:r>
            <a:endParaRPr/>
          </a:p>
          <a:p>
            <a:pPr indent="-298450" lvl="1" marL="914400" rtl="0" algn="l">
              <a:spcBef>
                <a:spcPts val="0"/>
              </a:spcBef>
              <a:spcAft>
                <a:spcPts val="0"/>
              </a:spcAft>
              <a:buSzPts val="1100"/>
              <a:buChar char="○"/>
            </a:pPr>
            <a:r>
              <a:rPr lang="en"/>
              <a:t>DARTS flow</a:t>
            </a:r>
            <a:endParaRPr/>
          </a:p>
          <a:p>
            <a:pPr indent="-298450" lvl="1" marL="914400" rtl="0" algn="l">
              <a:spcBef>
                <a:spcPts val="0"/>
              </a:spcBef>
              <a:spcAft>
                <a:spcPts val="0"/>
              </a:spcAft>
              <a:buSzPts val="1100"/>
              <a:buChar char="○"/>
            </a:pPr>
            <a:r>
              <a:rPr lang="en"/>
              <a:t>Tasking Models</a:t>
            </a:r>
            <a:endParaRPr/>
          </a:p>
          <a:p>
            <a:pPr indent="-298450" lvl="1" marL="914400" rtl="0" algn="l">
              <a:spcBef>
                <a:spcPts val="0"/>
              </a:spcBef>
              <a:spcAft>
                <a:spcPts val="0"/>
              </a:spcAft>
              <a:buSzPts val="1100"/>
              <a:buChar char="○"/>
            </a:pPr>
            <a:r>
              <a:rPr lang="en"/>
              <a:t>Difficulties with data movement in traditional memory hierarchies</a:t>
            </a:r>
            <a:endParaRPr/>
          </a:p>
          <a:p>
            <a:pPr indent="-311150" lvl="0" marL="457200" rtl="0" algn="l">
              <a:spcBef>
                <a:spcPts val="0"/>
              </a:spcBef>
              <a:spcAft>
                <a:spcPts val="0"/>
              </a:spcAft>
              <a:buSzPts val="1300"/>
              <a:buChar char="●"/>
            </a:pPr>
            <a:r>
              <a:rPr lang="en"/>
              <a:t>The prototype we want to implement (with a diagram)</a:t>
            </a:r>
            <a:endParaRPr/>
          </a:p>
          <a:p>
            <a:pPr indent="-298450" lvl="1" marL="914400" rtl="0" algn="l">
              <a:spcBef>
                <a:spcPts val="0"/>
              </a:spcBef>
              <a:spcAft>
                <a:spcPts val="0"/>
              </a:spcAft>
              <a:buSzPts val="1100"/>
              <a:buChar char="○"/>
            </a:pPr>
            <a:r>
              <a:rPr lang="en"/>
              <a:t>CodeletInterface for CUs</a:t>
            </a:r>
            <a:endParaRPr/>
          </a:p>
          <a:p>
            <a:pPr indent="-298450" lvl="1" marL="914400" rtl="0" algn="l">
              <a:spcBef>
                <a:spcPts val="0"/>
              </a:spcBef>
              <a:spcAft>
                <a:spcPts val="0"/>
              </a:spcAft>
              <a:buSzPts val="1100"/>
              <a:buChar char="○"/>
            </a:pPr>
            <a:r>
              <a:rPr lang="en"/>
              <a:t>SU for codelet / memory codelet scheduling</a:t>
            </a:r>
            <a:endParaRPr/>
          </a:p>
          <a:p>
            <a:pPr indent="-298450" lvl="1" marL="914400" rtl="0" algn="l">
              <a:spcBef>
                <a:spcPts val="0"/>
              </a:spcBef>
              <a:spcAft>
                <a:spcPts val="0"/>
              </a:spcAft>
              <a:buSzPts val="1100"/>
              <a:buChar char="○"/>
            </a:pPr>
            <a:r>
              <a:rPr lang="en"/>
              <a:t>MCU for fast data transformation </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High level diagram of a target Codelet-based system</a:t>
            </a:r>
            <a:endParaRPr/>
          </a:p>
        </p:txBody>
      </p:sp>
      <p:pic>
        <p:nvPicPr>
          <p:cNvPr id="241" name="Google Shape;241;p32"/>
          <p:cNvPicPr preferRelativeResize="0"/>
          <p:nvPr/>
        </p:nvPicPr>
        <p:blipFill>
          <a:blip r:embed="rId3">
            <a:alphaModFix/>
          </a:blip>
          <a:stretch>
            <a:fillRect/>
          </a:stretch>
        </p:blipFill>
        <p:spPr>
          <a:xfrm>
            <a:off x="583013" y="166825"/>
            <a:ext cx="7977981" cy="4067751"/>
          </a:xfrm>
          <a:prstGeom prst="rect">
            <a:avLst/>
          </a:prstGeom>
          <a:noFill/>
          <a:ln>
            <a:noFill/>
          </a:ln>
        </p:spPr>
      </p:pic>
      <p:sp>
        <p:nvSpPr>
          <p:cNvPr id="242" name="Google Shape;242;p32"/>
          <p:cNvSpPr/>
          <p:nvPr/>
        </p:nvSpPr>
        <p:spPr>
          <a:xfrm>
            <a:off x="5893750" y="1204725"/>
            <a:ext cx="1421100" cy="96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Unit (SU)</a:t>
            </a:r>
            <a:endParaRPr/>
          </a:p>
        </p:txBody>
      </p:sp>
      <p:sp>
        <p:nvSpPr>
          <p:cNvPr id="249" name="Google Shape;249;p3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Manages Codelet dependencies and schedules Codelets to CUs</a:t>
            </a:r>
            <a:endParaRPr/>
          </a:p>
          <a:p>
            <a:pPr indent="-311150" lvl="0" marL="457200" rtl="0" algn="l">
              <a:spcBef>
                <a:spcPts val="0"/>
              </a:spcBef>
              <a:spcAft>
                <a:spcPts val="0"/>
              </a:spcAft>
              <a:buSzPts val="1300"/>
              <a:buChar char="●"/>
            </a:pPr>
            <a:r>
              <a:rPr lang="en"/>
              <a:t>Loads User Codelets</a:t>
            </a:r>
            <a:endParaRPr/>
          </a:p>
          <a:p>
            <a:pPr indent="-298450" lvl="1" marL="914400" rtl="0" algn="l">
              <a:spcBef>
                <a:spcPts val="0"/>
              </a:spcBef>
              <a:spcAft>
                <a:spcPts val="0"/>
              </a:spcAft>
              <a:buSzPts val="1100"/>
              <a:buChar char="○"/>
            </a:pPr>
            <a:r>
              <a:rPr lang="en"/>
              <a:t>Mapping between Codelet name and fire function</a:t>
            </a:r>
            <a:endParaRPr/>
          </a:p>
          <a:p>
            <a:pPr indent="-311150" lvl="0" marL="457200" rtl="0" algn="l">
              <a:spcBef>
                <a:spcPts val="0"/>
              </a:spcBef>
              <a:spcAft>
                <a:spcPts val="0"/>
              </a:spcAft>
              <a:buSzPts val="1300"/>
              <a:buChar char="●"/>
            </a:pPr>
            <a:r>
              <a:rPr lang="en"/>
              <a:t>Loads SCM Program</a:t>
            </a:r>
            <a:endParaRPr/>
          </a:p>
          <a:p>
            <a:pPr indent="-298450" lvl="1" marL="914400" rtl="0" algn="l">
              <a:spcBef>
                <a:spcPts val="0"/>
              </a:spcBef>
              <a:spcAft>
                <a:spcPts val="0"/>
              </a:spcAft>
              <a:buSzPts val="1100"/>
              <a:buChar char="○"/>
            </a:pPr>
            <a:r>
              <a:rPr lang="en"/>
              <a:t>User program written in SCM-style, Codelet-based code</a:t>
            </a:r>
            <a:endParaRPr/>
          </a:p>
          <a:p>
            <a:pPr indent="-311150" lvl="0" marL="457200" rtl="0" algn="l">
              <a:spcBef>
                <a:spcPts val="0"/>
              </a:spcBef>
              <a:spcAft>
                <a:spcPts val="0"/>
              </a:spcAft>
              <a:buSzPts val="1300"/>
              <a:buChar char="●"/>
            </a:pPr>
            <a:r>
              <a:rPr lang="en"/>
              <a:t>SCM Fetch-Decode</a:t>
            </a:r>
            <a:endParaRPr/>
          </a:p>
          <a:p>
            <a:pPr indent="-298450" lvl="1" marL="914400" rtl="0" algn="l">
              <a:spcBef>
                <a:spcPts val="0"/>
              </a:spcBef>
              <a:spcAft>
                <a:spcPts val="0"/>
              </a:spcAft>
              <a:buSzPts val="1100"/>
              <a:buChar char="○"/>
            </a:pPr>
            <a:r>
              <a:rPr lang="en"/>
              <a:t>Fetching and decoding SCM insts.</a:t>
            </a:r>
            <a:endParaRPr/>
          </a:p>
          <a:p>
            <a:pPr indent="-298450" lvl="1" marL="914400" rtl="0" algn="l">
              <a:spcBef>
                <a:spcPts val="0"/>
              </a:spcBef>
              <a:spcAft>
                <a:spcPts val="0"/>
              </a:spcAft>
              <a:buSzPts val="1100"/>
              <a:buChar char="○"/>
            </a:pPr>
            <a:r>
              <a:rPr lang="en"/>
              <a:t>Schedules execute insts. (Codelets) </a:t>
            </a:r>
            <a:endParaRPr/>
          </a:p>
        </p:txBody>
      </p:sp>
      <p:pic>
        <p:nvPicPr>
          <p:cNvPr id="250" name="Google Shape;250;p33"/>
          <p:cNvPicPr preferRelativeResize="0"/>
          <p:nvPr/>
        </p:nvPicPr>
        <p:blipFill>
          <a:blip r:embed="rId3">
            <a:alphaModFix/>
          </a:blip>
          <a:stretch>
            <a:fillRect/>
          </a:stretch>
        </p:blipFill>
        <p:spPr>
          <a:xfrm>
            <a:off x="4670450" y="2006250"/>
            <a:ext cx="4335575" cy="1758682"/>
          </a:xfrm>
          <a:prstGeom prst="rect">
            <a:avLst/>
          </a:prstGeom>
          <a:noFill/>
          <a:ln>
            <a:noFill/>
          </a:ln>
        </p:spPr>
      </p:pic>
      <p:sp>
        <p:nvSpPr>
          <p:cNvPr id="251" name="Google Shape;251;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 the System</a:t>
            </a:r>
            <a:endParaRPr/>
          </a:p>
        </p:txBody>
      </p:sp>
      <p:sp>
        <p:nvSpPr>
          <p:cNvPr id="257" name="Google Shape;257;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User provides:</a:t>
            </a:r>
            <a:endParaRPr sz="1500"/>
          </a:p>
          <a:p>
            <a:pPr indent="-311150" lvl="1" marL="914400" rtl="0" algn="l">
              <a:spcBef>
                <a:spcPts val="0"/>
              </a:spcBef>
              <a:spcAft>
                <a:spcPts val="0"/>
              </a:spcAft>
              <a:buSzPts val="1300"/>
              <a:buChar char="○"/>
            </a:pPr>
            <a:r>
              <a:rPr lang="en" sz="1300"/>
              <a:t>SCM Program</a:t>
            </a:r>
            <a:endParaRPr sz="1300"/>
          </a:p>
          <a:p>
            <a:pPr indent="-311150" lvl="1" marL="914400" rtl="0" algn="l">
              <a:spcBef>
                <a:spcPts val="0"/>
              </a:spcBef>
              <a:spcAft>
                <a:spcPts val="0"/>
              </a:spcAft>
              <a:buSzPts val="1300"/>
              <a:buChar char="○"/>
            </a:pPr>
            <a:r>
              <a:rPr lang="en" sz="1300"/>
              <a:t>Code defining Codelets</a:t>
            </a:r>
            <a:endParaRPr sz="1300"/>
          </a:p>
          <a:p>
            <a:pPr indent="-311150" lvl="2" marL="1371600" rtl="0" algn="l">
              <a:spcBef>
                <a:spcPts val="0"/>
              </a:spcBef>
              <a:spcAft>
                <a:spcPts val="0"/>
              </a:spcAft>
              <a:buSzPts val="1300"/>
              <a:buChar char="■"/>
            </a:pPr>
            <a:r>
              <a:rPr lang="en" sz="1300"/>
              <a:t>Fire functions</a:t>
            </a:r>
            <a:endParaRPr sz="1300"/>
          </a:p>
          <a:p>
            <a:pPr indent="-311150" lvl="2" marL="1371600" rtl="0" algn="l">
              <a:spcBef>
                <a:spcPts val="0"/>
              </a:spcBef>
              <a:spcAft>
                <a:spcPts val="0"/>
              </a:spcAft>
              <a:buSzPts val="1300"/>
              <a:buChar char="■"/>
            </a:pPr>
            <a:r>
              <a:rPr lang="en" sz="1300"/>
              <a:t>Codelet name:fire function mapping</a:t>
            </a:r>
            <a:endParaRPr sz="1300"/>
          </a:p>
          <a:p>
            <a:pPr indent="-323850" lvl="0" marL="457200" rtl="0" algn="l">
              <a:spcBef>
                <a:spcPts val="0"/>
              </a:spcBef>
              <a:spcAft>
                <a:spcPts val="0"/>
              </a:spcAft>
              <a:buSzPts val="1500"/>
              <a:buChar char="●"/>
            </a:pPr>
            <a:r>
              <a:rPr lang="en" sz="1500"/>
              <a:t>User compiles Codelet-defining code into CU runtime</a:t>
            </a:r>
            <a:endParaRPr sz="1500"/>
          </a:p>
          <a:p>
            <a:pPr indent="-323850" lvl="0" marL="457200" rtl="0" algn="l">
              <a:spcBef>
                <a:spcPts val="0"/>
              </a:spcBef>
              <a:spcAft>
                <a:spcPts val="0"/>
              </a:spcAft>
              <a:buSzPts val="1500"/>
              <a:buChar char="●"/>
            </a:pPr>
            <a:r>
              <a:rPr lang="en" sz="1500"/>
              <a:t>CU runtime automatically pops Codelets when available and retires them when finished</a:t>
            </a:r>
            <a:endParaRPr sz="1500"/>
          </a:p>
        </p:txBody>
      </p:sp>
      <p:sp>
        <p:nvSpPr>
          <p:cNvPr id="258" name="Google Shape;258;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Continuing Implementation &amp; Future Work</a:t>
            </a:r>
            <a:endParaRPr/>
          </a:p>
        </p:txBody>
      </p:sp>
      <p:sp>
        <p:nvSpPr>
          <p:cNvPr id="264" name="Google Shape;264;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High level diagram of a target Codelet-based system</a:t>
            </a:r>
            <a:endParaRPr/>
          </a:p>
        </p:txBody>
      </p:sp>
      <p:pic>
        <p:nvPicPr>
          <p:cNvPr id="270" name="Google Shape;270;p36"/>
          <p:cNvPicPr preferRelativeResize="0"/>
          <p:nvPr/>
        </p:nvPicPr>
        <p:blipFill>
          <a:blip r:embed="rId3">
            <a:alphaModFix/>
          </a:blip>
          <a:stretch>
            <a:fillRect/>
          </a:stretch>
        </p:blipFill>
        <p:spPr>
          <a:xfrm>
            <a:off x="583013" y="166825"/>
            <a:ext cx="7977981" cy="4067751"/>
          </a:xfrm>
          <a:prstGeom prst="rect">
            <a:avLst/>
          </a:prstGeom>
          <a:noFill/>
          <a:ln>
            <a:noFill/>
          </a:ln>
        </p:spPr>
      </p:pic>
      <p:sp>
        <p:nvSpPr>
          <p:cNvPr id="271" name="Google Shape;271;p36"/>
          <p:cNvSpPr/>
          <p:nvPr/>
        </p:nvSpPr>
        <p:spPr>
          <a:xfrm>
            <a:off x="5864900" y="2358950"/>
            <a:ext cx="1572600" cy="112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Codelet Unit (MCU)</a:t>
            </a:r>
            <a:endParaRPr/>
          </a:p>
        </p:txBody>
      </p:sp>
      <p:sp>
        <p:nvSpPr>
          <p:cNvPr id="278" name="Google Shape;278;p3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Special CU to Execute Memory Codelets</a:t>
            </a:r>
            <a:endParaRPr/>
          </a:p>
          <a:p>
            <a:pPr indent="-311150" lvl="0" marL="457200" rtl="0" algn="l">
              <a:spcBef>
                <a:spcPts val="0"/>
              </a:spcBef>
              <a:spcAft>
                <a:spcPts val="0"/>
              </a:spcAft>
              <a:buSzPts val="1300"/>
              <a:buChar char="●"/>
            </a:pPr>
            <a:r>
              <a:rPr lang="en"/>
              <a:t>Executes Memory Codelets</a:t>
            </a:r>
            <a:endParaRPr/>
          </a:p>
          <a:p>
            <a:pPr indent="-298450" lvl="1" marL="914400" rtl="0" algn="l">
              <a:spcBef>
                <a:spcPts val="0"/>
              </a:spcBef>
              <a:spcAft>
                <a:spcPts val="0"/>
              </a:spcAft>
              <a:buSzPts val="1100"/>
              <a:buChar char="○"/>
            </a:pPr>
            <a:r>
              <a:rPr lang="en"/>
              <a:t>Emphasis on smart data movement, prefetching, streaming</a:t>
            </a:r>
            <a:endParaRPr/>
          </a:p>
          <a:p>
            <a:pPr indent="-298450" lvl="1" marL="914400" rtl="0" algn="l">
              <a:spcBef>
                <a:spcPts val="0"/>
              </a:spcBef>
              <a:spcAft>
                <a:spcPts val="0"/>
              </a:spcAft>
              <a:buSzPts val="1100"/>
              <a:buChar char="○"/>
            </a:pPr>
            <a:r>
              <a:rPr lang="en"/>
              <a:t>Preprocessing / recode operations, Extract-Transform-Load</a:t>
            </a:r>
            <a:endParaRPr/>
          </a:p>
          <a:p>
            <a:pPr indent="-311150" lvl="0" marL="457200" rtl="0" algn="l">
              <a:spcBef>
                <a:spcPts val="0"/>
              </a:spcBef>
              <a:spcAft>
                <a:spcPts val="0"/>
              </a:spcAft>
              <a:buSzPts val="1300"/>
              <a:buChar char="●"/>
            </a:pPr>
            <a:r>
              <a:rPr lang="en"/>
              <a:t>Fast Data Transform arch.</a:t>
            </a:r>
            <a:endParaRPr/>
          </a:p>
          <a:p>
            <a:pPr indent="-298450" lvl="1" marL="914400" rtl="0" algn="l">
              <a:spcBef>
                <a:spcPts val="0"/>
              </a:spcBef>
              <a:spcAft>
                <a:spcPts val="0"/>
              </a:spcAft>
              <a:buSzPts val="1100"/>
              <a:buChar char="○"/>
            </a:pPr>
            <a:r>
              <a:rPr lang="en"/>
              <a:t>Fast branching</a:t>
            </a:r>
            <a:endParaRPr/>
          </a:p>
          <a:p>
            <a:pPr indent="-298450" lvl="1" marL="914400" rtl="0" algn="l">
              <a:spcBef>
                <a:spcPts val="0"/>
              </a:spcBef>
              <a:spcAft>
                <a:spcPts val="0"/>
              </a:spcAft>
              <a:buSzPts val="1100"/>
              <a:buChar char="○"/>
            </a:pPr>
            <a:r>
              <a:rPr lang="en"/>
              <a:t>Low latency data transformation</a:t>
            </a:r>
            <a:endParaRPr/>
          </a:p>
          <a:p>
            <a:pPr indent="-298450" lvl="1" marL="914400" rtl="0" algn="l">
              <a:spcBef>
                <a:spcPts val="0"/>
              </a:spcBef>
              <a:spcAft>
                <a:spcPts val="0"/>
              </a:spcAft>
              <a:buSzPts val="1100"/>
              <a:buChar char="○"/>
            </a:pPr>
            <a:r>
              <a:rPr lang="en"/>
              <a:t>Parallel computation</a:t>
            </a:r>
            <a:endParaRPr/>
          </a:p>
          <a:p>
            <a:pPr indent="-298450" lvl="1" marL="914400" rtl="0" algn="l">
              <a:spcBef>
                <a:spcPts val="0"/>
              </a:spcBef>
              <a:spcAft>
                <a:spcPts val="0"/>
              </a:spcAft>
              <a:buSzPts val="1100"/>
              <a:buChar char="○"/>
            </a:pPr>
            <a:r>
              <a:rPr lang="en"/>
              <a:t>Local scratchpad mem. </a:t>
            </a:r>
            <a:r>
              <a:rPr lang="en"/>
              <a:t>a</a:t>
            </a:r>
            <a:r>
              <a:rPr lang="en"/>
              <a:t>nd streaming</a:t>
            </a:r>
            <a:endParaRPr/>
          </a:p>
        </p:txBody>
      </p:sp>
      <p:pic>
        <p:nvPicPr>
          <p:cNvPr id="279" name="Google Shape;279;p37"/>
          <p:cNvPicPr preferRelativeResize="0"/>
          <p:nvPr/>
        </p:nvPicPr>
        <p:blipFill>
          <a:blip r:embed="rId3">
            <a:alphaModFix/>
          </a:blip>
          <a:stretch>
            <a:fillRect/>
          </a:stretch>
        </p:blipFill>
        <p:spPr>
          <a:xfrm>
            <a:off x="5376325" y="2078875"/>
            <a:ext cx="3150475" cy="2184800"/>
          </a:xfrm>
          <a:prstGeom prst="rect">
            <a:avLst/>
          </a:prstGeom>
          <a:noFill/>
          <a:ln>
            <a:noFill/>
          </a:ln>
        </p:spPr>
      </p:pic>
      <p:sp>
        <p:nvSpPr>
          <p:cNvPr id="280" name="Google Shape;280;p37"/>
          <p:cNvSpPr txBox="1"/>
          <p:nvPr/>
        </p:nvSpPr>
        <p:spPr>
          <a:xfrm>
            <a:off x="1053225" y="4407675"/>
            <a:ext cx="527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Lato"/>
              <a:ea typeface="Lato"/>
              <a:cs typeface="Lato"/>
              <a:sym typeface="Lato"/>
            </a:endParaRPr>
          </a:p>
        </p:txBody>
      </p:sp>
      <p:sp>
        <p:nvSpPr>
          <p:cNvPr id="281" name="Google Shape;281;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High level diagram of a target Codelet-based system</a:t>
            </a:r>
            <a:endParaRPr/>
          </a:p>
        </p:txBody>
      </p:sp>
      <p:pic>
        <p:nvPicPr>
          <p:cNvPr id="287" name="Google Shape;287;p38"/>
          <p:cNvPicPr preferRelativeResize="0"/>
          <p:nvPr/>
        </p:nvPicPr>
        <p:blipFill>
          <a:blip r:embed="rId3">
            <a:alphaModFix/>
          </a:blip>
          <a:stretch>
            <a:fillRect/>
          </a:stretch>
        </p:blipFill>
        <p:spPr>
          <a:xfrm>
            <a:off x="673500" y="145175"/>
            <a:ext cx="7800298" cy="4067751"/>
          </a:xfrm>
          <a:prstGeom prst="rect">
            <a:avLst/>
          </a:prstGeom>
          <a:noFill/>
          <a:ln>
            <a:noFill/>
          </a:ln>
        </p:spPr>
      </p:pic>
      <p:sp>
        <p:nvSpPr>
          <p:cNvPr id="288" name="Google Shape;288;p38"/>
          <p:cNvSpPr/>
          <p:nvPr/>
        </p:nvSpPr>
        <p:spPr>
          <a:xfrm>
            <a:off x="584325" y="2571750"/>
            <a:ext cx="5229900" cy="53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Queues</a:t>
            </a:r>
            <a:endParaRPr/>
          </a:p>
        </p:txBody>
      </p:sp>
      <p:sp>
        <p:nvSpPr>
          <p:cNvPr id="295" name="Google Shape;295;p3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Hardware FIFOs to allow for Streaming Codelets</a:t>
            </a:r>
            <a:endParaRPr/>
          </a:p>
          <a:p>
            <a:pPr indent="-311150" lvl="0" marL="457200" rtl="0" algn="l">
              <a:spcBef>
                <a:spcPts val="0"/>
              </a:spcBef>
              <a:spcAft>
                <a:spcPts val="0"/>
              </a:spcAft>
              <a:buSzPts val="1300"/>
              <a:buChar char="●"/>
            </a:pPr>
            <a:r>
              <a:rPr lang="en"/>
              <a:t>Streaming Codelets:</a:t>
            </a:r>
            <a:endParaRPr/>
          </a:p>
          <a:p>
            <a:pPr indent="-298450" lvl="1" marL="914400" rtl="0" algn="l">
              <a:spcBef>
                <a:spcPts val="0"/>
              </a:spcBef>
              <a:spcAft>
                <a:spcPts val="0"/>
              </a:spcAft>
              <a:buSzPts val="1100"/>
              <a:buChar char="○"/>
            </a:pPr>
            <a:r>
              <a:rPr lang="en"/>
              <a:t>Stream data from memory or different Streaming Codelet during execution</a:t>
            </a:r>
            <a:endParaRPr/>
          </a:p>
          <a:p>
            <a:pPr indent="-298450" lvl="1" marL="914400" rtl="0" algn="l">
              <a:spcBef>
                <a:spcPts val="0"/>
              </a:spcBef>
              <a:spcAft>
                <a:spcPts val="0"/>
              </a:spcAft>
              <a:buSzPts val="1100"/>
              <a:buChar char="○"/>
            </a:pPr>
            <a:r>
              <a:rPr lang="en"/>
              <a:t>Different dependency requirements</a:t>
            </a:r>
            <a:endParaRPr/>
          </a:p>
          <a:p>
            <a:pPr indent="-311150" lvl="0" marL="457200" rtl="0" algn="l">
              <a:spcBef>
                <a:spcPts val="0"/>
              </a:spcBef>
              <a:spcAft>
                <a:spcPts val="0"/>
              </a:spcAft>
              <a:buSzPts val="1300"/>
              <a:buChar char="●"/>
            </a:pPr>
            <a:r>
              <a:rPr lang="en"/>
              <a:t>Queue abstraction</a:t>
            </a:r>
            <a:endParaRPr/>
          </a:p>
          <a:p>
            <a:pPr indent="-298450" lvl="1" marL="914400" rtl="0" algn="l">
              <a:spcBef>
                <a:spcPts val="0"/>
              </a:spcBef>
              <a:spcAft>
                <a:spcPts val="0"/>
              </a:spcAft>
              <a:buSzPts val="1100"/>
              <a:buChar char="○"/>
            </a:pPr>
            <a:r>
              <a:rPr lang="en"/>
              <a:t>Runtime can decide to use HW queue if available; else SW queue</a:t>
            </a:r>
            <a:endParaRPr/>
          </a:p>
          <a:p>
            <a:pPr indent="-311150" lvl="0" marL="457200" rtl="0" algn="l">
              <a:spcBef>
                <a:spcPts val="0"/>
              </a:spcBef>
              <a:spcAft>
                <a:spcPts val="0"/>
              </a:spcAft>
              <a:buSzPts val="1300"/>
              <a:buChar char="●"/>
            </a:pPr>
            <a:r>
              <a:rPr lang="en"/>
              <a:t>Possible data queue implementation in Codelet Interface</a:t>
            </a:r>
            <a:endParaRPr/>
          </a:p>
        </p:txBody>
      </p:sp>
      <p:pic>
        <p:nvPicPr>
          <p:cNvPr id="296" name="Google Shape;296;p39"/>
          <p:cNvPicPr preferRelativeResize="0"/>
          <p:nvPr/>
        </p:nvPicPr>
        <p:blipFill>
          <a:blip r:embed="rId3">
            <a:alphaModFix/>
          </a:blip>
          <a:stretch>
            <a:fillRect/>
          </a:stretch>
        </p:blipFill>
        <p:spPr>
          <a:xfrm>
            <a:off x="4446800" y="2131338"/>
            <a:ext cx="4610075" cy="2156175"/>
          </a:xfrm>
          <a:prstGeom prst="rect">
            <a:avLst/>
          </a:prstGeom>
          <a:noFill/>
          <a:ln>
            <a:noFill/>
          </a:ln>
        </p:spPr>
      </p:pic>
      <p:sp>
        <p:nvSpPr>
          <p:cNvPr id="297" name="Google Shape;297;p39"/>
          <p:cNvSpPr/>
          <p:nvPr/>
        </p:nvSpPr>
        <p:spPr>
          <a:xfrm>
            <a:off x="4537550" y="3282325"/>
            <a:ext cx="1572600" cy="72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txBox="1"/>
          <p:nvPr/>
        </p:nvSpPr>
        <p:spPr>
          <a:xfrm>
            <a:off x="1053225" y="4407675"/>
            <a:ext cx="527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Lato"/>
              <a:ea typeface="Lato"/>
              <a:cs typeface="Lato"/>
              <a:sym typeface="Lato"/>
            </a:endParaRPr>
          </a:p>
        </p:txBody>
      </p:sp>
      <p:sp>
        <p:nvSpPr>
          <p:cNvPr id="299" name="Google Shape;299;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05" name="Google Shape;305;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Implementation of hardware features of PXMs</a:t>
            </a:r>
            <a:endParaRPr/>
          </a:p>
          <a:p>
            <a:pPr indent="-311150" lvl="0" marL="457200" rtl="0" algn="l">
              <a:spcBef>
                <a:spcPts val="0"/>
              </a:spcBef>
              <a:spcAft>
                <a:spcPts val="0"/>
              </a:spcAft>
              <a:buSzPts val="1300"/>
              <a:buChar char="●"/>
            </a:pPr>
            <a:r>
              <a:rPr lang="en"/>
              <a:t>Relatively architecture agnostic (support heterogeneity)</a:t>
            </a:r>
            <a:endParaRPr/>
          </a:p>
          <a:p>
            <a:pPr indent="-311150" lvl="0" marL="457200" rtl="0" algn="l">
              <a:spcBef>
                <a:spcPts val="0"/>
              </a:spcBef>
              <a:spcAft>
                <a:spcPts val="0"/>
              </a:spcAft>
              <a:buSzPts val="1300"/>
              <a:buChar char="●"/>
            </a:pPr>
            <a:r>
              <a:rPr lang="en"/>
              <a:t>Provide alternative memory system structures and smarter ways to prefetch, stream, etc.</a:t>
            </a:r>
            <a:endParaRPr/>
          </a:p>
          <a:p>
            <a:pPr indent="-311150" lvl="0" marL="457200" rtl="0" algn="l">
              <a:spcBef>
                <a:spcPts val="0"/>
              </a:spcBef>
              <a:spcAft>
                <a:spcPts val="0"/>
              </a:spcAft>
              <a:buSzPts val="1300"/>
              <a:buChar char="●"/>
            </a:pPr>
            <a:r>
              <a:rPr lang="en"/>
              <a:t>Reduce overhead of PXM</a:t>
            </a:r>
            <a:endParaRPr/>
          </a:p>
          <a:p>
            <a:pPr indent="-311150" lvl="0" marL="457200" rtl="0" algn="l">
              <a:spcBef>
                <a:spcPts val="0"/>
              </a:spcBef>
              <a:spcAft>
                <a:spcPts val="0"/>
              </a:spcAft>
              <a:buSzPts val="1300"/>
              <a:buChar char="●"/>
            </a:pPr>
            <a:r>
              <a:rPr lang="en"/>
              <a:t>Merge with Intel Skylake gem5 configuration</a:t>
            </a:r>
            <a:endParaRPr/>
          </a:p>
          <a:p>
            <a:pPr indent="-311150" lvl="0" marL="457200" rtl="0" algn="l">
              <a:spcBef>
                <a:spcPts val="0"/>
              </a:spcBef>
              <a:spcAft>
                <a:spcPts val="0"/>
              </a:spcAft>
              <a:buSzPts val="1300"/>
              <a:buChar char="●"/>
            </a:pPr>
            <a:r>
              <a:rPr lang="en"/>
              <a:t>Add MCU, scratchpad memory, data queues</a:t>
            </a:r>
            <a:endParaRPr/>
          </a:p>
          <a:p>
            <a:pPr indent="457200" lvl="0" marL="0" rtl="0" algn="l">
              <a:spcBef>
                <a:spcPts val="1200"/>
              </a:spcBef>
              <a:spcAft>
                <a:spcPts val="0"/>
              </a:spcAft>
              <a:buNone/>
            </a:pPr>
            <a:r>
              <a:rPr lang="en"/>
              <a:t>Dawson Fox 				        Jose Monsalve Diaz 		           Xiaoming Li</a:t>
            </a:r>
            <a:endParaRPr/>
          </a:p>
          <a:p>
            <a:pPr indent="0" lvl="0" marL="0" rtl="0" algn="l">
              <a:spcBef>
                <a:spcPts val="1200"/>
              </a:spcBef>
              <a:spcAft>
                <a:spcPts val="1200"/>
              </a:spcAft>
              <a:buNone/>
            </a:pPr>
            <a:r>
              <a:rPr lang="en" u="sng">
                <a:solidFill>
                  <a:schemeClr val="hlink"/>
                </a:solidFill>
                <a:hlinkClick r:id="rId3"/>
              </a:rPr>
              <a:t>dawsfox@udel.edu</a:t>
            </a:r>
            <a:r>
              <a:rPr lang="en"/>
              <a:t> / </a:t>
            </a:r>
            <a:r>
              <a:rPr lang="en" u="sng">
                <a:solidFill>
                  <a:schemeClr val="hlink"/>
                </a:solidFill>
                <a:hlinkClick r:id="rId4"/>
              </a:rPr>
              <a:t>dfox@anl.gov</a:t>
            </a:r>
            <a:r>
              <a:rPr lang="en"/>
              <a:t>       –      </a:t>
            </a:r>
            <a:r>
              <a:rPr lang="en" u="sng">
                <a:solidFill>
                  <a:schemeClr val="hlink"/>
                </a:solidFill>
                <a:hlinkClick r:id="rId5"/>
              </a:rPr>
              <a:t>jmonsalvediaz@anl.gov</a:t>
            </a:r>
            <a:r>
              <a:rPr lang="en"/>
              <a:t>         –            </a:t>
            </a:r>
            <a:r>
              <a:rPr lang="en" u="sng">
                <a:solidFill>
                  <a:schemeClr val="hlink"/>
                </a:solidFill>
                <a:hlinkClick r:id="rId6"/>
              </a:rPr>
              <a:t>xli@udel.edu</a:t>
            </a:r>
            <a:r>
              <a:rPr lang="en"/>
              <a:t> </a:t>
            </a:r>
            <a:endParaRPr/>
          </a:p>
        </p:txBody>
      </p:sp>
      <p:sp>
        <p:nvSpPr>
          <p:cNvPr id="306" name="Google Shape;306;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and Additional Information</a:t>
            </a:r>
            <a:endParaRPr/>
          </a:p>
        </p:txBody>
      </p:sp>
      <p:sp>
        <p:nvSpPr>
          <p:cNvPr id="312" name="Google Shape;312;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a:solidFill>
                  <a:srgbClr val="000000"/>
                </a:solidFill>
              </a:rPr>
              <a:t>g</a:t>
            </a:r>
            <a:r>
              <a:rPr lang="en">
                <a:solidFill>
                  <a:srgbClr val="000000"/>
                </a:solidFill>
              </a:rPr>
              <a:t>em5 Codelet Model implementation:</a:t>
            </a:r>
            <a:r>
              <a:rPr lang="en"/>
              <a:t> </a:t>
            </a:r>
            <a:r>
              <a:rPr lang="en" u="sng">
                <a:solidFill>
                  <a:schemeClr val="accent5"/>
                </a:solidFill>
                <a:hlinkClick r:id="rId3">
                  <a:extLst>
                    <a:ext uri="{A12FA001-AC4F-418D-AE19-62706E023703}">
                      <ahyp:hlinkClr val="tx"/>
                    </a:ext>
                  </a:extLst>
                </a:hlinkClick>
              </a:rPr>
              <a:t>https://github.com/dawsfox/gem5_cod/tree/codelet</a:t>
            </a:r>
            <a:endParaRPr/>
          </a:p>
          <a:p>
            <a:pPr indent="0" lvl="0" marL="0" rtl="0" algn="l">
              <a:lnSpc>
                <a:spcPct val="100000"/>
              </a:lnSpc>
              <a:spcBef>
                <a:spcPts val="1200"/>
              </a:spcBef>
              <a:spcAft>
                <a:spcPts val="0"/>
              </a:spcAft>
              <a:buNone/>
            </a:pPr>
            <a:r>
              <a:rPr lang="en" sz="1100">
                <a:solidFill>
                  <a:srgbClr val="000000"/>
                </a:solidFill>
              </a:rPr>
              <a:t>More on streaming in the Codelet Model:</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Siddhisanket Raskar. 2021. Dataflow software pipelining for codelet model using hardware-software co-design. Ph. D. Dissertation. University of Delaware.</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More on Memory Codelets:</a:t>
            </a:r>
            <a:endParaRPr sz="1100">
              <a:solidFill>
                <a:srgbClr val="000000"/>
              </a:solidFill>
            </a:endParaRPr>
          </a:p>
          <a:p>
            <a:pPr indent="0" lvl="0" marL="0" rtl="0" algn="l">
              <a:lnSpc>
                <a:spcPct val="100000"/>
              </a:lnSpc>
              <a:spcBef>
                <a:spcPts val="0"/>
              </a:spcBef>
              <a:spcAft>
                <a:spcPts val="0"/>
              </a:spcAft>
              <a:buNone/>
            </a:pPr>
            <a:r>
              <a:rPr lang="en" sz="1100" u="sng">
                <a:solidFill>
                  <a:schemeClr val="accent5"/>
                </a:solidFill>
                <a:hlinkClick r:id="rId4">
                  <a:extLst>
                    <a:ext uri="{A12FA001-AC4F-418D-AE19-62706E023703}">
                      <ahyp:hlinkClr val="tx"/>
                    </a:ext>
                  </a:extLst>
                </a:hlinkClick>
              </a:rPr>
              <a:t>https://doi.org/10.48550/arXiv.2302.00115</a:t>
            </a:r>
            <a:r>
              <a:rPr lang="en" sz="1100">
                <a:solidFill>
                  <a:srgbClr val="000000"/>
                </a:solidFill>
              </a:rPr>
              <a:t> On Memory Codelets: Prefetching, Recoding, Moving and Streaming Data</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More on DARTS / the Codelet Model:</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J. Suettlerlein, S. Zuckerman, and G. R. Gao, “An implementation of the codelet model,” in Euro-Par 2013 Parallel Processing, F. Wolf, B. Mohr, and D. an Mey, Eds. Berlin, Heidelberg: Springer Berlin Heidelberg, 2013, pp. 633–644.</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rPr>
              <a:t>More on PXMs:</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J. Dennis, “A parallel program execution model supporting modular software construction,” in 3rd Working Conf. on Massively Parallel Programming Models, Nov. 1997, pp. 50–60.</a:t>
            </a:r>
            <a:endParaRPr sz="1100">
              <a:solidFill>
                <a:srgbClr val="000000"/>
              </a:solidFill>
            </a:endParaRPr>
          </a:p>
        </p:txBody>
      </p:sp>
      <p:sp>
        <p:nvSpPr>
          <p:cNvPr id="313" name="Google Shape;313;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Objectives</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High level diagram of a target Codelet-based system</a:t>
            </a:r>
            <a:endParaRPr/>
          </a:p>
        </p:txBody>
      </p:sp>
      <p:pic>
        <p:nvPicPr>
          <p:cNvPr id="319" name="Google Shape;319;p42"/>
          <p:cNvPicPr preferRelativeResize="0"/>
          <p:nvPr/>
        </p:nvPicPr>
        <p:blipFill>
          <a:blip r:embed="rId3">
            <a:alphaModFix/>
          </a:blip>
          <a:stretch>
            <a:fillRect/>
          </a:stretch>
        </p:blipFill>
        <p:spPr>
          <a:xfrm>
            <a:off x="583013" y="166825"/>
            <a:ext cx="7977981" cy="4067751"/>
          </a:xfrm>
          <a:prstGeom prst="rect">
            <a:avLst/>
          </a:prstGeom>
          <a:noFill/>
          <a:ln>
            <a:noFill/>
          </a:ln>
        </p:spPr>
      </p:pic>
      <p:sp>
        <p:nvSpPr>
          <p:cNvPr id="320" name="Google Shape;320;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26" name="Google Shape;326;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7" name="Google Shape;327;p43"/>
          <p:cNvPicPr preferRelativeResize="0"/>
          <p:nvPr/>
        </p:nvPicPr>
        <p:blipFill>
          <a:blip r:embed="rId3">
            <a:alphaModFix/>
          </a:blip>
          <a:stretch>
            <a:fillRect/>
          </a:stretch>
        </p:blipFill>
        <p:spPr>
          <a:xfrm>
            <a:off x="1270800" y="178425"/>
            <a:ext cx="6375364" cy="465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HW Implementation of PXMs</a:t>
            </a:r>
            <a:endParaRPr/>
          </a:p>
        </p:txBody>
      </p:sp>
      <p:sp>
        <p:nvSpPr>
          <p:cNvPr id="107" name="Google Shape;107;p16"/>
          <p:cNvSpPr txBox="1"/>
          <p:nvPr>
            <p:ph idx="1" type="body"/>
          </p:nvPr>
        </p:nvSpPr>
        <p:spPr>
          <a:xfrm>
            <a:off x="729450" y="2078875"/>
            <a:ext cx="36210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Program Execution Models (PXMs)</a:t>
            </a:r>
            <a:endParaRPr sz="1500"/>
          </a:p>
          <a:p>
            <a:pPr indent="-323850" lvl="0" marL="457200" rtl="0" algn="l">
              <a:spcBef>
                <a:spcPts val="0"/>
              </a:spcBef>
              <a:spcAft>
                <a:spcPts val="0"/>
              </a:spcAft>
              <a:buSzPts val="1500"/>
              <a:buChar char="●"/>
            </a:pPr>
            <a:r>
              <a:rPr lang="en" sz="1500"/>
              <a:t>“formal specification of the application program interface (API) of the computer system”</a:t>
            </a:r>
            <a:endParaRPr sz="1500"/>
          </a:p>
          <a:p>
            <a:pPr indent="-323850" lvl="0" marL="457200" rtl="0" algn="l">
              <a:spcBef>
                <a:spcPts val="0"/>
              </a:spcBef>
              <a:spcAft>
                <a:spcPts val="0"/>
              </a:spcAft>
              <a:buSzPts val="1500"/>
              <a:buChar char="●"/>
            </a:pPr>
            <a:r>
              <a:rPr lang="en" sz="1500"/>
              <a:t>System-wide agreement between hardware and software</a:t>
            </a:r>
            <a:endParaRPr sz="1500"/>
          </a:p>
          <a:p>
            <a:pPr indent="-323850" lvl="0" marL="457200" rtl="0" algn="l">
              <a:spcBef>
                <a:spcPts val="0"/>
              </a:spcBef>
              <a:spcAft>
                <a:spcPts val="0"/>
              </a:spcAft>
              <a:buSzPts val="1500"/>
              <a:buChar char="●"/>
            </a:pPr>
            <a:r>
              <a:rPr lang="en" sz="1500"/>
              <a:t>Holistic organization of execution throughout system stack</a:t>
            </a:r>
            <a:endParaRPr sz="1500"/>
          </a:p>
          <a:p>
            <a:pPr indent="0" lvl="0" marL="0" rtl="0" algn="l">
              <a:spcBef>
                <a:spcPts val="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457200" y="1853850"/>
            <a:ext cx="3924779" cy="3289650"/>
          </a:xfrm>
          <a:prstGeom prst="rect">
            <a:avLst/>
          </a:prstGeom>
          <a:noFill/>
          <a:ln>
            <a:noFill/>
          </a:ln>
        </p:spPr>
      </p:pic>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4160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Objective: HW Implementation of Sequential Codelet Model</a:t>
            </a:r>
            <a:endParaRPr sz="2040"/>
          </a:p>
        </p:txBody>
      </p:sp>
      <p:sp>
        <p:nvSpPr>
          <p:cNvPr id="115" name="Google Shape;115;p17"/>
          <p:cNvSpPr txBox="1"/>
          <p:nvPr>
            <p:ph idx="1" type="body"/>
          </p:nvPr>
        </p:nvSpPr>
        <p:spPr>
          <a:xfrm>
            <a:off x="729450" y="2078875"/>
            <a:ext cx="3657900" cy="265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Codelets are bits of sequentially-executed, </a:t>
            </a:r>
            <a:r>
              <a:rPr b="1" lang="en"/>
              <a:t>non-preemptive</a:t>
            </a:r>
            <a:r>
              <a:rPr lang="en"/>
              <a:t>, </a:t>
            </a:r>
            <a:r>
              <a:rPr b="1" lang="en"/>
              <a:t>side-effect free</a:t>
            </a:r>
            <a:r>
              <a:rPr lang="en"/>
              <a:t> code</a:t>
            </a:r>
            <a:endParaRPr/>
          </a:p>
          <a:p>
            <a:pPr indent="-311150" lvl="0" marL="457200" rtl="0" algn="l">
              <a:spcBef>
                <a:spcPts val="0"/>
              </a:spcBef>
              <a:spcAft>
                <a:spcPts val="0"/>
              </a:spcAft>
              <a:buSzPts val="1300"/>
              <a:buChar char="●"/>
            </a:pPr>
            <a:r>
              <a:rPr lang="en"/>
              <a:t>S</a:t>
            </a:r>
            <a:r>
              <a:rPr lang="en"/>
              <a:t>equentially written programs containing Codelets and control flow instructions</a:t>
            </a:r>
            <a:endParaRPr/>
          </a:p>
          <a:p>
            <a:pPr indent="-311150" lvl="0" marL="457200" rtl="0" algn="l">
              <a:spcBef>
                <a:spcPts val="0"/>
              </a:spcBef>
              <a:spcAft>
                <a:spcPts val="0"/>
              </a:spcAft>
              <a:buSzPts val="1300"/>
              <a:buChar char="●"/>
            </a:pPr>
            <a:r>
              <a:rPr lang="en"/>
              <a:t>Intended to be fine-grained with strong input/output definitions</a:t>
            </a:r>
            <a:endParaRPr/>
          </a:p>
          <a:p>
            <a:pPr indent="-311150" lvl="0" marL="457200" rtl="0" algn="l">
              <a:spcBef>
                <a:spcPts val="0"/>
              </a:spcBef>
              <a:spcAft>
                <a:spcPts val="0"/>
              </a:spcAft>
              <a:buSzPts val="1300"/>
              <a:buChar char="●"/>
            </a:pPr>
            <a:r>
              <a:rPr lang="en"/>
              <a:t>The Scheduler Unit (SU) schedules Codelets to Compute Units (CU) as dependencies are fulfilled</a:t>
            </a:r>
            <a:endParaRPr/>
          </a:p>
        </p:txBody>
      </p:sp>
      <p:pic>
        <p:nvPicPr>
          <p:cNvPr id="116" name="Google Shape;116;p17"/>
          <p:cNvPicPr preferRelativeResize="0"/>
          <p:nvPr/>
        </p:nvPicPr>
        <p:blipFill>
          <a:blip r:embed="rId3">
            <a:alphaModFix/>
          </a:blip>
          <a:stretch>
            <a:fillRect/>
          </a:stretch>
        </p:blipFill>
        <p:spPr>
          <a:xfrm>
            <a:off x="4638475" y="1817826"/>
            <a:ext cx="3612590" cy="3325675"/>
          </a:xfrm>
          <a:prstGeom prst="rect">
            <a:avLst/>
          </a:prstGeom>
          <a:noFill/>
          <a:ln>
            <a:noFill/>
          </a:ln>
        </p:spPr>
      </p:pic>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Implement the MCU</a:t>
            </a:r>
            <a:endParaRPr/>
          </a:p>
        </p:txBody>
      </p:sp>
      <p:sp>
        <p:nvSpPr>
          <p:cNvPr id="123" name="Google Shape;123;p18"/>
          <p:cNvSpPr txBox="1"/>
          <p:nvPr>
            <p:ph idx="1" type="body"/>
          </p:nvPr>
        </p:nvSpPr>
        <p:spPr>
          <a:xfrm>
            <a:off x="729450" y="2078875"/>
            <a:ext cx="3214800" cy="280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Memory Codelet Unit (MCU) - dedicated execution unit for Memory Codelets</a:t>
            </a:r>
            <a:endParaRPr/>
          </a:p>
          <a:p>
            <a:pPr indent="-323850" lvl="0" marL="457200" rtl="0" algn="l">
              <a:spcBef>
                <a:spcPts val="0"/>
              </a:spcBef>
              <a:spcAft>
                <a:spcPts val="0"/>
              </a:spcAft>
              <a:buSzPts val="1500"/>
              <a:buChar char="●"/>
            </a:pPr>
            <a:r>
              <a:rPr lang="en"/>
              <a:t>F</a:t>
            </a:r>
            <a:r>
              <a:rPr lang="en"/>
              <a:t>ast-data-transform programmable PNM hardware unit</a:t>
            </a:r>
            <a:endParaRPr/>
          </a:p>
          <a:p>
            <a:pPr indent="-311150" lvl="0" marL="457200" rtl="0" algn="l">
              <a:spcBef>
                <a:spcPts val="0"/>
              </a:spcBef>
              <a:spcAft>
                <a:spcPts val="0"/>
              </a:spcAft>
              <a:buSzPts val="1300"/>
              <a:buChar char="●"/>
            </a:pPr>
            <a:r>
              <a:rPr lang="en"/>
              <a:t>Mem. Codelets decouple memory access from computation</a:t>
            </a:r>
            <a:endParaRPr/>
          </a:p>
          <a:p>
            <a:pPr indent="-311150" lvl="0" marL="457200" rtl="0" algn="l">
              <a:spcBef>
                <a:spcPts val="0"/>
              </a:spcBef>
              <a:spcAft>
                <a:spcPts val="0"/>
              </a:spcAft>
              <a:buSzPts val="1300"/>
              <a:buChar char="●"/>
            </a:pPr>
            <a:r>
              <a:rPr lang="en"/>
              <a:t>Perform data movements and preprocessing/recode operations</a:t>
            </a:r>
            <a:endParaRPr/>
          </a:p>
          <a:p>
            <a:pPr indent="-311150" lvl="0" marL="457200" rtl="0" algn="l">
              <a:spcBef>
                <a:spcPts val="0"/>
              </a:spcBef>
              <a:spcAft>
                <a:spcPts val="0"/>
              </a:spcAft>
              <a:buSzPts val="1300"/>
              <a:buChar char="●"/>
            </a:pPr>
            <a:r>
              <a:rPr lang="en"/>
              <a:t>Leverage gem5 to explore heterogeneity </a:t>
            </a:r>
            <a:endParaRPr/>
          </a:p>
        </p:txBody>
      </p:sp>
      <p:sp>
        <p:nvSpPr>
          <p:cNvPr id="124" name="Google Shape;12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18"/>
          <p:cNvPicPr preferRelativeResize="0"/>
          <p:nvPr/>
        </p:nvPicPr>
        <p:blipFill>
          <a:blip r:embed="rId3">
            <a:alphaModFix/>
          </a:blip>
          <a:stretch>
            <a:fillRect/>
          </a:stretch>
        </p:blipFill>
        <p:spPr>
          <a:xfrm>
            <a:off x="4504725" y="1987900"/>
            <a:ext cx="4088306"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Motivating Examples: Why bother with this implementation?</a:t>
            </a:r>
            <a:endParaRPr/>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Motivating Example 1: DARTS Signaling Overhead</a:t>
            </a:r>
            <a:endParaRPr/>
          </a:p>
        </p:txBody>
      </p:sp>
      <p:pic>
        <p:nvPicPr>
          <p:cNvPr id="137" name="Google Shape;137;p20"/>
          <p:cNvPicPr preferRelativeResize="0"/>
          <p:nvPr/>
        </p:nvPicPr>
        <p:blipFill>
          <a:blip r:embed="rId3">
            <a:alphaModFix/>
          </a:blip>
          <a:stretch>
            <a:fillRect/>
          </a:stretch>
        </p:blipFill>
        <p:spPr>
          <a:xfrm>
            <a:off x="211313" y="1963463"/>
            <a:ext cx="1247775" cy="2962275"/>
          </a:xfrm>
          <a:prstGeom prst="rect">
            <a:avLst/>
          </a:prstGeom>
          <a:noFill/>
          <a:ln>
            <a:noFill/>
          </a:ln>
        </p:spPr>
      </p:pic>
      <p:sp>
        <p:nvSpPr>
          <p:cNvPr id="138" name="Google Shape;138;p20"/>
          <p:cNvSpPr txBox="1"/>
          <p:nvPr/>
        </p:nvSpPr>
        <p:spPr>
          <a:xfrm>
            <a:off x="4804425" y="1853850"/>
            <a:ext cx="4339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if(sync_.decCounter())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if(myTP_)</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myTP_-&gt;incRef();</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if(myThread.threadMCsched-&gt;getLocal())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if(myThread.threadMCsched-&gt;pushLocal(this))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return;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myThread.threadTPsched-&gt;pushCodelet(this);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9" name="Google Shape;139;p20"/>
          <p:cNvSpPr txBox="1"/>
          <p:nvPr/>
        </p:nvSpPr>
        <p:spPr>
          <a:xfrm>
            <a:off x="1774625" y="1857125"/>
            <a:ext cx="23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myTP</a:t>
            </a:r>
            <a:r>
              <a:rPr lang="en">
                <a:latin typeface="Lato"/>
                <a:ea typeface="Lato"/>
                <a:cs typeface="Lato"/>
                <a:sym typeface="Lato"/>
              </a:rPr>
              <a:t>-&gt;toSignal-&gt;decDep()</a:t>
            </a:r>
            <a:endParaRPr>
              <a:latin typeface="Lato"/>
              <a:ea typeface="Lato"/>
              <a:cs typeface="Lato"/>
              <a:sym typeface="Lato"/>
            </a:endParaRPr>
          </a:p>
        </p:txBody>
      </p:sp>
      <p:cxnSp>
        <p:nvCxnSpPr>
          <p:cNvPr id="140" name="Google Shape;140;p20"/>
          <p:cNvCxnSpPr/>
          <p:nvPr/>
        </p:nvCxnSpPr>
        <p:spPr>
          <a:xfrm flipH="1" rot="10800000">
            <a:off x="4029425" y="2056025"/>
            <a:ext cx="811200" cy="12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0"/>
          <p:cNvSpPr txBox="1"/>
          <p:nvPr/>
        </p:nvSpPr>
        <p:spPr>
          <a:xfrm>
            <a:off x="2014925" y="3051475"/>
            <a:ext cx="2027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FF0000"/>
                </a:solidFill>
                <a:latin typeface="Lato"/>
                <a:ea typeface="Lato"/>
                <a:cs typeface="Lato"/>
                <a:sym typeface="Lato"/>
              </a:rPr>
              <a:t>Problems?</a:t>
            </a:r>
            <a:endParaRPr sz="2900">
              <a:solidFill>
                <a:srgbClr val="FF0000"/>
              </a:solidFill>
              <a:latin typeface="Lato"/>
              <a:ea typeface="Lato"/>
              <a:cs typeface="Lato"/>
              <a:sym typeface="Lato"/>
            </a:endParaRPr>
          </a:p>
        </p:txBody>
      </p:sp>
      <p:sp>
        <p:nvSpPr>
          <p:cNvPr id="142" name="Google Shape;14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Motivating Example 1: DARTS Signaling Overhead</a:t>
            </a:r>
            <a:endParaRPr/>
          </a:p>
        </p:txBody>
      </p:sp>
      <p:pic>
        <p:nvPicPr>
          <p:cNvPr id="148" name="Google Shape;148;p21"/>
          <p:cNvPicPr preferRelativeResize="0"/>
          <p:nvPr/>
        </p:nvPicPr>
        <p:blipFill>
          <a:blip r:embed="rId3">
            <a:alphaModFix/>
          </a:blip>
          <a:stretch>
            <a:fillRect/>
          </a:stretch>
        </p:blipFill>
        <p:spPr>
          <a:xfrm>
            <a:off x="211313" y="1963463"/>
            <a:ext cx="1247775" cy="2962275"/>
          </a:xfrm>
          <a:prstGeom prst="rect">
            <a:avLst/>
          </a:prstGeom>
          <a:noFill/>
          <a:ln>
            <a:noFill/>
          </a:ln>
        </p:spPr>
      </p:pic>
      <p:sp>
        <p:nvSpPr>
          <p:cNvPr id="149" name="Google Shape;149;p21"/>
          <p:cNvSpPr txBox="1"/>
          <p:nvPr/>
        </p:nvSpPr>
        <p:spPr>
          <a:xfrm>
            <a:off x="4804425" y="1853850"/>
            <a:ext cx="4339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if(sync_.decCounter())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if(myTP_)</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myTP_</a:t>
            </a:r>
            <a:r>
              <a:rPr lang="en">
                <a:solidFill>
                  <a:srgbClr val="FF0000"/>
                </a:solidFill>
                <a:latin typeface="Lato"/>
                <a:ea typeface="Lato"/>
                <a:cs typeface="Lato"/>
                <a:sym typeface="Lato"/>
              </a:rPr>
              <a:t>-&gt;</a:t>
            </a:r>
            <a:r>
              <a:rPr lang="en">
                <a:latin typeface="Lato"/>
                <a:ea typeface="Lato"/>
                <a:cs typeface="Lato"/>
                <a:sym typeface="Lato"/>
              </a:rPr>
              <a:t>incRef();</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a:t>
            </a:r>
            <a:r>
              <a:rPr lang="en">
                <a:solidFill>
                  <a:srgbClr val="FF0000"/>
                </a:solidFill>
                <a:latin typeface="Lato"/>
                <a:ea typeface="Lato"/>
                <a:cs typeface="Lato"/>
                <a:sym typeface="Lato"/>
              </a:rPr>
              <a:t>-&gt;</a:t>
            </a:r>
            <a:r>
              <a:rPr lang="en">
                <a:latin typeface="Lato"/>
                <a:ea typeface="Lato"/>
                <a:cs typeface="Lato"/>
                <a:sym typeface="Lato"/>
              </a:rPr>
              <a:t>getLocal())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if(myThread.threadMCsched</a:t>
            </a:r>
            <a:r>
              <a:rPr lang="en">
                <a:solidFill>
                  <a:srgbClr val="FF0000"/>
                </a:solidFill>
                <a:latin typeface="Lato"/>
                <a:ea typeface="Lato"/>
                <a:cs typeface="Lato"/>
                <a:sym typeface="Lato"/>
              </a:rPr>
              <a:t>-&gt;</a:t>
            </a:r>
            <a:r>
              <a:rPr lang="en">
                <a:latin typeface="Lato"/>
                <a:ea typeface="Lato"/>
                <a:cs typeface="Lato"/>
                <a:sym typeface="Lato"/>
              </a:rPr>
              <a:t>pushLocal(this))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return;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myThread.threadTPsched</a:t>
            </a:r>
            <a:r>
              <a:rPr lang="en">
                <a:solidFill>
                  <a:srgbClr val="FF0000"/>
                </a:solidFill>
                <a:latin typeface="Lato"/>
                <a:ea typeface="Lato"/>
                <a:cs typeface="Lato"/>
                <a:sym typeface="Lato"/>
              </a:rPr>
              <a:t>-&gt;</a:t>
            </a:r>
            <a:r>
              <a:rPr lang="en">
                <a:latin typeface="Lato"/>
                <a:ea typeface="Lato"/>
                <a:cs typeface="Lato"/>
                <a:sym typeface="Lato"/>
              </a:rPr>
              <a:t>pushCodelet(this);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0" name="Google Shape;150;p21"/>
          <p:cNvSpPr txBox="1"/>
          <p:nvPr/>
        </p:nvSpPr>
        <p:spPr>
          <a:xfrm>
            <a:off x="1774625" y="1857125"/>
            <a:ext cx="23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myTP</a:t>
            </a:r>
            <a:r>
              <a:rPr lang="en">
                <a:solidFill>
                  <a:srgbClr val="FF0000"/>
                </a:solidFill>
                <a:latin typeface="Lato"/>
                <a:ea typeface="Lato"/>
                <a:cs typeface="Lato"/>
                <a:sym typeface="Lato"/>
              </a:rPr>
              <a:t>-&gt;</a:t>
            </a:r>
            <a:r>
              <a:rPr lang="en">
                <a:latin typeface="Lato"/>
                <a:ea typeface="Lato"/>
                <a:cs typeface="Lato"/>
                <a:sym typeface="Lato"/>
              </a:rPr>
              <a:t>toSignal</a:t>
            </a:r>
            <a:r>
              <a:rPr lang="en">
                <a:solidFill>
                  <a:srgbClr val="FF0000"/>
                </a:solidFill>
                <a:latin typeface="Lato"/>
                <a:ea typeface="Lato"/>
                <a:cs typeface="Lato"/>
                <a:sym typeface="Lato"/>
              </a:rPr>
              <a:t>-&gt;</a:t>
            </a:r>
            <a:r>
              <a:rPr lang="en">
                <a:latin typeface="Lato"/>
                <a:ea typeface="Lato"/>
                <a:cs typeface="Lato"/>
                <a:sym typeface="Lato"/>
              </a:rPr>
              <a:t>decDep()</a:t>
            </a:r>
            <a:endParaRPr>
              <a:latin typeface="Lato"/>
              <a:ea typeface="Lato"/>
              <a:cs typeface="Lato"/>
              <a:sym typeface="Lato"/>
            </a:endParaRPr>
          </a:p>
        </p:txBody>
      </p:sp>
      <p:cxnSp>
        <p:nvCxnSpPr>
          <p:cNvPr id="151" name="Google Shape;151;p21"/>
          <p:cNvCxnSpPr/>
          <p:nvPr/>
        </p:nvCxnSpPr>
        <p:spPr>
          <a:xfrm flipH="1" rot="10800000">
            <a:off x="4029425" y="2056025"/>
            <a:ext cx="811200" cy="12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1"/>
          <p:cNvSpPr txBox="1"/>
          <p:nvPr/>
        </p:nvSpPr>
        <p:spPr>
          <a:xfrm>
            <a:off x="2014925" y="3051475"/>
            <a:ext cx="2560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FF0000"/>
                </a:solidFill>
                <a:latin typeface="Lato"/>
                <a:ea typeface="Lato"/>
                <a:cs typeface="Lato"/>
                <a:sym typeface="Lato"/>
              </a:rPr>
              <a:t>Pointer</a:t>
            </a:r>
            <a:endParaRPr sz="2900">
              <a:solidFill>
                <a:srgbClr val="FF0000"/>
              </a:solidFill>
              <a:latin typeface="Lato"/>
              <a:ea typeface="Lato"/>
              <a:cs typeface="Lato"/>
              <a:sym typeface="Lato"/>
            </a:endParaRPr>
          </a:p>
          <a:p>
            <a:pPr indent="0" lvl="0" marL="0" rtl="0" algn="l">
              <a:spcBef>
                <a:spcPts val="0"/>
              </a:spcBef>
              <a:spcAft>
                <a:spcPts val="0"/>
              </a:spcAft>
              <a:buNone/>
            </a:pPr>
            <a:r>
              <a:rPr lang="en" sz="2900">
                <a:solidFill>
                  <a:srgbClr val="FF0000"/>
                </a:solidFill>
                <a:latin typeface="Lato"/>
                <a:ea typeface="Lato"/>
                <a:cs typeface="Lato"/>
                <a:sym typeface="Lato"/>
              </a:rPr>
              <a:t>Dereferencing</a:t>
            </a:r>
            <a:endParaRPr sz="2900">
              <a:solidFill>
                <a:srgbClr val="FF0000"/>
              </a:solidFill>
              <a:latin typeface="Lato"/>
              <a:ea typeface="Lato"/>
              <a:cs typeface="Lato"/>
              <a:sym typeface="Lato"/>
            </a:endParaRPr>
          </a:p>
        </p:txBody>
      </p:sp>
      <p:sp>
        <p:nvSpPr>
          <p:cNvPr id="153" name="Google Shape;15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