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  <p:sldMasterId id="2147483661" r:id="rId5"/>
  </p:sldMasterIdLst>
  <p:notesMasterIdLst>
    <p:notesMasterId r:id="rId30"/>
  </p:notesMasterIdLst>
  <p:handoutMasterIdLst>
    <p:handoutMasterId r:id="rId31"/>
  </p:handoutMasterIdLst>
  <p:sldIdLst>
    <p:sldId id="323" r:id="rId6"/>
    <p:sldId id="336" r:id="rId7"/>
    <p:sldId id="325" r:id="rId8"/>
    <p:sldId id="340" r:id="rId9"/>
    <p:sldId id="354" r:id="rId10"/>
    <p:sldId id="343" r:id="rId11"/>
    <p:sldId id="344" r:id="rId12"/>
    <p:sldId id="345" r:id="rId13"/>
    <p:sldId id="346" r:id="rId14"/>
    <p:sldId id="348" r:id="rId15"/>
    <p:sldId id="349" r:id="rId16"/>
    <p:sldId id="350" r:id="rId17"/>
    <p:sldId id="351" r:id="rId18"/>
    <p:sldId id="352" r:id="rId19"/>
    <p:sldId id="353" r:id="rId20"/>
    <p:sldId id="339" r:id="rId21"/>
    <p:sldId id="326" r:id="rId22"/>
    <p:sldId id="328" r:id="rId23"/>
    <p:sldId id="356" r:id="rId24"/>
    <p:sldId id="358" r:id="rId25"/>
    <p:sldId id="355" r:id="rId26"/>
    <p:sldId id="357" r:id="rId27"/>
    <p:sldId id="342" r:id="rId28"/>
    <p:sldId id="333" r:id="rId29"/>
  </p:sldIdLst>
  <p:sldSz cx="12192000" cy="6858000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67F00"/>
    <a:srgbClr val="FF9A05"/>
    <a:srgbClr val="F9D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77415" autoAdjust="0"/>
  </p:normalViewPr>
  <p:slideViewPr>
    <p:cSldViewPr>
      <p:cViewPr varScale="1">
        <p:scale>
          <a:sx n="97" d="100"/>
          <a:sy n="97" d="100"/>
        </p:scale>
        <p:origin x="1256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748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[15]Sheet_name_shader!$A$2</c:f>
              <c:strCache>
                <c:ptCount val="1"/>
                <c:pt idx="0">
                  <c:v>fifo</c:v>
                </c:pt>
              </c:strCache>
            </c:strRef>
          </c:tx>
          <c:spPr>
            <a:solidFill>
              <a:schemeClr val="accent1">
                <a:shade val="44000"/>
              </a:schemeClr>
            </a:solidFill>
            <a:ln>
              <a:noFill/>
            </a:ln>
            <a:effectLst/>
          </c:spPr>
          <c:invertIfNegative val="0"/>
          <c:cat>
            <c:strRef>
              <c:f>[15]Sheet_name_shader!$B$1:$M$1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[15]Sheet_name_shader!$B$2:$M$2</c:f>
              <c:numCache>
                <c:formatCode>General</c:formatCode>
                <c:ptCount val="12"/>
                <c:pt idx="0">
                  <c:v>12257969723</c:v>
                </c:pt>
                <c:pt idx="1">
                  <c:v>12224753528</c:v>
                </c:pt>
                <c:pt idx="2">
                  <c:v>12226494563</c:v>
                </c:pt>
                <c:pt idx="3">
                  <c:v>12221505668</c:v>
                </c:pt>
                <c:pt idx="4">
                  <c:v>12240011033</c:v>
                </c:pt>
                <c:pt idx="5">
                  <c:v>12171298702</c:v>
                </c:pt>
                <c:pt idx="6">
                  <c:v>12095756542</c:v>
                </c:pt>
                <c:pt idx="7">
                  <c:v>12084101542</c:v>
                </c:pt>
                <c:pt idx="8">
                  <c:v>12082738462</c:v>
                </c:pt>
                <c:pt idx="9">
                  <c:v>12082738462</c:v>
                </c:pt>
                <c:pt idx="10">
                  <c:v>12082738462</c:v>
                </c:pt>
                <c:pt idx="11">
                  <c:v>12082738462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07-471E-8E2F-488AD85DB556}"/>
            </c:ext>
          </c:extLst>
        </c:ser>
        <c:ser>
          <c:idx val="1"/>
          <c:order val="1"/>
          <c:tx>
            <c:strRef>
              <c:f>[15]Sheet_name_shader!$A$3</c:f>
              <c:strCache>
                <c:ptCount val="1"/>
                <c:pt idx="0">
                  <c:v>lfu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[15]Sheet_name_shader!$B$1:$M$1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[15]Sheet_name_shader!$B$3:$M$3</c:f>
              <c:numCache>
                <c:formatCode>General</c:formatCode>
                <c:ptCount val="12"/>
                <c:pt idx="0">
                  <c:v>12213143483</c:v>
                </c:pt>
                <c:pt idx="1">
                  <c:v>12209825693</c:v>
                </c:pt>
                <c:pt idx="2">
                  <c:v>12206267588</c:v>
                </c:pt>
                <c:pt idx="3">
                  <c:v>12202303778</c:v>
                </c:pt>
                <c:pt idx="4">
                  <c:v>12199893968</c:v>
                </c:pt>
                <c:pt idx="5">
                  <c:v>12189692513</c:v>
                </c:pt>
                <c:pt idx="6">
                  <c:v>12197362058</c:v>
                </c:pt>
                <c:pt idx="7">
                  <c:v>12185024408</c:v>
                </c:pt>
                <c:pt idx="8">
                  <c:v>12082738462</c:v>
                </c:pt>
                <c:pt idx="9">
                  <c:v>12082738462</c:v>
                </c:pt>
                <c:pt idx="10">
                  <c:v>12082738462</c:v>
                </c:pt>
                <c:pt idx="11">
                  <c:v>12082738462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07-471E-8E2F-488AD85DB556}"/>
            </c:ext>
          </c:extLst>
        </c:ser>
        <c:ser>
          <c:idx val="2"/>
          <c:order val="2"/>
          <c:tx>
            <c:strRef>
              <c:f>[15]Sheet_name_shader!$A$4</c:f>
              <c:strCache>
                <c:ptCount val="1"/>
                <c:pt idx="0">
                  <c:v>lip</c:v>
                </c:pt>
              </c:strCache>
            </c:strRef>
          </c:tx>
          <c:spPr>
            <a:solidFill>
              <a:schemeClr val="accent1">
                <a:shade val="72000"/>
              </a:schemeClr>
            </a:solidFill>
            <a:ln>
              <a:noFill/>
            </a:ln>
            <a:effectLst/>
          </c:spPr>
          <c:invertIfNegative val="0"/>
          <c:cat>
            <c:strRef>
              <c:f>[15]Sheet_name_shader!$B$1:$M$1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[15]Sheet_name_shader!$B$4:$M$4</c:f>
              <c:numCache>
                <c:formatCode>General</c:formatCode>
                <c:ptCount val="12"/>
                <c:pt idx="0">
                  <c:v>12258150653</c:v>
                </c:pt>
                <c:pt idx="1">
                  <c:v>12238645733</c:v>
                </c:pt>
                <c:pt idx="2">
                  <c:v>12245397863</c:v>
                </c:pt>
                <c:pt idx="3">
                  <c:v>12206030603</c:v>
                </c:pt>
                <c:pt idx="4">
                  <c:v>12234053663</c:v>
                </c:pt>
                <c:pt idx="5">
                  <c:v>12181445212</c:v>
                </c:pt>
                <c:pt idx="6">
                  <c:v>12095032267</c:v>
                </c:pt>
                <c:pt idx="7">
                  <c:v>12084101542</c:v>
                </c:pt>
                <c:pt idx="8">
                  <c:v>12082738462</c:v>
                </c:pt>
                <c:pt idx="9">
                  <c:v>12082738462</c:v>
                </c:pt>
                <c:pt idx="10">
                  <c:v>12082738462</c:v>
                </c:pt>
                <c:pt idx="11">
                  <c:v>12082738462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07-471E-8E2F-488AD85DB556}"/>
            </c:ext>
          </c:extLst>
        </c:ser>
        <c:ser>
          <c:idx val="3"/>
          <c:order val="3"/>
          <c:tx>
            <c:strRef>
              <c:f>[15]Sheet_name_shader!$A$5</c:f>
              <c:strCache>
                <c:ptCount val="1"/>
                <c:pt idx="0">
                  <c:v>lru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[15]Sheet_name_shader!$B$1:$M$1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[15]Sheet_name_shader!$B$5:$M$5</c:f>
              <c:numCache>
                <c:formatCode>General</c:formatCode>
                <c:ptCount val="12"/>
                <c:pt idx="0">
                  <c:v>12258150653</c:v>
                </c:pt>
                <c:pt idx="1">
                  <c:v>12238645733</c:v>
                </c:pt>
                <c:pt idx="2">
                  <c:v>12245397863</c:v>
                </c:pt>
                <c:pt idx="3">
                  <c:v>12206030603</c:v>
                </c:pt>
                <c:pt idx="4">
                  <c:v>12234053663</c:v>
                </c:pt>
                <c:pt idx="5">
                  <c:v>12181445212</c:v>
                </c:pt>
                <c:pt idx="6">
                  <c:v>12095032267</c:v>
                </c:pt>
                <c:pt idx="7">
                  <c:v>12084101542</c:v>
                </c:pt>
                <c:pt idx="8">
                  <c:v>12082738462</c:v>
                </c:pt>
                <c:pt idx="9">
                  <c:v>12082738462</c:v>
                </c:pt>
                <c:pt idx="10">
                  <c:v>12082738462</c:v>
                </c:pt>
                <c:pt idx="11">
                  <c:v>12082738462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07-471E-8E2F-488AD85DB556}"/>
            </c:ext>
          </c:extLst>
        </c:ser>
        <c:ser>
          <c:idx val="4"/>
          <c:order val="4"/>
          <c:tx>
            <c:strRef>
              <c:f>[15]Sheet_name_shader!$A$6</c:f>
              <c:strCache>
                <c:ptCount val="1"/>
                <c:pt idx="0">
                  <c:v>mru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[15]Sheet_name_shader!$B$1:$M$1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[15]Sheet_name_shader!$B$6:$M$6</c:f>
              <c:numCache>
                <c:formatCode>General</c:formatCode>
                <c:ptCount val="12"/>
                <c:pt idx="0">
                  <c:v>12245662598</c:v>
                </c:pt>
                <c:pt idx="1">
                  <c:v>12260343458</c:v>
                </c:pt>
                <c:pt idx="2">
                  <c:v>12247425278</c:v>
                </c:pt>
                <c:pt idx="3">
                  <c:v>12244069748</c:v>
                </c:pt>
                <c:pt idx="4">
                  <c:v>12232990838</c:v>
                </c:pt>
                <c:pt idx="5">
                  <c:v>12221262578</c:v>
                </c:pt>
                <c:pt idx="6">
                  <c:v>12223533638</c:v>
                </c:pt>
                <c:pt idx="7">
                  <c:v>12221141033</c:v>
                </c:pt>
                <c:pt idx="8">
                  <c:v>12082279477</c:v>
                </c:pt>
                <c:pt idx="9">
                  <c:v>12082738462</c:v>
                </c:pt>
                <c:pt idx="10">
                  <c:v>12082738462</c:v>
                </c:pt>
                <c:pt idx="11">
                  <c:v>12082738462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07-471E-8E2F-488AD85DB556}"/>
            </c:ext>
          </c:extLst>
        </c:ser>
        <c:ser>
          <c:idx val="5"/>
          <c:order val="5"/>
          <c:tx>
            <c:strRef>
              <c:f>[15]Sheet_name_shader!$A$7</c:f>
              <c:strCache>
                <c:ptCount val="1"/>
                <c:pt idx="0">
                  <c:v>nru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[15]Sheet_name_shader!$B$1:$M$1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[15]Sheet_name_shader!$B$7:$M$7</c:f>
              <c:numCache>
                <c:formatCode>General</c:formatCode>
                <c:ptCount val="12"/>
                <c:pt idx="0">
                  <c:v>12257656703</c:v>
                </c:pt>
                <c:pt idx="1">
                  <c:v>12229774613</c:v>
                </c:pt>
                <c:pt idx="2">
                  <c:v>12222670613</c:v>
                </c:pt>
                <c:pt idx="3">
                  <c:v>12207715583</c:v>
                </c:pt>
                <c:pt idx="4">
                  <c:v>12220965098</c:v>
                </c:pt>
                <c:pt idx="5">
                  <c:v>12180478402</c:v>
                </c:pt>
                <c:pt idx="6">
                  <c:v>12095417437</c:v>
                </c:pt>
                <c:pt idx="7">
                  <c:v>12084101542</c:v>
                </c:pt>
                <c:pt idx="8">
                  <c:v>12082738462</c:v>
                </c:pt>
                <c:pt idx="9">
                  <c:v>12082738462</c:v>
                </c:pt>
                <c:pt idx="10">
                  <c:v>12082738462</c:v>
                </c:pt>
                <c:pt idx="11">
                  <c:v>12082738462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807-471E-8E2F-488AD85DB556}"/>
            </c:ext>
          </c:extLst>
        </c:ser>
        <c:ser>
          <c:idx val="6"/>
          <c:order val="6"/>
          <c:tx>
            <c:strRef>
              <c:f>[15]Sheet_name_shader!$A$8</c:f>
              <c:strCache>
                <c:ptCount val="1"/>
                <c:pt idx="0">
                  <c:v>rrip</c:v>
                </c:pt>
              </c:strCache>
            </c:strRef>
          </c:tx>
          <c:spPr>
            <a:solidFill>
              <a:schemeClr val="accent1">
                <a:tint val="72000"/>
              </a:schemeClr>
            </a:solidFill>
            <a:ln>
              <a:noFill/>
            </a:ln>
            <a:effectLst/>
          </c:spPr>
          <c:invertIfNegative val="0"/>
          <c:cat>
            <c:strRef>
              <c:f>[15]Sheet_name_shader!$B$1:$M$1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[15]Sheet_name_shader!$B$8:$M$8</c:f>
              <c:numCache>
                <c:formatCode>General</c:formatCode>
                <c:ptCount val="12"/>
                <c:pt idx="0">
                  <c:v>12241183193</c:v>
                </c:pt>
                <c:pt idx="1">
                  <c:v>12233069093</c:v>
                </c:pt>
                <c:pt idx="2">
                  <c:v>12225235823</c:v>
                </c:pt>
                <c:pt idx="3">
                  <c:v>12203802278</c:v>
                </c:pt>
                <c:pt idx="4">
                  <c:v>12223629653</c:v>
                </c:pt>
                <c:pt idx="5">
                  <c:v>12148277857</c:v>
                </c:pt>
                <c:pt idx="6">
                  <c:v>12093427762</c:v>
                </c:pt>
                <c:pt idx="7">
                  <c:v>12082624132</c:v>
                </c:pt>
                <c:pt idx="8">
                  <c:v>12082738462</c:v>
                </c:pt>
                <c:pt idx="9">
                  <c:v>12082738462</c:v>
                </c:pt>
                <c:pt idx="10">
                  <c:v>12082738462</c:v>
                </c:pt>
                <c:pt idx="11">
                  <c:v>12082738462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807-471E-8E2F-488AD85DB556}"/>
            </c:ext>
          </c:extLst>
        </c:ser>
        <c:ser>
          <c:idx val="7"/>
          <c:order val="7"/>
          <c:tx>
            <c:strRef>
              <c:f>[15]Sheet_name_shader!$A$9</c:f>
              <c:strCache>
                <c:ptCount val="1"/>
                <c:pt idx="0">
                  <c:v>second_chance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[15]Sheet_name_shader!$B$1:$M$1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[15]Sheet_name_shader!$B$9:$M$9</c:f>
              <c:numCache>
                <c:formatCode>General</c:formatCode>
                <c:ptCount val="12"/>
                <c:pt idx="0">
                  <c:v>12255974498</c:v>
                </c:pt>
                <c:pt idx="1">
                  <c:v>12229054778</c:v>
                </c:pt>
                <c:pt idx="2">
                  <c:v>12221264798</c:v>
                </c:pt>
                <c:pt idx="3">
                  <c:v>12211565618</c:v>
                </c:pt>
                <c:pt idx="4">
                  <c:v>12219782393</c:v>
                </c:pt>
                <c:pt idx="5">
                  <c:v>12178304467</c:v>
                </c:pt>
                <c:pt idx="6">
                  <c:v>12096168352</c:v>
                </c:pt>
                <c:pt idx="7">
                  <c:v>12084101542</c:v>
                </c:pt>
                <c:pt idx="8">
                  <c:v>12082738462</c:v>
                </c:pt>
                <c:pt idx="9">
                  <c:v>12082738462</c:v>
                </c:pt>
                <c:pt idx="10">
                  <c:v>12082738462</c:v>
                </c:pt>
                <c:pt idx="11">
                  <c:v>12082738462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807-471E-8E2F-488AD85DB556}"/>
            </c:ext>
          </c:extLst>
        </c:ser>
        <c:ser>
          <c:idx val="8"/>
          <c:order val="8"/>
          <c:tx>
            <c:strRef>
              <c:f>[15]Sheet_name_shader!$A$10</c:f>
              <c:strCache>
                <c:ptCount val="1"/>
                <c:pt idx="0">
                  <c:v>tree_plru</c:v>
                </c:pt>
              </c:strCache>
            </c:strRef>
          </c:tx>
          <c:spPr>
            <a:solidFill>
              <a:schemeClr val="accent1">
                <a:tint val="44000"/>
              </a:schemeClr>
            </a:solidFill>
            <a:ln>
              <a:noFill/>
            </a:ln>
            <a:effectLst/>
          </c:spPr>
          <c:invertIfNegative val="0"/>
          <c:cat>
            <c:strRef>
              <c:f>[15]Sheet_name_shader!$B$1:$M$1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[15]Sheet_name_shader!$B$10:$M$10</c:f>
              <c:numCache>
                <c:formatCode>General</c:formatCode>
                <c:ptCount val="12"/>
                <c:pt idx="0">
                  <c:v>12238801688</c:v>
                </c:pt>
                <c:pt idx="1">
                  <c:v>12235799138</c:v>
                </c:pt>
                <c:pt idx="2">
                  <c:v>12229055888</c:v>
                </c:pt>
                <c:pt idx="3">
                  <c:v>12206107193</c:v>
                </c:pt>
                <c:pt idx="4">
                  <c:v>12228301088</c:v>
                </c:pt>
                <c:pt idx="5">
                  <c:v>12180559432</c:v>
                </c:pt>
                <c:pt idx="6">
                  <c:v>12096043477</c:v>
                </c:pt>
                <c:pt idx="7">
                  <c:v>12082858342</c:v>
                </c:pt>
                <c:pt idx="8">
                  <c:v>12082738462</c:v>
                </c:pt>
                <c:pt idx="9">
                  <c:v>12082738462</c:v>
                </c:pt>
                <c:pt idx="10">
                  <c:v>12082738462</c:v>
                </c:pt>
                <c:pt idx="11">
                  <c:v>12082738462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807-471E-8E2F-488AD85DB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3709935"/>
        <c:axId val="456211935"/>
      </c:barChart>
      <c:catAx>
        <c:axId val="4637099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 dirty="0"/>
                  <a:t>GPU LLC sizes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211935"/>
        <c:crosses val="autoZero"/>
        <c:auto val="1"/>
        <c:lblAlgn val="ctr"/>
        <c:lblOffset val="100"/>
        <c:noMultiLvlLbl val="0"/>
      </c:catAx>
      <c:valAx>
        <c:axId val="456211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GPU Execution Time (ticks)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70993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3.8464967354037566E-2"/>
          <c:y val="2.2767621883521956E-4"/>
          <c:w val="0.96025093419885554"/>
          <c:h val="5.21873118686674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 i="0" baseline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[15]Sheet_name_hit!$A$29</c:f>
              <c:strCache>
                <c:ptCount val="1"/>
                <c:pt idx="0">
                  <c:v>fifo</c:v>
                </c:pt>
              </c:strCache>
            </c:strRef>
          </c:tx>
          <c:spPr>
            <a:solidFill>
              <a:schemeClr val="accent1">
                <a:shade val="44000"/>
              </a:schemeClr>
            </a:solidFill>
            <a:ln>
              <a:noFill/>
            </a:ln>
            <a:effectLst/>
          </c:spPr>
          <c:invertIfNegative val="0"/>
          <c:cat>
            <c:strRef>
              <c:f>[15]Sheet_name_hit!$B$28:$M$28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[15]Sheet_name_hit!$B$29:$M$29</c:f>
              <c:numCache>
                <c:formatCode>General</c:formatCode>
                <c:ptCount val="12"/>
                <c:pt idx="0">
                  <c:v>4.1031661942688051E-3</c:v>
                </c:pt>
                <c:pt idx="1">
                  <c:v>6.6937174469377759E-3</c:v>
                </c:pt>
                <c:pt idx="2">
                  <c:v>1.0311474733038768E-2</c:v>
                </c:pt>
                <c:pt idx="3">
                  <c:v>1.7002767691126484E-2</c:v>
                </c:pt>
                <c:pt idx="4">
                  <c:v>2.1368415280792998E-2</c:v>
                </c:pt>
                <c:pt idx="5">
                  <c:v>3.1364187698938235E-2</c:v>
                </c:pt>
                <c:pt idx="6">
                  <c:v>4.5115203755801969E-2</c:v>
                </c:pt>
                <c:pt idx="7">
                  <c:v>4.7796632151914896E-2</c:v>
                </c:pt>
                <c:pt idx="8">
                  <c:v>4.7117246466535825E-2</c:v>
                </c:pt>
                <c:pt idx="9">
                  <c:v>4.7116233214208637E-2</c:v>
                </c:pt>
                <c:pt idx="10">
                  <c:v>4.7116233214208637E-2</c:v>
                </c:pt>
                <c:pt idx="11">
                  <c:v>4.7116233214208637E-2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AF-4237-8BB2-56AEFBCC8E62}"/>
            </c:ext>
          </c:extLst>
        </c:ser>
        <c:ser>
          <c:idx val="1"/>
          <c:order val="1"/>
          <c:tx>
            <c:strRef>
              <c:f>[15]Sheet_name_hit!$A$30</c:f>
              <c:strCache>
                <c:ptCount val="1"/>
                <c:pt idx="0">
                  <c:v>lfu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[15]Sheet_name_hit!$B$28:$M$28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[15]Sheet_name_hit!$B$30:$M$30</c:f>
              <c:numCache>
                <c:formatCode>General</c:formatCode>
                <c:ptCount val="12"/>
                <c:pt idx="0">
                  <c:v>7.0591629208930327E-4</c:v>
                </c:pt>
                <c:pt idx="1">
                  <c:v>1.2466940436465239E-3</c:v>
                </c:pt>
                <c:pt idx="2">
                  <c:v>2.2640290032207113E-3</c:v>
                </c:pt>
                <c:pt idx="3">
                  <c:v>3.6371253865337674E-3</c:v>
                </c:pt>
                <c:pt idx="4">
                  <c:v>4.5764782575233604E-3</c:v>
                </c:pt>
                <c:pt idx="5">
                  <c:v>5.5057805602653775E-3</c:v>
                </c:pt>
                <c:pt idx="6">
                  <c:v>9.1335816848079916E-3</c:v>
                </c:pt>
                <c:pt idx="7">
                  <c:v>1.4160334995566475E-2</c:v>
                </c:pt>
                <c:pt idx="8">
                  <c:v>4.7117246466535825E-2</c:v>
                </c:pt>
                <c:pt idx="9">
                  <c:v>4.7116233214208637E-2</c:v>
                </c:pt>
                <c:pt idx="10">
                  <c:v>4.7116233214208637E-2</c:v>
                </c:pt>
                <c:pt idx="11">
                  <c:v>4.7116233214208637E-2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AF-4237-8BB2-56AEFBCC8E62}"/>
            </c:ext>
          </c:extLst>
        </c:ser>
        <c:ser>
          <c:idx val="2"/>
          <c:order val="2"/>
          <c:tx>
            <c:strRef>
              <c:f>[15]Sheet_name_hit!$A$31</c:f>
              <c:strCache>
                <c:ptCount val="1"/>
                <c:pt idx="0">
                  <c:v>lip</c:v>
                </c:pt>
              </c:strCache>
            </c:strRef>
          </c:tx>
          <c:spPr>
            <a:solidFill>
              <a:schemeClr val="accent1">
                <a:shade val="72000"/>
              </a:schemeClr>
            </a:solidFill>
            <a:ln>
              <a:noFill/>
            </a:ln>
            <a:effectLst/>
          </c:spPr>
          <c:invertIfNegative val="0"/>
          <c:cat>
            <c:strRef>
              <c:f>[15]Sheet_name_hit!$B$28:$M$28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[15]Sheet_name_hit!$B$31:$M$31</c:f>
              <c:numCache>
                <c:formatCode>General</c:formatCode>
                <c:ptCount val="12"/>
                <c:pt idx="0">
                  <c:v>4.3465355255581078E-3</c:v>
                </c:pt>
                <c:pt idx="1">
                  <c:v>6.5132883008008711E-3</c:v>
                </c:pt>
                <c:pt idx="2">
                  <c:v>1.0070806219461095E-2</c:v>
                </c:pt>
                <c:pt idx="3">
                  <c:v>1.6756974682324927E-2</c:v>
                </c:pt>
                <c:pt idx="4">
                  <c:v>2.0257753905277523E-2</c:v>
                </c:pt>
                <c:pt idx="5">
                  <c:v>3.0253552084151033E-2</c:v>
                </c:pt>
                <c:pt idx="6">
                  <c:v>4.503012086328749E-2</c:v>
                </c:pt>
                <c:pt idx="7">
                  <c:v>4.7796632151914896E-2</c:v>
                </c:pt>
                <c:pt idx="8">
                  <c:v>4.7117246466535825E-2</c:v>
                </c:pt>
                <c:pt idx="9">
                  <c:v>4.7116233214208637E-2</c:v>
                </c:pt>
                <c:pt idx="10">
                  <c:v>4.7116233214208637E-2</c:v>
                </c:pt>
                <c:pt idx="11">
                  <c:v>4.7116233214208637E-2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AF-4237-8BB2-56AEFBCC8E62}"/>
            </c:ext>
          </c:extLst>
        </c:ser>
        <c:ser>
          <c:idx val="3"/>
          <c:order val="3"/>
          <c:tx>
            <c:strRef>
              <c:f>[15]Sheet_name_hit!$A$32</c:f>
              <c:strCache>
                <c:ptCount val="1"/>
                <c:pt idx="0">
                  <c:v>lru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[15]Sheet_name_hit!$B$28:$M$28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[15]Sheet_name_hit!$B$32:$M$32</c:f>
              <c:numCache>
                <c:formatCode>General</c:formatCode>
                <c:ptCount val="12"/>
                <c:pt idx="0">
                  <c:v>4.3465355255581078E-3</c:v>
                </c:pt>
                <c:pt idx="1">
                  <c:v>6.5132883008008711E-3</c:v>
                </c:pt>
                <c:pt idx="2">
                  <c:v>1.0070806219461095E-2</c:v>
                </c:pt>
                <c:pt idx="3">
                  <c:v>1.6756974682324927E-2</c:v>
                </c:pt>
                <c:pt idx="4">
                  <c:v>2.0257753905277523E-2</c:v>
                </c:pt>
                <c:pt idx="5">
                  <c:v>3.0253552084151033E-2</c:v>
                </c:pt>
                <c:pt idx="6">
                  <c:v>4.503012086328749E-2</c:v>
                </c:pt>
                <c:pt idx="7">
                  <c:v>4.7796632151914896E-2</c:v>
                </c:pt>
                <c:pt idx="8">
                  <c:v>4.7117246466535825E-2</c:v>
                </c:pt>
                <c:pt idx="9">
                  <c:v>4.7116233214208637E-2</c:v>
                </c:pt>
                <c:pt idx="10">
                  <c:v>4.7116233214208637E-2</c:v>
                </c:pt>
                <c:pt idx="11">
                  <c:v>4.7116233214208637E-2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AF-4237-8BB2-56AEFBCC8E62}"/>
            </c:ext>
          </c:extLst>
        </c:ser>
        <c:ser>
          <c:idx val="4"/>
          <c:order val="4"/>
          <c:tx>
            <c:strRef>
              <c:f>[15]Sheet_name_hit!$A$33</c:f>
              <c:strCache>
                <c:ptCount val="1"/>
                <c:pt idx="0">
                  <c:v>mru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[15]Sheet_name_hit!$B$28:$M$28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[15]Sheet_name_hit!$B$33:$M$33</c:f>
              <c:numCache>
                <c:formatCode>General</c:formatCode>
                <c:ptCount val="12"/>
                <c:pt idx="0">
                  <c:v>7.4108468498039492E-4</c:v>
                </c:pt>
                <c:pt idx="1">
                  <c:v>1.099118820448907E-3</c:v>
                </c:pt>
                <c:pt idx="2">
                  <c:v>1.3975613522807721E-3</c:v>
                </c:pt>
                <c:pt idx="3">
                  <c:v>2.3787085452568798E-3</c:v>
                </c:pt>
                <c:pt idx="4">
                  <c:v>3.7258108990417377E-3</c:v>
                </c:pt>
                <c:pt idx="5">
                  <c:v>4.7088434750266212E-3</c:v>
                </c:pt>
                <c:pt idx="6">
                  <c:v>6.5701577723454837E-3</c:v>
                </c:pt>
                <c:pt idx="7">
                  <c:v>1.0743673074263587E-2</c:v>
                </c:pt>
                <c:pt idx="8">
                  <c:v>4.7104580812445979E-2</c:v>
                </c:pt>
                <c:pt idx="9">
                  <c:v>4.7116233214208637E-2</c:v>
                </c:pt>
                <c:pt idx="10">
                  <c:v>4.7116233214208637E-2</c:v>
                </c:pt>
                <c:pt idx="11">
                  <c:v>4.7116233214208637E-2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AF-4237-8BB2-56AEFBCC8E62}"/>
            </c:ext>
          </c:extLst>
        </c:ser>
        <c:ser>
          <c:idx val="5"/>
          <c:order val="5"/>
          <c:tx>
            <c:strRef>
              <c:f>[15]Sheet_name_hit!$A$34</c:f>
              <c:strCache>
                <c:ptCount val="1"/>
                <c:pt idx="0">
                  <c:v>nru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[15]Sheet_name_hit!$B$28:$M$28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[15]Sheet_name_hit!$B$34:$M$34</c:f>
              <c:numCache>
                <c:formatCode>General</c:formatCode>
                <c:ptCount val="12"/>
                <c:pt idx="0">
                  <c:v>4.0527612490854556E-3</c:v>
                </c:pt>
                <c:pt idx="1">
                  <c:v>6.6570199934862023E-3</c:v>
                </c:pt>
                <c:pt idx="2">
                  <c:v>1.0533698201162189E-2</c:v>
                </c:pt>
                <c:pt idx="3">
                  <c:v>1.6741174389866609E-2</c:v>
                </c:pt>
                <c:pt idx="4">
                  <c:v>2.0341340795756831E-2</c:v>
                </c:pt>
                <c:pt idx="5">
                  <c:v>3.0169482083214107E-2</c:v>
                </c:pt>
                <c:pt idx="6">
                  <c:v>4.5790802438030027E-2</c:v>
                </c:pt>
                <c:pt idx="7">
                  <c:v>4.7796632151914896E-2</c:v>
                </c:pt>
                <c:pt idx="8">
                  <c:v>4.7117246466535825E-2</c:v>
                </c:pt>
                <c:pt idx="9">
                  <c:v>4.7116233214208637E-2</c:v>
                </c:pt>
                <c:pt idx="10">
                  <c:v>4.7116233214208637E-2</c:v>
                </c:pt>
                <c:pt idx="11">
                  <c:v>4.7116233214208637E-2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AF-4237-8BB2-56AEFBCC8E62}"/>
            </c:ext>
          </c:extLst>
        </c:ser>
        <c:ser>
          <c:idx val="6"/>
          <c:order val="6"/>
          <c:tx>
            <c:strRef>
              <c:f>[15]Sheet_name_hit!$A$35</c:f>
              <c:strCache>
                <c:ptCount val="1"/>
                <c:pt idx="0">
                  <c:v>rrip</c:v>
                </c:pt>
              </c:strCache>
            </c:strRef>
          </c:tx>
          <c:spPr>
            <a:solidFill>
              <a:schemeClr val="accent1">
                <a:tint val="72000"/>
              </a:schemeClr>
            </a:solidFill>
            <a:ln>
              <a:noFill/>
            </a:ln>
            <a:effectLst/>
          </c:spPr>
          <c:invertIfNegative val="0"/>
          <c:cat>
            <c:strRef>
              <c:f>[15]Sheet_name_hit!$B$28:$M$28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[15]Sheet_name_hit!$B$35:$M$35</c:f>
              <c:numCache>
                <c:formatCode>General</c:formatCode>
                <c:ptCount val="12"/>
                <c:pt idx="0">
                  <c:v>4.2400849342172659E-3</c:v>
                </c:pt>
                <c:pt idx="1">
                  <c:v>6.6300065902510155E-3</c:v>
                </c:pt>
                <c:pt idx="2">
                  <c:v>1.0143278071385721E-2</c:v>
                </c:pt>
                <c:pt idx="3">
                  <c:v>1.6745761571548057E-2</c:v>
                </c:pt>
                <c:pt idx="4">
                  <c:v>1.9996098024929961E-2</c:v>
                </c:pt>
                <c:pt idx="5">
                  <c:v>3.0001388155688247E-2</c:v>
                </c:pt>
                <c:pt idx="6">
                  <c:v>4.2793656260049787E-2</c:v>
                </c:pt>
                <c:pt idx="7">
                  <c:v>4.7457192622307152E-2</c:v>
                </c:pt>
                <c:pt idx="8">
                  <c:v>4.7117246466535825E-2</c:v>
                </c:pt>
                <c:pt idx="9">
                  <c:v>4.7116233214208637E-2</c:v>
                </c:pt>
                <c:pt idx="10">
                  <c:v>4.7116233214208637E-2</c:v>
                </c:pt>
                <c:pt idx="11">
                  <c:v>4.7116233214208637E-2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AF-4237-8BB2-56AEFBCC8E62}"/>
            </c:ext>
          </c:extLst>
        </c:ser>
        <c:ser>
          <c:idx val="7"/>
          <c:order val="7"/>
          <c:tx>
            <c:strRef>
              <c:f>[15]Sheet_name_hit!$A$36</c:f>
              <c:strCache>
                <c:ptCount val="1"/>
                <c:pt idx="0">
                  <c:v>second_chance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[15]Sheet_name_hit!$B$28:$M$28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[15]Sheet_name_hit!$B$36:$M$36</c:f>
              <c:numCache>
                <c:formatCode>General</c:formatCode>
                <c:ptCount val="12"/>
                <c:pt idx="0">
                  <c:v>4.0782182921073494E-3</c:v>
                </c:pt>
                <c:pt idx="1">
                  <c:v>6.5596698044688324E-3</c:v>
                </c:pt>
                <c:pt idx="2">
                  <c:v>1.0438896446412289E-2</c:v>
                </c:pt>
                <c:pt idx="3">
                  <c:v>1.6976140029327381E-2</c:v>
                </c:pt>
                <c:pt idx="4">
                  <c:v>2.0700293670227046E-2</c:v>
                </c:pt>
                <c:pt idx="5">
                  <c:v>3.0986885586299629E-2</c:v>
                </c:pt>
                <c:pt idx="6">
                  <c:v>4.5049872249049779E-2</c:v>
                </c:pt>
                <c:pt idx="7">
                  <c:v>4.7796632151914896E-2</c:v>
                </c:pt>
                <c:pt idx="8">
                  <c:v>4.7117246466535825E-2</c:v>
                </c:pt>
                <c:pt idx="9">
                  <c:v>4.7116233214208637E-2</c:v>
                </c:pt>
                <c:pt idx="10">
                  <c:v>4.7116233214208637E-2</c:v>
                </c:pt>
                <c:pt idx="11">
                  <c:v>4.7116233214208637E-2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CAF-4237-8BB2-56AEFBCC8E62}"/>
            </c:ext>
          </c:extLst>
        </c:ser>
        <c:ser>
          <c:idx val="8"/>
          <c:order val="8"/>
          <c:tx>
            <c:strRef>
              <c:f>[15]Sheet_name_hit!$A$37</c:f>
              <c:strCache>
                <c:ptCount val="1"/>
                <c:pt idx="0">
                  <c:v>tree_plru</c:v>
                </c:pt>
              </c:strCache>
            </c:strRef>
          </c:tx>
          <c:spPr>
            <a:solidFill>
              <a:schemeClr val="accent1">
                <a:tint val="44000"/>
              </a:schemeClr>
            </a:solidFill>
            <a:ln>
              <a:noFill/>
            </a:ln>
            <a:effectLst/>
          </c:spPr>
          <c:invertIfNegative val="0"/>
          <c:cat>
            <c:strRef>
              <c:f>[15]Sheet_name_hit!$B$28:$M$28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[15]Sheet_name_hit!$B$37:$M$37</c:f>
              <c:numCache>
                <c:formatCode>General</c:formatCode>
                <c:ptCount val="12"/>
                <c:pt idx="0">
                  <c:v>4.4454887361753811E-3</c:v>
                </c:pt>
                <c:pt idx="1">
                  <c:v>6.612167550378723E-3</c:v>
                </c:pt>
                <c:pt idx="2">
                  <c:v>1.027171915846623E-2</c:v>
                </c:pt>
                <c:pt idx="3">
                  <c:v>1.6291630585084829E-2</c:v>
                </c:pt>
                <c:pt idx="4">
                  <c:v>2.0128196139280186E-2</c:v>
                </c:pt>
                <c:pt idx="5">
                  <c:v>3.0016535455003556E-2</c:v>
                </c:pt>
                <c:pt idx="6">
                  <c:v>4.4622432003322283E-2</c:v>
                </c:pt>
                <c:pt idx="7">
                  <c:v>4.7326989698263593E-2</c:v>
                </c:pt>
                <c:pt idx="8">
                  <c:v>4.7117246466535825E-2</c:v>
                </c:pt>
                <c:pt idx="9">
                  <c:v>4.7116233214208637E-2</c:v>
                </c:pt>
                <c:pt idx="10">
                  <c:v>4.7116233214208637E-2</c:v>
                </c:pt>
                <c:pt idx="11">
                  <c:v>4.7116233214208637E-2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AF-4237-8BB2-56AEFBCC8E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185215"/>
        <c:axId val="463164415"/>
      </c:barChart>
      <c:catAx>
        <c:axId val="4851852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 dirty="0"/>
                  <a:t>GPU LLC sizes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164415"/>
        <c:crosses val="autoZero"/>
        <c:auto val="1"/>
        <c:lblAlgn val="ctr"/>
        <c:lblOffset val="100"/>
        <c:noMultiLvlLbl val="0"/>
      </c:catAx>
      <c:valAx>
        <c:axId val="463164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GPU LLC Hit Rate (1.0 Max)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185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866809610802095E-2"/>
          <c:y val="2.9350619671566409E-3"/>
          <c:w val="0.96504847785650261"/>
          <c:h val="5.21873118686674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 i="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[16]Sheet_name_shader!$A$2</c:f>
              <c:strCache>
                <c:ptCount val="1"/>
                <c:pt idx="0">
                  <c:v>fifo</c:v>
                </c:pt>
              </c:strCache>
            </c:strRef>
          </c:tx>
          <c:spPr>
            <a:solidFill>
              <a:schemeClr val="accent1">
                <a:shade val="44000"/>
              </a:schemeClr>
            </a:solidFill>
            <a:ln>
              <a:noFill/>
            </a:ln>
            <a:effectLst/>
          </c:spPr>
          <c:invertIfNegative val="0"/>
          <c:cat>
            <c:strRef>
              <c:f>[16]Sheet_name_shader!$B$1:$M$1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[16]Sheet_name_shader!$B$2:$M$2</c:f>
              <c:numCache>
                <c:formatCode>General</c:formatCode>
                <c:ptCount val="12"/>
                <c:pt idx="0">
                  <c:v>12157055182</c:v>
                </c:pt>
                <c:pt idx="1">
                  <c:v>12144287407</c:v>
                </c:pt>
                <c:pt idx="2">
                  <c:v>12132391536</c:v>
                </c:pt>
                <c:pt idx="3">
                  <c:v>12073462746</c:v>
                </c:pt>
                <c:pt idx="4">
                  <c:v>11946557000</c:v>
                </c:pt>
                <c:pt idx="5">
                  <c:v>11849261060</c:v>
                </c:pt>
                <c:pt idx="6">
                  <c:v>11581437484</c:v>
                </c:pt>
                <c:pt idx="7">
                  <c:v>10802967844</c:v>
                </c:pt>
                <c:pt idx="8">
                  <c:v>10732362410</c:v>
                </c:pt>
                <c:pt idx="9">
                  <c:v>10406127305</c:v>
                </c:pt>
                <c:pt idx="10">
                  <c:v>10398392270</c:v>
                </c:pt>
                <c:pt idx="11">
                  <c:v>10392605840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B1-44D2-954A-AAEB7758FFF5}"/>
            </c:ext>
          </c:extLst>
        </c:ser>
        <c:ser>
          <c:idx val="1"/>
          <c:order val="1"/>
          <c:tx>
            <c:strRef>
              <c:f>[16]Sheet_name_shader!$A$3</c:f>
              <c:strCache>
                <c:ptCount val="1"/>
                <c:pt idx="0">
                  <c:v>lfu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[16]Sheet_name_shader!$B$1:$M$1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[16]Sheet_name_shader!$B$3:$M$3</c:f>
              <c:numCache>
                <c:formatCode>General</c:formatCode>
                <c:ptCount val="12"/>
                <c:pt idx="0">
                  <c:v>12159421702</c:v>
                </c:pt>
                <c:pt idx="1">
                  <c:v>12147429262</c:v>
                </c:pt>
                <c:pt idx="2">
                  <c:v>12108004837</c:v>
                </c:pt>
                <c:pt idx="3">
                  <c:v>12116620101</c:v>
                </c:pt>
                <c:pt idx="4">
                  <c:v>12063551556</c:v>
                </c:pt>
                <c:pt idx="5">
                  <c:v>11929643931</c:v>
                </c:pt>
                <c:pt idx="6">
                  <c:v>11841167496</c:v>
                </c:pt>
                <c:pt idx="7">
                  <c:v>11815007016</c:v>
                </c:pt>
                <c:pt idx="8">
                  <c:v>12160463990</c:v>
                </c:pt>
                <c:pt idx="9">
                  <c:v>10393862360</c:v>
                </c:pt>
                <c:pt idx="10">
                  <c:v>10388636480</c:v>
                </c:pt>
                <c:pt idx="11">
                  <c:v>10406127305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B1-44D2-954A-AAEB7758FFF5}"/>
            </c:ext>
          </c:extLst>
        </c:ser>
        <c:ser>
          <c:idx val="2"/>
          <c:order val="2"/>
          <c:tx>
            <c:strRef>
              <c:f>[16]Sheet_name_shader!$A$4</c:f>
              <c:strCache>
                <c:ptCount val="1"/>
                <c:pt idx="0">
                  <c:v>lip</c:v>
                </c:pt>
              </c:strCache>
            </c:strRef>
          </c:tx>
          <c:spPr>
            <a:solidFill>
              <a:schemeClr val="accent1">
                <a:shade val="72000"/>
              </a:schemeClr>
            </a:solidFill>
            <a:ln>
              <a:noFill/>
            </a:ln>
            <a:effectLst/>
          </c:spPr>
          <c:invertIfNegative val="0"/>
          <c:cat>
            <c:strRef>
              <c:f>[16]Sheet_name_shader!$B$1:$M$1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[16]Sheet_name_shader!$B$4:$M$4</c:f>
              <c:numCache>
                <c:formatCode>General</c:formatCode>
                <c:ptCount val="12"/>
                <c:pt idx="0">
                  <c:v>12145707652</c:v>
                </c:pt>
                <c:pt idx="1">
                  <c:v>12145537267</c:v>
                </c:pt>
                <c:pt idx="2">
                  <c:v>12150849171</c:v>
                </c:pt>
                <c:pt idx="3">
                  <c:v>12063593736</c:v>
                </c:pt>
                <c:pt idx="4">
                  <c:v>11936668565</c:v>
                </c:pt>
                <c:pt idx="5">
                  <c:v>11869379255</c:v>
                </c:pt>
                <c:pt idx="6">
                  <c:v>11560805360</c:v>
                </c:pt>
                <c:pt idx="7">
                  <c:v>10728147184</c:v>
                </c:pt>
                <c:pt idx="8">
                  <c:v>10821811205</c:v>
                </c:pt>
                <c:pt idx="9">
                  <c:v>10398392270</c:v>
                </c:pt>
                <c:pt idx="10">
                  <c:v>10392605840</c:v>
                </c:pt>
                <c:pt idx="11">
                  <c:v>10421673965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B1-44D2-954A-AAEB7758FFF5}"/>
            </c:ext>
          </c:extLst>
        </c:ser>
        <c:ser>
          <c:idx val="3"/>
          <c:order val="3"/>
          <c:tx>
            <c:strRef>
              <c:f>[16]Sheet_name_shader!$A$5</c:f>
              <c:strCache>
                <c:ptCount val="1"/>
                <c:pt idx="0">
                  <c:v>lru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[16]Sheet_name_shader!$B$1:$M$1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[16]Sheet_name_shader!$B$5:$M$5</c:f>
              <c:numCache>
                <c:formatCode>General</c:formatCode>
                <c:ptCount val="12"/>
                <c:pt idx="0">
                  <c:v>12172320457</c:v>
                </c:pt>
                <c:pt idx="1">
                  <c:v>12146105587</c:v>
                </c:pt>
                <c:pt idx="2">
                  <c:v>12143672466</c:v>
                </c:pt>
                <c:pt idx="3">
                  <c:v>12063117546</c:v>
                </c:pt>
                <c:pt idx="4">
                  <c:v>11948208680</c:v>
                </c:pt>
                <c:pt idx="5">
                  <c:v>11879343725</c:v>
                </c:pt>
                <c:pt idx="6">
                  <c:v>11600751484</c:v>
                </c:pt>
                <c:pt idx="7">
                  <c:v>10722663784</c:v>
                </c:pt>
                <c:pt idx="8">
                  <c:v>10869453515</c:v>
                </c:pt>
                <c:pt idx="9">
                  <c:v>10424803055</c:v>
                </c:pt>
                <c:pt idx="10">
                  <c:v>10416009080</c:v>
                </c:pt>
                <c:pt idx="11">
                  <c:v>10388636480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B1-44D2-954A-AAEB7758FFF5}"/>
            </c:ext>
          </c:extLst>
        </c:ser>
        <c:ser>
          <c:idx val="4"/>
          <c:order val="4"/>
          <c:tx>
            <c:strRef>
              <c:f>[16]Sheet_name_shader!$A$6</c:f>
              <c:strCache>
                <c:ptCount val="1"/>
                <c:pt idx="0">
                  <c:v>mru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[16]Sheet_name_shader!$B$1:$M$1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[16]Sheet_name_shader!$B$6:$M$6</c:f>
              <c:numCache>
                <c:formatCode>General</c:formatCode>
                <c:ptCount val="12"/>
                <c:pt idx="0">
                  <c:v>12181225432</c:v>
                </c:pt>
                <c:pt idx="1">
                  <c:v>12191860897</c:v>
                </c:pt>
                <c:pt idx="2">
                  <c:v>12188160157</c:v>
                </c:pt>
                <c:pt idx="3">
                  <c:v>12179759676</c:v>
                </c:pt>
                <c:pt idx="4">
                  <c:v>12093317316</c:v>
                </c:pt>
                <c:pt idx="5">
                  <c:v>11982380586</c:v>
                </c:pt>
                <c:pt idx="6">
                  <c:v>11827687101</c:v>
                </c:pt>
                <c:pt idx="7">
                  <c:v>11795394981</c:v>
                </c:pt>
                <c:pt idx="8">
                  <c:v>10765827800</c:v>
                </c:pt>
                <c:pt idx="9">
                  <c:v>10420603370</c:v>
                </c:pt>
                <c:pt idx="10">
                  <c:v>10427412110</c:v>
                </c:pt>
                <c:pt idx="11">
                  <c:v>10392826730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B1-44D2-954A-AAEB7758FFF5}"/>
            </c:ext>
          </c:extLst>
        </c:ser>
        <c:ser>
          <c:idx val="5"/>
          <c:order val="5"/>
          <c:tx>
            <c:strRef>
              <c:f>[16]Sheet_name_shader!$A$7</c:f>
              <c:strCache>
                <c:ptCount val="1"/>
                <c:pt idx="0">
                  <c:v>nru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[16]Sheet_name_shader!$B$1:$M$1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[16]Sheet_name_shader!$B$7:$M$7</c:f>
              <c:numCache>
                <c:formatCode>General</c:formatCode>
                <c:ptCount val="12"/>
                <c:pt idx="0">
                  <c:v>12154053187</c:v>
                </c:pt>
                <c:pt idx="1">
                  <c:v>12157379302</c:v>
                </c:pt>
                <c:pt idx="2">
                  <c:v>12138524841</c:v>
                </c:pt>
                <c:pt idx="3">
                  <c:v>12048106461</c:v>
                </c:pt>
                <c:pt idx="4">
                  <c:v>11927281295</c:v>
                </c:pt>
                <c:pt idx="5">
                  <c:v>11841758570</c:v>
                </c:pt>
                <c:pt idx="6">
                  <c:v>11600266414</c:v>
                </c:pt>
                <c:pt idx="7">
                  <c:v>10753616689</c:v>
                </c:pt>
                <c:pt idx="8">
                  <c:v>10714911545</c:v>
                </c:pt>
                <c:pt idx="9">
                  <c:v>10399065485</c:v>
                </c:pt>
                <c:pt idx="10">
                  <c:v>10397109665</c:v>
                </c:pt>
                <c:pt idx="11">
                  <c:v>10392992120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3B1-44D2-954A-AAEB7758FFF5}"/>
            </c:ext>
          </c:extLst>
        </c:ser>
        <c:ser>
          <c:idx val="6"/>
          <c:order val="6"/>
          <c:tx>
            <c:strRef>
              <c:f>[16]Sheet_name_shader!$A$8</c:f>
              <c:strCache>
                <c:ptCount val="1"/>
                <c:pt idx="0">
                  <c:v>rrip</c:v>
                </c:pt>
              </c:strCache>
            </c:strRef>
          </c:tx>
          <c:spPr>
            <a:solidFill>
              <a:schemeClr val="accent1">
                <a:tint val="72000"/>
              </a:schemeClr>
            </a:solidFill>
            <a:ln>
              <a:noFill/>
            </a:ln>
            <a:effectLst/>
          </c:spPr>
          <c:invertIfNegative val="0"/>
          <c:cat>
            <c:strRef>
              <c:f>[16]Sheet_name_shader!$B$1:$M$1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[16]Sheet_name_shader!$B$8:$M$8</c:f>
              <c:numCache>
                <c:formatCode>General</c:formatCode>
                <c:ptCount val="12"/>
                <c:pt idx="0">
                  <c:v>12150048862</c:v>
                </c:pt>
                <c:pt idx="1">
                  <c:v>12161191042</c:v>
                </c:pt>
                <c:pt idx="2">
                  <c:v>12133372776</c:v>
                </c:pt>
                <c:pt idx="3">
                  <c:v>12064801416</c:v>
                </c:pt>
                <c:pt idx="4">
                  <c:v>11906098610</c:v>
                </c:pt>
                <c:pt idx="5">
                  <c:v>11910473674</c:v>
                </c:pt>
                <c:pt idx="6">
                  <c:v>11546289889</c:v>
                </c:pt>
                <c:pt idx="7">
                  <c:v>10919456239</c:v>
                </c:pt>
                <c:pt idx="8">
                  <c:v>10841058605</c:v>
                </c:pt>
                <c:pt idx="9">
                  <c:v>10399065485</c:v>
                </c:pt>
                <c:pt idx="10">
                  <c:v>10423387250</c:v>
                </c:pt>
                <c:pt idx="11">
                  <c:v>10409649890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B1-44D2-954A-AAEB7758FFF5}"/>
            </c:ext>
          </c:extLst>
        </c:ser>
        <c:ser>
          <c:idx val="7"/>
          <c:order val="7"/>
          <c:tx>
            <c:strRef>
              <c:f>[16]Sheet_name_shader!$A$9</c:f>
              <c:strCache>
                <c:ptCount val="1"/>
                <c:pt idx="0">
                  <c:v>second_chance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[16]Sheet_name_shader!$B$1:$M$1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[16]Sheet_name_shader!$B$9:$M$9</c:f>
              <c:numCache>
                <c:formatCode>General</c:formatCode>
                <c:ptCount val="12"/>
                <c:pt idx="0">
                  <c:v>12146106142</c:v>
                </c:pt>
                <c:pt idx="1">
                  <c:v>12149096482</c:v>
                </c:pt>
                <c:pt idx="2">
                  <c:v>12141345351</c:v>
                </c:pt>
                <c:pt idx="3">
                  <c:v>12047986581</c:v>
                </c:pt>
                <c:pt idx="4">
                  <c:v>11920123460</c:v>
                </c:pt>
                <c:pt idx="5">
                  <c:v>11858249840</c:v>
                </c:pt>
                <c:pt idx="6">
                  <c:v>11547043025</c:v>
                </c:pt>
                <c:pt idx="7">
                  <c:v>10907854519</c:v>
                </c:pt>
                <c:pt idx="8">
                  <c:v>10756300670</c:v>
                </c:pt>
                <c:pt idx="9">
                  <c:v>10418429990</c:v>
                </c:pt>
                <c:pt idx="10">
                  <c:v>10392992120</c:v>
                </c:pt>
                <c:pt idx="11">
                  <c:v>10393862360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3B1-44D2-954A-AAEB7758FFF5}"/>
            </c:ext>
          </c:extLst>
        </c:ser>
        <c:ser>
          <c:idx val="8"/>
          <c:order val="8"/>
          <c:tx>
            <c:strRef>
              <c:f>[16]Sheet_name_shader!$A$10</c:f>
              <c:strCache>
                <c:ptCount val="1"/>
                <c:pt idx="0">
                  <c:v>tree_plru</c:v>
                </c:pt>
              </c:strCache>
            </c:strRef>
          </c:tx>
          <c:spPr>
            <a:solidFill>
              <a:schemeClr val="accent1">
                <a:tint val="44000"/>
              </a:schemeClr>
            </a:solidFill>
            <a:ln>
              <a:noFill/>
            </a:ln>
            <a:effectLst/>
          </c:spPr>
          <c:invertIfNegative val="0"/>
          <c:cat>
            <c:strRef>
              <c:f>[16]Sheet_name_shader!$B$1:$M$1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[16]Sheet_name_shader!$B$10:$M$10</c:f>
              <c:numCache>
                <c:formatCode>General</c:formatCode>
                <c:ptCount val="12"/>
                <c:pt idx="0">
                  <c:v>12166078927</c:v>
                </c:pt>
                <c:pt idx="1">
                  <c:v>12161914762</c:v>
                </c:pt>
                <c:pt idx="2">
                  <c:v>12132200061</c:v>
                </c:pt>
                <c:pt idx="3">
                  <c:v>12063272946</c:v>
                </c:pt>
                <c:pt idx="4">
                  <c:v>11943572210</c:v>
                </c:pt>
                <c:pt idx="5">
                  <c:v>11839329890</c:v>
                </c:pt>
                <c:pt idx="6">
                  <c:v>11778663394</c:v>
                </c:pt>
                <c:pt idx="7">
                  <c:v>11330943229</c:v>
                </c:pt>
                <c:pt idx="8">
                  <c:v>10482640715</c:v>
                </c:pt>
                <c:pt idx="9">
                  <c:v>10426517450</c:v>
                </c:pt>
                <c:pt idx="10">
                  <c:v>10417038605</c:v>
                </c:pt>
                <c:pt idx="11">
                  <c:v>10421779415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3B1-44D2-954A-AAEB7758FF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6157935"/>
        <c:axId val="1266168975"/>
      </c:barChart>
      <c:catAx>
        <c:axId val="12661579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 dirty="0"/>
                  <a:t>GPU LLC sizes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168975"/>
        <c:crosses val="autoZero"/>
        <c:auto val="1"/>
        <c:lblAlgn val="ctr"/>
        <c:lblOffset val="100"/>
        <c:noMultiLvlLbl val="0"/>
      </c:catAx>
      <c:valAx>
        <c:axId val="126616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GPU Execution Time (ticks)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157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364508393285366E-2"/>
          <c:y val="2.6994961793386629E-3"/>
          <c:w val="0.95517843992522522"/>
          <c:h val="5.21996416024345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 i="0" baseline="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[16]Sheet_name_hit!$A$28</c:f>
              <c:strCache>
                <c:ptCount val="1"/>
                <c:pt idx="0">
                  <c:v>fifo</c:v>
                </c:pt>
              </c:strCache>
            </c:strRef>
          </c:tx>
          <c:spPr>
            <a:solidFill>
              <a:schemeClr val="accent1">
                <a:shade val="44000"/>
              </a:schemeClr>
            </a:solidFill>
            <a:ln>
              <a:noFill/>
            </a:ln>
            <a:effectLst/>
          </c:spPr>
          <c:invertIfNegative val="0"/>
          <c:cat>
            <c:strRef>
              <c:f>[16]Sheet_name_hit!$B$27:$M$27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[16]Sheet_name_hit!$B$28:$M$28</c:f>
              <c:numCache>
                <c:formatCode>General</c:formatCode>
                <c:ptCount val="12"/>
                <c:pt idx="0">
                  <c:v>7.0292619578365652E-4</c:v>
                </c:pt>
                <c:pt idx="1">
                  <c:v>6.7999963679544627E-4</c:v>
                </c:pt>
                <c:pt idx="2">
                  <c:v>2.7696398361162244E-3</c:v>
                </c:pt>
                <c:pt idx="3">
                  <c:v>6.267163367729315E-3</c:v>
                </c:pt>
                <c:pt idx="4">
                  <c:v>1.1646439618003948E-2</c:v>
                </c:pt>
                <c:pt idx="5">
                  <c:v>1.553464438364768E-2</c:v>
                </c:pt>
                <c:pt idx="6">
                  <c:v>3.4667312579903284E-2</c:v>
                </c:pt>
                <c:pt idx="7">
                  <c:v>7.766129821547027E-2</c:v>
                </c:pt>
                <c:pt idx="8">
                  <c:v>0.11239640659517593</c:v>
                </c:pt>
                <c:pt idx="9">
                  <c:v>0.11284070251355904</c:v>
                </c:pt>
                <c:pt idx="10">
                  <c:v>0.11250041936289888</c:v>
                </c:pt>
                <c:pt idx="11">
                  <c:v>0.11259652490312447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F1-43E6-90A4-169E931C178F}"/>
            </c:ext>
          </c:extLst>
        </c:ser>
        <c:ser>
          <c:idx val="1"/>
          <c:order val="1"/>
          <c:tx>
            <c:strRef>
              <c:f>[16]Sheet_name_hit!$A$29</c:f>
              <c:strCache>
                <c:ptCount val="1"/>
                <c:pt idx="0">
                  <c:v>lfu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[16]Sheet_name_hit!$B$27:$M$27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[16]Sheet_name_hit!$B$29:$M$29</c:f>
              <c:numCache>
                <c:formatCode>General</c:formatCode>
                <c:ptCount val="12"/>
                <c:pt idx="0">
                  <c:v>5.1770558128960611E-4</c:v>
                </c:pt>
                <c:pt idx="1">
                  <c:v>6.7575228463230455E-4</c:v>
                </c:pt>
                <c:pt idx="2">
                  <c:v>1.0816821520929943E-3</c:v>
                </c:pt>
                <c:pt idx="3">
                  <c:v>1.9194437083028888E-3</c:v>
                </c:pt>
                <c:pt idx="4">
                  <c:v>3.1270559540429082E-3</c:v>
                </c:pt>
                <c:pt idx="5">
                  <c:v>5.3036271151459934E-3</c:v>
                </c:pt>
                <c:pt idx="6">
                  <c:v>1.2024590630017899E-2</c:v>
                </c:pt>
                <c:pt idx="7">
                  <c:v>1.8042421201845151E-2</c:v>
                </c:pt>
                <c:pt idx="8">
                  <c:v>0.11248689960377091</c:v>
                </c:pt>
                <c:pt idx="9">
                  <c:v>0.11250843107201175</c:v>
                </c:pt>
                <c:pt idx="10">
                  <c:v>0.11255444866097368</c:v>
                </c:pt>
                <c:pt idx="11">
                  <c:v>0.11284070251355904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F1-43E6-90A4-169E931C178F}"/>
            </c:ext>
          </c:extLst>
        </c:ser>
        <c:ser>
          <c:idx val="2"/>
          <c:order val="2"/>
          <c:tx>
            <c:strRef>
              <c:f>[16]Sheet_name_hit!$A$30</c:f>
              <c:strCache>
                <c:ptCount val="1"/>
                <c:pt idx="0">
                  <c:v>lip</c:v>
                </c:pt>
              </c:strCache>
            </c:strRef>
          </c:tx>
          <c:spPr>
            <a:solidFill>
              <a:schemeClr val="accent1">
                <a:shade val="72000"/>
              </a:schemeClr>
            </a:solidFill>
            <a:ln>
              <a:noFill/>
            </a:ln>
            <a:effectLst/>
          </c:spPr>
          <c:invertIfNegative val="0"/>
          <c:cat>
            <c:strRef>
              <c:f>[16]Sheet_name_hit!$B$27:$M$27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[16]Sheet_name_hit!$B$30:$M$30</c:f>
              <c:numCache>
                <c:formatCode>General</c:formatCode>
                <c:ptCount val="12"/>
                <c:pt idx="0">
                  <c:v>4.9053172627722835E-4</c:v>
                </c:pt>
                <c:pt idx="1">
                  <c:v>6.7115685743164924E-4</c:v>
                </c:pt>
                <c:pt idx="2">
                  <c:v>1.1398998595462597E-3</c:v>
                </c:pt>
                <c:pt idx="3">
                  <c:v>5.0112154822657372E-3</c:v>
                </c:pt>
                <c:pt idx="4">
                  <c:v>1.1068549140799262E-2</c:v>
                </c:pt>
                <c:pt idx="5">
                  <c:v>1.1049510075909598E-2</c:v>
                </c:pt>
                <c:pt idx="6">
                  <c:v>3.285902125296021E-2</c:v>
                </c:pt>
                <c:pt idx="7">
                  <c:v>7.5260952932525368E-2</c:v>
                </c:pt>
                <c:pt idx="8">
                  <c:v>0.11248940326286869</c:v>
                </c:pt>
                <c:pt idx="9">
                  <c:v>0.11250041936289888</c:v>
                </c:pt>
                <c:pt idx="10">
                  <c:v>0.11259652490312447</c:v>
                </c:pt>
                <c:pt idx="11">
                  <c:v>0.1133746147357817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F1-43E6-90A4-169E931C178F}"/>
            </c:ext>
          </c:extLst>
        </c:ser>
        <c:ser>
          <c:idx val="3"/>
          <c:order val="3"/>
          <c:tx>
            <c:strRef>
              <c:f>[16]Sheet_name_hit!$A$31</c:f>
              <c:strCache>
                <c:ptCount val="1"/>
                <c:pt idx="0">
                  <c:v>lru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[16]Sheet_name_hit!$B$27:$M$27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[16]Sheet_name_hit!$B$31:$M$31</c:f>
              <c:numCache>
                <c:formatCode>General</c:formatCode>
                <c:ptCount val="12"/>
                <c:pt idx="0">
                  <c:v>1.2676873407824047E-3</c:v>
                </c:pt>
                <c:pt idx="1">
                  <c:v>6.6032605679913878E-4</c:v>
                </c:pt>
                <c:pt idx="2">
                  <c:v>1.8964824120603016E-3</c:v>
                </c:pt>
                <c:pt idx="3">
                  <c:v>4.9115593712602892E-3</c:v>
                </c:pt>
                <c:pt idx="4">
                  <c:v>1.0289861066197226E-2</c:v>
                </c:pt>
                <c:pt idx="5">
                  <c:v>1.093066817749002E-2</c:v>
                </c:pt>
                <c:pt idx="6">
                  <c:v>3.2185001573226901E-2</c:v>
                </c:pt>
                <c:pt idx="7">
                  <c:v>7.5581738287784792E-2</c:v>
                </c:pt>
                <c:pt idx="8">
                  <c:v>0.1140648140299088</c:v>
                </c:pt>
                <c:pt idx="9">
                  <c:v>0.11319472482840502</c:v>
                </c:pt>
                <c:pt idx="10">
                  <c:v>0.11176428762421899</c:v>
                </c:pt>
                <c:pt idx="11">
                  <c:v>0.11255444866097368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F1-43E6-90A4-169E931C178F}"/>
            </c:ext>
          </c:extLst>
        </c:ser>
        <c:ser>
          <c:idx val="4"/>
          <c:order val="4"/>
          <c:tx>
            <c:strRef>
              <c:f>[16]Sheet_name_hit!$A$32</c:f>
              <c:strCache>
                <c:ptCount val="1"/>
                <c:pt idx="0">
                  <c:v>mru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[16]Sheet_name_hit!$B$27:$M$27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[16]Sheet_name_hit!$B$32:$M$32</c:f>
              <c:numCache>
                <c:formatCode>General</c:formatCode>
                <c:ptCount val="12"/>
                <c:pt idx="0">
                  <c:v>4.2880713146254621E-4</c:v>
                </c:pt>
                <c:pt idx="1">
                  <c:v>7.039591774325322E-4</c:v>
                </c:pt>
                <c:pt idx="2">
                  <c:v>1.266335346831811E-3</c:v>
                </c:pt>
                <c:pt idx="3">
                  <c:v>2.3468470849410646E-3</c:v>
                </c:pt>
                <c:pt idx="4">
                  <c:v>3.937959147512134E-3</c:v>
                </c:pt>
                <c:pt idx="5">
                  <c:v>8.0656974540424375E-3</c:v>
                </c:pt>
                <c:pt idx="6">
                  <c:v>1.3363154607185315E-2</c:v>
                </c:pt>
                <c:pt idx="7">
                  <c:v>1.781223489963206E-2</c:v>
                </c:pt>
                <c:pt idx="8">
                  <c:v>0.11140481814171412</c:v>
                </c:pt>
                <c:pt idx="9">
                  <c:v>0.11323320128081614</c:v>
                </c:pt>
                <c:pt idx="10">
                  <c:v>0.11337487668119435</c:v>
                </c:pt>
                <c:pt idx="11">
                  <c:v>0.1125604595527095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F1-43E6-90A4-169E931C178F}"/>
            </c:ext>
          </c:extLst>
        </c:ser>
        <c:ser>
          <c:idx val="5"/>
          <c:order val="5"/>
          <c:tx>
            <c:strRef>
              <c:f>[16]Sheet_name_hit!$A$33</c:f>
              <c:strCache>
                <c:ptCount val="1"/>
                <c:pt idx="0">
                  <c:v>nru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[16]Sheet_name_hit!$B$27:$M$27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[16]Sheet_name_hit!$B$33:$M$33</c:f>
              <c:numCache>
                <c:formatCode>General</c:formatCode>
                <c:ptCount val="12"/>
                <c:pt idx="0">
                  <c:v>7.423709751154013E-4</c:v>
                </c:pt>
                <c:pt idx="1">
                  <c:v>7.4932449933331785E-4</c:v>
                </c:pt>
                <c:pt idx="2">
                  <c:v>2.6751000898910088E-3</c:v>
                </c:pt>
                <c:pt idx="3">
                  <c:v>7.1602202635887091E-3</c:v>
                </c:pt>
                <c:pt idx="4">
                  <c:v>1.1611423442739433E-2</c:v>
                </c:pt>
                <c:pt idx="5">
                  <c:v>1.4716430240482187E-2</c:v>
                </c:pt>
                <c:pt idx="6">
                  <c:v>3.533195087568039E-2</c:v>
                </c:pt>
                <c:pt idx="7">
                  <c:v>7.7965689340830452E-2</c:v>
                </c:pt>
                <c:pt idx="8">
                  <c:v>0.11248189228557537</c:v>
                </c:pt>
                <c:pt idx="9">
                  <c:v>0.11249991863107932</c:v>
                </c:pt>
                <c:pt idx="10">
                  <c:v>0.11247287911282339</c:v>
                </c:pt>
                <c:pt idx="11">
                  <c:v>0.11249340911742511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5F1-43E6-90A4-169E931C178F}"/>
            </c:ext>
          </c:extLst>
        </c:ser>
        <c:ser>
          <c:idx val="6"/>
          <c:order val="6"/>
          <c:tx>
            <c:strRef>
              <c:f>[16]Sheet_name_hit!$A$34</c:f>
              <c:strCache>
                <c:ptCount val="1"/>
                <c:pt idx="0">
                  <c:v>rrip</c:v>
                </c:pt>
              </c:strCache>
            </c:strRef>
          </c:tx>
          <c:spPr>
            <a:solidFill>
              <a:schemeClr val="accent1">
                <a:tint val="72000"/>
              </a:schemeClr>
            </a:solidFill>
            <a:ln>
              <a:noFill/>
            </a:ln>
            <a:effectLst/>
          </c:spPr>
          <c:invertIfNegative val="0"/>
          <c:cat>
            <c:strRef>
              <c:f>[16]Sheet_name_hit!$B$27:$M$27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[16]Sheet_name_hit!$B$34:$M$34</c:f>
              <c:numCache>
                <c:formatCode>General</c:formatCode>
                <c:ptCount val="12"/>
                <c:pt idx="0">
                  <c:v>4.9609445719377414E-4</c:v>
                </c:pt>
                <c:pt idx="1">
                  <c:v>7.0148298437954003E-4</c:v>
                </c:pt>
                <c:pt idx="2">
                  <c:v>2.0394895086807878E-3</c:v>
                </c:pt>
                <c:pt idx="3">
                  <c:v>6.5192364796824061E-3</c:v>
                </c:pt>
                <c:pt idx="4">
                  <c:v>1.1316278084462112E-2</c:v>
                </c:pt>
                <c:pt idx="5">
                  <c:v>1.4450829830507132E-2</c:v>
                </c:pt>
                <c:pt idx="6">
                  <c:v>3.5312068625762361E-2</c:v>
                </c:pt>
                <c:pt idx="7">
                  <c:v>7.6607027402162672E-2</c:v>
                </c:pt>
                <c:pt idx="8">
                  <c:v>0.111778308108146</c:v>
                </c:pt>
                <c:pt idx="9">
                  <c:v>0.11249991863107932</c:v>
                </c:pt>
                <c:pt idx="10">
                  <c:v>0.113213713207517</c:v>
                </c:pt>
                <c:pt idx="11">
                  <c:v>0.11177930957128364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F1-43E6-90A4-169E931C178F}"/>
            </c:ext>
          </c:extLst>
        </c:ser>
        <c:ser>
          <c:idx val="7"/>
          <c:order val="7"/>
          <c:tx>
            <c:strRef>
              <c:f>[16]Sheet_name_hit!$A$35</c:f>
              <c:strCache>
                <c:ptCount val="1"/>
                <c:pt idx="0">
                  <c:v>second_chance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[16]Sheet_name_hit!$B$27:$M$27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[16]Sheet_name_hit!$B$35:$M$35</c:f>
              <c:numCache>
                <c:formatCode>General</c:formatCode>
                <c:ptCount val="12"/>
                <c:pt idx="0">
                  <c:v>8.3824628960928714E-4</c:v>
                </c:pt>
                <c:pt idx="1">
                  <c:v>7.4428532986907229E-4</c:v>
                </c:pt>
                <c:pt idx="2">
                  <c:v>1.9829342900245127E-3</c:v>
                </c:pt>
                <c:pt idx="3">
                  <c:v>7.0093891137993462E-3</c:v>
                </c:pt>
                <c:pt idx="4">
                  <c:v>1.055464865605802E-2</c:v>
                </c:pt>
                <c:pt idx="5">
                  <c:v>1.526414705539156E-2</c:v>
                </c:pt>
                <c:pt idx="6">
                  <c:v>3.4962364761161845E-2</c:v>
                </c:pt>
                <c:pt idx="7">
                  <c:v>7.2061156457047332E-2</c:v>
                </c:pt>
                <c:pt idx="8">
                  <c:v>0.11407179507636767</c:v>
                </c:pt>
                <c:pt idx="9">
                  <c:v>0.11324069669362351</c:v>
                </c:pt>
                <c:pt idx="10">
                  <c:v>0.11249340911742511</c:v>
                </c:pt>
                <c:pt idx="11">
                  <c:v>0.11250843107201175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5F1-43E6-90A4-169E931C178F}"/>
            </c:ext>
          </c:extLst>
        </c:ser>
        <c:ser>
          <c:idx val="8"/>
          <c:order val="8"/>
          <c:tx>
            <c:strRef>
              <c:f>[16]Sheet_name_hit!$A$36</c:f>
              <c:strCache>
                <c:ptCount val="1"/>
                <c:pt idx="0">
                  <c:v>tree_plru</c:v>
                </c:pt>
              </c:strCache>
            </c:strRef>
          </c:tx>
          <c:spPr>
            <a:solidFill>
              <a:schemeClr val="accent1">
                <a:tint val="44000"/>
              </a:schemeClr>
            </a:solidFill>
            <a:ln>
              <a:noFill/>
            </a:ln>
            <a:effectLst/>
          </c:spPr>
          <c:invertIfNegative val="0"/>
          <c:cat>
            <c:strRef>
              <c:f>[16]Sheet_name_hit!$B$27:$M$27</c:f>
              <c:strCache>
                <c:ptCount val="12"/>
                <c:pt idx="0">
                  <c:v>256KB</c:v>
                </c:pt>
                <c:pt idx="1">
                  <c:v>512KB</c:v>
                </c:pt>
                <c:pt idx="2">
                  <c:v>1MB</c:v>
                </c:pt>
                <c:pt idx="3">
                  <c:v>2MB</c:v>
                </c:pt>
                <c:pt idx="4">
                  <c:v>4MB</c:v>
                </c:pt>
                <c:pt idx="5">
                  <c:v>8MB</c:v>
                </c:pt>
                <c:pt idx="6">
                  <c:v>16MB</c:v>
                </c:pt>
                <c:pt idx="7">
                  <c:v>32MB</c:v>
                </c:pt>
                <c:pt idx="8">
                  <c:v>64MB</c:v>
                </c:pt>
                <c:pt idx="9">
                  <c:v>128MB</c:v>
                </c:pt>
                <c:pt idx="10">
                  <c:v>256MB</c:v>
                </c:pt>
                <c:pt idx="11">
                  <c:v>512MB</c:v>
                </c:pt>
              </c:strCache>
            </c:strRef>
          </c:cat>
          <c:val>
            <c:numRef>
              <c:f>[16]Sheet_name_hit!$B$36:$M$36</c:f>
              <c:numCache>
                <c:formatCode>General</c:formatCode>
                <c:ptCount val="12"/>
                <c:pt idx="0">
                  <c:v>6.6301134497309048E-4</c:v>
                </c:pt>
                <c:pt idx="1">
                  <c:v>7.2061891647316712E-4</c:v>
                </c:pt>
                <c:pt idx="2">
                  <c:v>2.5863804768041236E-3</c:v>
                </c:pt>
                <c:pt idx="3">
                  <c:v>6.6797872308509264E-3</c:v>
                </c:pt>
                <c:pt idx="4">
                  <c:v>1.0141470977032845E-2</c:v>
                </c:pt>
                <c:pt idx="5">
                  <c:v>1.4876696308347736E-2</c:v>
                </c:pt>
                <c:pt idx="6">
                  <c:v>3.4786895887064608E-2</c:v>
                </c:pt>
                <c:pt idx="7">
                  <c:v>7.3364366884807283E-2</c:v>
                </c:pt>
                <c:pt idx="8">
                  <c:v>0.11319772299352795</c:v>
                </c:pt>
                <c:pt idx="9">
                  <c:v>0.11321671137263994</c:v>
                </c:pt>
                <c:pt idx="10">
                  <c:v>0.11176578981892545</c:v>
                </c:pt>
                <c:pt idx="11">
                  <c:v>0.11320971565401974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5F1-43E6-90A4-169E931C17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2337359"/>
        <c:axId val="1272336399"/>
      </c:barChart>
      <c:catAx>
        <c:axId val="12723373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 dirty="0"/>
                  <a:t>GPU LLC sizes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336399"/>
        <c:crosses val="autoZero"/>
        <c:auto val="1"/>
        <c:lblAlgn val="ctr"/>
        <c:lblOffset val="100"/>
        <c:noMultiLvlLbl val="0"/>
      </c:catAx>
      <c:valAx>
        <c:axId val="1272336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GPU LLC Hit Rate (1.0 Max)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337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2063125097273023E-2"/>
          <c:y val="2.9350619671565754E-3"/>
          <c:w val="0.9578521623700319"/>
          <c:h val="5.21873118686674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 i="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68CFFE-8DEB-46D4-A45C-B11A3266CC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F611C-54BC-47CF-BDF5-BF70306B5F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C4D94E5-C892-4182-B60E-83BF2A5F4498}" type="datetimeFigureOut">
              <a:rPr lang="en-US"/>
              <a:pPr>
                <a:defRPr/>
              </a:pPr>
              <a:t>6/27/23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80D7B-1527-46D0-99C1-873FF0F114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FDB8B-B290-4F4F-B65A-CA0000CD3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80E7DDE-31A5-4A03-9FF8-982504E5D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4F274BDB-1766-4B27-B1D9-69EA4E373B4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3CA3D43-2AA1-4D27-82A6-AB0DDC4BB82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E58294F-904C-4BD1-99FD-B97A9E188B8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11DDECB-97DF-42FB-856E-50F5D833CF4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A5513FA-3E48-495F-A282-D096C6089CF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1FF3EEB-CCD1-46E1-A8A7-6D655A8EFB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</a:lstStyle>
          <a:p>
            <a:pPr>
              <a:defRPr/>
            </a:pPr>
            <a:fld id="{FA486B15-5CAA-4ADB-8522-047D1366A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38C01DA6-4F36-496D-88C2-EF2BB6C03A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53EDDF-2161-4270-BCF9-4E667D92998B}" type="slidenum">
              <a:rPr lang="en-US" altLang="en-US" sz="1400" smtClean="0"/>
              <a:pPr>
                <a:spcBef>
                  <a:spcPct val="0"/>
                </a:spcBef>
              </a:pPr>
              <a:t>1</a:t>
            </a:fld>
            <a:endParaRPr lang="en-US" altLang="en-US" sz="1400"/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EAFB91B7-0109-4F7A-BB20-043D7940EC9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3598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3781B916-DB90-495B-844A-EBF7E3894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D2C21D-E071-7A7A-A92D-37392EE6E6B4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FEB65D8-93B7-3575-6053-9335387C7270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1525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FA486B15-5CAA-4ADB-8522-047D1366A1E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C75E2-13D5-B4A1-B20D-B769B69258BE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B0A27874-16EA-10FB-0EB5-A2C3F4E37E20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530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1525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FA486B15-5CAA-4ADB-8522-047D1366A1E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038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1525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FA486B15-5CAA-4ADB-8522-047D1366A1E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F06D8-D3B4-19BB-E1D4-34F8AEB810A6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4F94CA16-F86C-00B6-E83D-E85A921C292C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958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38C01DA6-4F36-496D-88C2-EF2BB6C03A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53EDDF-2161-4270-BCF9-4E667D92998B}" type="slidenum">
              <a:rPr lang="en-US" altLang="en-US" sz="1400" smtClean="0"/>
              <a:pPr>
                <a:spcBef>
                  <a:spcPct val="0"/>
                </a:spcBef>
              </a:pPr>
              <a:t>17</a:t>
            </a:fld>
            <a:endParaRPr lang="en-US" altLang="en-US" sz="1400"/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EAFB91B7-0109-4F7A-BB20-043D7940EC9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3598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3781B916-DB90-495B-844A-EBF7E3894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0F60D4-F67E-30F1-4568-B92EE230A66B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CA9DD3D-F013-FC56-F6B9-4D99D7E22BDA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279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38C01DA6-4F36-496D-88C2-EF2BB6C03A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53EDDF-2161-4270-BCF9-4E667D92998B}" type="slidenum">
              <a:rPr lang="en-US" altLang="en-US" sz="1400" smtClean="0"/>
              <a:pPr>
                <a:spcBef>
                  <a:spcPct val="0"/>
                </a:spcBef>
              </a:pPr>
              <a:t>18</a:t>
            </a:fld>
            <a:endParaRPr lang="en-US" altLang="en-US" sz="1400"/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EAFB91B7-0109-4F7A-BB20-043D7940EC9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3598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3781B916-DB90-495B-844A-EBF7E3894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FF8913-910D-CFD7-9EF5-3DEA5572AD85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998EC93-1889-732E-A07A-FAFFFFB8DEA4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270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1525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FA486B15-5CAA-4ADB-8522-047D1366A1E6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345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1525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FA486B15-5CAA-4ADB-8522-047D1366A1E6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5BA92-F08A-450C-53D0-FEF3A804A080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8F729D15-614C-D37F-F795-5EA4A38E95AF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99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1525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FA486B15-5CAA-4ADB-8522-047D1366A1E6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675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38C01DA6-4F36-496D-88C2-EF2BB6C03A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53EDDF-2161-4270-BCF9-4E667D92998B}" type="slidenum">
              <a:rPr lang="en-US" altLang="en-US" sz="1400" smtClean="0"/>
              <a:pPr>
                <a:spcBef>
                  <a:spcPct val="0"/>
                </a:spcBef>
              </a:pPr>
              <a:t>24</a:t>
            </a:fld>
            <a:endParaRPr lang="en-US" altLang="en-US" sz="1400"/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EAFB91B7-0109-4F7A-BB20-043D7940EC9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3598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3781B916-DB90-495B-844A-EBF7E3894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6E78EE-3820-3BB0-912A-CF89E4D86B21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96BE6-F830-19AC-37E7-EA05CFD33AA5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85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38C01DA6-4F36-496D-88C2-EF2BB6C03A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53EDDF-2161-4270-BCF9-4E667D92998B}" type="slidenum">
              <a:rPr lang="en-US" altLang="en-US" sz="1400" smtClean="0"/>
              <a:pPr>
                <a:spcBef>
                  <a:spcPct val="0"/>
                </a:spcBef>
              </a:pPr>
              <a:t>2</a:t>
            </a:fld>
            <a:endParaRPr lang="en-US" altLang="en-US" sz="1400"/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EAFB91B7-0109-4F7A-BB20-043D7940EC9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3598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3781B916-DB90-495B-844A-EBF7E3894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12BE6D-3149-EB08-D15E-A26E8687872B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612054A-D18E-AD1D-9405-B6B887D35939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11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38C01DA6-4F36-496D-88C2-EF2BB6C03A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53EDDF-2161-4270-BCF9-4E667D92998B}" type="slidenum">
              <a:rPr lang="en-US" altLang="en-US" sz="1400" smtClean="0"/>
              <a:pPr>
                <a:spcBef>
                  <a:spcPct val="0"/>
                </a:spcBef>
              </a:pPr>
              <a:t>3</a:t>
            </a:fld>
            <a:endParaRPr lang="en-US" altLang="en-US" sz="1400"/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EAFB91B7-0109-4F7A-BB20-043D7940EC9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3598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3781B916-DB90-495B-844A-EBF7E3894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42A9AF-38FE-993D-90F9-5450DC16919D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AB960EC-B209-28B4-EC53-408A23A93947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755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1525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FA486B15-5CAA-4ADB-8522-047D1366A1E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A228-A78B-E0F1-5076-A92EE044D3DE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56E8D357-5D91-B5F8-928F-B89E45FF5269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638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1525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FA486B15-5CAA-4ADB-8522-047D1366A1E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534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1525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FA486B15-5CAA-4ADB-8522-047D1366A1E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07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1525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FA486B15-5CAA-4ADB-8522-047D1366A1E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113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1525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FA486B15-5CAA-4ADB-8522-047D1366A1E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76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1525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FA486B15-5CAA-4ADB-8522-047D1366A1E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11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305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864"/>
            <a:ext cx="1097121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854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1613" cy="5307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307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5AED-36C4-6E1D-B688-EC2DE7705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1A31E-DE06-CBB8-B9E5-A2787CF2D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AB380-187F-EE1F-60DF-B68A0B4E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D8B3-0974-8347-E55F-F2190591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41B51-972F-B2E2-E96E-15127828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01AF-B95F-46DE-96DE-4D854D429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D39E-438A-9E33-CCE6-B1D33406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3C1E-BFAA-247F-D574-AE1EEE77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8D3B2-8849-7610-E133-B2D4F706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C74A7-E3DD-A743-08F3-A35BAB8B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557F1-788F-E75C-2026-78141674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01AF-B95F-46DE-96DE-4D854D429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35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4EEC-21B8-0F90-0933-1A349526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93AF6-4514-A8CC-3922-9F486BDC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F810A-531B-7DFA-B749-E85F0F22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795A5-D0E1-CDD8-9208-3733F2A6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310F1-2308-1F19-F8C5-31F7B5DF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01AF-B95F-46DE-96DE-4D854D429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5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2683-C3AD-24B0-BB99-127FB78E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7E23-4782-81B0-40EB-3B76C7BCA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94F69-A500-2FE9-7E37-D27A3CD34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05277-706E-0E3A-B18E-74973859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22E8D-5C32-2A1D-5901-6A6C783C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DA71B-B4A4-A77A-CB91-E40A0CE6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01AF-B95F-46DE-96DE-4D854D429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8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95BF-71E6-7B0D-58FC-09BC0335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F6ABB-40A6-3B65-5AAE-D59E5EBAD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11896-4905-B006-9434-286E9C99B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06B18-9686-64F1-9458-6CFEFC5F2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59A4A-05FF-7477-8B70-998E5E06D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BF7E6-0FD7-8C63-F74E-1A66C591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AAAD5-8F8D-A849-6CA5-B8D26A33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EF6B1-EE1F-F13A-BCE1-999F882C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01AF-B95F-46DE-96DE-4D854D429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8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903D-CF37-DA2A-C467-B59BEFD6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A02BB-EFFA-512F-5748-E61CA205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46D0-5B83-8266-AC33-2BA4E21D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277E2-2884-A78C-720A-77E22041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01AF-B95F-46DE-96DE-4D854D429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74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7CCAE-3C16-398A-9BE1-060680CD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E8DE8-5C6B-2997-ABEB-B9C14049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6154E-03A8-6D86-5A91-22FC1BF6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01AF-B95F-46DE-96DE-4D854D429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52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71BE-FEDE-3F2A-D59C-7AF797CC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E8AF-52CC-FCDD-5D80-08E73B0E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460AD-661E-3009-6AC1-7EDC89422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C7307-E841-965D-2A45-9089D10D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9F7AD-EC53-E748-23D2-11209131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AE547-5D3F-8D25-8FEB-ADBB79FE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01AF-B95F-46DE-96DE-4D854D429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9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91606-4D87-C167-1223-846F09C7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2285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F945-03B2-A89A-2C01-F897D7C1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31988-EE69-76BA-7000-3D053FB97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33FCA-C990-E8CC-4B0C-F481F54D0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95ED3-7F37-ADD5-0718-B891D658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6C710-C3A1-D398-BFBC-58C743C1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BA9BD-EBF9-0787-D3F7-1E4F6FD8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01AF-B95F-46DE-96DE-4D854D429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18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CC8F-657E-03C2-5EEB-B85E2D56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35A3A-0A45-2A25-1B4A-928A03492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90427-F232-880A-002C-D13EC179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B2F94-52FA-BC1E-D26E-994752C6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B739B-4F6B-BABC-0B73-2A3DD416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01AF-B95F-46DE-96DE-4D854D429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80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C07E1-990D-B661-AB54-7A971C722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C8CAB-0A35-F8CA-687A-9D1154113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0A98E-117B-4D3D-0CA6-6C67365F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15F2-620B-012E-22B5-8B6502AF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A80FE-8E44-25C3-24E0-0013DDC3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01AF-B95F-46DE-96DE-4D854D429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4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14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0780"/>
            <a:ext cx="1097121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8613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3" y="1604963"/>
            <a:ext cx="5410200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8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86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430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93" y="95864"/>
            <a:ext cx="1097121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860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07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7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383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1E3795F1-CA62-485B-B938-CB20A7A9210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657600" y="-3656012"/>
            <a:ext cx="90487" cy="7405688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3687324-ED05-4441-B31A-BF5CD032A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6200" cy="6858000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4F74E04D-B36C-4A67-8686-C9CFCC38D41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504236" y="-3595687"/>
            <a:ext cx="90487" cy="7285037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030" name="Picture 5">
            <a:extLst>
              <a:ext uri="{FF2B5EF4-FFF2-40B4-BE49-F238E27FC236}">
                <a16:creationId xmlns:a16="http://schemas.microsoft.com/office/drawing/2014/main" id="{8A790C3C-8225-4493-9C79-D6C14D91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14300"/>
            <a:ext cx="3937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1" name="Rectangle 6">
            <a:extLst>
              <a:ext uri="{FF2B5EF4-FFF2-40B4-BE49-F238E27FC236}">
                <a16:creationId xmlns:a16="http://schemas.microsoft.com/office/drawing/2014/main" id="{FE7ABA84-8D40-4D3F-8B88-93C6D0E2A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3050"/>
            <a:ext cx="109712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E8309804-19B7-4FF0-BC5A-1F2A42CA2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712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2AF51CF-A33E-2D88-FCF8-6BF03A180F12}"/>
              </a:ext>
            </a:extLst>
          </p:cNvPr>
          <p:cNvPicPr>
            <a:picLocks noGrp="1"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76200" y="6156015"/>
            <a:ext cx="1984362" cy="7924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48E1F-FAD7-B129-ACF3-174CEE6B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FFF0F-C5BC-E6C9-CC8C-2F8499C14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E7975-3475-878E-513E-24D707A5C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E4426-EFFD-BCF5-3883-43358B335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841C3-14A0-0125-6AFB-086C60374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F01AF-B95F-46DE-96DE-4D854D429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em5-review.googlesource.com/c/public/gem5/+/63191" TargetMode="External"/><Relationship Id="rId3" Type="http://schemas.openxmlformats.org/officeDocument/2006/relationships/hyperlink" Target="https://gem5-review.googlesource.com/c/public/gem5/+/20881" TargetMode="External"/><Relationship Id="rId7" Type="http://schemas.openxmlformats.org/officeDocument/2006/relationships/hyperlink" Target="https://gem5-review.googlesource.com/c/public/gem5/+/6223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m5-review.googlesource.com/c/public/gem5/+/21099" TargetMode="External"/><Relationship Id="rId5" Type="http://schemas.openxmlformats.org/officeDocument/2006/relationships/hyperlink" Target="https://gem5-review.googlesource.com/c/public/gem5/+/65952" TargetMode="External"/><Relationship Id="rId4" Type="http://schemas.openxmlformats.org/officeDocument/2006/relationships/hyperlink" Target="https://gem5-review.googlesource.com/c/public/gem5/+/20882" TargetMode="External"/><Relationship Id="rId9" Type="http://schemas.openxmlformats.org/officeDocument/2006/relationships/hyperlink" Target="https://gem5-review.googlesource.com/c/public/gem5/+/64371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6EFA3388-5C24-4B90-BD8C-7A067502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" y="1104542"/>
            <a:ext cx="120269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</a:pPr>
            <a:r>
              <a:rPr lang="en-US" sz="3300" dirty="0"/>
              <a:t>Analyzing the Benefits of More Complex Cache </a:t>
            </a:r>
            <a:br>
              <a:rPr lang="en-US" sz="3300" dirty="0"/>
            </a:br>
            <a:r>
              <a:rPr lang="en-US" sz="3300" dirty="0"/>
              <a:t>Replacement Policies in Moderns GPU LLCs</a:t>
            </a:r>
            <a:endParaRPr lang="en-US" altLang="en-US" sz="3300" b="1" dirty="0">
              <a:latin typeface="Trebuchet MS" panose="020B0603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FB78DB7-EF7D-4A29-8222-A1EF11506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04172"/>
            <a:ext cx="11582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US" altLang="en-US" sz="2000" b="1" dirty="0"/>
              <a:t>Jarvis (Yuxiao) Jia </a:t>
            </a:r>
            <a:r>
              <a:rPr lang="en-US" altLang="en-US" sz="2000" dirty="0"/>
              <a:t>and Matthew D. Sinclair</a:t>
            </a:r>
          </a:p>
          <a:p>
            <a:pPr algn="ctr"/>
            <a:r>
              <a:rPr lang="en-US" altLang="en-US" sz="2000" dirty="0"/>
              <a:t>University of Wisconsin-Madison</a:t>
            </a:r>
          </a:p>
          <a:p>
            <a:pPr algn="ctr"/>
            <a:r>
              <a:rPr lang="en-US" altLang="en-US" sz="2000" dirty="0"/>
              <a:t>jia44@wisc.edu     	sinclair@cs.wisc.edu</a:t>
            </a:r>
          </a:p>
          <a:p>
            <a:pPr algn="ctr"/>
            <a:endParaRPr lang="en-US" altLang="en-US" sz="2000" dirty="0"/>
          </a:p>
          <a:p>
            <a:pPr algn="ctr" eaLnBrk="1">
              <a:lnSpc>
                <a:spcPct val="100000"/>
              </a:lnSpc>
              <a:spcBef>
                <a:spcPct val="0"/>
              </a:spcBef>
            </a:pPr>
            <a:endParaRPr lang="en-US" altLang="en-US" sz="3600" dirty="0"/>
          </a:p>
        </p:txBody>
      </p:sp>
    </p:spTree>
  </p:cSld>
  <p:clrMapOvr>
    <a:masterClrMapping/>
  </p:clrMapOvr>
  <p:transition spd="med" advTm="1500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D6899A-5947-9161-6124-B7C9350BD6AC}"/>
              </a:ext>
            </a:extLst>
          </p:cNvPr>
          <p:cNvSpPr txBox="1"/>
          <p:nvPr/>
        </p:nvSpPr>
        <p:spPr>
          <a:xfrm>
            <a:off x="1295400" y="1447800"/>
            <a:ext cx="910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Access Pattern: A, C, E, G, 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C, I, K, A, C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6EE0EE-30A9-A24C-D993-47BDC00915CC}"/>
              </a:ext>
            </a:extLst>
          </p:cNvPr>
          <p:cNvSpPr txBox="1"/>
          <p:nvPr/>
        </p:nvSpPr>
        <p:spPr>
          <a:xfrm>
            <a:off x="1295400" y="2514600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    </a:t>
            </a:r>
            <a:r>
              <a:rPr lang="en-US" sz="2800" b="1" dirty="0">
                <a:latin typeface="+mj-lt"/>
              </a:rPr>
              <a:t>Way1</a:t>
            </a:r>
            <a:r>
              <a:rPr lang="zh-CN" altLang="en-US" sz="2800" b="1" dirty="0">
                <a:latin typeface="+mj-lt"/>
              </a:rPr>
              <a:t>           </a:t>
            </a:r>
            <a:r>
              <a:rPr lang="en-US" altLang="zh-CN" sz="2800" b="1" dirty="0">
                <a:latin typeface="+mj-lt"/>
              </a:rPr>
              <a:t>Way2            Way3           Way4 </a:t>
            </a:r>
            <a:endParaRPr lang="en-US" sz="28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36504-7132-212B-4670-BED4ED77B39A}"/>
              </a:ext>
            </a:extLst>
          </p:cNvPr>
          <p:cNvSpPr txBox="1"/>
          <p:nvPr/>
        </p:nvSpPr>
        <p:spPr>
          <a:xfrm>
            <a:off x="1483102" y="5791200"/>
            <a:ext cx="910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Hit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0A74E-FDDE-27EF-A098-BC0CA1C5E0DF}"/>
              </a:ext>
            </a:extLst>
          </p:cNvPr>
          <p:cNvSpPr txBox="1"/>
          <p:nvPr/>
        </p:nvSpPr>
        <p:spPr>
          <a:xfrm>
            <a:off x="11655084" y="63360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D6604BC-7DBC-0944-B192-43C3AC16E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01052"/>
              </p:ext>
            </p:extLst>
          </p:nvPr>
        </p:nvGraphicFramePr>
        <p:xfrm>
          <a:off x="2032000" y="3200400"/>
          <a:ext cx="8128000" cy="2099734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94588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42564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40004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6750797"/>
                    </a:ext>
                  </a:extLst>
                </a:gridCol>
              </a:tblGrid>
              <a:tr h="2099734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0908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C8D835-9EE3-88BD-B8D9-35330A0C8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39281"/>
              </p:ext>
            </p:extLst>
          </p:nvPr>
        </p:nvGraphicFramePr>
        <p:xfrm>
          <a:off x="3505200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D6CE69FB-934D-F756-9347-9A2CA7B9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942"/>
              </p:ext>
            </p:extLst>
          </p:nvPr>
        </p:nvGraphicFramePr>
        <p:xfrm>
          <a:off x="5537687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EA7906BA-1934-BBBD-0A39-0887D9AB9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349190"/>
              </p:ext>
            </p:extLst>
          </p:nvPr>
        </p:nvGraphicFramePr>
        <p:xfrm>
          <a:off x="7569202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AD06900-7B52-09D7-26E1-26C2EBCD9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01549"/>
              </p:ext>
            </p:extLst>
          </p:nvPr>
        </p:nvGraphicFramePr>
        <p:xfrm>
          <a:off x="9601200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17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D6899A-5947-9161-6124-B7C9350BD6AC}"/>
              </a:ext>
            </a:extLst>
          </p:cNvPr>
          <p:cNvSpPr txBox="1"/>
          <p:nvPr/>
        </p:nvSpPr>
        <p:spPr>
          <a:xfrm>
            <a:off x="1295400" y="1447800"/>
            <a:ext cx="910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Access Pattern: A, C, E, G, A, </a:t>
            </a:r>
            <a:r>
              <a:rPr lang="en-US" sz="3200" b="1" dirty="0">
                <a:solidFill>
                  <a:srgbClr val="00B0F0"/>
                </a:solidFill>
              </a:rPr>
              <a:t>C</a:t>
            </a:r>
            <a:r>
              <a:rPr lang="en-US" sz="3200" b="1" dirty="0"/>
              <a:t>, I, K, A, 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7A7EF-645D-975E-1255-2D3BDAFFD697}"/>
              </a:ext>
            </a:extLst>
          </p:cNvPr>
          <p:cNvSpPr txBox="1"/>
          <p:nvPr/>
        </p:nvSpPr>
        <p:spPr>
          <a:xfrm>
            <a:off x="1295400" y="2514600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    </a:t>
            </a:r>
            <a:r>
              <a:rPr lang="en-US" sz="2800" b="1" dirty="0">
                <a:latin typeface="+mj-lt"/>
              </a:rPr>
              <a:t>Way1</a:t>
            </a:r>
            <a:r>
              <a:rPr lang="zh-CN" altLang="en-US" sz="2800" b="1" dirty="0">
                <a:latin typeface="+mj-lt"/>
              </a:rPr>
              <a:t>           </a:t>
            </a:r>
            <a:r>
              <a:rPr lang="en-US" altLang="zh-CN" sz="2800" b="1" dirty="0">
                <a:latin typeface="+mj-lt"/>
              </a:rPr>
              <a:t>Way2            Way3           Way4 </a:t>
            </a:r>
            <a:endParaRPr lang="en-US" sz="28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A84FF-3EF6-CFF2-94A0-07B74D960201}"/>
              </a:ext>
            </a:extLst>
          </p:cNvPr>
          <p:cNvSpPr txBox="1"/>
          <p:nvPr/>
        </p:nvSpPr>
        <p:spPr>
          <a:xfrm>
            <a:off x="1483102" y="5791200"/>
            <a:ext cx="910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Hit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E49C4E-E5D6-43D6-E30E-D0EE039632A4}"/>
              </a:ext>
            </a:extLst>
          </p:cNvPr>
          <p:cNvSpPr txBox="1"/>
          <p:nvPr/>
        </p:nvSpPr>
        <p:spPr>
          <a:xfrm>
            <a:off x="11655084" y="633602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6D577828-C3BF-0C24-A87E-36A37277A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69251"/>
              </p:ext>
            </p:extLst>
          </p:nvPr>
        </p:nvGraphicFramePr>
        <p:xfrm>
          <a:off x="2032000" y="3200400"/>
          <a:ext cx="8128000" cy="2099734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94588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42564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40004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6750797"/>
                    </a:ext>
                  </a:extLst>
                </a:gridCol>
              </a:tblGrid>
              <a:tr h="2099734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09085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B290B58-1969-E73C-5868-2ABAD5207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97498"/>
              </p:ext>
            </p:extLst>
          </p:nvPr>
        </p:nvGraphicFramePr>
        <p:xfrm>
          <a:off x="3505200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95E0F45-D9D4-B95A-5BBE-522CCF357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64999"/>
              </p:ext>
            </p:extLst>
          </p:nvPr>
        </p:nvGraphicFramePr>
        <p:xfrm>
          <a:off x="5537687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851FCB4A-0EB9-19B0-8D1C-9A093E701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89878"/>
              </p:ext>
            </p:extLst>
          </p:nvPr>
        </p:nvGraphicFramePr>
        <p:xfrm>
          <a:off x="7569202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F5062A52-9E82-83E9-45C4-DEF7A22BE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638107"/>
              </p:ext>
            </p:extLst>
          </p:nvPr>
        </p:nvGraphicFramePr>
        <p:xfrm>
          <a:off x="9601200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12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D6899A-5947-9161-6124-B7C9350BD6AC}"/>
              </a:ext>
            </a:extLst>
          </p:cNvPr>
          <p:cNvSpPr txBox="1"/>
          <p:nvPr/>
        </p:nvSpPr>
        <p:spPr>
          <a:xfrm>
            <a:off x="1295400" y="1447800"/>
            <a:ext cx="910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Access Pattern: A, C, E, G, A, C, </a:t>
            </a:r>
            <a:r>
              <a:rPr lang="en-US" sz="3200" b="1" dirty="0">
                <a:solidFill>
                  <a:srgbClr val="00B0F0"/>
                </a:solidFill>
              </a:rPr>
              <a:t>I</a:t>
            </a:r>
            <a:r>
              <a:rPr lang="en-US" sz="3200" b="1" dirty="0"/>
              <a:t>, K, A, C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ABE23-3786-29F4-AF4D-9C676656C230}"/>
              </a:ext>
            </a:extLst>
          </p:cNvPr>
          <p:cNvSpPr txBox="1"/>
          <p:nvPr/>
        </p:nvSpPr>
        <p:spPr>
          <a:xfrm>
            <a:off x="1295400" y="2514600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    </a:t>
            </a:r>
            <a:r>
              <a:rPr lang="en-US" sz="2800" b="1" dirty="0">
                <a:latin typeface="+mj-lt"/>
              </a:rPr>
              <a:t>Way1</a:t>
            </a:r>
            <a:r>
              <a:rPr lang="zh-CN" altLang="en-US" sz="2800" b="1" dirty="0">
                <a:latin typeface="+mj-lt"/>
              </a:rPr>
              <a:t>           </a:t>
            </a:r>
            <a:r>
              <a:rPr lang="en-US" altLang="zh-CN" sz="2800" b="1" dirty="0">
                <a:latin typeface="+mj-lt"/>
              </a:rPr>
              <a:t>Way2            Way3           Way4 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8F1E4-17C6-1DE3-2E85-6F0739E025E0}"/>
              </a:ext>
            </a:extLst>
          </p:cNvPr>
          <p:cNvSpPr txBox="1"/>
          <p:nvPr/>
        </p:nvSpPr>
        <p:spPr>
          <a:xfrm>
            <a:off x="1483102" y="5791200"/>
            <a:ext cx="910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Miss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8E185-AFB8-A15F-19B8-BF290AA0BDF4}"/>
              </a:ext>
            </a:extLst>
          </p:cNvPr>
          <p:cNvSpPr txBox="1"/>
          <p:nvPr/>
        </p:nvSpPr>
        <p:spPr>
          <a:xfrm>
            <a:off x="11655084" y="63360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FF0E289-F928-83CC-1864-BCB72FD90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65521"/>
              </p:ext>
            </p:extLst>
          </p:nvPr>
        </p:nvGraphicFramePr>
        <p:xfrm>
          <a:off x="2032000" y="3200400"/>
          <a:ext cx="8128000" cy="2099734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94588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42564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40004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6750797"/>
                    </a:ext>
                  </a:extLst>
                </a:gridCol>
              </a:tblGrid>
              <a:tr h="2099734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0908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10E2AE-99A3-99F1-63AB-89A722AF9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83941"/>
              </p:ext>
            </p:extLst>
          </p:nvPr>
        </p:nvGraphicFramePr>
        <p:xfrm>
          <a:off x="3505200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24F507B-DC34-3F23-3068-3AD6D3217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77054"/>
              </p:ext>
            </p:extLst>
          </p:nvPr>
        </p:nvGraphicFramePr>
        <p:xfrm>
          <a:off x="5537687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F16BA05-1530-51BC-10AC-891186CDA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48123"/>
              </p:ext>
            </p:extLst>
          </p:nvPr>
        </p:nvGraphicFramePr>
        <p:xfrm>
          <a:off x="7569202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4DE955D7-D154-226F-59E5-D98F1F4B4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5473"/>
              </p:ext>
            </p:extLst>
          </p:nvPr>
        </p:nvGraphicFramePr>
        <p:xfrm>
          <a:off x="9601200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7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D6899A-5947-9161-6124-B7C9350BD6AC}"/>
              </a:ext>
            </a:extLst>
          </p:cNvPr>
          <p:cNvSpPr txBox="1"/>
          <p:nvPr/>
        </p:nvSpPr>
        <p:spPr>
          <a:xfrm>
            <a:off x="1295400" y="1447800"/>
            <a:ext cx="910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Access Pattern: A, C, E, G, A, C, I, </a:t>
            </a:r>
            <a:r>
              <a:rPr lang="en-US" sz="3200" b="1" dirty="0">
                <a:solidFill>
                  <a:srgbClr val="00B0F0"/>
                </a:solidFill>
              </a:rPr>
              <a:t>K</a:t>
            </a:r>
            <a:r>
              <a:rPr lang="en-US" sz="3200" b="1" dirty="0"/>
              <a:t>, A, C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8D3B0-2193-6363-BAEB-17BF176E34C5}"/>
              </a:ext>
            </a:extLst>
          </p:cNvPr>
          <p:cNvSpPr txBox="1"/>
          <p:nvPr/>
        </p:nvSpPr>
        <p:spPr>
          <a:xfrm>
            <a:off x="1295400" y="2514600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    </a:t>
            </a:r>
            <a:r>
              <a:rPr lang="en-US" sz="2800" b="1" dirty="0">
                <a:latin typeface="+mj-lt"/>
              </a:rPr>
              <a:t>Way1</a:t>
            </a:r>
            <a:r>
              <a:rPr lang="zh-CN" altLang="en-US" sz="2800" b="1" dirty="0">
                <a:latin typeface="+mj-lt"/>
              </a:rPr>
              <a:t>           </a:t>
            </a:r>
            <a:r>
              <a:rPr lang="en-US" altLang="zh-CN" sz="2800" b="1" dirty="0">
                <a:latin typeface="+mj-lt"/>
              </a:rPr>
              <a:t>Way2            Way3           Way4 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21DDA-A34C-F77F-34C9-22655CECFEC4}"/>
              </a:ext>
            </a:extLst>
          </p:cNvPr>
          <p:cNvSpPr txBox="1"/>
          <p:nvPr/>
        </p:nvSpPr>
        <p:spPr>
          <a:xfrm>
            <a:off x="1483102" y="5791200"/>
            <a:ext cx="910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Miss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278A2-3608-AC5E-AF74-53863DED8F70}"/>
              </a:ext>
            </a:extLst>
          </p:cNvPr>
          <p:cNvSpPr txBox="1"/>
          <p:nvPr/>
        </p:nvSpPr>
        <p:spPr>
          <a:xfrm>
            <a:off x="11655084" y="63360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FCB7F40-64E6-A830-CF76-3905AA916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524211"/>
              </p:ext>
            </p:extLst>
          </p:nvPr>
        </p:nvGraphicFramePr>
        <p:xfrm>
          <a:off x="2032000" y="3200400"/>
          <a:ext cx="8128000" cy="2099734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94588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42564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40004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6750797"/>
                    </a:ext>
                  </a:extLst>
                </a:gridCol>
              </a:tblGrid>
              <a:tr h="2099734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0908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378B1C-7477-760B-9133-600FCEC18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298275"/>
              </p:ext>
            </p:extLst>
          </p:nvPr>
        </p:nvGraphicFramePr>
        <p:xfrm>
          <a:off x="3505200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9261D875-6E03-6B58-4031-079FCCB9C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90495"/>
              </p:ext>
            </p:extLst>
          </p:nvPr>
        </p:nvGraphicFramePr>
        <p:xfrm>
          <a:off x="5537687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784850FA-0C29-55D7-88B4-1F5CCCEC3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798968"/>
              </p:ext>
            </p:extLst>
          </p:nvPr>
        </p:nvGraphicFramePr>
        <p:xfrm>
          <a:off x="7569202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5868671-9853-2CE4-776F-02B983066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96282"/>
              </p:ext>
            </p:extLst>
          </p:nvPr>
        </p:nvGraphicFramePr>
        <p:xfrm>
          <a:off x="9601200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53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D6899A-5947-9161-6124-B7C9350BD6AC}"/>
              </a:ext>
            </a:extLst>
          </p:cNvPr>
          <p:cNvSpPr txBox="1"/>
          <p:nvPr/>
        </p:nvSpPr>
        <p:spPr>
          <a:xfrm>
            <a:off x="1295400" y="1447800"/>
            <a:ext cx="910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Access Pattern: A, C, E, G, A, C, I, K, 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C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4FCA6-BE82-FCBE-627C-B214FDE88719}"/>
              </a:ext>
            </a:extLst>
          </p:cNvPr>
          <p:cNvSpPr txBox="1"/>
          <p:nvPr/>
        </p:nvSpPr>
        <p:spPr>
          <a:xfrm>
            <a:off x="1483102" y="5791200"/>
            <a:ext cx="910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Hit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701BB-207B-DDE4-C305-A79B9A1224A5}"/>
              </a:ext>
            </a:extLst>
          </p:cNvPr>
          <p:cNvSpPr txBox="1"/>
          <p:nvPr/>
        </p:nvSpPr>
        <p:spPr>
          <a:xfrm>
            <a:off x="11655084" y="63360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A3C6B84-904C-4B02-09B3-8A101C56C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31629"/>
              </p:ext>
            </p:extLst>
          </p:nvPr>
        </p:nvGraphicFramePr>
        <p:xfrm>
          <a:off x="2032000" y="3200400"/>
          <a:ext cx="8128000" cy="2099734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94588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42564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40004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6750797"/>
                    </a:ext>
                  </a:extLst>
                </a:gridCol>
              </a:tblGrid>
              <a:tr h="2099734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0908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FBE5DD-59FA-E3B8-7698-90BFB1E5E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997345"/>
              </p:ext>
            </p:extLst>
          </p:nvPr>
        </p:nvGraphicFramePr>
        <p:xfrm>
          <a:off x="3505200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6D5F0E2-8F0C-F555-CFE3-B88926FF1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90495"/>
              </p:ext>
            </p:extLst>
          </p:nvPr>
        </p:nvGraphicFramePr>
        <p:xfrm>
          <a:off x="5537687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E04CFC6F-A5E0-08A6-5C4E-BAE031E31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798968"/>
              </p:ext>
            </p:extLst>
          </p:nvPr>
        </p:nvGraphicFramePr>
        <p:xfrm>
          <a:off x="7569202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C48B2E9E-39EB-1EC0-9046-7078D7E00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96282"/>
              </p:ext>
            </p:extLst>
          </p:nvPr>
        </p:nvGraphicFramePr>
        <p:xfrm>
          <a:off x="9601200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E1973F5-B533-496E-6AE5-397B9735B91A}"/>
              </a:ext>
            </a:extLst>
          </p:cNvPr>
          <p:cNvSpPr txBox="1"/>
          <p:nvPr/>
        </p:nvSpPr>
        <p:spPr>
          <a:xfrm>
            <a:off x="1295400" y="2514600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    </a:t>
            </a:r>
            <a:r>
              <a:rPr lang="en-US" sz="2800" b="1" dirty="0">
                <a:latin typeface="+mj-lt"/>
              </a:rPr>
              <a:t>Way1</a:t>
            </a:r>
            <a:r>
              <a:rPr lang="zh-CN" altLang="en-US" sz="2800" b="1" dirty="0">
                <a:latin typeface="+mj-lt"/>
              </a:rPr>
              <a:t>           </a:t>
            </a:r>
            <a:r>
              <a:rPr lang="en-US" altLang="zh-CN" sz="2800" b="1" dirty="0">
                <a:latin typeface="+mj-lt"/>
              </a:rPr>
              <a:t>Way2            Way3           Way4 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972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D6899A-5947-9161-6124-B7C9350BD6AC}"/>
              </a:ext>
            </a:extLst>
          </p:cNvPr>
          <p:cNvSpPr txBox="1"/>
          <p:nvPr/>
        </p:nvSpPr>
        <p:spPr>
          <a:xfrm>
            <a:off x="1295400" y="1447800"/>
            <a:ext cx="910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Access Pattern: A, C, E, G, A, C, I, K, A, </a:t>
            </a:r>
            <a:r>
              <a:rPr lang="en-US" sz="3200" b="1" dirty="0">
                <a:solidFill>
                  <a:srgbClr val="00B0F0"/>
                </a:solidFill>
              </a:rPr>
              <a:t>C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10811C-55E2-56CD-DD8F-BC2B4BB80D8D}"/>
              </a:ext>
            </a:extLst>
          </p:cNvPr>
          <p:cNvSpPr txBox="1"/>
          <p:nvPr/>
        </p:nvSpPr>
        <p:spPr>
          <a:xfrm>
            <a:off x="1295400" y="2514600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    </a:t>
            </a:r>
            <a:r>
              <a:rPr lang="en-US" sz="2800" b="1" dirty="0">
                <a:latin typeface="+mj-lt"/>
              </a:rPr>
              <a:t>Way1</a:t>
            </a:r>
            <a:r>
              <a:rPr lang="zh-CN" altLang="en-US" sz="2800" b="1" dirty="0">
                <a:latin typeface="+mj-lt"/>
              </a:rPr>
              <a:t>           </a:t>
            </a:r>
            <a:r>
              <a:rPr lang="en-US" altLang="zh-CN" sz="2800" b="1" dirty="0">
                <a:latin typeface="+mj-lt"/>
              </a:rPr>
              <a:t>Way2            Way3           Way4 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7B57B-810B-3434-9547-9EA4CC0BC1E9}"/>
              </a:ext>
            </a:extLst>
          </p:cNvPr>
          <p:cNvSpPr txBox="1"/>
          <p:nvPr/>
        </p:nvSpPr>
        <p:spPr>
          <a:xfrm>
            <a:off x="1483102" y="5791200"/>
            <a:ext cx="910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Result: M, M, M, M, H, H, M, M, H, H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4F484-4CD7-9309-1363-48D216CF7225}"/>
              </a:ext>
            </a:extLst>
          </p:cNvPr>
          <p:cNvSpPr txBox="1"/>
          <p:nvPr/>
        </p:nvSpPr>
        <p:spPr>
          <a:xfrm>
            <a:off x="11655084" y="63360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410F3FA-CD99-E7B4-1213-ADB3B1FE9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78503"/>
              </p:ext>
            </p:extLst>
          </p:nvPr>
        </p:nvGraphicFramePr>
        <p:xfrm>
          <a:off x="2032000" y="3200400"/>
          <a:ext cx="8128000" cy="2099734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94588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42564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40004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6750797"/>
                    </a:ext>
                  </a:extLst>
                </a:gridCol>
              </a:tblGrid>
              <a:tr h="2099734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0908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42664C-3DA1-B721-E0B6-5D7401394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867868"/>
              </p:ext>
            </p:extLst>
          </p:nvPr>
        </p:nvGraphicFramePr>
        <p:xfrm>
          <a:off x="3505200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CC8CD2BE-F62C-7C45-2653-4D7E11299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649501"/>
              </p:ext>
            </p:extLst>
          </p:nvPr>
        </p:nvGraphicFramePr>
        <p:xfrm>
          <a:off x="5537687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0814C568-F80C-3674-5490-A88E1A4DC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19177"/>
              </p:ext>
            </p:extLst>
          </p:nvPr>
        </p:nvGraphicFramePr>
        <p:xfrm>
          <a:off x="7569202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44A7F23B-B2C4-F268-A43D-ECD007097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55581"/>
              </p:ext>
            </p:extLst>
          </p:nvPr>
        </p:nvGraphicFramePr>
        <p:xfrm>
          <a:off x="9601200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61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534705-22B5-594A-03F8-5B8365D035ED}"/>
              </a:ext>
            </a:extLst>
          </p:cNvPr>
          <p:cNvSpPr txBox="1"/>
          <p:nvPr/>
        </p:nvSpPr>
        <p:spPr>
          <a:xfrm>
            <a:off x="914400" y="1052160"/>
            <a:ext cx="10668000" cy="5773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Replacement Policy-specific Bugs (i.e., both Classic and Ruby)</a:t>
            </a:r>
          </a:p>
          <a:p>
            <a:pPr marL="1085850" lvl="1" indent="-342900">
              <a:lnSpc>
                <a:spcPts val="3100"/>
              </a:lnSpc>
              <a:buFont typeface="Arial" panose="020B0604020202020204" pitchFamily="34" charset="0"/>
              <a:buChar char="−"/>
            </a:pPr>
            <a:r>
              <a:rPr lang="en-US" sz="225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20881</a:t>
            </a:r>
            <a:r>
              <a:rPr lang="en-US" sz="2250" dirty="0"/>
              <a:t>: MRU initialized replacement incorrectly</a:t>
            </a:r>
          </a:p>
          <a:p>
            <a:pPr marL="1085850" lvl="1" indent="-342900">
              <a:lnSpc>
                <a:spcPts val="3100"/>
              </a:lnSpc>
              <a:buFont typeface="Arial" panose="020B0604020202020204" pitchFamily="34" charset="0"/>
              <a:buChar char="−"/>
            </a:pPr>
            <a:r>
              <a:rPr lang="en-US" sz="225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20882</a:t>
            </a:r>
            <a:r>
              <a:rPr lang="en-US" sz="2250" dirty="0"/>
              <a:t>: </a:t>
            </a:r>
            <a:r>
              <a:rPr lang="en-US" sz="2250" dirty="0" err="1"/>
              <a:t>SecondChance</a:t>
            </a:r>
            <a:r>
              <a:rPr lang="en-US" sz="2250" dirty="0"/>
              <a:t> initialized new entries incorrectly</a:t>
            </a:r>
          </a:p>
          <a:p>
            <a:pPr marL="1085850" lvl="1" indent="-342900">
              <a:lnSpc>
                <a:spcPts val="3000"/>
              </a:lnSpc>
              <a:buFont typeface="Arial" panose="020B0604020202020204" pitchFamily="34" charset="0"/>
              <a:buChar char="−"/>
            </a:pPr>
            <a:r>
              <a:rPr lang="en-US" sz="2250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65952</a:t>
            </a:r>
            <a:r>
              <a:rPr lang="en-US" sz="2250" dirty="0"/>
              <a:t>: FIFO incorrect if multiple new entries in same cycle</a:t>
            </a:r>
          </a:p>
          <a:p>
            <a:pPr marL="1085850" lvl="1" indent="-342900">
              <a:lnSpc>
                <a:spcPts val="3000"/>
              </a:lnSpc>
              <a:buFont typeface="Arial" panose="020B0604020202020204" pitchFamily="34" charset="0"/>
              <a:buChar char="−"/>
            </a:pPr>
            <a:endParaRPr lang="en-US" sz="1050" dirty="0"/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Integration with Ruby-specific Bugs (i.e., only in Ruby)</a:t>
            </a:r>
          </a:p>
          <a:p>
            <a:pPr marL="1085850" lvl="1" indent="-342900">
              <a:lnSpc>
                <a:spcPts val="3100"/>
              </a:lnSpc>
              <a:buFont typeface="Arial" panose="020B0604020202020204" pitchFamily="34" charset="0"/>
              <a:buChar char="−"/>
            </a:pPr>
            <a:r>
              <a:rPr lang="en-US" sz="2252" dirty="0">
                <a:solidFill>
                  <a:srgbClr val="00206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21099</a:t>
            </a:r>
            <a:r>
              <a:rPr lang="en-US" sz="2252" dirty="0"/>
              <a:t>: Ruby called </a:t>
            </a:r>
            <a:r>
              <a:rPr lang="en-US" sz="2252" dirty="0" err="1"/>
              <a:t>cacheProbe</a:t>
            </a:r>
            <a:r>
              <a:rPr lang="en-US" sz="2252" dirty="0"/>
              <a:t> twice in </a:t>
            </a:r>
            <a:r>
              <a:rPr lang="en-US" sz="2252" dirty="0" err="1"/>
              <a:t>in_ports</a:t>
            </a:r>
            <a:r>
              <a:rPr lang="en-US" sz="2252" dirty="0"/>
              <a:t>, causing RP info to be incorrect</a:t>
            </a:r>
          </a:p>
          <a:p>
            <a:pPr marL="1085850" lvl="1" indent="-342900">
              <a:lnSpc>
                <a:spcPts val="3100"/>
              </a:lnSpc>
              <a:buFont typeface="Arial" panose="020B0604020202020204" pitchFamily="34" charset="0"/>
              <a:buChar char="−"/>
            </a:pPr>
            <a:r>
              <a:rPr lang="en-US" sz="2252" dirty="0">
                <a:solidFill>
                  <a:srgbClr val="00206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62232</a:t>
            </a:r>
            <a:r>
              <a:rPr lang="en-US" sz="2252" dirty="0"/>
              <a:t>, </a:t>
            </a:r>
            <a:r>
              <a:rPr lang="en-US" sz="2252" dirty="0">
                <a:solidFill>
                  <a:srgbClr val="00206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63191</a:t>
            </a:r>
            <a:r>
              <a:rPr lang="en-US" sz="2252" dirty="0"/>
              <a:t>, </a:t>
            </a:r>
            <a:r>
              <a:rPr lang="en-US" sz="2252" dirty="0">
                <a:solidFill>
                  <a:srgbClr val="00206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64371</a:t>
            </a:r>
            <a:r>
              <a:rPr lang="en-US" sz="2252" dirty="0"/>
              <a:t>: Ruby updated RP info twice per miss, causing LFU, RRIP, and others to behave incorrectly (</a:t>
            </a:r>
            <a:r>
              <a:rPr lang="en-US" sz="2252" dirty="0" err="1"/>
              <a:t>MI_example</a:t>
            </a:r>
            <a:r>
              <a:rPr lang="en-US" sz="2252" dirty="0"/>
              <a:t>, </a:t>
            </a:r>
            <a:r>
              <a:rPr lang="en-US" sz="2252" dirty="0" err="1"/>
              <a:t>MESI_Two_Level</a:t>
            </a:r>
            <a:r>
              <a:rPr lang="en-US" sz="2252" dirty="0"/>
              <a:t>)</a:t>
            </a:r>
          </a:p>
          <a:p>
            <a:pPr marL="1485900" lvl="2" indent="-342900">
              <a:lnSpc>
                <a:spcPts val="3000"/>
              </a:lnSpc>
              <a:buFont typeface="Arial" panose="020B0604020202020204" pitchFamily="34" charset="0"/>
              <a:buChar char="−"/>
            </a:pPr>
            <a:r>
              <a:rPr lang="en-US" sz="2000" i="1" dirty="0">
                <a:solidFill>
                  <a:srgbClr val="FF0000"/>
                </a:solidFill>
              </a:rPr>
              <a:t>This problem may be in other Ruby protocols too</a:t>
            </a:r>
          </a:p>
          <a:p>
            <a:pPr marL="1485900" lvl="2" indent="-342900">
              <a:lnSpc>
                <a:spcPts val="3000"/>
              </a:lnSpc>
              <a:buFont typeface="Arial" panose="020B0604020202020204" pitchFamily="34" charset="0"/>
              <a:buChar char="−"/>
            </a:pPr>
            <a:endParaRPr lang="en-US" sz="1050" b="1" dirty="0">
              <a:solidFill>
                <a:srgbClr val="FF0000"/>
              </a:solidFill>
            </a:endParaRP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Current Status: RPs have edge case tests integrated</a:t>
            </a:r>
          </a:p>
          <a:p>
            <a:pPr marL="1085850" lvl="1" indent="-342900">
              <a:lnSpc>
                <a:spcPts val="3300"/>
              </a:lnSpc>
              <a:buFont typeface="Arial" panose="020B0604020202020204" pitchFamily="34" charset="0"/>
              <a:buChar char="−"/>
            </a:pPr>
            <a:r>
              <a:rPr lang="en-US" sz="2250" dirty="0"/>
              <a:t>Correctness testing performed as part of gem5 regression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9AB1AA-89B4-3B0E-88F7-DB1C2AD8C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95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3000" b="1" dirty="0">
                <a:latin typeface="+mj-lt"/>
              </a:rPr>
              <a:t>Turns Out The Replacement Policies Had Bugs!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521F9-9E92-DC8D-D99B-0CD8BBAD962A}"/>
              </a:ext>
            </a:extLst>
          </p:cNvPr>
          <p:cNvSpPr txBox="1"/>
          <p:nvPr/>
        </p:nvSpPr>
        <p:spPr>
          <a:xfrm>
            <a:off x="11655084" y="63360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54624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605442-327B-1880-D1DB-324D157AC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95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How Can We Use These Modern RPs in Ruby?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65CAA1-F057-A5F9-51AC-90A49640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20410"/>
            <a:ext cx="110490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</a:pPr>
            <a:endParaRPr lang="en-US" altLang="en-US" b="1" dirty="0"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A7EEA-84CD-5A28-5606-FA2052559A7A}"/>
              </a:ext>
            </a:extLst>
          </p:cNvPr>
          <p:cNvSpPr txBox="1"/>
          <p:nvPr/>
        </p:nvSpPr>
        <p:spPr>
          <a:xfrm>
            <a:off x="904814" y="1073366"/>
            <a:ext cx="10972800" cy="235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Prior work has not examined more complex RPs in GPUs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Conventional wisdom: LRU sufficient for GPUs</a:t>
            </a:r>
          </a:p>
          <a:p>
            <a:pPr marL="1085850" lvl="1" indent="-342900">
              <a:lnSpc>
                <a:spcPts val="3600"/>
              </a:lnSpc>
              <a:buFont typeface="Arial" panose="020B0604020202020204" pitchFamily="34" charset="0"/>
              <a:buChar char="−"/>
            </a:pPr>
            <a:r>
              <a:rPr lang="en-US" sz="2300" dirty="0"/>
              <a:t>Traditional GPGPU workloads have streaming access patterns</a:t>
            </a:r>
          </a:p>
          <a:p>
            <a:pPr marL="1085850" lvl="1" indent="-342900">
              <a:lnSpc>
                <a:spcPts val="3600"/>
              </a:lnSpc>
              <a:buFont typeface="Arial" panose="020B0604020202020204" pitchFamily="34" charset="0"/>
              <a:buChar char="−"/>
            </a:pPr>
            <a:r>
              <a:rPr lang="en-US" sz="2300" dirty="0"/>
              <a:t>GPGPU caches traditionally &lt; 64B of space, on average, per thread</a:t>
            </a:r>
          </a:p>
          <a:p>
            <a:pPr marL="1085850" lvl="1" indent="-342900">
              <a:lnSpc>
                <a:spcPts val="3600"/>
              </a:lnSpc>
              <a:buFont typeface="Arial" panose="020B0604020202020204" pitchFamily="34" charset="0"/>
              <a:buChar char="−"/>
            </a:pPr>
            <a:r>
              <a:rPr lang="en-US" sz="2300" dirty="0"/>
              <a:t>Thus, unlikely data will remain in caches long enough for RP to matter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DFBEE-D624-151B-0060-2CB3F72AE395}"/>
              </a:ext>
            </a:extLst>
          </p:cNvPr>
          <p:cNvSpPr txBox="1"/>
          <p:nvPr/>
        </p:nvSpPr>
        <p:spPr>
          <a:xfrm>
            <a:off x="842865" y="3515635"/>
            <a:ext cx="10439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D67F00"/>
                </a:solidFill>
                <a:latin typeface="+mj-lt"/>
              </a:rPr>
              <a:t>Modern GPUs used for an increasingly wide range of applications</a:t>
            </a:r>
          </a:p>
          <a:p>
            <a:pPr algn="ctr"/>
            <a:endParaRPr lang="en-US" sz="1500" b="1" dirty="0">
              <a:solidFill>
                <a:srgbClr val="D67F00"/>
              </a:solidFill>
              <a:latin typeface="+mj-lt"/>
            </a:endParaRPr>
          </a:p>
          <a:p>
            <a:pPr algn="ctr"/>
            <a:r>
              <a:rPr lang="en-US" altLang="en-US" sz="2400" b="1" dirty="0">
                <a:solidFill>
                  <a:srgbClr val="D67F00"/>
                </a:solidFill>
              </a:rPr>
              <a:t>These workloads reuse data more frequently</a:t>
            </a:r>
            <a:endParaRPr lang="en-US" sz="2400" dirty="0">
              <a:solidFill>
                <a:srgbClr val="D67F00"/>
              </a:solidFill>
            </a:endParaRPr>
          </a:p>
          <a:p>
            <a:pPr algn="ctr"/>
            <a:endParaRPr lang="en-US" sz="1500" dirty="0">
              <a:solidFill>
                <a:srgbClr val="D67F00"/>
              </a:solidFill>
              <a:latin typeface="+mj-lt"/>
            </a:endParaRPr>
          </a:p>
          <a:p>
            <a:pPr algn="ctr"/>
            <a:r>
              <a:rPr lang="en-US" altLang="en-US" sz="2400" b="1" dirty="0">
                <a:solidFill>
                  <a:srgbClr val="D67F00"/>
                </a:solidFill>
              </a:rPr>
              <a:t>And modern GPUs have increasingly large LLCs</a:t>
            </a:r>
            <a:endParaRPr lang="en-US" sz="2400" dirty="0">
              <a:solidFill>
                <a:srgbClr val="D67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8B329-8AF8-16F8-1BF1-212DC03B8CAC}"/>
              </a:ext>
            </a:extLst>
          </p:cNvPr>
          <p:cNvSpPr txBox="1"/>
          <p:nvPr/>
        </p:nvSpPr>
        <p:spPr>
          <a:xfrm>
            <a:off x="11655084" y="63360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6CA9F-6021-85FD-0915-50B6C07BB73E}"/>
              </a:ext>
            </a:extLst>
          </p:cNvPr>
          <p:cNvSpPr txBox="1"/>
          <p:nvPr/>
        </p:nvSpPr>
        <p:spPr>
          <a:xfrm>
            <a:off x="904814" y="5359856"/>
            <a:ext cx="10067986" cy="976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Added support to use these RPs in gem5’s GPU LLC</a:t>
            </a:r>
          </a:p>
          <a:p>
            <a:pPr>
              <a:lnSpc>
                <a:spcPts val="36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3186523"/>
      </p:ext>
    </p:extLst>
  </p:cSld>
  <p:clrMapOvr>
    <a:masterClrMapping/>
  </p:clrMapOvr>
  <p:transition spd="med" advTm="150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C6105F-A8D3-D4A7-836F-E27AB1640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95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Methodology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A5BE9E-B124-58A8-A06B-8ABF73D2C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76599"/>
            <a:ext cx="103251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</a:pPr>
            <a:endParaRPr lang="en-US" altLang="en-US" b="1" dirty="0"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ED1B7-0723-B6C4-D756-516E1317EF5C}"/>
              </a:ext>
            </a:extLst>
          </p:cNvPr>
          <p:cNvSpPr txBox="1"/>
          <p:nvPr/>
        </p:nvSpPr>
        <p:spPr>
          <a:xfrm>
            <a:off x="762000" y="853267"/>
            <a:ext cx="10820400" cy="5296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System Setup:</a:t>
            </a:r>
          </a:p>
          <a:p>
            <a:pPr marL="1085850" lvl="1" indent="-342900">
              <a:buFont typeface="Arial" panose="020B0604020202020204" pitchFamily="34" charset="0"/>
              <a:buChar char="−"/>
            </a:pPr>
            <a:r>
              <a:rPr lang="en-US" sz="2252" dirty="0"/>
              <a:t>Vega 20 GPU (</a:t>
            </a:r>
            <a:r>
              <a:rPr lang="en-US" sz="2252" b="1" dirty="0"/>
              <a:t>60</a:t>
            </a:r>
            <a:r>
              <a:rPr lang="en-US" sz="2252" dirty="0"/>
              <a:t> Compute Units, </a:t>
            </a:r>
            <a:r>
              <a:rPr lang="en-US" sz="2252" b="1" dirty="0"/>
              <a:t>16KB </a:t>
            </a:r>
            <a:r>
              <a:rPr lang="en-US" sz="2252" dirty="0"/>
              <a:t>L1 D$ per CU)</a:t>
            </a:r>
          </a:p>
          <a:p>
            <a:pPr marL="1085850" lvl="1" indent="-342900">
              <a:buFont typeface="Arial" panose="020B0604020202020204" pitchFamily="34" charset="0"/>
              <a:buChar char="−"/>
            </a:pPr>
            <a:r>
              <a:rPr lang="en-US" sz="2252" dirty="0"/>
              <a:t>L1 latency: </a:t>
            </a:r>
            <a:r>
              <a:rPr lang="en-US" sz="2252" b="1" dirty="0"/>
              <a:t>143</a:t>
            </a:r>
            <a:r>
              <a:rPr lang="en-US" sz="2252" dirty="0"/>
              <a:t>, L2 latency: </a:t>
            </a:r>
            <a:r>
              <a:rPr lang="en-US" sz="2252" b="1" dirty="0"/>
              <a:t>260</a:t>
            </a:r>
            <a:r>
              <a:rPr lang="en-US" sz="2252" dirty="0"/>
              <a:t>, Scalar cache latency: </a:t>
            </a:r>
            <a:r>
              <a:rPr lang="en-US" sz="2252" b="1" dirty="0"/>
              <a:t>167</a:t>
            </a:r>
          </a:p>
          <a:p>
            <a:pPr marL="1485900" lvl="2" indent="-342900">
              <a:buFont typeface="Arial" panose="020B0604020202020204" pitchFamily="34" charset="0"/>
              <a:buChar char="−"/>
            </a:pPr>
            <a:r>
              <a:rPr lang="en-US" sz="2252" dirty="0"/>
              <a:t>Latencies based on Daniel &amp; Vishnu’s GAP work</a:t>
            </a:r>
          </a:p>
          <a:p>
            <a:pPr marL="1485900" lvl="2" indent="-342900">
              <a:buFont typeface="Arial" panose="020B0604020202020204" pitchFamily="34" charset="0"/>
              <a:buChar char="−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Metrics: </a:t>
            </a:r>
          </a:p>
          <a:p>
            <a:pPr marL="1085850" lvl="1" indent="-342900">
              <a:buFont typeface="Arial" panose="020B0604020202020204" pitchFamily="34" charset="0"/>
              <a:buChar char="−"/>
            </a:pPr>
            <a:r>
              <a:rPr lang="en-US" sz="2252" dirty="0"/>
              <a:t>Vary </a:t>
            </a:r>
            <a:r>
              <a:rPr lang="en-US" sz="2400" dirty="0"/>
              <a:t>L2 (</a:t>
            </a:r>
            <a:r>
              <a:rPr lang="en-US" sz="2252" dirty="0"/>
              <a:t>LLC) cache sizes: [256KB, 512MB] (powers of two)</a:t>
            </a:r>
          </a:p>
          <a:p>
            <a:pPr marL="1085850" lvl="1" indent="-342900">
              <a:buFont typeface="Arial" panose="020B0604020202020204" pitchFamily="34" charset="0"/>
              <a:buChar char="−"/>
            </a:pPr>
            <a:r>
              <a:rPr lang="en-US" sz="2252" dirty="0"/>
              <a:t>L2 Replacement Policies: FIFO, LFU, LIP, LRU, MRU, NRU, SRRIP, </a:t>
            </a:r>
            <a:r>
              <a:rPr lang="en-US" sz="2252" dirty="0" err="1"/>
              <a:t>SecondChance</a:t>
            </a:r>
            <a:r>
              <a:rPr lang="en-US" sz="2252" dirty="0"/>
              <a:t>, </a:t>
            </a:r>
            <a:r>
              <a:rPr lang="en-US" sz="2252" dirty="0" err="1"/>
              <a:t>TreePLRU</a:t>
            </a:r>
            <a:endParaRPr lang="en-US" sz="2252" dirty="0"/>
          </a:p>
          <a:p>
            <a:pPr marL="1085850" lvl="1" indent="-342900">
              <a:buFont typeface="Arial" panose="020B0604020202020204" pitchFamily="34" charset="0"/>
              <a:buChar char="−"/>
            </a:pPr>
            <a:r>
              <a:rPr lang="en-US" sz="2252" dirty="0"/>
              <a:t>Write-back and Write-through L2</a:t>
            </a:r>
          </a:p>
          <a:p>
            <a:pPr marL="1085850" lvl="1" indent="-342900">
              <a:buFont typeface="Arial" panose="020B0604020202020204" pitchFamily="34" charset="0"/>
              <a:buChar char="−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Study of mix of streaming and non-streaming workloads: </a:t>
            </a:r>
          </a:p>
          <a:p>
            <a:pPr marL="1085850" lvl="1" indent="-342900">
              <a:buFont typeface="Arial" panose="020B0604020202020204" pitchFamily="34" charset="0"/>
              <a:buChar char="−"/>
            </a:pPr>
            <a:r>
              <a:rPr lang="en-US" sz="2252" dirty="0" err="1"/>
              <a:t>Pannotia</a:t>
            </a:r>
            <a:r>
              <a:rPr lang="en-US" sz="2252" dirty="0"/>
              <a:t>, </a:t>
            </a:r>
            <a:r>
              <a:rPr lang="en-US" sz="2252" dirty="0" err="1"/>
              <a:t>Rodinia</a:t>
            </a:r>
            <a:endParaRPr lang="en-US" sz="2252" dirty="0"/>
          </a:p>
          <a:p>
            <a:pPr marL="1085850" lvl="1" indent="-342900">
              <a:buFont typeface="Arial" panose="020B0604020202020204" pitchFamily="34" charset="0"/>
              <a:buChar char="−"/>
            </a:pPr>
            <a:r>
              <a:rPr lang="en-US" sz="2252" dirty="0"/>
              <a:t>Microbenchmarks to better trace access patterns</a:t>
            </a:r>
          </a:p>
          <a:p>
            <a:pPr marL="108585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0DBE0-5F9C-BBF4-038E-F1E2E2C5C0A2}"/>
              </a:ext>
            </a:extLst>
          </p:cNvPr>
          <p:cNvSpPr txBox="1"/>
          <p:nvPr/>
        </p:nvSpPr>
        <p:spPr>
          <a:xfrm>
            <a:off x="952500" y="6049717"/>
            <a:ext cx="1043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latin typeface="+mj-lt"/>
              </a:rPr>
              <a:t>Show a subset of these results today for brevity</a:t>
            </a:r>
            <a:endParaRPr lang="en-US" sz="2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8EADD-2B56-9B64-B218-AE27D528D69A}"/>
              </a:ext>
            </a:extLst>
          </p:cNvPr>
          <p:cNvSpPr txBox="1"/>
          <p:nvPr/>
        </p:nvSpPr>
        <p:spPr>
          <a:xfrm>
            <a:off x="11655084" y="63360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410807186"/>
      </p:ext>
    </p:extLst>
  </p:cSld>
  <p:clrMapOvr>
    <a:masterClrMapping/>
  </p:clrMapOvr>
  <p:transition spd="med" advTm="150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A0C0BC-E994-4E36-8B41-F20326534A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234537"/>
              </p:ext>
            </p:extLst>
          </p:nvPr>
        </p:nvGraphicFramePr>
        <p:xfrm>
          <a:off x="731520" y="1219200"/>
          <a:ext cx="10588752" cy="4690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F4B9937-2701-014C-571F-1DA2A0B211C2}"/>
              </a:ext>
            </a:extLst>
          </p:cNvPr>
          <p:cNvSpPr txBox="1"/>
          <p:nvPr/>
        </p:nvSpPr>
        <p:spPr>
          <a:xfrm>
            <a:off x="0" y="457200"/>
            <a:ext cx="121889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3000" b="1" dirty="0">
                <a:latin typeface="+mj-lt"/>
              </a:rPr>
              <a:t>NW (Needleman–Wunsch) WT LLC Execution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BAAB96-C1A8-415F-0A86-8D80149D0C89}"/>
              </a:ext>
            </a:extLst>
          </p:cNvPr>
          <p:cNvSpPr txBox="1"/>
          <p:nvPr/>
        </p:nvSpPr>
        <p:spPr>
          <a:xfrm>
            <a:off x="1219200" y="5708302"/>
            <a:ext cx="1043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D67F00"/>
                </a:solidFill>
                <a:latin typeface="+mj-lt"/>
              </a:rPr>
              <a:t>LFU, MRU generally worse than others – Hurt temporal locality</a:t>
            </a:r>
            <a:endParaRPr lang="en-US" sz="2400" dirty="0">
              <a:solidFill>
                <a:srgbClr val="D67F00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C3A9E9-14CF-0A54-85E7-ADE6414855FF}"/>
              </a:ext>
            </a:extLst>
          </p:cNvPr>
          <p:cNvSpPr txBox="1"/>
          <p:nvPr/>
        </p:nvSpPr>
        <p:spPr>
          <a:xfrm>
            <a:off x="1143000" y="6125517"/>
            <a:ext cx="1043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D67F00"/>
                </a:solidFill>
                <a:latin typeface="+mj-lt"/>
              </a:rPr>
              <a:t>Little difference between rest of policies until WS fits in LLC</a:t>
            </a:r>
            <a:endParaRPr lang="en-US" sz="2400" dirty="0">
              <a:solidFill>
                <a:srgbClr val="D67F00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CDE92D-F270-4465-5613-FDDCB5CD0342}"/>
              </a:ext>
            </a:extLst>
          </p:cNvPr>
          <p:cNvSpPr txBox="1"/>
          <p:nvPr/>
        </p:nvSpPr>
        <p:spPr>
          <a:xfrm>
            <a:off x="11655084" y="63360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15532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D08A78-056A-9552-20C3-53A172850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3000" b="1" dirty="0">
                <a:latin typeface="+mj-lt"/>
              </a:rPr>
              <a:t>Background: m5 + GEMS = gem5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4B396-CB03-B111-3036-584BF6AE1CDD}"/>
              </a:ext>
            </a:extLst>
          </p:cNvPr>
          <p:cNvSpPr txBox="1"/>
          <p:nvPr/>
        </p:nvSpPr>
        <p:spPr>
          <a:xfrm>
            <a:off x="6287731" y="1282322"/>
            <a:ext cx="5943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latin typeface="+mj-lt"/>
              </a:rPr>
              <a:t>Classic: </a:t>
            </a:r>
            <a:r>
              <a:rPr lang="en-US" sz="2200" dirty="0">
                <a:latin typeface="+mj-lt"/>
              </a:rPr>
              <a:t>quick, simpler option</a:t>
            </a:r>
          </a:p>
          <a:p>
            <a:endParaRPr lang="en-US" sz="9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Often easier to configure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Only basic MOESI coherence protocol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5BE663-9B4A-9A20-9272-B070BB3AE42D}"/>
              </a:ext>
            </a:extLst>
          </p:cNvPr>
          <p:cNvSpPr txBox="1"/>
          <p:nvPr/>
        </p:nvSpPr>
        <p:spPr>
          <a:xfrm>
            <a:off x="612058" y="1282322"/>
            <a:ext cx="529221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latin typeface="+mj-lt"/>
              </a:rPr>
              <a:t>R</a:t>
            </a:r>
            <a:r>
              <a:rPr lang="en-US" altLang="zh-CN" sz="2200" b="1" dirty="0">
                <a:latin typeface="+mj-lt"/>
              </a:rPr>
              <a:t>uby: </a:t>
            </a:r>
            <a:r>
              <a:rPr lang="en-US" altLang="zh-CN" sz="2200" dirty="0">
                <a:latin typeface="+mn-lt"/>
              </a:rPr>
              <a:t>m</a:t>
            </a:r>
            <a:r>
              <a:rPr lang="en-US" sz="2200" dirty="0">
                <a:latin typeface="+mn-lt"/>
              </a:rPr>
              <a:t>ore sophisticated &amp; adaptable</a:t>
            </a:r>
          </a:p>
          <a:p>
            <a:endParaRPr lang="en-US" sz="9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More in-depth coherence support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473BC2BD-4CF2-9320-58C0-54F1F24D4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76997"/>
              </p:ext>
            </p:extLst>
          </p:nvPr>
        </p:nvGraphicFramePr>
        <p:xfrm>
          <a:off x="609600" y="2911724"/>
          <a:ext cx="10972800" cy="2600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461785946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22590688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416389677"/>
                    </a:ext>
                  </a:extLst>
                </a:gridCol>
              </a:tblGrid>
              <a:tr h="406072"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Ruby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Classic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055729"/>
                  </a:ext>
                </a:extLst>
              </a:tr>
              <a:tr h="737405">
                <a:tc>
                  <a:txBody>
                    <a:bodyPr/>
                    <a:lstStyle/>
                    <a:p>
                      <a:r>
                        <a:rPr lang="en-US" sz="2000" b="1" dirty="0"/>
                        <a:t>Replacement policies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LRU, </a:t>
                      </a:r>
                      <a:r>
                        <a:rPr lang="en-US" sz="1600" dirty="0" err="1"/>
                        <a:t>PseudoLRU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Random, LRU,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</a:rPr>
                        <a:t>TreePLRU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, BIP, LIP, MRU, LFU, FIFO, Second-Chance, NRU, RRIP, BRRIP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26533"/>
                  </a:ext>
                </a:extLst>
              </a:tr>
              <a:tr h="1371123">
                <a:tc>
                  <a:txBody>
                    <a:bodyPr/>
                    <a:lstStyle/>
                    <a:p>
                      <a:r>
                        <a:rPr lang="en-US" sz="2000" b="1" dirty="0"/>
                        <a:t>Coherence protocols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MI_example, MESI_Two_Level, </a:t>
                      </a:r>
                    </a:p>
                    <a:p>
                      <a:r>
                        <a:rPr lang="en-US" sz="1600" dirty="0" err="1"/>
                        <a:t>MOESI_CMP_directory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MOESI_CMP_token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MOESI_hammer</a:t>
                      </a:r>
                      <a:r>
                        <a:rPr lang="en-US" sz="1600" dirty="0"/>
                        <a:t>, MESI Three Level, CHI,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MOESI (snoop</a:t>
                      </a:r>
                      <a:r>
                        <a:rPr lang="en-US" altLang="zh-CN" sz="1600" dirty="0"/>
                        <a:t>ing protocol</a:t>
                      </a:r>
                      <a:r>
                        <a:rPr lang="en-US" sz="1600" dirty="0"/>
                        <a:t>)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356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E8B005-4DD9-B2D6-1442-82D8B3F0A6B4}"/>
              </a:ext>
            </a:extLst>
          </p:cNvPr>
          <p:cNvSpPr txBox="1"/>
          <p:nvPr/>
        </p:nvSpPr>
        <p:spPr>
          <a:xfrm>
            <a:off x="872949" y="5874356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Problem: Ruby cannot use state-of-the-art replacement policies in Classic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8339E-E3FA-2B24-05B4-0C37FE88D86C}"/>
              </a:ext>
            </a:extLst>
          </p:cNvPr>
          <p:cNvSpPr txBox="1"/>
          <p:nvPr/>
        </p:nvSpPr>
        <p:spPr>
          <a:xfrm>
            <a:off x="11655084" y="63360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0268332"/>
      </p:ext>
    </p:extLst>
  </p:cSld>
  <p:clrMapOvr>
    <a:masterClrMapping/>
  </p:clrMapOvr>
  <p:transition spd="med" advTm="150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4248DAD-C92F-4615-8FCF-1EB6B6CFAE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853750"/>
              </p:ext>
            </p:extLst>
          </p:nvPr>
        </p:nvGraphicFramePr>
        <p:xfrm>
          <a:off x="731520" y="1216152"/>
          <a:ext cx="10588752" cy="4690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266DD2-93F4-AF8E-DE5A-9071221B8749}"/>
              </a:ext>
            </a:extLst>
          </p:cNvPr>
          <p:cNvSpPr txBox="1"/>
          <p:nvPr/>
        </p:nvSpPr>
        <p:spPr>
          <a:xfrm>
            <a:off x="0" y="457200"/>
            <a:ext cx="121889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3000" b="1" dirty="0">
                <a:latin typeface="+mj-lt"/>
              </a:rPr>
              <a:t>NW (Needleman–Wunsch) WT LLC H</a:t>
            </a:r>
            <a:r>
              <a:rPr lang="en-US" altLang="zh-CN" sz="3000" b="1" dirty="0">
                <a:latin typeface="+mj-lt"/>
              </a:rPr>
              <a:t>it Rate</a:t>
            </a:r>
            <a:endParaRPr lang="en-US" altLang="en-US" sz="30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04F4D-338D-17EB-719B-95A6E1A5C0B0}"/>
              </a:ext>
            </a:extLst>
          </p:cNvPr>
          <p:cNvSpPr txBox="1"/>
          <p:nvPr/>
        </p:nvSpPr>
        <p:spPr>
          <a:xfrm>
            <a:off x="1219200" y="5813323"/>
            <a:ext cx="1043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D67F00"/>
                </a:solidFill>
                <a:latin typeface="+mj-lt"/>
              </a:rPr>
              <a:t>LLC Hit Rates confirm performance trends</a:t>
            </a:r>
            <a:endParaRPr lang="en-US" sz="2400" dirty="0">
              <a:solidFill>
                <a:srgbClr val="D67F00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C4744A-B9DF-8E85-35AE-AE4D29496C40}"/>
              </a:ext>
            </a:extLst>
          </p:cNvPr>
          <p:cNvSpPr txBox="1"/>
          <p:nvPr/>
        </p:nvSpPr>
        <p:spPr>
          <a:xfrm>
            <a:off x="11655084" y="63360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010483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ED054E-7CB8-4DB1-8EFA-0187D23922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390622"/>
              </p:ext>
            </p:extLst>
          </p:nvPr>
        </p:nvGraphicFramePr>
        <p:xfrm>
          <a:off x="731520" y="1216152"/>
          <a:ext cx="10591800" cy="4689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60BC0B-BE8F-111A-9188-049CAC0CC9E5}"/>
              </a:ext>
            </a:extLst>
          </p:cNvPr>
          <p:cNvSpPr txBox="1"/>
          <p:nvPr/>
        </p:nvSpPr>
        <p:spPr>
          <a:xfrm>
            <a:off x="0" y="457200"/>
            <a:ext cx="12188952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3000" b="1" dirty="0">
                <a:latin typeface="+mj-lt"/>
              </a:rPr>
              <a:t>NW (Needleman–Wunsch) WB LLC Execution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75DB9A-005F-41C7-2919-43136C950BFF}"/>
              </a:ext>
            </a:extLst>
          </p:cNvPr>
          <p:cNvSpPr txBox="1"/>
          <p:nvPr/>
        </p:nvSpPr>
        <p:spPr>
          <a:xfrm>
            <a:off x="381000" y="5708302"/>
            <a:ext cx="112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D67F00"/>
                </a:solidFill>
                <a:latin typeface="+mj-lt"/>
              </a:rPr>
              <a:t>In general WB LLC caches outperform WT LLC caches – reuse opportunities</a:t>
            </a:r>
            <a:endParaRPr lang="en-US" sz="2400" dirty="0">
              <a:solidFill>
                <a:srgbClr val="D67F00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E0767-6D29-BE15-A1CA-95AE954292D9}"/>
              </a:ext>
            </a:extLst>
          </p:cNvPr>
          <p:cNvSpPr txBox="1"/>
          <p:nvPr/>
        </p:nvSpPr>
        <p:spPr>
          <a:xfrm>
            <a:off x="1210843" y="6169967"/>
            <a:ext cx="1043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D67F00"/>
                </a:solidFill>
                <a:latin typeface="+mj-lt"/>
              </a:rPr>
              <a:t>Average around 6% less execution time than WT</a:t>
            </a:r>
            <a:endParaRPr lang="en-US" sz="2400" dirty="0">
              <a:solidFill>
                <a:srgbClr val="D67F00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11EFD-73DF-96F8-1262-CA6C323E3F8E}"/>
              </a:ext>
            </a:extLst>
          </p:cNvPr>
          <p:cNvSpPr txBox="1"/>
          <p:nvPr/>
        </p:nvSpPr>
        <p:spPr>
          <a:xfrm>
            <a:off x="11655084" y="63360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672600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35EE109-1E6A-4324-929A-3589A5B78C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197546"/>
              </p:ext>
            </p:extLst>
          </p:nvPr>
        </p:nvGraphicFramePr>
        <p:xfrm>
          <a:off x="731520" y="1216152"/>
          <a:ext cx="10588752" cy="4690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731A2D-CEE3-5B6D-3617-0AA2B2B21D39}"/>
              </a:ext>
            </a:extLst>
          </p:cNvPr>
          <p:cNvSpPr txBox="1"/>
          <p:nvPr/>
        </p:nvSpPr>
        <p:spPr>
          <a:xfrm>
            <a:off x="0" y="457200"/>
            <a:ext cx="12188952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3000" b="1" dirty="0">
                <a:latin typeface="+mj-lt"/>
              </a:rPr>
              <a:t>NW (Needleman–Wunsch) WB LLC H</a:t>
            </a:r>
            <a:r>
              <a:rPr lang="en-US" altLang="zh-CN" sz="3000" b="1" dirty="0">
                <a:latin typeface="+mj-lt"/>
              </a:rPr>
              <a:t>it Rate</a:t>
            </a:r>
            <a:endParaRPr lang="en-US" altLang="en-US" sz="30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4E80F-A57A-E638-B151-F6E2768D616B}"/>
              </a:ext>
            </a:extLst>
          </p:cNvPr>
          <p:cNvSpPr txBox="1"/>
          <p:nvPr/>
        </p:nvSpPr>
        <p:spPr>
          <a:xfrm>
            <a:off x="1447800" y="5676191"/>
            <a:ext cx="1043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D67F00"/>
                </a:solidFill>
                <a:latin typeface="+mj-lt"/>
              </a:rPr>
              <a:t>Same RP trends for WT caches (just hit rates vary)</a:t>
            </a:r>
            <a:endParaRPr lang="en-US" sz="2400" dirty="0">
              <a:solidFill>
                <a:srgbClr val="D67F00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C653A-AC77-60B7-5882-A5922175B44D}"/>
              </a:ext>
            </a:extLst>
          </p:cNvPr>
          <p:cNvSpPr txBox="1"/>
          <p:nvPr/>
        </p:nvSpPr>
        <p:spPr>
          <a:xfrm>
            <a:off x="1210843" y="6169967"/>
            <a:ext cx="1043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D67F00"/>
                </a:solidFill>
                <a:latin typeface="+mj-lt"/>
              </a:rPr>
              <a:t>H</a:t>
            </a:r>
            <a:r>
              <a:rPr lang="en-US" altLang="zh-CN" sz="2400" b="1" dirty="0">
                <a:solidFill>
                  <a:srgbClr val="D67F00"/>
                </a:solidFill>
                <a:latin typeface="+mj-lt"/>
              </a:rPr>
              <a:t>igher average </a:t>
            </a:r>
            <a:r>
              <a:rPr lang="en-US" altLang="en-US" sz="2400" b="1" dirty="0">
                <a:solidFill>
                  <a:srgbClr val="D67F00"/>
                </a:solidFill>
                <a:latin typeface="+mj-lt"/>
              </a:rPr>
              <a:t>hit rate than WT</a:t>
            </a:r>
            <a:endParaRPr lang="en-US" sz="2400" dirty="0">
              <a:solidFill>
                <a:srgbClr val="D67F00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C0DBB4-5CFA-B3A8-34DD-F66DA58DE109}"/>
              </a:ext>
            </a:extLst>
          </p:cNvPr>
          <p:cNvSpPr txBox="1"/>
          <p:nvPr/>
        </p:nvSpPr>
        <p:spPr>
          <a:xfrm>
            <a:off x="11655084" y="63360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635542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6280-FF9C-BA3F-9D62-F634376A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10971213" cy="4953000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MRU and LFU generally perform worse than other RPs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WB/WT choice seems much more important than RP choice (besides not using MRU/LFU)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Performance affected less by RPs as cache size grows, fixed once WS fits in LLC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Surprising how little RP seems to impact performance</a:t>
            </a:r>
          </a:p>
          <a:p>
            <a:pPr marL="914400" lvl="1" indent="-514350">
              <a:buFont typeface="Arial" panose="020B0604020202020204" pitchFamily="34" charset="0"/>
              <a:buChar char="−"/>
            </a:pP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Hypothesis: GPU Ruby protocols have similar RP update problems as Ruby CPU protocols</a:t>
            </a:r>
          </a:p>
          <a:p>
            <a:pPr marL="914400" lvl="1" indent="-514350">
              <a:buFont typeface="Arial" panose="020B0604020202020204" pitchFamily="34" charset="0"/>
              <a:buChar char="−"/>
            </a:pP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Next Step: targeted microbenchmarks with known access patterns</a:t>
            </a:r>
          </a:p>
          <a:p>
            <a:pPr marL="0" indent="0"/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716CF1-90A5-7B75-3BDD-A5FB88F25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95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Overall Result Takeaways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8092C-A58B-883B-CD9D-6DCE0C05C8C0}"/>
              </a:ext>
            </a:extLst>
          </p:cNvPr>
          <p:cNvSpPr txBox="1"/>
          <p:nvPr/>
        </p:nvSpPr>
        <p:spPr>
          <a:xfrm>
            <a:off x="11655084" y="63360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699293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C6105F-A8D3-D4A7-836F-E27AB1640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95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</a:pPr>
            <a:r>
              <a:rPr lang="en-US" b="1" dirty="0"/>
              <a:t>Conclusion</a:t>
            </a:r>
            <a:endParaRPr lang="en-US" altLang="en-US" b="1" dirty="0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5904F-D973-799A-4DDF-9ED399364853}"/>
              </a:ext>
            </a:extLst>
          </p:cNvPr>
          <p:cNvSpPr txBox="1"/>
          <p:nvPr/>
        </p:nvSpPr>
        <p:spPr>
          <a:xfrm>
            <a:off x="806441" y="936401"/>
            <a:ext cx="11049000" cy="558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Classic model has more complex RP support in gem5</a:t>
            </a:r>
          </a:p>
          <a:p>
            <a:pPr marL="1200150" lvl="1" indent="-457200">
              <a:lnSpc>
                <a:spcPts val="3120"/>
              </a:lnSpc>
              <a:buFont typeface="Arial" panose="020B0604020202020204" pitchFamily="34" charset="0"/>
              <a:buChar char="−"/>
            </a:pPr>
            <a:r>
              <a:rPr lang="en-US" sz="2250" dirty="0"/>
              <a:t>However, Ruby only supported LRU variants</a:t>
            </a:r>
          </a:p>
          <a:p>
            <a:pPr marL="285750" indent="-28575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We improved gem5’s publicly available RP support</a:t>
            </a:r>
          </a:p>
          <a:p>
            <a:pPr marL="1085850" lvl="1" indent="-342900">
              <a:lnSpc>
                <a:spcPts val="3120"/>
              </a:lnSpc>
              <a:buFont typeface="Arial" panose="020B0604020202020204" pitchFamily="34" charset="0"/>
              <a:buChar char="−"/>
            </a:pPr>
            <a:r>
              <a:rPr lang="en-US" sz="2250" dirty="0"/>
              <a:t>Merged RPs – Ruby can now use Classic’s advanced RPs</a:t>
            </a:r>
          </a:p>
          <a:p>
            <a:pPr marL="1085850" lvl="1" indent="-342900">
              <a:lnSpc>
                <a:spcPts val="3120"/>
              </a:lnSpc>
              <a:buFont typeface="Arial" panose="020B0604020202020204" pitchFamily="34" charset="0"/>
              <a:buChar char="−"/>
            </a:pPr>
            <a:r>
              <a:rPr lang="en-US" sz="2250" dirty="0"/>
              <a:t>Integrated RP edge case testing into gem5’s regression testing</a:t>
            </a:r>
          </a:p>
          <a:p>
            <a:pPr marL="1085850" lvl="1" indent="-342900">
              <a:lnSpc>
                <a:spcPts val="3120"/>
              </a:lnSpc>
              <a:buFont typeface="Arial" panose="020B0604020202020204" pitchFamily="34" charset="0"/>
              <a:buChar char="−"/>
            </a:pPr>
            <a:r>
              <a:rPr lang="en-US" sz="2250" dirty="0"/>
              <a:t>Added support to use these RPs into GPU</a:t>
            </a:r>
          </a:p>
          <a:p>
            <a:pPr marL="285750" indent="-28575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Current Results:</a:t>
            </a:r>
          </a:p>
          <a:p>
            <a:pPr marL="1085850" lvl="1" indent="-342900">
              <a:lnSpc>
                <a:spcPts val="3120"/>
              </a:lnSpc>
              <a:buFont typeface="Arial" panose="020B0604020202020204" pitchFamily="34" charset="0"/>
              <a:buChar char="−"/>
            </a:pPr>
            <a:r>
              <a:rPr lang="en-US" sz="2250" dirty="0"/>
              <a:t>MRU and LFU fail to exploit temporal locality (bad choices for GPU)</a:t>
            </a:r>
          </a:p>
          <a:p>
            <a:pPr marL="1085850" lvl="1" indent="-342900">
              <a:lnSpc>
                <a:spcPts val="3120"/>
              </a:lnSpc>
              <a:buFont typeface="Arial" panose="020B0604020202020204" pitchFamily="34" charset="0"/>
              <a:buChar char="−"/>
            </a:pPr>
            <a:r>
              <a:rPr lang="en-US" sz="2250" dirty="0"/>
              <a:t>Other RPs provide similar performance to one another</a:t>
            </a:r>
          </a:p>
          <a:p>
            <a:pPr marL="1085850" lvl="1" indent="-342900">
              <a:lnSpc>
                <a:spcPts val="3120"/>
              </a:lnSpc>
              <a:buFont typeface="Arial" panose="020B0604020202020204" pitchFamily="34" charset="0"/>
              <a:buChar char="−"/>
            </a:pPr>
            <a:r>
              <a:rPr lang="en-US" sz="2250" dirty="0"/>
              <a:t>WB vs. WT LLC seems to matter a lot more than RP choice</a:t>
            </a:r>
          </a:p>
          <a:p>
            <a:pPr marL="285750" indent="-28575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Next Steps:</a:t>
            </a:r>
          </a:p>
          <a:p>
            <a:pPr marL="1085850" lvl="1" indent="-342900">
              <a:lnSpc>
                <a:spcPts val="3120"/>
              </a:lnSpc>
              <a:buFont typeface="Arial" panose="020B0604020202020204" pitchFamily="34" charset="0"/>
              <a:buChar char="−"/>
            </a:pPr>
            <a:r>
              <a:rPr lang="en-US" sz="2250" dirty="0"/>
              <a:t>Use targeted microbenchmarks to debug GPU LLC RP behavior</a:t>
            </a:r>
          </a:p>
          <a:p>
            <a:pPr marL="1085850" lvl="1" indent="-342900">
              <a:lnSpc>
                <a:spcPts val="3120"/>
              </a:lnSpc>
              <a:buFont typeface="Arial" panose="020B0604020202020204" pitchFamily="34" charset="0"/>
              <a:buChar char="−"/>
            </a:pPr>
            <a:r>
              <a:rPr lang="en-US" sz="2250" dirty="0"/>
              <a:t>Integrate RP into known good GPU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DDABD5-3507-414D-757E-5582F90B881B}"/>
              </a:ext>
            </a:extLst>
          </p:cNvPr>
          <p:cNvSpPr txBox="1"/>
          <p:nvPr/>
        </p:nvSpPr>
        <p:spPr>
          <a:xfrm>
            <a:off x="11655084" y="63360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310699033"/>
      </p:ext>
    </p:extLst>
  </p:cSld>
  <p:clrMapOvr>
    <a:masterClrMapping/>
  </p:clrMapOvr>
  <p:transition spd="med" advTm="1500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553029-50A0-A35E-4756-F390CCD85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95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3000" b="1" dirty="0">
                <a:latin typeface="+mj-lt"/>
              </a:rPr>
              <a:t>Merging Replacement Policy Support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BCDDF-E181-52E0-F824-E92967975D03}"/>
              </a:ext>
            </a:extLst>
          </p:cNvPr>
          <p:cNvSpPr txBox="1"/>
          <p:nvPr/>
        </p:nvSpPr>
        <p:spPr>
          <a:xfrm>
            <a:off x="1438532" y="4807670"/>
            <a:ext cx="107442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Merged the cache replacement policies from Classic to Ruby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Users can use any of the replacement policies in either model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F6761C6-FBD9-8C5A-F1FB-4B7EE7930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338" y="900727"/>
            <a:ext cx="60102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17DFAB-B316-CD8C-5D80-4DD624322EA1}"/>
              </a:ext>
            </a:extLst>
          </p:cNvPr>
          <p:cNvSpPr txBox="1"/>
          <p:nvPr/>
        </p:nvSpPr>
        <p:spPr>
          <a:xfrm>
            <a:off x="11655084" y="63360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3EAA8-1729-6F23-E0EC-121FBB0E88FD}"/>
              </a:ext>
            </a:extLst>
          </p:cNvPr>
          <p:cNvSpPr txBox="1"/>
          <p:nvPr/>
        </p:nvSpPr>
        <p:spPr>
          <a:xfrm>
            <a:off x="1981200" y="6019499"/>
            <a:ext cx="86260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How to validate correctness of replacement policies?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86638944"/>
      </p:ext>
    </p:extLst>
  </p:cSld>
  <p:clrMapOvr>
    <a:masterClrMapping/>
  </p:clrMapOvr>
  <p:transition spd="med" advTm="150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13DFF18E-57B8-0A49-B5C5-DB351F0D94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7"/>
          <a:stretch/>
        </p:blipFill>
        <p:spPr>
          <a:xfrm>
            <a:off x="2968634" y="1138087"/>
            <a:ext cx="6254731" cy="54223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E1E749-C3C1-9C1F-9234-FC5700DE9C9B}"/>
              </a:ext>
            </a:extLst>
          </p:cNvPr>
          <p:cNvSpPr txBox="1"/>
          <p:nvPr/>
        </p:nvSpPr>
        <p:spPr>
          <a:xfrm>
            <a:off x="11655084" y="63360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FE4F4-A8C0-9F95-45BF-D452AD1D5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US" sz="3000" b="1" dirty="0">
                <a:latin typeface="+mj-lt"/>
              </a:rPr>
              <a:t>Edge case example for </a:t>
            </a:r>
            <a:r>
              <a:rPr lang="en-US" sz="3000" b="1" dirty="0" err="1">
                <a:latin typeface="+mj-lt"/>
              </a:rPr>
              <a:t>SecondChance</a:t>
            </a:r>
            <a:r>
              <a:rPr lang="en-US" sz="3000" b="1" dirty="0">
                <a:latin typeface="+mj-lt"/>
              </a:rPr>
              <a:t> RP </a:t>
            </a:r>
          </a:p>
        </p:txBody>
      </p:sp>
    </p:spTree>
    <p:extLst>
      <p:ext uri="{BB962C8B-B14F-4D97-AF65-F5344CB8AC3E}">
        <p14:creationId xmlns:p14="http://schemas.microsoft.com/office/powerpoint/2010/main" val="191914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D6899A-5947-9161-6124-B7C9350BD6AC}"/>
              </a:ext>
            </a:extLst>
          </p:cNvPr>
          <p:cNvSpPr txBox="1"/>
          <p:nvPr/>
        </p:nvSpPr>
        <p:spPr>
          <a:xfrm>
            <a:off x="1295400" y="1447800"/>
            <a:ext cx="910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Access Pattern: A, C, E, G, A, C, I, K, A, C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66B79-C1F3-EC94-5193-FC852C422766}"/>
              </a:ext>
            </a:extLst>
          </p:cNvPr>
          <p:cNvSpPr txBox="1"/>
          <p:nvPr/>
        </p:nvSpPr>
        <p:spPr>
          <a:xfrm>
            <a:off x="1295400" y="2514600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    </a:t>
            </a:r>
            <a:r>
              <a:rPr lang="en-US" sz="2800" b="1" dirty="0">
                <a:latin typeface="+mj-lt"/>
              </a:rPr>
              <a:t>Way1</a:t>
            </a:r>
            <a:r>
              <a:rPr lang="zh-CN" altLang="en-US" sz="2800" b="1" dirty="0">
                <a:latin typeface="+mj-lt"/>
              </a:rPr>
              <a:t>           </a:t>
            </a:r>
            <a:r>
              <a:rPr lang="en-US" altLang="zh-CN" sz="2800" b="1" dirty="0">
                <a:latin typeface="+mj-lt"/>
              </a:rPr>
              <a:t>Way2            Way3           Way4 </a:t>
            </a:r>
            <a:endParaRPr lang="en-US" sz="28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5AD8F-3B01-4758-F4D1-93F8FB8D8E02}"/>
              </a:ext>
            </a:extLst>
          </p:cNvPr>
          <p:cNvSpPr txBox="1"/>
          <p:nvPr/>
        </p:nvSpPr>
        <p:spPr>
          <a:xfrm>
            <a:off x="11650494" y="63360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61E5DDB5-E80E-5D4D-093E-DF75CC63A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09819"/>
              </p:ext>
            </p:extLst>
          </p:nvPr>
        </p:nvGraphicFramePr>
        <p:xfrm>
          <a:off x="2032000" y="3200400"/>
          <a:ext cx="8128000" cy="2099734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94588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42564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40004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6750797"/>
                    </a:ext>
                  </a:extLst>
                </a:gridCol>
              </a:tblGrid>
              <a:tr h="2099734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endParaRPr lang="en-US" sz="5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090856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DA951CFC-6C86-2DD4-AD3F-72A88ADE1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769078"/>
              </p:ext>
            </p:extLst>
          </p:nvPr>
        </p:nvGraphicFramePr>
        <p:xfrm>
          <a:off x="3505200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E79A8D2A-86E8-36A2-6DB5-2522C8E2D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78463"/>
              </p:ext>
            </p:extLst>
          </p:nvPr>
        </p:nvGraphicFramePr>
        <p:xfrm>
          <a:off x="5537687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580902FA-89C5-F30A-8E94-B84FE5F02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63716"/>
              </p:ext>
            </p:extLst>
          </p:nvPr>
        </p:nvGraphicFramePr>
        <p:xfrm>
          <a:off x="7569202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098920B6-095A-3ACF-6273-6F64D37CE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49738"/>
              </p:ext>
            </p:extLst>
          </p:nvPr>
        </p:nvGraphicFramePr>
        <p:xfrm>
          <a:off x="9601200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98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D6899A-5947-9161-6124-B7C9350BD6AC}"/>
              </a:ext>
            </a:extLst>
          </p:cNvPr>
          <p:cNvSpPr txBox="1"/>
          <p:nvPr/>
        </p:nvSpPr>
        <p:spPr>
          <a:xfrm>
            <a:off x="1295400" y="1447800"/>
            <a:ext cx="910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Access Pattern: 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C, E, G, A, C, I, K, A, C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66B79-C1F3-EC94-5193-FC852C422766}"/>
              </a:ext>
            </a:extLst>
          </p:cNvPr>
          <p:cNvSpPr txBox="1"/>
          <p:nvPr/>
        </p:nvSpPr>
        <p:spPr>
          <a:xfrm>
            <a:off x="1295400" y="2514600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    </a:t>
            </a:r>
            <a:r>
              <a:rPr lang="en-US" sz="2800" b="1" dirty="0">
                <a:latin typeface="+mj-lt"/>
              </a:rPr>
              <a:t>Way1</a:t>
            </a:r>
            <a:r>
              <a:rPr lang="zh-CN" altLang="en-US" sz="2800" b="1" dirty="0">
                <a:latin typeface="+mj-lt"/>
              </a:rPr>
              <a:t>           </a:t>
            </a:r>
            <a:r>
              <a:rPr lang="en-US" altLang="zh-CN" sz="2800" b="1" dirty="0">
                <a:latin typeface="+mj-lt"/>
              </a:rPr>
              <a:t>Way2            Way3           Way4 </a:t>
            </a:r>
            <a:endParaRPr lang="en-US" sz="28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97AB4-3391-5FEF-52BD-7074EBB77CDF}"/>
              </a:ext>
            </a:extLst>
          </p:cNvPr>
          <p:cNvSpPr txBox="1"/>
          <p:nvPr/>
        </p:nvSpPr>
        <p:spPr>
          <a:xfrm>
            <a:off x="1483102" y="5791200"/>
            <a:ext cx="910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Miss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E40EA-2285-FF00-DD49-38A41DEA690D}"/>
              </a:ext>
            </a:extLst>
          </p:cNvPr>
          <p:cNvSpPr txBox="1"/>
          <p:nvPr/>
        </p:nvSpPr>
        <p:spPr>
          <a:xfrm>
            <a:off x="11655084" y="63360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1EB3C19-0176-E8BE-9382-EDA866874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14780"/>
              </p:ext>
            </p:extLst>
          </p:nvPr>
        </p:nvGraphicFramePr>
        <p:xfrm>
          <a:off x="2032000" y="3200400"/>
          <a:ext cx="8128000" cy="2099734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94588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42564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40004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6750797"/>
                    </a:ext>
                  </a:extLst>
                </a:gridCol>
              </a:tblGrid>
              <a:tr h="2099734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090856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C7BCA25F-8F1E-60BB-C728-5AA002714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88744"/>
              </p:ext>
            </p:extLst>
          </p:nvPr>
        </p:nvGraphicFramePr>
        <p:xfrm>
          <a:off x="3505200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A9803DCD-ABF7-D6C2-7BDB-81F95347B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87676"/>
              </p:ext>
            </p:extLst>
          </p:nvPr>
        </p:nvGraphicFramePr>
        <p:xfrm>
          <a:off x="5537687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B84322AE-2670-6F40-EA41-C60D79D06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09869"/>
              </p:ext>
            </p:extLst>
          </p:nvPr>
        </p:nvGraphicFramePr>
        <p:xfrm>
          <a:off x="7568713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87E26189-E5B5-0A6F-2DCD-4D3F801CF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64087"/>
              </p:ext>
            </p:extLst>
          </p:nvPr>
        </p:nvGraphicFramePr>
        <p:xfrm>
          <a:off x="9601200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15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D6899A-5947-9161-6124-B7C9350BD6AC}"/>
              </a:ext>
            </a:extLst>
          </p:cNvPr>
          <p:cNvSpPr txBox="1"/>
          <p:nvPr/>
        </p:nvSpPr>
        <p:spPr>
          <a:xfrm>
            <a:off x="1295400" y="1447800"/>
            <a:ext cx="910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Access Pattern: A, </a:t>
            </a:r>
            <a:r>
              <a:rPr lang="en-US" sz="3200" b="1" dirty="0">
                <a:solidFill>
                  <a:srgbClr val="00B0F0"/>
                </a:solidFill>
              </a:rPr>
              <a:t>C</a:t>
            </a:r>
            <a:r>
              <a:rPr lang="en-US" sz="3200" b="1" dirty="0"/>
              <a:t>, E, G, A, C, I, K, A, C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2F45E-EB7A-F1E3-FD29-3B64E791F9F3}"/>
              </a:ext>
            </a:extLst>
          </p:cNvPr>
          <p:cNvSpPr txBox="1"/>
          <p:nvPr/>
        </p:nvSpPr>
        <p:spPr>
          <a:xfrm>
            <a:off x="1295400" y="2514600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    </a:t>
            </a:r>
            <a:r>
              <a:rPr lang="en-US" sz="2800" b="1" dirty="0">
                <a:latin typeface="+mj-lt"/>
              </a:rPr>
              <a:t>Way1</a:t>
            </a:r>
            <a:r>
              <a:rPr lang="zh-CN" altLang="en-US" sz="2800" b="1" dirty="0">
                <a:latin typeface="+mj-lt"/>
              </a:rPr>
              <a:t>           </a:t>
            </a:r>
            <a:r>
              <a:rPr lang="en-US" altLang="zh-CN" sz="2800" b="1" dirty="0">
                <a:latin typeface="+mj-lt"/>
              </a:rPr>
              <a:t>Way2            Way3           Way4 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11C01-29BC-DDA6-9BA0-D80EE06AE4DF}"/>
              </a:ext>
            </a:extLst>
          </p:cNvPr>
          <p:cNvSpPr txBox="1"/>
          <p:nvPr/>
        </p:nvSpPr>
        <p:spPr>
          <a:xfrm>
            <a:off x="1483102" y="5791200"/>
            <a:ext cx="910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Miss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D8DB8-9DC2-C97F-7C58-569D37F23E79}"/>
              </a:ext>
            </a:extLst>
          </p:cNvPr>
          <p:cNvSpPr txBox="1"/>
          <p:nvPr/>
        </p:nvSpPr>
        <p:spPr>
          <a:xfrm>
            <a:off x="11655084" y="63360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39CA1C2A-FF37-92FD-BD74-710F5910E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582107"/>
              </p:ext>
            </p:extLst>
          </p:nvPr>
        </p:nvGraphicFramePr>
        <p:xfrm>
          <a:off x="2032000" y="3200400"/>
          <a:ext cx="8128000" cy="2099734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94588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42564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40004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6750797"/>
                    </a:ext>
                  </a:extLst>
                </a:gridCol>
              </a:tblGrid>
              <a:tr h="2099734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090856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0EA2366F-DA7B-FB0E-7203-C138C2634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52376"/>
              </p:ext>
            </p:extLst>
          </p:nvPr>
        </p:nvGraphicFramePr>
        <p:xfrm>
          <a:off x="3505200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8A29A8CD-2EA8-794A-E299-96536D93E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98189"/>
              </p:ext>
            </p:extLst>
          </p:nvPr>
        </p:nvGraphicFramePr>
        <p:xfrm>
          <a:off x="5537687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F07740FA-87C5-B400-D087-CA2C92797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92921"/>
              </p:ext>
            </p:extLst>
          </p:nvPr>
        </p:nvGraphicFramePr>
        <p:xfrm>
          <a:off x="7569202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FD19F66B-A925-29CF-D251-8C9A57B1C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405130"/>
              </p:ext>
            </p:extLst>
          </p:nvPr>
        </p:nvGraphicFramePr>
        <p:xfrm>
          <a:off x="9601200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69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D6899A-5947-9161-6124-B7C9350BD6AC}"/>
              </a:ext>
            </a:extLst>
          </p:cNvPr>
          <p:cNvSpPr txBox="1"/>
          <p:nvPr/>
        </p:nvSpPr>
        <p:spPr>
          <a:xfrm>
            <a:off x="1295400" y="1447800"/>
            <a:ext cx="910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Access Pattern: A, C, </a:t>
            </a:r>
            <a:r>
              <a:rPr lang="en-US" sz="3200" b="1" dirty="0">
                <a:solidFill>
                  <a:srgbClr val="00B0F0"/>
                </a:solidFill>
              </a:rPr>
              <a:t>E</a:t>
            </a:r>
            <a:r>
              <a:rPr lang="en-US" sz="3200" b="1" dirty="0"/>
              <a:t>, G, A, C, I, K, A, C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B76038-81A0-6CAC-1DD9-41EFBB3DC5E3}"/>
              </a:ext>
            </a:extLst>
          </p:cNvPr>
          <p:cNvSpPr txBox="1"/>
          <p:nvPr/>
        </p:nvSpPr>
        <p:spPr>
          <a:xfrm>
            <a:off x="1295400" y="2514600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    </a:t>
            </a:r>
            <a:r>
              <a:rPr lang="en-US" sz="2800" b="1" dirty="0">
                <a:latin typeface="+mj-lt"/>
              </a:rPr>
              <a:t>Way1</a:t>
            </a:r>
            <a:r>
              <a:rPr lang="zh-CN" altLang="en-US" sz="2800" b="1" dirty="0">
                <a:latin typeface="+mj-lt"/>
              </a:rPr>
              <a:t>           </a:t>
            </a:r>
            <a:r>
              <a:rPr lang="en-US" altLang="zh-CN" sz="2800" b="1" dirty="0">
                <a:latin typeface="+mj-lt"/>
              </a:rPr>
              <a:t>Way2            Way3           Way4 </a:t>
            </a:r>
            <a:endParaRPr lang="en-US" sz="28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D7EEA-E95D-7DF4-ACF7-0616C2C0F315}"/>
              </a:ext>
            </a:extLst>
          </p:cNvPr>
          <p:cNvSpPr txBox="1"/>
          <p:nvPr/>
        </p:nvSpPr>
        <p:spPr>
          <a:xfrm>
            <a:off x="1483102" y="5791200"/>
            <a:ext cx="910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Miss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91266-BC62-827E-F048-5620E3417A67}"/>
              </a:ext>
            </a:extLst>
          </p:cNvPr>
          <p:cNvSpPr txBox="1"/>
          <p:nvPr/>
        </p:nvSpPr>
        <p:spPr>
          <a:xfrm>
            <a:off x="11655084" y="63360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B0C4EB8-864A-38CD-DAB1-968D0961B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25274"/>
              </p:ext>
            </p:extLst>
          </p:nvPr>
        </p:nvGraphicFramePr>
        <p:xfrm>
          <a:off x="2032000" y="3200400"/>
          <a:ext cx="8128000" cy="2099734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94588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42564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40004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6750797"/>
                    </a:ext>
                  </a:extLst>
                </a:gridCol>
              </a:tblGrid>
              <a:tr h="2099734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090856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EFDB43C4-75D5-B4CE-3EB2-AA6D501A5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700472"/>
              </p:ext>
            </p:extLst>
          </p:nvPr>
        </p:nvGraphicFramePr>
        <p:xfrm>
          <a:off x="3505200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1065D60B-2B2D-8C1D-BA2F-83B441F34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63689"/>
              </p:ext>
            </p:extLst>
          </p:nvPr>
        </p:nvGraphicFramePr>
        <p:xfrm>
          <a:off x="5537687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F3B909EC-65AE-EB02-A019-D1525C4B4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793901"/>
              </p:ext>
            </p:extLst>
          </p:nvPr>
        </p:nvGraphicFramePr>
        <p:xfrm>
          <a:off x="7569202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3F1FF046-B2F4-49FD-2165-DC67997C9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583649"/>
              </p:ext>
            </p:extLst>
          </p:nvPr>
        </p:nvGraphicFramePr>
        <p:xfrm>
          <a:off x="9601200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49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D6899A-5947-9161-6124-B7C9350BD6AC}"/>
              </a:ext>
            </a:extLst>
          </p:cNvPr>
          <p:cNvSpPr txBox="1"/>
          <p:nvPr/>
        </p:nvSpPr>
        <p:spPr>
          <a:xfrm>
            <a:off x="1295400" y="1447800"/>
            <a:ext cx="910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Access Pattern: A, C, E, </a:t>
            </a:r>
            <a:r>
              <a:rPr lang="en-US" sz="3200" b="1" dirty="0">
                <a:solidFill>
                  <a:srgbClr val="00B0F0"/>
                </a:solidFill>
              </a:rPr>
              <a:t>G</a:t>
            </a:r>
            <a:r>
              <a:rPr lang="en-US" sz="3200" b="1" dirty="0"/>
              <a:t>, A, C, I, K, A, C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8E0BC4-23C2-EA99-075A-0D6CA4B7FC6F}"/>
              </a:ext>
            </a:extLst>
          </p:cNvPr>
          <p:cNvSpPr txBox="1"/>
          <p:nvPr/>
        </p:nvSpPr>
        <p:spPr>
          <a:xfrm>
            <a:off x="1295400" y="2514600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    </a:t>
            </a:r>
            <a:r>
              <a:rPr lang="en-US" sz="2800" b="1" dirty="0">
                <a:latin typeface="+mj-lt"/>
              </a:rPr>
              <a:t>Way1</a:t>
            </a:r>
            <a:r>
              <a:rPr lang="zh-CN" altLang="en-US" sz="2800" b="1" dirty="0">
                <a:latin typeface="+mj-lt"/>
              </a:rPr>
              <a:t>           </a:t>
            </a:r>
            <a:r>
              <a:rPr lang="en-US" altLang="zh-CN" sz="2800" b="1" dirty="0">
                <a:latin typeface="+mj-lt"/>
              </a:rPr>
              <a:t>Way2            Way3           Way4 </a:t>
            </a:r>
            <a:endParaRPr lang="en-US" sz="28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4161-5743-E357-9479-35B19093C628}"/>
              </a:ext>
            </a:extLst>
          </p:cNvPr>
          <p:cNvSpPr txBox="1"/>
          <p:nvPr/>
        </p:nvSpPr>
        <p:spPr>
          <a:xfrm>
            <a:off x="1483102" y="5791200"/>
            <a:ext cx="910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Miss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ADBBC-6D4C-FDC1-0C1B-0A37C3D3BE0A}"/>
              </a:ext>
            </a:extLst>
          </p:cNvPr>
          <p:cNvSpPr txBox="1"/>
          <p:nvPr/>
        </p:nvSpPr>
        <p:spPr>
          <a:xfrm>
            <a:off x="11655084" y="63360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62AC7C3-3548-8B68-336F-CD28E0342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078520"/>
              </p:ext>
            </p:extLst>
          </p:nvPr>
        </p:nvGraphicFramePr>
        <p:xfrm>
          <a:off x="2032000" y="3200400"/>
          <a:ext cx="8128000" cy="2099734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94588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42564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40004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6750797"/>
                    </a:ext>
                  </a:extLst>
                </a:gridCol>
              </a:tblGrid>
              <a:tr h="2099734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0908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3D5CF0-9D8B-CD16-FFA2-67C12D737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04380"/>
              </p:ext>
            </p:extLst>
          </p:nvPr>
        </p:nvGraphicFramePr>
        <p:xfrm>
          <a:off x="3505200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CDF284A3-9A89-D641-33A5-9EF9B166F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29430"/>
              </p:ext>
            </p:extLst>
          </p:nvPr>
        </p:nvGraphicFramePr>
        <p:xfrm>
          <a:off x="5537687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C3B66F9C-2F9A-18E3-42C3-E742A6E30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91746"/>
              </p:ext>
            </p:extLst>
          </p:nvPr>
        </p:nvGraphicFramePr>
        <p:xfrm>
          <a:off x="7569202" y="3200400"/>
          <a:ext cx="558800" cy="523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D9A2BF76-4A2D-7A9F-0CA9-E8733AA5C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56863"/>
              </p:ext>
            </p:extLst>
          </p:nvPr>
        </p:nvGraphicFramePr>
        <p:xfrm>
          <a:off x="9601200" y="3200400"/>
          <a:ext cx="5588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8397365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8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82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6EC0B245C024F9F37592F77EC8D0F" ma:contentTypeVersion="7" ma:contentTypeDescription="Create a new document." ma:contentTypeScope="" ma:versionID="283af65a17b88a514ded1012bd4afc6a">
  <xsd:schema xmlns:xsd="http://www.w3.org/2001/XMLSchema" xmlns:xs="http://www.w3.org/2001/XMLSchema" xmlns:p="http://schemas.microsoft.com/office/2006/metadata/properties" xmlns:ns3="273d9f85-6d01-4688-a4ad-d462ae2353e1" xmlns:ns4="5a017a0a-a658-4b72-b1bc-3f117e8b9b84" targetNamespace="http://schemas.microsoft.com/office/2006/metadata/properties" ma:root="true" ma:fieldsID="e07068956513496e346d3b0d19035463" ns3:_="" ns4:_="">
    <xsd:import namespace="273d9f85-6d01-4688-a4ad-d462ae2353e1"/>
    <xsd:import namespace="5a017a0a-a658-4b72-b1bc-3f117e8b9b8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3d9f85-6d01-4688-a4ad-d462ae2353e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017a0a-a658-4b72-b1bc-3f117e8b9b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A34966-EC58-4A1C-9077-A8BF2AC1DC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3d9f85-6d01-4688-a4ad-d462ae2353e1"/>
    <ds:schemaRef ds:uri="5a017a0a-a658-4b72-b1bc-3f117e8b9b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CCFC7F-BCED-4358-BDBD-7CF1C2BA1A34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  <ds:schemaRef ds:uri="5a017a0a-a658-4b72-b1bc-3f117e8b9b84"/>
    <ds:schemaRef ds:uri="http://www.w3.org/XML/1998/namespace"/>
    <ds:schemaRef ds:uri="273d9f85-6d01-4688-a4ad-d462ae2353e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9F622CF-1352-4216-9F35-9CD0049E73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8361</TotalTime>
  <Words>1309</Words>
  <Application>Microsoft Macintosh PowerPoint</Application>
  <PresentationFormat>Widescreen</PresentationFormat>
  <Paragraphs>252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Trebuchet MS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peter.jamrozinski@gmail.com</dc:creator>
  <cp:keywords/>
  <dc:description/>
  <cp:lastModifiedBy>Bobby Bruce</cp:lastModifiedBy>
  <cp:revision>344</cp:revision>
  <cp:lastPrinted>1601-01-01T00:00:00Z</cp:lastPrinted>
  <dcterms:created xsi:type="dcterms:W3CDTF">2019-03-12T23:40:51Z</dcterms:created>
  <dcterms:modified xsi:type="dcterms:W3CDTF">2023-06-27T21:08:08Z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39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40</vt:i4>
  </property>
  <property fmtid="{D5CDD505-2E9C-101B-9397-08002B2CF9AE}" pid="12" name="ContentTypeId">
    <vt:lpwstr>0x010100A9E6EC0B245C024F9F37592F77EC8D0F</vt:lpwstr>
  </property>
</Properties>
</file>